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559" autoAdjust="0"/>
  </p:normalViewPr>
  <p:slideViewPr>
    <p:cSldViewPr>
      <p:cViewPr>
        <p:scale>
          <a:sx n="50" d="100"/>
          <a:sy n="50" d="100"/>
        </p:scale>
        <p:origin x="4404" y="3786"/>
      </p:cViewPr>
      <p:guideLst>
        <p:guide orient="horz" pos="691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2"/>
            <a:ext cx="27980640" cy="47040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A330-E2F5-42B5-9BEA-103CA6C120F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85D-2A7B-4373-9434-81A844A023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822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A330-E2F5-42B5-9BEA-103CA6C120F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85D-2A7B-4373-9434-81A844A023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6500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919310" y="2814321"/>
            <a:ext cx="26660477" cy="599186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6459" y="2814321"/>
            <a:ext cx="79444213" cy="59918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A330-E2F5-42B5-9BEA-103CA6C120F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85D-2A7B-4373-9434-81A844A023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78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A330-E2F5-42B5-9BEA-103CA6C120F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85D-2A7B-4373-9434-81A844A023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649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4102082"/>
            <a:ext cx="27980640" cy="435864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9301483"/>
            <a:ext cx="27980640" cy="4800598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A330-E2F5-42B5-9BEA-103CA6C120F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85D-2A7B-4373-9434-81A844A023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975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6457" y="16388081"/>
            <a:ext cx="53052343" cy="4634484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27442" y="16388081"/>
            <a:ext cx="53052347" cy="4634484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A330-E2F5-42B5-9BEA-103CA6C120F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85D-2A7B-4373-9434-81A844A023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0132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4912362"/>
            <a:ext cx="14544677" cy="204723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6959600"/>
            <a:ext cx="14544677" cy="1264412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4912362"/>
            <a:ext cx="14550390" cy="204723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6959600"/>
            <a:ext cx="14550390" cy="1264412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A330-E2F5-42B5-9BEA-103CA6C120F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85D-2A7B-4373-9434-81A844A023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510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A330-E2F5-42B5-9BEA-103CA6C120F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85D-2A7B-4373-9434-81A844A023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842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A330-E2F5-42B5-9BEA-103CA6C120F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85D-2A7B-4373-9434-81A844A023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971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873760"/>
            <a:ext cx="10829927" cy="371856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873761"/>
            <a:ext cx="18402300" cy="18729962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4592321"/>
            <a:ext cx="10829927" cy="15011402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A330-E2F5-42B5-9BEA-103CA6C120F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85D-2A7B-4373-9434-81A844A023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0598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0"/>
            <a:ext cx="19751040" cy="1813562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960880"/>
            <a:ext cx="19751040" cy="1316736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2"/>
            <a:ext cx="19751040" cy="2575558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A330-E2F5-42B5-9BEA-103CA6C120F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185D-2A7B-4373-9434-81A844A023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8725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5120641"/>
            <a:ext cx="29626560" cy="14483082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9A330-E2F5-42B5-9BEA-103CA6C120FE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4185D-2A7B-4373-9434-81A844A023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4630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502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3135020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31350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3135020" rtl="0" eaLnBrk="1" latinLnBrk="0" hangingPunct="1">
        <a:spcBef>
          <a:spcPct val="20000"/>
        </a:spcBef>
        <a:buFont typeface="Arial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3135020" rtl="0" eaLnBrk="1" latinLnBrk="0" hangingPunct="1">
        <a:spcBef>
          <a:spcPct val="20000"/>
        </a:spcBef>
        <a:buFont typeface="Arial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7480" y="-1295400"/>
            <a:ext cx="27980640" cy="4704080"/>
          </a:xfrm>
        </p:spPr>
        <p:txBody>
          <a:bodyPr>
            <a:normAutofit/>
          </a:bodyPr>
          <a:lstStyle/>
          <a:p>
            <a:r>
              <a:rPr lang="en-US" sz="10000" spc="300" dirty="0" smtClean="0"/>
              <a:t>Team 6: Autonomous Aerial Vehicle</a:t>
            </a:r>
            <a:endParaRPr lang="en-US" sz="10000" spc="3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228600" y="20497800"/>
            <a:ext cx="8400553" cy="1253987"/>
            <a:chOff x="1463712" y="20726401"/>
            <a:chExt cx="6869138" cy="1025386"/>
          </a:xfrm>
        </p:grpSpPr>
        <p:grpSp>
          <p:nvGrpSpPr>
            <p:cNvPr id="15" name="Group 14"/>
            <p:cNvGrpSpPr/>
            <p:nvPr/>
          </p:nvGrpSpPr>
          <p:grpSpPr>
            <a:xfrm>
              <a:off x="1463712" y="20726401"/>
              <a:ext cx="6080088" cy="1025386"/>
              <a:chOff x="0" y="0"/>
              <a:chExt cx="5719762" cy="964735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26064" b="24529"/>
              <a:stretch/>
            </p:blipFill>
            <p:spPr>
              <a:xfrm>
                <a:off x="0" y="0"/>
                <a:ext cx="3200400" cy="96473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3200400" y="59880"/>
                <a:ext cx="2519362" cy="854520"/>
              </a:xfrm>
              <a:prstGeom prst="rect">
                <a:avLst/>
              </a:prstGeom>
              <a:ln>
                <a:noFill/>
              </a:ln>
            </p:spPr>
          </p:pic>
        </p:grpSp>
        <p:sp>
          <p:nvSpPr>
            <p:cNvPr id="22" name="Oval 21"/>
            <p:cNvSpPr/>
            <p:nvPr/>
          </p:nvSpPr>
          <p:spPr>
            <a:xfrm>
              <a:off x="7591556" y="20878800"/>
              <a:ext cx="741294" cy="741294"/>
            </a:xfrm>
            <a:prstGeom prst="ellipse">
              <a:avLst/>
            </a:prstGeom>
            <a:noFill/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617016" y="21038888"/>
              <a:ext cx="690434" cy="450793"/>
            </a:xfrm>
            <a:prstGeom prst="ellipse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990600" y="2286000"/>
            <a:ext cx="7848600" cy="7391400"/>
            <a:chOff x="990600" y="2362200"/>
            <a:chExt cx="7848600" cy="7391400"/>
          </a:xfrm>
        </p:grpSpPr>
        <p:sp>
          <p:nvSpPr>
            <p:cNvPr id="7" name="Rounded Rectangle 6"/>
            <p:cNvSpPr/>
            <p:nvPr/>
          </p:nvSpPr>
          <p:spPr>
            <a:xfrm>
              <a:off x="990600" y="3505200"/>
              <a:ext cx="7162800" cy="6248400"/>
            </a:xfrm>
            <a:prstGeom prst="roundRect">
              <a:avLst/>
            </a:prstGeom>
            <a:noFill/>
            <a:ln w="762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24000" y="2362200"/>
              <a:ext cx="7315200" cy="1046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Imaging Processing</a:t>
              </a:r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8839200" y="3886200"/>
            <a:ext cx="14822311" cy="16229461"/>
            <a:chOff x="8839200" y="3886200"/>
            <a:chExt cx="14822311" cy="15049963"/>
          </a:xfrm>
        </p:grpSpPr>
        <p:sp>
          <p:nvSpPr>
            <p:cNvPr id="32" name="Rectangle 31"/>
            <p:cNvSpPr/>
            <p:nvPr/>
          </p:nvSpPr>
          <p:spPr>
            <a:xfrm>
              <a:off x="14249400" y="3886200"/>
              <a:ext cx="3886200" cy="1371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13868562" y="3886200"/>
              <a:ext cx="4628988" cy="1437783"/>
              <a:chOff x="13839906" y="3886200"/>
              <a:chExt cx="4628988" cy="1437783"/>
            </a:xfrm>
          </p:grpSpPr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15240000" y="3886200"/>
                <a:ext cx="1771812" cy="1437783"/>
              </a:xfrm>
              <a:prstGeom prst="rect">
                <a:avLst/>
              </a:prstGeom>
            </p:spPr>
          </p:pic>
          <p:sp>
            <p:nvSpPr>
              <p:cNvPr id="29" name="Oval 28"/>
              <p:cNvSpPr/>
              <p:nvPr/>
            </p:nvSpPr>
            <p:spPr>
              <a:xfrm>
                <a:off x="16154400" y="4038600"/>
                <a:ext cx="2314494" cy="762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13839906" y="4038600"/>
                <a:ext cx="2314494" cy="762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" name="Rounded Rectangle 34"/>
            <p:cNvSpPr/>
            <p:nvPr/>
          </p:nvSpPr>
          <p:spPr>
            <a:xfrm>
              <a:off x="8839200" y="7543800"/>
              <a:ext cx="14822311" cy="2057400"/>
            </a:xfrm>
            <a:prstGeom prst="roundRect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3372286" y="15621000"/>
              <a:ext cx="5830114" cy="3315163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13868562" y="7239000"/>
              <a:ext cx="4628988" cy="26143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14586654" y="5412014"/>
              <a:ext cx="3327402" cy="10105571"/>
              <a:chOff x="14350998" y="2703286"/>
              <a:chExt cx="3327402" cy="10105571"/>
            </a:xfrm>
          </p:grpSpPr>
          <p:sp>
            <p:nvSpPr>
              <p:cNvPr id="36" name="Rounded Rectangle 35"/>
              <p:cNvSpPr/>
              <p:nvPr/>
            </p:nvSpPr>
            <p:spPr>
              <a:xfrm>
                <a:off x="15316200" y="2703286"/>
                <a:ext cx="1371600" cy="762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 smtClean="0"/>
                  <a:t>Camera</a:t>
                </a:r>
                <a:endParaRPr lang="en-US" sz="1800" b="1" dirty="0"/>
              </a:p>
            </p:txBody>
          </p:sp>
          <p:sp>
            <p:nvSpPr>
              <p:cNvPr id="37" name="Rounded Rectangle 36"/>
              <p:cNvSpPr/>
              <p:nvPr/>
            </p:nvSpPr>
            <p:spPr>
              <a:xfrm>
                <a:off x="16306800" y="7144656"/>
                <a:ext cx="1371600" cy="762000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 smtClean="0"/>
                  <a:t>Voltage Regulator</a:t>
                </a:r>
                <a:endParaRPr lang="en-US" sz="1800" b="1" dirty="0"/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14478000" y="10776857"/>
                <a:ext cx="1066800" cy="762000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 smtClean="0"/>
                  <a:t>Aileron Servo</a:t>
                </a:r>
                <a:endParaRPr lang="en-US" sz="1800" b="1" dirty="0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14516100" y="5254171"/>
                <a:ext cx="990600" cy="609600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 smtClean="0"/>
                  <a:t>GPS</a:t>
                </a:r>
                <a:endParaRPr lang="en-US" sz="1800" b="1" dirty="0"/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14401799" y="6015264"/>
                <a:ext cx="3124200" cy="609600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 smtClean="0"/>
                  <a:t>11.1 Voltage DC Battery</a:t>
                </a:r>
                <a:endParaRPr lang="en-US" sz="1800" b="1" dirty="0"/>
              </a:p>
            </p:txBody>
          </p:sp>
          <p:sp>
            <p:nvSpPr>
              <p:cNvPr id="41" name="Rounded Rectangle 40"/>
              <p:cNvSpPr/>
              <p:nvPr/>
            </p:nvSpPr>
            <p:spPr>
              <a:xfrm>
                <a:off x="16306800" y="8240486"/>
                <a:ext cx="1371600" cy="762000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 smtClean="0"/>
                  <a:t>Radio Transmitter</a:t>
                </a:r>
                <a:endParaRPr lang="en-US" sz="1800" b="1" dirty="0"/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14350998" y="7195455"/>
                <a:ext cx="1371600" cy="1143000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 smtClean="0"/>
                  <a:t>Autopilot System</a:t>
                </a:r>
                <a:endParaRPr lang="en-US" sz="1800" b="1" dirty="0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14478000" y="3831771"/>
                <a:ext cx="1066800" cy="762000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 smtClean="0"/>
                  <a:t>Gimbal Servo</a:t>
                </a:r>
                <a:endParaRPr lang="en-US" sz="1800" b="1" dirty="0"/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16459200" y="4307114"/>
                <a:ext cx="1066800" cy="762000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 smtClean="0"/>
                  <a:t>Throttle Servo</a:t>
                </a:r>
                <a:endParaRPr lang="en-US" sz="1800" b="1" dirty="0"/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14478000" y="12039600"/>
                <a:ext cx="1066800" cy="762000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 smtClean="0"/>
                  <a:t>Elevator Servo</a:t>
                </a:r>
                <a:endParaRPr lang="en-US" sz="1800" b="1" dirty="0"/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16459200" y="12046857"/>
                <a:ext cx="1066800" cy="762000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 smtClean="0"/>
                  <a:t>Rudder Servo</a:t>
                </a:r>
                <a:endParaRPr lang="en-US" sz="1800" b="1" dirty="0"/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15316200" y="9584871"/>
                <a:ext cx="1371600" cy="762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 smtClean="0"/>
                  <a:t>Video Transmitter</a:t>
                </a:r>
                <a:endParaRPr lang="en-US" sz="1800" b="1" dirty="0"/>
              </a:p>
            </p:txBody>
          </p:sp>
          <p:cxnSp>
            <p:nvCxnSpPr>
              <p:cNvPr id="48" name="Elbow Connector 47"/>
              <p:cNvCxnSpPr>
                <a:stCxn id="47" idx="1"/>
                <a:endCxn id="36" idx="1"/>
              </p:cNvCxnSpPr>
              <p:nvPr/>
            </p:nvCxnSpPr>
            <p:spPr>
              <a:xfrm rot="10800000">
                <a:off x="15316200" y="3084287"/>
                <a:ext cx="12700" cy="6881585"/>
              </a:xfrm>
              <a:prstGeom prst="bentConnector3">
                <a:avLst>
                  <a:gd name="adj1" fmla="val 11514283"/>
                </a:avLst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Elbow Connector 48"/>
              <p:cNvCxnSpPr>
                <a:stCxn id="42" idx="1"/>
                <a:endCxn id="43" idx="1"/>
              </p:cNvCxnSpPr>
              <p:nvPr/>
            </p:nvCxnSpPr>
            <p:spPr>
              <a:xfrm rot="10800000" flipH="1">
                <a:off x="14350998" y="4212771"/>
                <a:ext cx="127002" cy="3554184"/>
              </a:xfrm>
              <a:prstGeom prst="bentConnector3">
                <a:avLst>
                  <a:gd name="adj1" fmla="val -179997"/>
                </a:avLst>
              </a:prstGeom>
              <a:ln w="38100">
                <a:solidFill>
                  <a:schemeClr val="accent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Elbow Connector 49"/>
              <p:cNvCxnSpPr>
                <a:stCxn id="42" idx="1"/>
                <a:endCxn id="39" idx="1"/>
              </p:cNvCxnSpPr>
              <p:nvPr/>
            </p:nvCxnSpPr>
            <p:spPr>
              <a:xfrm rot="10800000" flipH="1">
                <a:off x="14350998" y="5558971"/>
                <a:ext cx="165102" cy="2207984"/>
              </a:xfrm>
              <a:prstGeom prst="bentConnector3">
                <a:avLst>
                  <a:gd name="adj1" fmla="val -138460"/>
                </a:avLst>
              </a:prstGeom>
              <a:ln w="38100">
                <a:solidFill>
                  <a:schemeClr val="accent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Elbow Connector 50"/>
              <p:cNvCxnSpPr>
                <a:stCxn id="42" idx="1"/>
                <a:endCxn id="44" idx="1"/>
              </p:cNvCxnSpPr>
              <p:nvPr/>
            </p:nvCxnSpPr>
            <p:spPr>
              <a:xfrm rot="10800000" flipH="1">
                <a:off x="14350998" y="4688115"/>
                <a:ext cx="2108202" cy="3078841"/>
              </a:xfrm>
              <a:prstGeom prst="bentConnector3">
                <a:avLst>
                  <a:gd name="adj1" fmla="val -10843"/>
                </a:avLst>
              </a:prstGeom>
              <a:ln w="38100">
                <a:solidFill>
                  <a:schemeClr val="accent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Elbow Connector 51"/>
              <p:cNvCxnSpPr>
                <a:stCxn id="40" idx="2"/>
                <a:endCxn id="37" idx="0"/>
              </p:cNvCxnSpPr>
              <p:nvPr/>
            </p:nvCxnSpPr>
            <p:spPr>
              <a:xfrm rot="16200000" flipH="1">
                <a:off x="16218353" y="6370409"/>
                <a:ext cx="519792" cy="1028701"/>
              </a:xfrm>
              <a:prstGeom prst="bentConnector3">
                <a:avLst/>
              </a:prstGeom>
              <a:ln w="38100">
                <a:solidFill>
                  <a:schemeClr val="accent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Elbow Connector 52"/>
              <p:cNvCxnSpPr>
                <a:stCxn id="37" idx="1"/>
                <a:endCxn id="42" idx="3"/>
              </p:cNvCxnSpPr>
              <p:nvPr/>
            </p:nvCxnSpPr>
            <p:spPr>
              <a:xfrm rot="10800000" flipV="1">
                <a:off x="15722598" y="7525655"/>
                <a:ext cx="584202" cy="241299"/>
              </a:xfrm>
              <a:prstGeom prst="bentConnector3">
                <a:avLst/>
              </a:prstGeom>
              <a:ln w="38100">
                <a:solidFill>
                  <a:schemeClr val="accent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Elbow Connector 53"/>
              <p:cNvCxnSpPr>
                <a:stCxn id="41" idx="1"/>
                <a:endCxn id="42" idx="2"/>
              </p:cNvCxnSpPr>
              <p:nvPr/>
            </p:nvCxnSpPr>
            <p:spPr>
              <a:xfrm rot="10800000">
                <a:off x="15036798" y="8338456"/>
                <a:ext cx="1270002" cy="283031"/>
              </a:xfrm>
              <a:prstGeom prst="bentConnector2">
                <a:avLst/>
              </a:prstGeom>
              <a:ln w="38100">
                <a:solidFill>
                  <a:schemeClr val="accent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Elbow Connector 54"/>
              <p:cNvCxnSpPr>
                <a:stCxn id="40" idx="3"/>
                <a:endCxn id="47" idx="0"/>
              </p:cNvCxnSpPr>
              <p:nvPr/>
            </p:nvCxnSpPr>
            <p:spPr>
              <a:xfrm flipH="1">
                <a:off x="16002000" y="6320064"/>
                <a:ext cx="1523999" cy="3264807"/>
              </a:xfrm>
              <a:prstGeom prst="bentConnector4">
                <a:avLst>
                  <a:gd name="adj1" fmla="val -19762"/>
                  <a:gd name="adj2" fmla="val 89344"/>
                </a:avLst>
              </a:prstGeom>
              <a:ln w="38100">
                <a:solidFill>
                  <a:schemeClr val="accent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Elbow Connector 55"/>
              <p:cNvCxnSpPr>
                <a:stCxn id="42" idx="1"/>
                <a:endCxn id="38" idx="1"/>
              </p:cNvCxnSpPr>
              <p:nvPr/>
            </p:nvCxnSpPr>
            <p:spPr>
              <a:xfrm rot="10800000" flipH="1" flipV="1">
                <a:off x="14350998" y="7766955"/>
                <a:ext cx="127002" cy="3390902"/>
              </a:xfrm>
              <a:prstGeom prst="bentConnector3">
                <a:avLst>
                  <a:gd name="adj1" fmla="val -179997"/>
                </a:avLst>
              </a:prstGeom>
              <a:ln w="38100">
                <a:solidFill>
                  <a:schemeClr val="accent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Elbow Connector 56"/>
              <p:cNvCxnSpPr>
                <a:stCxn id="42" idx="1"/>
                <a:endCxn id="45" idx="1"/>
              </p:cNvCxnSpPr>
              <p:nvPr/>
            </p:nvCxnSpPr>
            <p:spPr>
              <a:xfrm rot="10800000" flipH="1" flipV="1">
                <a:off x="14350998" y="7766954"/>
                <a:ext cx="127002" cy="4653645"/>
              </a:xfrm>
              <a:prstGeom prst="bentConnector3">
                <a:avLst>
                  <a:gd name="adj1" fmla="val -179997"/>
                </a:avLst>
              </a:prstGeom>
              <a:ln w="38100">
                <a:solidFill>
                  <a:schemeClr val="accent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Elbow Connector 57"/>
              <p:cNvCxnSpPr>
                <a:stCxn id="42" idx="1"/>
                <a:endCxn id="46" idx="3"/>
              </p:cNvCxnSpPr>
              <p:nvPr/>
            </p:nvCxnSpPr>
            <p:spPr>
              <a:xfrm rot="10800000" flipH="1" flipV="1">
                <a:off x="14350998" y="7766955"/>
                <a:ext cx="3175002" cy="4660902"/>
              </a:xfrm>
              <a:prstGeom prst="bentConnector5">
                <a:avLst>
                  <a:gd name="adj1" fmla="val -7200"/>
                  <a:gd name="adj2" fmla="val 59401"/>
                  <a:gd name="adj3" fmla="val 109840"/>
                </a:avLst>
              </a:prstGeom>
              <a:ln w="38100">
                <a:solidFill>
                  <a:schemeClr val="accent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Elbow Connector 58"/>
              <p:cNvCxnSpPr>
                <a:stCxn id="36" idx="3"/>
                <a:endCxn id="47" idx="3"/>
              </p:cNvCxnSpPr>
              <p:nvPr/>
            </p:nvCxnSpPr>
            <p:spPr>
              <a:xfrm>
                <a:off x="16687800" y="3084286"/>
                <a:ext cx="12700" cy="6881585"/>
              </a:xfrm>
              <a:prstGeom prst="bentConnector3">
                <a:avLst>
                  <a:gd name="adj1" fmla="val 10028575"/>
                </a:avLst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6" name="Group 95"/>
          <p:cNvGrpSpPr/>
          <p:nvPr/>
        </p:nvGrpSpPr>
        <p:grpSpPr>
          <a:xfrm>
            <a:off x="24384000" y="7315200"/>
            <a:ext cx="7278484" cy="7619464"/>
            <a:chOff x="24573116" y="7391400"/>
            <a:chExt cx="7278484" cy="7619464"/>
          </a:xfrm>
        </p:grpSpPr>
        <p:sp>
          <p:nvSpPr>
            <p:cNvPr id="20" name="Rounded Rectangle 19"/>
            <p:cNvSpPr/>
            <p:nvPr/>
          </p:nvSpPr>
          <p:spPr>
            <a:xfrm>
              <a:off x="24573116" y="8533864"/>
              <a:ext cx="7162800" cy="6248400"/>
            </a:xfrm>
            <a:prstGeom prst="roundRect">
              <a:avLst/>
            </a:prstGeom>
            <a:noFill/>
            <a:ln w="762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4975047" y="8763000"/>
              <a:ext cx="6876553" cy="62478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342900" indent="-342900">
                <a:buFont typeface="Courier New" pitchFamily="49" charset="0"/>
                <a:buChar char="o"/>
              </a:pPr>
              <a:r>
                <a:rPr lang="en-US" sz="2000" b="1" dirty="0" smtClean="0"/>
                <a:t>Ardupilot </a:t>
              </a:r>
              <a:r>
                <a:rPr lang="en-US" sz="2000" b="1" dirty="0"/>
                <a:t>Mega </a:t>
              </a:r>
              <a:r>
                <a:rPr lang="en-US" sz="2000" b="1" dirty="0" smtClean="0"/>
                <a:t>2.5</a:t>
              </a:r>
            </a:p>
            <a:p>
              <a:pPr marL="1738960" lvl="1" indent="-171450">
                <a:buFont typeface="Arial" pitchFamily="34" charset="0"/>
                <a:buChar char="•"/>
              </a:pPr>
              <a:r>
                <a:rPr lang="en-US" sz="2000" dirty="0" smtClean="0"/>
                <a:t>   3 axis gyro</a:t>
              </a:r>
            </a:p>
            <a:p>
              <a:pPr marL="1738960" lvl="1" indent="-171450">
                <a:buFont typeface="Arial" pitchFamily="34" charset="0"/>
                <a:buChar char="•"/>
              </a:pPr>
              <a:r>
                <a:rPr lang="en-US" sz="2000" dirty="0" smtClean="0"/>
                <a:t>   Accelerometer</a:t>
              </a:r>
              <a:endParaRPr lang="en-US" sz="2000" dirty="0"/>
            </a:p>
            <a:p>
              <a:pPr marL="1738960" lvl="1" indent="-171450">
                <a:buFont typeface="Arial" pitchFamily="34" charset="0"/>
                <a:buChar char="•"/>
              </a:pPr>
              <a:r>
                <a:rPr lang="en-US" sz="2000" dirty="0" smtClean="0"/>
                <a:t>   Magnetometer</a:t>
              </a:r>
              <a:endParaRPr lang="en-US" sz="2000" dirty="0"/>
            </a:p>
            <a:p>
              <a:pPr marL="1738960" lvl="1" indent="-171450">
                <a:buFont typeface="Arial" pitchFamily="34" charset="0"/>
                <a:buChar char="•"/>
              </a:pPr>
              <a:r>
                <a:rPr lang="en-US" sz="2000" dirty="0" smtClean="0"/>
                <a:t>   Barometer</a:t>
              </a:r>
              <a:endParaRPr lang="en-US" sz="2000" dirty="0"/>
            </a:p>
            <a:p>
              <a:pPr marL="1738960" lvl="1" indent="-171450">
                <a:buFont typeface="Arial" pitchFamily="34" charset="0"/>
                <a:buChar char="•"/>
              </a:pPr>
              <a:r>
                <a:rPr lang="en-US" sz="2000" dirty="0" smtClean="0"/>
                <a:t>   Arduino compatible</a:t>
              </a:r>
            </a:p>
            <a:p>
              <a:pPr lvl="1"/>
              <a:r>
                <a:rPr lang="en-US" sz="2000" dirty="0" smtClean="0"/>
                <a:t> </a:t>
              </a:r>
              <a:endParaRPr lang="en-US" sz="2000" dirty="0"/>
            </a:p>
            <a:p>
              <a:pPr marL="342900" indent="-342900">
                <a:buFont typeface="Courier New" pitchFamily="49" charset="0"/>
                <a:buChar char="o"/>
              </a:pPr>
              <a:r>
                <a:rPr lang="en-US" sz="2000" b="1" dirty="0"/>
                <a:t>3DR Radio Telemetry Kit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 smtClean="0"/>
                <a:t>915 </a:t>
              </a:r>
              <a:r>
                <a:rPr lang="en-US" sz="2000" dirty="0" smtClean="0"/>
                <a:t>MHz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 smtClean="0"/>
                <a:t>20dBm </a:t>
              </a:r>
              <a:r>
                <a:rPr lang="en-US" sz="2000" dirty="0"/>
                <a:t>transmit power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/>
                <a:t>250 kbps air data rate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/>
                <a:t>Adaptive time division multiplexing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/>
                <a:t>Built in error correcting code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/>
                <a:t>Approx. 1 mile </a:t>
              </a:r>
              <a:r>
                <a:rPr lang="en-US" sz="2000" dirty="0" smtClean="0"/>
                <a:t>range</a:t>
              </a:r>
            </a:p>
            <a:p>
              <a:pPr lvl="1"/>
              <a:endParaRPr lang="en-US" sz="2000" dirty="0"/>
            </a:p>
            <a:p>
              <a:pPr marL="342900" indent="-342900">
                <a:buFont typeface="Courier New" pitchFamily="49" charset="0"/>
                <a:buChar char="o"/>
              </a:pPr>
              <a:r>
                <a:rPr lang="en-US" sz="2000" b="1" dirty="0"/>
                <a:t>3DR GPS uBlox LEA-6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/>
                <a:t>5Hz  update rate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/>
                <a:t>3.3V regulator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/>
                <a:t>I2C EEPROM for configuration storage</a:t>
              </a:r>
            </a:p>
            <a:p>
              <a:endParaRPr lang="en-US" sz="20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5127448" y="7391400"/>
              <a:ext cx="6122394" cy="10464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3">
                      <a:lumMod val="75000"/>
                    </a:schemeClr>
                  </a:solidFill>
                </a:rPr>
                <a:t>Navigation System</a:t>
              </a:r>
              <a:endParaRPr lang="en-US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4938332" y="2057400"/>
            <a:ext cx="8056268" cy="4938082"/>
            <a:chOff x="25166932" y="2839760"/>
            <a:chExt cx="8056268" cy="4938082"/>
          </a:xfrm>
        </p:grpSpPr>
        <p:sp>
          <p:nvSpPr>
            <p:cNvPr id="19" name="Rounded Rectangle 18"/>
            <p:cNvSpPr/>
            <p:nvPr/>
          </p:nvSpPr>
          <p:spPr>
            <a:xfrm>
              <a:off x="25166932" y="4114800"/>
              <a:ext cx="5920846" cy="3663042"/>
            </a:xfrm>
            <a:prstGeom prst="roundRect">
              <a:avLst/>
            </a:prstGeom>
            <a:noFill/>
            <a:ln w="762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5755600" y="4419600"/>
              <a:ext cx="4724400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Courier New" pitchFamily="49" charset="0"/>
                <a:buChar char="o"/>
              </a:pPr>
              <a:r>
                <a:rPr lang="en-US" sz="2000" b="1" dirty="0" smtClean="0"/>
                <a:t>4.8 V Battery</a:t>
              </a:r>
            </a:p>
            <a:p>
              <a:pPr marL="1462416" lvl="1" indent="-342900">
                <a:buFont typeface="Courier New" pitchFamily="49" charset="0"/>
                <a:buChar char="o"/>
              </a:pPr>
              <a:r>
                <a:rPr lang="en-US" sz="2000" dirty="0" smtClean="0"/>
                <a:t>Supplies power to APM and autopilot servos</a:t>
              </a:r>
            </a:p>
            <a:p>
              <a:pPr marL="1462416" lvl="1" indent="-342900">
                <a:buFont typeface="Courier New" pitchFamily="49" charset="0"/>
                <a:buChar char="o"/>
              </a:pPr>
              <a:r>
                <a:rPr lang="en-US" sz="2000" dirty="0" smtClean="0"/>
                <a:t>Rechargeable</a:t>
              </a:r>
            </a:p>
            <a:p>
              <a:pPr marL="1462416" lvl="1" indent="-342900">
                <a:buFont typeface="Courier New" pitchFamily="49" charset="0"/>
                <a:buChar char="o"/>
              </a:pPr>
              <a:r>
                <a:rPr lang="en-US" sz="2000" dirty="0" smtClean="0"/>
                <a:t>NiMH</a:t>
              </a:r>
            </a:p>
            <a:p>
              <a:pPr marL="342900" indent="-342900">
                <a:buFont typeface="Courier New" pitchFamily="49" charset="0"/>
                <a:buChar char="o"/>
              </a:pPr>
              <a:r>
                <a:rPr lang="en-US" sz="2000" b="1" dirty="0" smtClean="0"/>
                <a:t>11.1 V Battery</a:t>
              </a:r>
            </a:p>
            <a:p>
              <a:pPr marL="1462416" lvl="1" indent="-342900">
                <a:buFont typeface="Courier New" pitchFamily="49" charset="0"/>
                <a:buChar char="o"/>
              </a:pPr>
              <a:r>
                <a:rPr lang="en-US" sz="2000" dirty="0" smtClean="0"/>
                <a:t>Supplies power to image processing hardware</a:t>
              </a:r>
            </a:p>
            <a:p>
              <a:pPr marL="1462416" lvl="1" indent="-342900">
                <a:buFont typeface="Courier New" pitchFamily="49" charset="0"/>
                <a:buChar char="o"/>
              </a:pPr>
              <a:r>
                <a:rPr lang="en-US" sz="2000" dirty="0" smtClean="0"/>
                <a:t>Rechargeable</a:t>
              </a:r>
            </a:p>
            <a:p>
              <a:pPr marL="1462416" lvl="1" indent="-342900">
                <a:buFont typeface="Courier New" pitchFamily="49" charset="0"/>
                <a:buChar char="o"/>
              </a:pPr>
              <a:r>
                <a:rPr lang="en-US" sz="2000" dirty="0" smtClean="0"/>
                <a:t>Lithium Polymer (Li-Po)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5908000" y="2839760"/>
              <a:ext cx="7315200" cy="1046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6"/>
                  </a:solidFill>
                </a:rPr>
                <a:t>Power System</a:t>
              </a:r>
              <a:endParaRPr lang="en-US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990600" y="10896600"/>
            <a:ext cx="7851775" cy="8089900"/>
            <a:chOff x="24688800" y="7543800"/>
            <a:chExt cx="7851775" cy="8089900"/>
          </a:xfrm>
        </p:grpSpPr>
        <p:sp>
          <p:nvSpPr>
            <p:cNvPr id="18" name="Rounded Rectangle 17"/>
            <p:cNvSpPr/>
            <p:nvPr/>
          </p:nvSpPr>
          <p:spPr>
            <a:xfrm>
              <a:off x="24688800" y="8699500"/>
              <a:ext cx="7162800" cy="6934200"/>
            </a:xfrm>
            <a:prstGeom prst="roundRect">
              <a:avLst/>
            </a:prstGeom>
            <a:noFill/>
            <a:ln w="762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5225375" y="7543800"/>
              <a:ext cx="7315200" cy="1046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2"/>
                  </a:solidFill>
                </a:rPr>
                <a:t>Mechanical System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069800" y="9065359"/>
              <a:ext cx="6626225" cy="65556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lvl="0" indent="-342900">
                <a:buFont typeface="Courier New" pitchFamily="49" charset="0"/>
                <a:buChar char="o"/>
              </a:pPr>
              <a:r>
                <a:rPr lang="en-US" sz="2000" b="1" dirty="0" smtClean="0"/>
                <a:t>Motor/Propeller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 smtClean="0"/>
                <a:t>4 </a:t>
              </a:r>
              <a:r>
                <a:rPr lang="en-US" sz="2000" dirty="0"/>
                <a:t>Stroke/Single Cylinder Magnum XL Fuel </a:t>
              </a:r>
              <a:r>
                <a:rPr lang="en-US" sz="2000" dirty="0" smtClean="0"/>
                <a:t>Engine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 smtClean="0"/>
                <a:t>15x6</a:t>
              </a:r>
              <a:r>
                <a:rPr lang="en-US" sz="2000" dirty="0"/>
                <a:t>” APC </a:t>
              </a:r>
              <a:r>
                <a:rPr lang="en-US" sz="2000" dirty="0" smtClean="0"/>
                <a:t>Propeller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 smtClean="0"/>
                <a:t>16 OZ </a:t>
              </a:r>
              <a:r>
                <a:rPr lang="en-US" sz="2000" dirty="0"/>
                <a:t>Fuel Tank + 6 OZ Additional </a:t>
              </a:r>
              <a:r>
                <a:rPr lang="en-US" sz="2000" dirty="0" smtClean="0"/>
                <a:t>Tank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 smtClean="0"/>
                <a:t>1 </a:t>
              </a:r>
              <a:r>
                <a:rPr lang="en-US" sz="2000" dirty="0"/>
                <a:t>Damping Square Pad (Firewall Insulation)</a:t>
              </a:r>
            </a:p>
            <a:p>
              <a:pPr lvl="1"/>
              <a:r>
                <a:rPr lang="en-US" sz="2000" dirty="0"/>
                <a:t> </a:t>
              </a:r>
            </a:p>
            <a:p>
              <a:pPr marL="342900" lvl="0" indent="-342900">
                <a:buFont typeface="Courier New" pitchFamily="49" charset="0"/>
                <a:buChar char="o"/>
              </a:pPr>
              <a:r>
                <a:rPr lang="en-US" sz="2000" b="1" dirty="0"/>
                <a:t>Gimbal System 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/>
                <a:t> 2 Futaba 180° Standard Servos 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/>
                <a:t> 3 Machined and Bended Aluminum Parts (2 U Shape, 1 L Shape, Designed in Pro/e) 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/>
                <a:t> 1 Damping Square Pad 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/>
                <a:t> 1 Small U Bracket (Holds Camera) 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/>
                <a:t> 2 Servo Control Horns 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/>
                <a:t> 1 Aluminum Screw Hub </a:t>
              </a:r>
            </a:p>
            <a:p>
              <a:r>
                <a:rPr lang="en-US" sz="2000" dirty="0"/>
                <a:t> </a:t>
              </a:r>
            </a:p>
            <a:p>
              <a:pPr marL="342900" lvl="0" indent="-342900">
                <a:buFont typeface="Courier New" pitchFamily="49" charset="0"/>
                <a:buChar char="o"/>
              </a:pPr>
              <a:r>
                <a:rPr lang="en-US" sz="2000" b="1" dirty="0"/>
                <a:t>Flight Controllers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/>
                <a:t>2 Futaba Servos  (Elevators Control)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/>
                <a:t>2 Futaba Servos (Ailerons Control)</a:t>
              </a:r>
            </a:p>
            <a:p>
              <a:pPr marL="1910410" lvl="1" indent="-342900">
                <a:buFont typeface="Arial" pitchFamily="34" charset="0"/>
                <a:buChar char="•"/>
              </a:pPr>
              <a:r>
                <a:rPr lang="en-US" sz="2000" dirty="0"/>
                <a:t>1 Futaba 180° Servo (Throttle Control)</a:t>
              </a:r>
            </a:p>
            <a:p>
              <a:pPr lvl="1"/>
              <a:endParaRPr lang="en-US" sz="2000" u="sng" dirty="0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23850600" y="15240000"/>
            <a:ext cx="10058399" cy="6182367"/>
            <a:chOff x="23926801" y="15096478"/>
            <a:chExt cx="10058399" cy="6182367"/>
          </a:xfrm>
        </p:grpSpPr>
        <p:grpSp>
          <p:nvGrpSpPr>
            <p:cNvPr id="93" name="Group 92"/>
            <p:cNvGrpSpPr/>
            <p:nvPr/>
          </p:nvGrpSpPr>
          <p:grpSpPr>
            <a:xfrm>
              <a:off x="24070160" y="16675253"/>
              <a:ext cx="7813084" cy="4370637"/>
              <a:chOff x="23545800" y="16429161"/>
              <a:chExt cx="8305801" cy="4646263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7">
                <a:clrChange>
                  <a:clrFrom>
                    <a:srgbClr val="060666"/>
                  </a:clrFrom>
                  <a:clrTo>
                    <a:srgbClr val="060666">
                      <a:alpha val="0"/>
                    </a:srgbClr>
                  </a:clrTo>
                </a:clrChange>
                <a:grayscl/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3545800" y="16673781"/>
                <a:ext cx="3223759" cy="2147619"/>
              </a:xfrm>
              <a:prstGeom prst="rect">
                <a:avLst/>
              </a:prstGeom>
            </p:spPr>
          </p:pic>
          <p:cxnSp>
            <p:nvCxnSpPr>
              <p:cNvPr id="73" name="Elbow Connector 72"/>
              <p:cNvCxnSpPr>
                <a:stCxn id="8" idx="0"/>
                <a:endCxn id="66" idx="0"/>
              </p:cNvCxnSpPr>
              <p:nvPr/>
            </p:nvCxnSpPr>
            <p:spPr>
              <a:xfrm rot="16200000" flipH="1">
                <a:off x="27875904" y="13955557"/>
                <a:ext cx="551142" cy="5987591"/>
              </a:xfrm>
              <a:prstGeom prst="bentConnector3">
                <a:avLst>
                  <a:gd name="adj1" fmla="val -41478"/>
                </a:avLst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4" name="Rounded Rectangle 63"/>
              <p:cNvSpPr/>
              <p:nvPr/>
            </p:nvSpPr>
            <p:spPr>
              <a:xfrm>
                <a:off x="27138620" y="17224925"/>
                <a:ext cx="1100107" cy="549046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 smtClean="0"/>
                  <a:t>Camera</a:t>
                </a:r>
                <a:endParaRPr lang="en-US" sz="1800" b="1" dirty="0"/>
              </a:p>
            </p:txBody>
          </p:sp>
          <p:sp>
            <p:nvSpPr>
              <p:cNvPr id="65" name="Rounded Rectangle 64"/>
              <p:cNvSpPr/>
              <p:nvPr/>
            </p:nvSpPr>
            <p:spPr>
              <a:xfrm>
                <a:off x="28771044" y="17224923"/>
                <a:ext cx="1442076" cy="549046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/>
                  <a:t>Transmitter</a:t>
                </a:r>
                <a:endParaRPr lang="en-US" sz="1600" b="1" dirty="0"/>
              </a:p>
            </p:txBody>
          </p:sp>
          <p:sp>
            <p:nvSpPr>
              <p:cNvPr id="66" name="Rounded Rectangle 65"/>
              <p:cNvSpPr/>
              <p:nvPr/>
            </p:nvSpPr>
            <p:spPr>
              <a:xfrm>
                <a:off x="30438940" y="17224923"/>
                <a:ext cx="1412661" cy="549046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/>
                  <a:t>Transmitter</a:t>
                </a:r>
              </a:p>
            </p:txBody>
          </p:sp>
          <p:sp>
            <p:nvSpPr>
              <p:cNvPr id="67" name="Rounded Rectangle 66"/>
              <p:cNvSpPr/>
              <p:nvPr/>
            </p:nvSpPr>
            <p:spPr>
              <a:xfrm>
                <a:off x="28788780" y="19218937"/>
                <a:ext cx="1373223" cy="549046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 smtClean="0"/>
                  <a:t>Receiver</a:t>
                </a:r>
                <a:endParaRPr lang="en-US" sz="1800" b="1" dirty="0"/>
              </a:p>
            </p:txBody>
          </p:sp>
          <p:sp>
            <p:nvSpPr>
              <p:cNvPr id="68" name="Rounded Rectangle 67"/>
              <p:cNvSpPr/>
              <p:nvPr/>
            </p:nvSpPr>
            <p:spPr>
              <a:xfrm>
                <a:off x="30435120" y="19218937"/>
                <a:ext cx="1331858" cy="549046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 smtClean="0"/>
                  <a:t>Radio</a:t>
                </a:r>
                <a:endParaRPr lang="en-US" sz="1800" b="1" dirty="0"/>
              </a:p>
            </p:txBody>
          </p:sp>
          <p:sp>
            <p:nvSpPr>
              <p:cNvPr id="69" name="Rounded Rectangle 68"/>
              <p:cNvSpPr/>
              <p:nvPr/>
            </p:nvSpPr>
            <p:spPr>
              <a:xfrm>
                <a:off x="28788780" y="20381936"/>
                <a:ext cx="1373222" cy="549046"/>
              </a:xfrm>
              <a:prstGeom prst="roundRect">
                <a:avLst/>
              </a:prstGeom>
              <a:solidFill>
                <a:schemeClr val="accent3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/>
                  <a:t>USB Encoder</a:t>
                </a:r>
                <a:endParaRPr lang="en-US" sz="1600" b="1" dirty="0"/>
              </a:p>
            </p:txBody>
          </p:sp>
          <p:pic>
            <p:nvPicPr>
              <p:cNvPr id="70" name="Picture 3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29710755" y="17409340"/>
                <a:ext cx="969344" cy="21715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71" name="Elbow Connector 70"/>
              <p:cNvCxnSpPr>
                <a:stCxn id="64" idx="3"/>
                <a:endCxn id="65" idx="1"/>
              </p:cNvCxnSpPr>
              <p:nvPr/>
            </p:nvCxnSpPr>
            <p:spPr>
              <a:xfrm flipV="1">
                <a:off x="28238727" y="17499446"/>
                <a:ext cx="532317" cy="1"/>
              </a:xfrm>
              <a:prstGeom prst="bentConnector3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laptop"/>
              <p:cNvSpPr>
                <a:spLocks noEditPoints="1" noChangeArrowheads="1"/>
              </p:cNvSpPr>
              <p:nvPr/>
            </p:nvSpPr>
            <p:spPr bwMode="auto">
              <a:xfrm>
                <a:off x="30762954" y="20276595"/>
                <a:ext cx="1088647" cy="798829"/>
              </a:xfrm>
              <a:custGeom>
                <a:avLst/>
                <a:gdLst>
                  <a:gd name="T0" fmla="*/ 3362 w 21600"/>
                  <a:gd name="T1" fmla="*/ 0 h 21600"/>
                  <a:gd name="T2" fmla="*/ 3362 w 21600"/>
                  <a:gd name="T3" fmla="*/ 7173 h 21600"/>
                  <a:gd name="T4" fmla="*/ 18327 w 21600"/>
                  <a:gd name="T5" fmla="*/ 0 h 21600"/>
                  <a:gd name="T6" fmla="*/ 18327 w 21600"/>
                  <a:gd name="T7" fmla="*/ 7173 h 21600"/>
                  <a:gd name="T8" fmla="*/ 10800 w 21600"/>
                  <a:gd name="T9" fmla="*/ 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21600 w 21600"/>
                  <a:gd name="T15" fmla="*/ 21600 h 21600"/>
                  <a:gd name="T16" fmla="*/ 4445 w 21600"/>
                  <a:gd name="T17" fmla="*/ 1858 h 21600"/>
                  <a:gd name="T18" fmla="*/ 17311 w 21600"/>
                  <a:gd name="T19" fmla="*/ 1232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76" name="Elbow Connector 75"/>
              <p:cNvCxnSpPr>
                <a:stCxn id="69" idx="3"/>
              </p:cNvCxnSpPr>
              <p:nvPr/>
            </p:nvCxnSpPr>
            <p:spPr>
              <a:xfrm>
                <a:off x="30162002" y="20656458"/>
                <a:ext cx="758739" cy="189686"/>
              </a:xfrm>
              <a:prstGeom prst="bentConnector3">
                <a:avLst/>
              </a:prstGeom>
              <a:ln w="38100">
                <a:solidFill>
                  <a:schemeClr val="accent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/>
              <p:cNvCxnSpPr>
                <a:endCxn id="65" idx="0"/>
              </p:cNvCxnSpPr>
              <p:nvPr/>
            </p:nvCxnSpPr>
            <p:spPr>
              <a:xfrm>
                <a:off x="29475392" y="16429161"/>
                <a:ext cx="16690" cy="79576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/>
              <p:cNvCxnSpPr>
                <a:stCxn id="67" idx="2"/>
                <a:endCxn id="69" idx="0"/>
              </p:cNvCxnSpPr>
              <p:nvPr/>
            </p:nvCxnSpPr>
            <p:spPr>
              <a:xfrm>
                <a:off x="29475392" y="19767982"/>
                <a:ext cx="0" cy="61395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94" name="Rounded Rectangle 93"/>
            <p:cNvSpPr/>
            <p:nvPr/>
          </p:nvSpPr>
          <p:spPr>
            <a:xfrm>
              <a:off x="23926801" y="16187008"/>
              <a:ext cx="8314841" cy="5091837"/>
            </a:xfrm>
            <a:prstGeom prst="roundRect">
              <a:avLst>
                <a:gd name="adj" fmla="val 10155"/>
              </a:avLst>
            </a:prstGeom>
            <a:noFill/>
            <a:ln w="571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4155400" y="15096478"/>
              <a:ext cx="9829800" cy="9848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5800" dirty="0" smtClean="0">
                  <a:solidFill>
                    <a:schemeClr val="bg2">
                      <a:lumMod val="50000"/>
                    </a:schemeClr>
                  </a:solidFill>
                </a:rPr>
                <a:t>Communications Interface</a:t>
              </a:r>
              <a:endParaRPr lang="en-US" sz="58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pic>
        <p:nvPicPr>
          <p:cNvPr id="97" name="Picture 9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45904" y="20650200"/>
            <a:ext cx="2092085" cy="940534"/>
          </a:xfrm>
          <a:prstGeom prst="rect">
            <a:avLst/>
          </a:prstGeom>
        </p:spPr>
      </p:pic>
      <p:cxnSp>
        <p:nvCxnSpPr>
          <p:cNvPr id="102" name="Straight Connector 101"/>
          <p:cNvCxnSpPr/>
          <p:nvPr/>
        </p:nvCxnSpPr>
        <p:spPr>
          <a:xfrm>
            <a:off x="6248400" y="1752600"/>
            <a:ext cx="20854279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Picture 10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8110" y="381000"/>
            <a:ext cx="3060890" cy="1676400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476510" y="277373"/>
            <a:ext cx="3060890" cy="1807454"/>
          </a:xfrm>
          <a:prstGeom prst="rect">
            <a:avLst/>
          </a:prstGeom>
        </p:spPr>
      </p:pic>
      <p:sp>
        <p:nvSpPr>
          <p:cNvPr id="105" name="Rectangle 104"/>
          <p:cNvSpPr/>
          <p:nvPr/>
        </p:nvSpPr>
        <p:spPr>
          <a:xfrm>
            <a:off x="0" y="0"/>
            <a:ext cx="32918400" cy="21945600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1371600" y="3733800"/>
            <a:ext cx="6626225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Courier New" pitchFamily="49" charset="0"/>
              <a:buChar char="o"/>
            </a:pPr>
            <a:r>
              <a:rPr lang="en-US" sz="2000" b="1" dirty="0" smtClean="0"/>
              <a:t>Image Processing Hardware</a:t>
            </a:r>
          </a:p>
          <a:p>
            <a:pPr marL="1910410" lvl="1" indent="-342900">
              <a:buFont typeface="Arial" pitchFamily="34" charset="0"/>
              <a:buChar char="•"/>
            </a:pPr>
            <a:r>
              <a:rPr lang="en-US" sz="2000" dirty="0" smtClean="0"/>
              <a:t>Asus Laptop Computer </a:t>
            </a:r>
          </a:p>
          <a:p>
            <a:pPr marL="3477920" lvl="2" indent="-342900">
              <a:buFont typeface="Arial" pitchFamily="34" charset="0"/>
              <a:buChar char="•"/>
            </a:pPr>
            <a:r>
              <a:rPr lang="en-US" sz="2000" dirty="0"/>
              <a:t>Intel core </a:t>
            </a:r>
            <a:r>
              <a:rPr lang="en-US" sz="2000" dirty="0" smtClean="0"/>
              <a:t>i5 dual core processors</a:t>
            </a:r>
            <a:endParaRPr lang="en-US" sz="2000" dirty="0"/>
          </a:p>
          <a:p>
            <a:pPr marL="3477920" lvl="2" indent="-342900">
              <a:buFont typeface="Arial" pitchFamily="34" charset="0"/>
              <a:buChar char="•"/>
            </a:pPr>
            <a:r>
              <a:rPr lang="en-US" sz="2000" dirty="0"/>
              <a:t>4 GB ram </a:t>
            </a:r>
            <a:r>
              <a:rPr lang="en-US" sz="2000" dirty="0" smtClean="0"/>
              <a:t>memory</a:t>
            </a:r>
            <a:endParaRPr lang="en-US" sz="2000" dirty="0"/>
          </a:p>
          <a:p>
            <a:pPr lvl="2"/>
            <a:endParaRPr lang="en-US" sz="2000" dirty="0" smtClean="0"/>
          </a:p>
          <a:p>
            <a:pPr marL="1910410" lvl="1" indent="-342900">
              <a:buFont typeface="Arial" pitchFamily="34" charset="0"/>
              <a:buChar char="•"/>
            </a:pPr>
            <a:r>
              <a:rPr lang="en-US" sz="2000" dirty="0" smtClean="0"/>
              <a:t>Sony KX700-SHQ Camera</a:t>
            </a:r>
          </a:p>
          <a:p>
            <a:pPr marL="3477920" lvl="2" indent="-342900">
              <a:buFont typeface="Arial" pitchFamily="34" charset="0"/>
              <a:buChar char="•"/>
            </a:pPr>
            <a:r>
              <a:rPr lang="en-US" sz="2000" dirty="0" smtClean="0"/>
              <a:t>700 TVL resolution</a:t>
            </a:r>
          </a:p>
          <a:p>
            <a:pPr marL="3477920" lvl="2" indent="-342900">
              <a:buFont typeface="Arial" pitchFamily="34" charset="0"/>
              <a:buChar char="•"/>
            </a:pPr>
            <a:r>
              <a:rPr lang="en-US" sz="2000" dirty="0" smtClean="0"/>
              <a:t>Total Pixels: 1020x508</a:t>
            </a:r>
            <a:endParaRPr lang="en-US" sz="2000" dirty="0"/>
          </a:p>
          <a:p>
            <a:pPr marL="342900" lvl="0" indent="-342900">
              <a:buFont typeface="Courier New" pitchFamily="49" charset="0"/>
              <a:buChar char="o"/>
            </a:pPr>
            <a:r>
              <a:rPr lang="en-US" sz="2000" b="1" dirty="0" smtClean="0"/>
              <a:t>Image Processing Software</a:t>
            </a:r>
            <a:endParaRPr lang="en-US" sz="2000" b="1" dirty="0"/>
          </a:p>
          <a:p>
            <a:pPr marL="1910410" lvl="1" indent="-342900"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err="1" smtClean="0"/>
              <a:t>OpenCV</a:t>
            </a:r>
            <a:r>
              <a:rPr lang="en-US" sz="2000" dirty="0" smtClean="0"/>
              <a:t> – Computer Vision Libraries </a:t>
            </a:r>
          </a:p>
          <a:p>
            <a:pPr marL="3477920" lvl="2" indent="-342900">
              <a:buFont typeface="Arial" pitchFamily="34" charset="0"/>
              <a:buChar char="•"/>
            </a:pPr>
            <a:r>
              <a:rPr lang="en-US" sz="2000" dirty="0" smtClean="0"/>
              <a:t>C++ Language</a:t>
            </a:r>
          </a:p>
          <a:p>
            <a:pPr marL="3477920" lvl="2" indent="-342900">
              <a:buFont typeface="Arial" pitchFamily="34" charset="0"/>
              <a:buChar char="•"/>
            </a:pPr>
            <a:r>
              <a:rPr lang="en-US" sz="2000" dirty="0" smtClean="0"/>
              <a:t>MS Visual Studio </a:t>
            </a:r>
            <a:r>
              <a:rPr lang="en-US" sz="2000" smtClean="0"/>
              <a:t>Design Environment</a:t>
            </a:r>
            <a:endParaRPr lang="en-US" sz="2000" dirty="0"/>
          </a:p>
          <a:p>
            <a:pPr marL="342900" lvl="0" indent="-342900">
              <a:buFont typeface="Courier New" pitchFamily="49" charset="0"/>
              <a:buChar char="o"/>
            </a:pPr>
            <a:r>
              <a:rPr lang="en-US" sz="2000" b="1" dirty="0" smtClean="0"/>
              <a:t>Wireless Video Communication</a:t>
            </a:r>
            <a:endParaRPr lang="en-US" sz="2000" b="1" dirty="0"/>
          </a:p>
          <a:p>
            <a:pPr marL="1910410" lvl="1" indent="-342900">
              <a:buFont typeface="Arial" pitchFamily="34" charset="0"/>
              <a:buChar char="•"/>
            </a:pPr>
            <a:r>
              <a:rPr lang="en-US" sz="2000" dirty="0" smtClean="0"/>
              <a:t>TX-V584 Transmitter – 5.8GHz</a:t>
            </a:r>
            <a:endParaRPr lang="en-US" sz="2000" dirty="0"/>
          </a:p>
          <a:p>
            <a:pPr marL="1910410" lvl="1" indent="-342900">
              <a:buFont typeface="Arial" pitchFamily="34" charset="0"/>
              <a:buChar char="•"/>
            </a:pPr>
            <a:r>
              <a:rPr lang="en-US" sz="2000" dirty="0" smtClean="0"/>
              <a:t>R5800DX Receiver – 5.8 GHz</a:t>
            </a:r>
            <a:endParaRPr lang="en-US" sz="2000" dirty="0"/>
          </a:p>
          <a:p>
            <a:pPr marL="1910410" lvl="1" indent="-342900">
              <a:buFont typeface="Arial" pitchFamily="34" charset="0"/>
              <a:buChar char="•"/>
            </a:pPr>
            <a:r>
              <a:rPr lang="en-US" sz="2000" dirty="0" smtClean="0"/>
              <a:t>Composite-to-USB converter</a:t>
            </a:r>
            <a:endParaRPr lang="en-US" sz="2000" dirty="0"/>
          </a:p>
          <a:p>
            <a:pPr lvl="1"/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xmlns="" val="99122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177</Words>
  <Application>Microsoft Office PowerPoint</Application>
  <PresentationFormat>Custom</PresentationFormat>
  <Paragraphs>85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Team 6: Autonomous Aerial Vehicle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Autonomous Aerial Vehicle</dc:title>
  <dc:creator>studentpro</dc:creator>
  <cp:lastModifiedBy>Eric</cp:lastModifiedBy>
  <cp:revision>27</cp:revision>
  <dcterms:created xsi:type="dcterms:W3CDTF">2013-04-05T20:12:44Z</dcterms:created>
  <dcterms:modified xsi:type="dcterms:W3CDTF">2013-04-09T01:46:30Z</dcterms:modified>
</cp:coreProperties>
</file>