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91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1" r:id="rId5"/>
    <p:sldId id="262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6265D-9BBE-48D4-8006-23E37B533417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C1C1-F6D5-472B-B9A2-C5F9C8199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6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6BE27-147D-44FC-B489-17ECC7F4ED78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5B3C-CD17-4ADC-A879-64C25598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5B3C-CD17-4ADC-A879-64C255983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0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5B3C-CD17-4ADC-A879-64C2559833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D62-BF1D-484C-A80C-C61F680A0F3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20FD-9B55-4E13-B03D-CBD6A19FDED2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53E7-C59B-471D-8B8A-EB9E49C76E6B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6AB-734C-4DAD-A2AE-EDFAFBC8F4C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2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78" y="375391"/>
            <a:ext cx="8534400" cy="1507067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278" y="2471604"/>
            <a:ext cx="8534400" cy="361526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18712" y="6391010"/>
            <a:ext cx="2095500" cy="365125"/>
          </a:xfrm>
        </p:spPr>
        <p:txBody>
          <a:bodyPr anchor="ctr"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1239"/>
            <a:ext cx="682778" cy="3048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fld id="{13F1508D-DF5B-45E3-804D-5C0C6CEF9C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49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B048-3802-44FB-A014-89AAE1D2BF6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1073-656B-4CBB-9429-CC56C7339AAB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20C9-A2DE-40E3-9DC8-02CBDB703C78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A9C5-149F-4C53-803B-F064706D408F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DDB1-E0B1-4FD6-B37A-3BDC2D6D2926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EB7E-9D80-43E8-8CAD-767CA04777A2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8F9B-F53A-416C-8AA6-8C2818B445E1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BA7E-0566-4ED9-B7FF-98FF791C9255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820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973667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2108199"/>
            <a:ext cx="10058401" cy="377507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091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27387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885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54929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91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F417-C761-4858-84B2-95654A8C055F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5D76-B80C-4002-9B15-E1C255D9543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39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66AB-734C-4DAD-A2AE-EDFAFBC8F4C5}" type="datetime1">
              <a:rPr lang="en-US" smtClean="0"/>
              <a:t>10/24/2013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561012" y="5883275"/>
            <a:ext cx="4095444" cy="365125"/>
          </a:xfrm>
        </p:spPr>
        <p:txBody>
          <a:bodyPr/>
          <a:lstStyle/>
          <a:p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2081-4253-4BFB-A7FF-ACC08E9BB66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0B04-70A5-41A5-B249-C64AF695D37D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DB5F0-A1D8-4828-8136-BE316EFE5A56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CA0E-BB3C-4042-903B-26D03965EBB7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2220-EA09-46F7-A577-E55F9E1817BB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C135-3576-4A24-AA76-9F277498F539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1280-28A8-4D70-9739-44372499D3DD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 trans="10000" pencilSize="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92C95B-2F8D-4B1E-A0CD-8ACAA1A057B7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Niraj Thakker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FFB6C7-F722-4E24-8523-19A12D43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3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828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5714"/>
            <a:ext cx="10382251" cy="113419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Design : Shape Conformable Battery 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5264" y="1701439"/>
            <a:ext cx="6044184" cy="357848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Dr.Zheng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Dr.Shih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Members:</a:t>
            </a:r>
            <a:endParaRPr lang="en-US" sz="2400" dirty="0" smtClean="0"/>
          </a:p>
          <a:p>
            <a:pPr algn="ctr"/>
            <a:r>
              <a:rPr lang="en-US" sz="2400" dirty="0"/>
              <a:t>Jenna Pine </a:t>
            </a:r>
            <a:endParaRPr lang="en-US" sz="2400" dirty="0" smtClean="0"/>
          </a:p>
          <a:p>
            <a:pPr algn="ctr"/>
            <a:r>
              <a:rPr lang="en-US" sz="2400" dirty="0" smtClean="0"/>
              <a:t>Niraj Thakker</a:t>
            </a:r>
            <a:endParaRPr lang="en-US" sz="2400" dirty="0"/>
          </a:p>
          <a:p>
            <a:pPr algn="ctr"/>
            <a:r>
              <a:rPr lang="en-US" sz="2400" dirty="0" err="1" smtClean="0"/>
              <a:t>Jianchen</a:t>
            </a:r>
            <a:r>
              <a:rPr lang="en-US" sz="2400" dirty="0" smtClean="0"/>
              <a:t> </a:t>
            </a:r>
            <a:r>
              <a:rPr lang="en-US" sz="2400" dirty="0"/>
              <a:t>Yu </a:t>
            </a:r>
          </a:p>
          <a:p>
            <a:pPr algn="ctr"/>
            <a:r>
              <a:rPr lang="en-US" sz="2400" dirty="0"/>
              <a:t>David </a:t>
            </a:r>
            <a:r>
              <a:rPr lang="en-US" sz="2400" dirty="0" smtClean="0"/>
              <a:t>Goss</a:t>
            </a:r>
            <a:endParaRPr lang="en-US" sz="2400" dirty="0"/>
          </a:p>
          <a:p>
            <a:pPr algn="ctr"/>
            <a:r>
              <a:rPr lang="en-US" sz="2400" dirty="0"/>
              <a:t>Roberto </a:t>
            </a:r>
            <a:r>
              <a:rPr lang="en-US" sz="2400" dirty="0" err="1" smtClean="0"/>
              <a:t>Moutran</a:t>
            </a:r>
            <a:endParaRPr lang="en-US" sz="2400" dirty="0"/>
          </a:p>
          <a:p>
            <a:pPr algn="ctr"/>
            <a:r>
              <a:rPr lang="en-US" sz="2400" dirty="0"/>
              <a:t>Brian </a:t>
            </a:r>
            <a:r>
              <a:rPr lang="en-US" sz="2400" dirty="0" err="1"/>
              <a:t>Rainbeau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115484"/>
            <a:ext cx="2184686" cy="365125"/>
          </a:xfrm>
        </p:spPr>
        <p:txBody>
          <a:bodyPr/>
          <a:lstStyle/>
          <a:p>
            <a:pPr algn="ctr"/>
            <a:fld id="{CADCC712-9757-4270-819F-3DECC8D24EAB}" type="datetime1">
              <a:rPr lang="en-US" sz="1800" b="1" smtClean="0"/>
              <a:pPr algn="ctr"/>
              <a:t>10/24/2013</a:t>
            </a:fld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0" y="1882851"/>
            <a:ext cx="4079631" cy="258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www.mtixtl.com/images/products/display/CEMSK180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74" y="3288927"/>
            <a:ext cx="3778745" cy="300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58810" y="3597685"/>
            <a:ext cx="485775" cy="390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airfoil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2" y="2339440"/>
            <a:ext cx="11685320" cy="3747432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/>
              <a:t>Assumptions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Thin Air Foil (To use </a:t>
            </a:r>
            <a:r>
              <a:rPr lang="en-US" sz="2800" b="1" dirty="0" err="1" smtClean="0">
                <a:solidFill>
                  <a:schemeClr val="tx1"/>
                </a:solidFill>
              </a:rPr>
              <a:t>Kutta</a:t>
            </a:r>
            <a:r>
              <a:rPr lang="en-US" sz="2800" b="1" dirty="0" smtClean="0">
                <a:solidFill>
                  <a:schemeClr val="tx1"/>
                </a:solidFill>
              </a:rPr>
              <a:t>-Condition for coefficient of Lift)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Laminar Flow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/>
              <a:t>Experimental Analysis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Placing the airfoil in the wind tunnel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Computing lift at different angles of attack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/>
              <a:t>Theoretical Analysis 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Use 2-D Finite Element Model for a flow over an airfoil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Use natural boundary condition to set up the model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err="1" smtClean="0"/>
              <a:t>Jianchen</a:t>
            </a:r>
            <a:r>
              <a:rPr lang="en-US" dirty="0" smtClean="0"/>
              <a:t>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0278" y="1711362"/>
            <a:ext cx="880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we going to analyze Lift on the airfoil?</a:t>
            </a:r>
          </a:p>
          <a:p>
            <a:pPr algn="ctr"/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1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battery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277" y="2369379"/>
            <a:ext cx="8651883" cy="920811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Two choices : Lithium Ion and Lithium Solid Polymer.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Light-weight, Rechargeable and High capacity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Brian </a:t>
            </a:r>
            <a:r>
              <a:rPr lang="en-US" dirty="0" err="1" smtClean="0"/>
              <a:t>Rainbeau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0277" y="1623310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Lithium Battery are we going to choose?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42006"/>
              </p:ext>
            </p:extLst>
          </p:nvPr>
        </p:nvGraphicFramePr>
        <p:xfrm>
          <a:off x="2059659" y="3091380"/>
          <a:ext cx="884189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945"/>
                <a:gridCol w="4420945"/>
              </a:tblGrid>
              <a:tr h="2701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Lithium 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Lithium Polymer</a:t>
                      </a:r>
                      <a:endParaRPr lang="en-US" sz="2400" dirty="0"/>
                    </a:p>
                  </a:txBody>
                  <a:tcPr anchor="ctr"/>
                </a:tc>
              </a:tr>
              <a:tr h="187402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Pros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Commercially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available materials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Access to battery lab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Cons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Lower specific energy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Less shape conformable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Pros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High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specific energy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Shape conformable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Cons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Materials are harder to find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No production facility available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810277" y="5796960"/>
            <a:ext cx="8338422" cy="59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Since Lithium Ions materials are readily available, Lithium Ion will be selected</a:t>
            </a:r>
          </a:p>
        </p:txBody>
      </p:sp>
    </p:spTree>
    <p:extLst>
      <p:ext uri="{BB962C8B-B14F-4D97-AF65-F5344CB8AC3E}">
        <p14:creationId xmlns:p14="http://schemas.microsoft.com/office/powerpoint/2010/main" val="24884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battery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91" y="2407607"/>
            <a:ext cx="11412186" cy="3767562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Three Prevalent types of Lithium Ion Battery cathode.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Lithium-cobalt dioxide </a:t>
            </a:r>
            <a:r>
              <a:rPr lang="en-US" sz="2800" dirty="0">
                <a:solidFill>
                  <a:schemeClr val="tx1"/>
                </a:solidFill>
              </a:rPr>
              <a:t>(LiCoO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Lithium-manganese oxide (LiMn2O</a:t>
            </a:r>
            <a:r>
              <a:rPr lang="en-US" sz="2800" baseline="-25000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Lithium iron phosphate (LiFePO</a:t>
            </a:r>
            <a:r>
              <a:rPr lang="en-US" sz="2800" baseline="-25000" dirty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Of these three LiCoO</a:t>
            </a:r>
            <a:r>
              <a:rPr lang="en-US" sz="2800" baseline="-25000" dirty="0"/>
              <a:t>2</a:t>
            </a:r>
            <a:r>
              <a:rPr lang="en-US" sz="2800" dirty="0"/>
              <a:t> and LiFePO</a:t>
            </a:r>
            <a:r>
              <a:rPr lang="en-US" sz="2800" baseline="-25000" dirty="0"/>
              <a:t>4</a:t>
            </a:r>
            <a:r>
              <a:rPr lang="en-US" sz="2800" dirty="0"/>
              <a:t> offer higher specific energy, but LiFePO</a:t>
            </a:r>
            <a:r>
              <a:rPr lang="en-US" sz="2800" baseline="-25000" dirty="0"/>
              <a:t>4</a:t>
            </a:r>
            <a:r>
              <a:rPr lang="en-US" sz="2800" dirty="0"/>
              <a:t> is roughly half the cost of LiCoO</a:t>
            </a:r>
            <a:r>
              <a:rPr lang="en-US" sz="2800" baseline="-25000" dirty="0"/>
              <a:t>2</a:t>
            </a:r>
            <a:r>
              <a:rPr lang="en-US" sz="2800" dirty="0"/>
              <a:t> (Iron is more common than cobalt)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Choices for ready made Anode and Electrolyte materials were limited to Graphite and Lithium Salt (Lithium </a:t>
            </a:r>
            <a:r>
              <a:rPr lang="en-US" sz="2800" dirty="0" err="1"/>
              <a:t>hexafluorophosphate</a:t>
            </a:r>
            <a:r>
              <a:rPr lang="en-US" sz="2800" dirty="0"/>
              <a:t>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Brian </a:t>
            </a:r>
            <a:r>
              <a:rPr lang="en-US" dirty="0" err="1" smtClean="0"/>
              <a:t>Rainbeau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2778" y="1528713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Lithium Ion Batteries 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9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battery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77" y="2083315"/>
            <a:ext cx="9928313" cy="9620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The plane is equipped with a 11.1V, 3200mAh battery which weights 309 g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Brian </a:t>
            </a:r>
            <a:r>
              <a:rPr lang="en-US" dirty="0" err="1" smtClean="0"/>
              <a:t>Rainbeau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0278" y="1714314"/>
            <a:ext cx="880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material is needed to produce the required power?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2777" y="5092141"/>
            <a:ext cx="10931291" cy="55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We need </a:t>
            </a:r>
            <a:r>
              <a:rPr lang="en-US" sz="2400" dirty="0">
                <a:solidFill>
                  <a:schemeClr val="tx1"/>
                </a:solidFill>
              </a:rPr>
              <a:t>4254cm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of each electrode and </a:t>
            </a:r>
            <a:r>
              <a:rPr lang="en-US" sz="2400" dirty="0" smtClean="0">
                <a:solidFill>
                  <a:schemeClr val="tx1"/>
                </a:solidFill>
              </a:rPr>
              <a:t>102.81</a:t>
            </a:r>
            <a:r>
              <a:rPr lang="en-US" sz="2400" dirty="0" smtClean="0">
                <a:solidFill>
                  <a:schemeClr val="tx1"/>
                </a:solidFill>
              </a:rPr>
              <a:t>g </a:t>
            </a:r>
            <a:r>
              <a:rPr lang="en-US" sz="2400" dirty="0">
                <a:solidFill>
                  <a:schemeClr val="tx1"/>
                </a:solidFill>
              </a:rPr>
              <a:t>of electrolyte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51762"/>
              </p:ext>
            </p:extLst>
          </p:nvPr>
        </p:nvGraphicFramePr>
        <p:xfrm>
          <a:off x="682777" y="3045383"/>
          <a:ext cx="11134730" cy="16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473"/>
                <a:gridCol w="1113473"/>
                <a:gridCol w="1113473"/>
                <a:gridCol w="1113473"/>
                <a:gridCol w="1113473"/>
                <a:gridCol w="1113473"/>
                <a:gridCol w="1113473"/>
                <a:gridCol w="1113473"/>
                <a:gridCol w="1113473"/>
                <a:gridCol w="1113473"/>
              </a:tblGrid>
              <a:tr h="806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Electrode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Volts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Capacity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material to achieve 3200mAh (cm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material to achieve 3200mAh, 11.1V (cm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626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anode + substrate weight per 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cathode + substrate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weight per cm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Electrode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weight needed  total(g)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Electrolyte needed total(g)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3200mAh 11.1V cell weight no package (g)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6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LiFePO</a:t>
                      </a:r>
                      <a:r>
                        <a:rPr lang="en-US" sz="1400" b="1" baseline="-250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1322.31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4254.40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205.63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102.81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308.44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78" y="375391"/>
            <a:ext cx="8534400" cy="106021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2000631"/>
            <a:ext cx="10479024" cy="42672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Based on house of quality we choose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For battery housing</a:t>
            </a:r>
          </a:p>
          <a:p>
            <a:pPr marL="1200150" lvl="1" indent="-457200"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Concept 1: Thin-C shaped Pouches</a:t>
            </a:r>
          </a:p>
          <a:p>
            <a:pPr marL="1200150" lvl="1" indent="-457200"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Concept 3: Individual Cell Pouches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For plane</a:t>
            </a:r>
          </a:p>
          <a:p>
            <a:pPr marL="1200150" lvl="1" indent="-457200"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Concept 1: Wing over the body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For battery material(Cathode)</a:t>
            </a:r>
          </a:p>
          <a:p>
            <a:pPr marL="1200150" lvl="1" indent="-457200"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/>
                </a:solidFill>
              </a:rPr>
              <a:t>LiFePo</a:t>
            </a:r>
            <a:r>
              <a:rPr lang="en-US" sz="2600" baseline="-25000" dirty="0" smtClean="0">
                <a:solidFill>
                  <a:schemeClr val="tx1"/>
                </a:solidFill>
              </a:rPr>
              <a:t>4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1200150" lvl="1" indent="-457200">
              <a:buFont typeface="Wingdings" panose="05000000000000000000" pitchFamily="2" charset="2"/>
              <a:buChar char="q"/>
            </a:pP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2921" y="1266358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designs did we choose?</a:t>
            </a:r>
          </a:p>
        </p:txBody>
      </p:sp>
    </p:spTree>
    <p:extLst>
      <p:ext uri="{BB962C8B-B14F-4D97-AF65-F5344CB8AC3E}">
        <p14:creationId xmlns:p14="http://schemas.microsoft.com/office/powerpoint/2010/main" val="7469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78" y="375391"/>
            <a:ext cx="8534400" cy="1262909"/>
          </a:xfrm>
        </p:spPr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78" y="2056739"/>
            <a:ext cx="9661900" cy="433427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Analyzing the power output of each of the battery shape concepts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Analyzing the placement of the battery in the wing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Designing various concepts to attach and detach the wing from the plane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Analyzing different combinations of series and parallel connection to obtain the required output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7071" y="1477582"/>
            <a:ext cx="880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3798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78" y="375391"/>
            <a:ext cx="8534400" cy="107850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627632"/>
            <a:ext cx="11411712" cy="445923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1</a:t>
            </a:r>
            <a:r>
              <a:rPr lang="en-US" dirty="0" smtClean="0"/>
              <a:t>Amin</a:t>
            </a:r>
            <a:r>
              <a:rPr lang="en-US" dirty="0"/>
              <a:t>, D. (2013, August). EML4551C-Senior Design Project 1 . Retrieved September 22, 2013, from Blackboard: https://campus.fsu.edu/webapps/portal/frameset.jsp?url=%2Fwebapps%2Fblackboard%2Fexecut e%2Flauncher%3Ftype%3DCourse%26id%3D_6389491_1%26url%3D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2</a:t>
            </a:r>
            <a:r>
              <a:rPr lang="en-US" dirty="0" smtClean="0"/>
              <a:t>Ismail</a:t>
            </a:r>
            <a:r>
              <a:rPr lang="en-US" dirty="0"/>
              <a:t>, M. H. (2003). Designing lithium ion batteries for high power applications. </a:t>
            </a:r>
            <a:r>
              <a:rPr lang="en-US" dirty="0" err="1"/>
              <a:t>PECon</a:t>
            </a:r>
            <a:r>
              <a:rPr lang="en-US" dirty="0"/>
              <a:t> 2003 National Proceedings, (pp. 289 – 291).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3</a:t>
            </a:r>
            <a:r>
              <a:rPr lang="en-US" dirty="0" smtClean="0"/>
              <a:t>Kam</a:t>
            </a:r>
            <a:r>
              <a:rPr lang="en-US" dirty="0"/>
              <a:t>, K. C. (2012). Electrode Materials for Lithium Ion Batteries. Material Matters.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4</a:t>
            </a:r>
            <a:r>
              <a:rPr lang="en-US" dirty="0" smtClean="0"/>
              <a:t>Linden</a:t>
            </a:r>
            <a:r>
              <a:rPr lang="en-US" dirty="0"/>
              <a:t>, D. (2002). Handbook of Batteries. New York: McGraw-Hill.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5</a:t>
            </a:r>
            <a:r>
              <a:rPr lang="en-US" dirty="0" smtClean="0"/>
              <a:t>Server </a:t>
            </a:r>
            <a:r>
              <a:rPr lang="en-US" dirty="0"/>
              <a:t>Experts. (2011). </a:t>
            </a:r>
            <a:r>
              <a:rPr lang="en-US" dirty="0" err="1"/>
              <a:t>LiPo</a:t>
            </a:r>
            <a:r>
              <a:rPr lang="en-US" dirty="0"/>
              <a:t> Batteries and Charging for your Model RC Airplane. Retrieved September 21, 2013, from L.I. Foam Flyers: http://www.longislandelectricrcairplanes.com/learnbatteries.php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6</a:t>
            </a:r>
            <a:r>
              <a:rPr lang="en-US" dirty="0" smtClean="0"/>
              <a:t>Unknown</a:t>
            </a:r>
            <a:r>
              <a:rPr lang="en-US" dirty="0"/>
              <a:t>. (2010, October). Learn about Batteries. Retrieved September 21, 2013, from Battery University: http://batteryuniversity.com/learn/article/is_lithium_ion_the_ideal_battery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7</a:t>
            </a:r>
            <a:r>
              <a:rPr lang="en-US" dirty="0" smtClean="0"/>
              <a:t>Unknown</a:t>
            </a:r>
            <a:r>
              <a:rPr lang="en-US" dirty="0"/>
              <a:t>. (2012). BYD Company Limited. Retrieved 10 19, 2013, from http://bydit.com/doce/products/Li-EnergyProducts/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8</a:t>
            </a:r>
            <a:r>
              <a:rPr lang="en-US" dirty="0" smtClean="0"/>
              <a:t>Unknown</a:t>
            </a:r>
            <a:r>
              <a:rPr lang="en-US" dirty="0"/>
              <a:t>. (2013, 10 20). Apprentice S 15e RTF. Retrieved from </a:t>
            </a:r>
            <a:r>
              <a:rPr lang="en-US" dirty="0" err="1"/>
              <a:t>HobbyZone</a:t>
            </a:r>
            <a:r>
              <a:rPr lang="en-US" dirty="0"/>
              <a:t>: http://secure.hobbyzone.com/EFL3100.html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aseline="30000" dirty="0" smtClean="0"/>
              <a:t>9</a:t>
            </a:r>
            <a:r>
              <a:rPr lang="en-US" dirty="0" smtClean="0"/>
              <a:t>Zheng</a:t>
            </a:r>
            <a:r>
              <a:rPr lang="en-US" dirty="0"/>
              <a:t>, H., Liu, G., Crawford, S., &amp; </a:t>
            </a:r>
            <a:r>
              <a:rPr lang="en-US" dirty="0" err="1"/>
              <a:t>Battaglia</a:t>
            </a:r>
            <a:r>
              <a:rPr lang="en-US" dirty="0"/>
              <a:t>, V. S. (2010). Fabrication Procedure for Lithium-ion Rechargeable Coin Cells. Berkeley: Lawrence Berkeley National Laboratory.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Niraj Thakker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14" y="2524231"/>
            <a:ext cx="8534400" cy="1507067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Niraj Thakker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CRASH COURSE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4" y="2698980"/>
            <a:ext cx="3474816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Jenna Pine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8" descr="http://ts2.mm.bing.net/th?id=H.4930666598565957&amp;w=228&amp;h=171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00" y="2698980"/>
            <a:ext cx="3623023" cy="271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478" y="2698980"/>
            <a:ext cx="2286000" cy="314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9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906585"/>
              </p:ext>
            </p:extLst>
          </p:nvPr>
        </p:nvGraphicFramePr>
        <p:xfrm>
          <a:off x="1743075" y="2671763"/>
          <a:ext cx="85344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Objective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Constraints</a:t>
                      </a:r>
                      <a:endParaRPr lang="en-US" sz="2000" dirty="0"/>
                    </a:p>
                  </a:txBody>
                  <a:tcPr/>
                </a:tc>
              </a:tr>
              <a:tr h="308197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 a battery that can be integrated into the wing of a UAV system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uniquely shaped battery or formable battery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battery must satisfy the power need of the RC plane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Battery is to be detachable for charging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Limited project Budget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research or experience available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Battery must not explode or catch fire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Enough power must be supplied for at least a 5 minute flight without switching batteries or recharging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Jenna Pine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7899" y="1882458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project about? 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278" y="425268"/>
            <a:ext cx="8534400" cy="471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 of Quality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Roberto </a:t>
            </a:r>
            <a:r>
              <a:rPr lang="en-US" dirty="0" err="1" smtClean="0"/>
              <a:t>Moutran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45" y="904610"/>
            <a:ext cx="3739865" cy="548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79" y="896983"/>
            <a:ext cx="3739865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55000" y="3902075"/>
            <a:ext cx="1763711" cy="147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54874" r="50269" b="23753"/>
          <a:stretch/>
        </p:blipFill>
        <p:spPr>
          <a:xfrm>
            <a:off x="1621835" y="2039983"/>
            <a:ext cx="4763232" cy="3200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6385067" y="2039983"/>
            <a:ext cx="1869933" cy="18620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385067" y="5240383"/>
            <a:ext cx="1869933" cy="131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018712" y="2844799"/>
            <a:ext cx="1582738" cy="1057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1" t="35595" r="7481" b="45308"/>
          <a:stretch/>
        </p:blipFill>
        <p:spPr>
          <a:xfrm rot="5400000">
            <a:off x="1569471" y="2039983"/>
            <a:ext cx="4887884" cy="32004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5613613" y="3902074"/>
            <a:ext cx="4405098" cy="21875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613613" y="1196241"/>
            <a:ext cx="4405098" cy="16409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t="93952" r="7611" b="1071"/>
          <a:stretch/>
        </p:blipFill>
        <p:spPr>
          <a:xfrm>
            <a:off x="1810278" y="5843007"/>
            <a:ext cx="5486400" cy="54800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872538" y="5905500"/>
            <a:ext cx="2724150" cy="423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296678" y="5843007"/>
            <a:ext cx="1575860" cy="62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296678" y="6329363"/>
            <a:ext cx="1575860" cy="540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1" t="35595" r="7481" b="45308"/>
          <a:stretch/>
        </p:blipFill>
        <p:spPr>
          <a:xfrm>
            <a:off x="4094018" y="2634980"/>
            <a:ext cx="32026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3008836"/>
                <a:ext cx="7737516" cy="4033232"/>
              </a:xfrm>
            </p:spPr>
            <p:txBody>
              <a:bodyPr>
                <a:noAutofit/>
              </a:bodyPr>
              <a:lstStyle/>
              <a:p>
                <a:endParaRPr lang="en-US" sz="2800" b="1" dirty="0" smtClean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800" dirty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800" dirty="0" smtClean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800" dirty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800" dirty="0" smtClean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Cathode sheets consist of Lithium Iron Phosphate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/>
                          <m:t>LiFePO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) </a:t>
                </a:r>
                <a:r>
                  <a:rPr lang="en-US" sz="2800" dirty="0" smtClean="0"/>
                  <a:t>spread over an Aluminum Sheet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Anode Sheets  consist of graphite spread over a copper sheet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3008836"/>
                <a:ext cx="7737516" cy="4033232"/>
              </a:xfrm>
              <a:blipFill rotWithShape="0">
                <a:blip r:embed="rId3"/>
                <a:stretch>
                  <a:fillRect l="-867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Roberto </a:t>
            </a:r>
            <a:r>
              <a:rPr lang="en-US" dirty="0" err="1" smtClean="0"/>
              <a:t>Moutran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0458" y="1882458"/>
            <a:ext cx="880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lithium pouch cell battery?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158" y="3008835"/>
            <a:ext cx="3429113" cy="3060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660399"/>
            <a:ext cx="3810000" cy="254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219450" y="847725"/>
            <a:ext cx="485775" cy="390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 for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882458"/>
            <a:ext cx="6691433" cy="4593487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Create many thin layered batteries and seal them independently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Pros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Easy to seal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Making the batteries thin increases their bendability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Cons</a:t>
            </a:r>
          </a:p>
          <a:p>
            <a:pPr marL="102870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Bending pouches may result in loss of electrolyte conductivity</a:t>
            </a:r>
          </a:p>
          <a:p>
            <a:pPr marL="102870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Sharp bending angle may impair electrolyte 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504" y="1420793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1: Thin C-Shaped Pouches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25" y="2454711"/>
            <a:ext cx="5202487" cy="1376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7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for battery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668" y="1610161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2: Single Pouch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5668" y="1875275"/>
            <a:ext cx="6718269" cy="4394896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Require </a:t>
            </a:r>
            <a:r>
              <a:rPr lang="en-US" sz="2800" dirty="0">
                <a:solidFill>
                  <a:schemeClr val="tx1"/>
                </a:solidFill>
              </a:rPr>
              <a:t>different size anode and cathode </a:t>
            </a:r>
            <a:r>
              <a:rPr lang="en-US" sz="2800" dirty="0" smtClean="0">
                <a:solidFill>
                  <a:schemeClr val="tx1"/>
                </a:solidFill>
              </a:rPr>
              <a:t>sheets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Pros</a:t>
            </a:r>
          </a:p>
          <a:p>
            <a:pPr marL="102870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True conformability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smtClean="0"/>
              <a:t>Cons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High risk of shorting the battery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Vacuum sealing will be difficult due to the shape of the pack.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7" y="2543433"/>
            <a:ext cx="5280275" cy="1335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Concept for battery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David Goss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20793"/>
            <a:ext cx="88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3: Individual Cell Pouches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127" y="1882457"/>
            <a:ext cx="6721434" cy="477959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Make individual batteries and connect them in series/parallel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Pros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Easiest to manufacture</a:t>
            </a:r>
          </a:p>
          <a:p>
            <a:pPr marL="108585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No loss of electrolyte conductivity from bending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/>
              <a:t>Cons</a:t>
            </a:r>
          </a:p>
          <a:p>
            <a:pPr marL="108585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Longer manufacturing time</a:t>
            </a:r>
            <a:endParaRPr lang="en-US" sz="2800" dirty="0">
              <a:solidFill>
                <a:schemeClr val="tx1"/>
              </a:solidFill>
            </a:endParaRPr>
          </a:p>
          <a:p>
            <a:pPr marL="1085850" lvl="1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Not the most creative design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45" y="2722525"/>
            <a:ext cx="5199567" cy="1387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3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 for 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418512" y="6391010"/>
            <a:ext cx="1600200" cy="365125"/>
          </a:xfrm>
        </p:spPr>
        <p:txBody>
          <a:bodyPr/>
          <a:lstStyle/>
          <a:p>
            <a:fld id="{FE39A169-CEAF-4FA1-845E-38E4E4D22ACB}" type="datetime1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508D-DF5B-45E3-804D-5C0C6CEF9CD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3881"/>
              </p:ext>
            </p:extLst>
          </p:nvPr>
        </p:nvGraphicFramePr>
        <p:xfrm>
          <a:off x="3750079" y="1525126"/>
          <a:ext cx="8128000" cy="511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796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</a:t>
                      </a:r>
                      <a:r>
                        <a:rPr lang="en-US" sz="2400" baseline="0" dirty="0" smtClean="0"/>
                        <a:t>g over Body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Wings</a:t>
                      </a:r>
                      <a:r>
                        <a:rPr lang="en-US" sz="2400" baseline="0" dirty="0" smtClean="0"/>
                        <a:t> to the side</a:t>
                      </a:r>
                      <a:endParaRPr lang="en-US" sz="2400" dirty="0"/>
                    </a:p>
                  </a:txBody>
                  <a:tcPr anchor="ctr"/>
                </a:tc>
              </a:tr>
              <a:tr h="37727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Pros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More Support for the heavy wings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Having a single wing makes the attachment and detachment process easier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Conformable battery placement is more flexible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Cons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Support rods add additional weight, which increase the power requirement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Rods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will also increase the induced drag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Pros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Less induced drag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</a:rPr>
                        <a:t>Weigh’s less, since there are no additional support components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Cons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Attachable/detachable wing will be unstable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Less flexibility for placing the conformable battery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http://www.generalhobby.com/images/products/Citabria-RC-Plane-1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85938"/>
            <a:ext cx="3133725" cy="222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site.nitroplanes.com/newlancair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0" y="4081409"/>
            <a:ext cx="3135236" cy="20526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69330" y="6318514"/>
            <a:ext cx="2095500" cy="36512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Jianchen</a:t>
            </a:r>
            <a:r>
              <a:rPr lang="en-US" dirty="0" smtClean="0">
                <a:solidFill>
                  <a:schemeClr val="bg1"/>
                </a:solidFill>
              </a:rPr>
              <a:t> Yu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433</TotalTime>
  <Words>1047</Words>
  <Application>Microsoft Office PowerPoint</Application>
  <PresentationFormat>Widescreen</PresentationFormat>
  <Paragraphs>210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Custom Design</vt:lpstr>
      <vt:lpstr>Slice</vt:lpstr>
      <vt:lpstr>Senior Design : Shape Conformable Battery Pack</vt:lpstr>
      <vt:lpstr>Battery CRASH COURSE </vt:lpstr>
      <vt:lpstr>Project Description</vt:lpstr>
      <vt:lpstr>House of Quality</vt:lpstr>
      <vt:lpstr>Introduction</vt:lpstr>
      <vt:lpstr>Design Concept for battery</vt:lpstr>
      <vt:lpstr>Design Concept for battery</vt:lpstr>
      <vt:lpstr>Design Concept for battery</vt:lpstr>
      <vt:lpstr>Design Concept for Plane</vt:lpstr>
      <vt:lpstr>Analysis of the airfoil</vt:lpstr>
      <vt:lpstr>Selection of battery Material</vt:lpstr>
      <vt:lpstr>Selection of battery Material</vt:lpstr>
      <vt:lpstr>Analysis of battery material</vt:lpstr>
      <vt:lpstr>Summary</vt:lpstr>
      <vt:lpstr>Future Works</vt:lpstr>
      <vt:lpstr>References</vt:lpstr>
      <vt:lpstr>Questions??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Introduction Presentation</dc:title>
  <dc:creator>niraj thakker</dc:creator>
  <cp:lastModifiedBy>studentpro</cp:lastModifiedBy>
  <cp:revision>51</cp:revision>
  <dcterms:created xsi:type="dcterms:W3CDTF">2013-09-13T04:13:24Z</dcterms:created>
  <dcterms:modified xsi:type="dcterms:W3CDTF">2013-10-24T19:49:28Z</dcterms:modified>
</cp:coreProperties>
</file>