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1" r:id="rId3"/>
    <p:sldId id="257" r:id="rId4"/>
    <p:sldId id="260" r:id="rId5"/>
    <p:sldId id="283" r:id="rId6"/>
    <p:sldId id="258" r:id="rId7"/>
    <p:sldId id="259" r:id="rId8"/>
    <p:sldId id="262" r:id="rId9"/>
    <p:sldId id="269" r:id="rId10"/>
    <p:sldId id="280" r:id="rId11"/>
    <p:sldId id="263" r:id="rId12"/>
    <p:sldId id="271" r:id="rId13"/>
    <p:sldId id="277" r:id="rId14"/>
    <p:sldId id="270" r:id="rId15"/>
    <p:sldId id="272" r:id="rId16"/>
    <p:sldId id="273" r:id="rId17"/>
    <p:sldId id="264" r:id="rId18"/>
    <p:sldId id="275" r:id="rId19"/>
    <p:sldId id="274" r:id="rId20"/>
    <p:sldId id="276" r:id="rId21"/>
    <p:sldId id="266" r:id="rId22"/>
    <p:sldId id="267" r:id="rId23"/>
    <p:sldId id="265" r:id="rId24"/>
    <p:sldId id="279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93087-9351-4F8B-94DF-4C9DF422B7A9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E4AE5C4-FA3C-4E11-938F-F4A8A8AB795E}">
      <dgm:prSet phldrT="[Text]"/>
      <dgm:spPr/>
      <dgm:t>
        <a:bodyPr/>
        <a:lstStyle/>
        <a:p>
          <a:r>
            <a:rPr lang="en-US" dirty="0" smtClean="0"/>
            <a:t>Steel</a:t>
          </a:r>
          <a:endParaRPr lang="en-US" dirty="0"/>
        </a:p>
      </dgm:t>
    </dgm:pt>
    <dgm:pt modelId="{652F615D-5DCC-4DAE-9F5F-66F4D3FB0BCF}" type="parTrans" cxnId="{2069C75C-2F3A-4C3C-8B25-0ADB7D500EAD}">
      <dgm:prSet/>
      <dgm:spPr/>
      <dgm:t>
        <a:bodyPr/>
        <a:lstStyle/>
        <a:p>
          <a:endParaRPr lang="en-US"/>
        </a:p>
      </dgm:t>
    </dgm:pt>
    <dgm:pt modelId="{C1B9E1A5-4816-427D-8F6B-E76EEE936EC8}" type="sibTrans" cxnId="{2069C75C-2F3A-4C3C-8B25-0ADB7D500EAD}">
      <dgm:prSet/>
      <dgm:spPr/>
      <dgm:t>
        <a:bodyPr/>
        <a:lstStyle/>
        <a:p>
          <a:endParaRPr lang="en-US"/>
        </a:p>
      </dgm:t>
    </dgm:pt>
    <dgm:pt modelId="{2F7B7EBA-4D9D-442B-8D60-BE0944017A53}" type="pres">
      <dgm:prSet presAssocID="{DD793087-9351-4F8B-94DF-4C9DF422B7A9}" presName="Name0" presStyleCnt="0">
        <dgm:presLayoutVars>
          <dgm:dir/>
          <dgm:resizeHandles val="exact"/>
        </dgm:presLayoutVars>
      </dgm:prSet>
      <dgm:spPr/>
    </dgm:pt>
    <dgm:pt modelId="{1EC727F4-A539-4902-A8EF-630E82576212}" type="pres">
      <dgm:prSet presAssocID="{BE4AE5C4-FA3C-4E11-938F-F4A8A8AB795E}" presName="composite" presStyleCnt="0"/>
      <dgm:spPr/>
    </dgm:pt>
    <dgm:pt modelId="{8D72CDDD-A094-4CFA-B008-8877E1D9ED19}" type="pres">
      <dgm:prSet presAssocID="{BE4AE5C4-FA3C-4E11-938F-F4A8A8AB795E}" presName="rect1" presStyleLbl="bgImgPlace1" presStyleIdx="0" presStyleCnt="1" custLinFactX="-9191" custLinFactNeighborX="-100000" custLinFactNeighborY="-29697"/>
      <dgm:spPr>
        <a:blipFill dpi="0" rotWithShape="1">
          <a:blip xmlns:r="http://schemas.openxmlformats.org/officeDocument/2006/relationships" r:embed="rId1"/>
          <a:srcRect/>
          <a:stretch>
            <a:fillRect l="-3635" t="4564" r="-4365" b="-4564"/>
          </a:stretch>
        </a:blipFill>
      </dgm:spPr>
    </dgm:pt>
    <dgm:pt modelId="{1CB89444-EAC7-43F7-8D22-D320418A4373}" type="pres">
      <dgm:prSet presAssocID="{BE4AE5C4-FA3C-4E11-938F-F4A8A8AB795E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D7B8D-BA4A-47DB-BF5C-E590D8427321}" type="presOf" srcId="{DD793087-9351-4F8B-94DF-4C9DF422B7A9}" destId="{2F7B7EBA-4D9D-442B-8D60-BE0944017A53}" srcOrd="0" destOrd="0" presId="urn:microsoft.com/office/officeart/2008/layout/BendingPictureCaptionList"/>
    <dgm:cxn modelId="{2069C75C-2F3A-4C3C-8B25-0ADB7D500EAD}" srcId="{DD793087-9351-4F8B-94DF-4C9DF422B7A9}" destId="{BE4AE5C4-FA3C-4E11-938F-F4A8A8AB795E}" srcOrd="0" destOrd="0" parTransId="{652F615D-5DCC-4DAE-9F5F-66F4D3FB0BCF}" sibTransId="{C1B9E1A5-4816-427D-8F6B-E76EEE936EC8}"/>
    <dgm:cxn modelId="{97BF2428-97B1-4B15-8BFA-26D5E2503E7A}" type="presOf" srcId="{BE4AE5C4-FA3C-4E11-938F-F4A8A8AB795E}" destId="{1CB89444-EAC7-43F7-8D22-D320418A4373}" srcOrd="0" destOrd="0" presId="urn:microsoft.com/office/officeart/2008/layout/BendingPictureCaptionList"/>
    <dgm:cxn modelId="{F34E9A3C-5BF4-4B6A-BB88-CDF352822609}" type="presParOf" srcId="{2F7B7EBA-4D9D-442B-8D60-BE0944017A53}" destId="{1EC727F4-A539-4902-A8EF-630E82576212}" srcOrd="0" destOrd="0" presId="urn:microsoft.com/office/officeart/2008/layout/BendingPictureCaptionList"/>
    <dgm:cxn modelId="{BE4DD090-4C73-4317-A76A-4AA60789F84C}" type="presParOf" srcId="{1EC727F4-A539-4902-A8EF-630E82576212}" destId="{8D72CDDD-A094-4CFA-B008-8877E1D9ED19}" srcOrd="0" destOrd="0" presId="urn:microsoft.com/office/officeart/2008/layout/BendingPictureCaptionList"/>
    <dgm:cxn modelId="{8311B46A-C953-4AD2-A363-6B2924BDFA14}" type="presParOf" srcId="{1EC727F4-A539-4902-A8EF-630E82576212}" destId="{1CB89444-EAC7-43F7-8D22-D320418A437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46B52-D75D-4018-A86B-6542D261C88D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F2C1DFB0-9810-40D5-A3A1-2ACEE362FAB1}">
      <dgm:prSet phldrT="[Text]"/>
      <dgm:spPr/>
      <dgm:t>
        <a:bodyPr/>
        <a:lstStyle/>
        <a:p>
          <a:r>
            <a:rPr lang="en-US" dirty="0" smtClean="0"/>
            <a:t>Caron Fiber</a:t>
          </a:r>
          <a:endParaRPr lang="en-US" dirty="0"/>
        </a:p>
      </dgm:t>
    </dgm:pt>
    <dgm:pt modelId="{249DDA87-5476-4794-9DE1-B0E9C4584FED}" type="parTrans" cxnId="{A7DE970B-5F7E-4628-8118-AA4F0EB841AD}">
      <dgm:prSet/>
      <dgm:spPr/>
      <dgm:t>
        <a:bodyPr/>
        <a:lstStyle/>
        <a:p>
          <a:endParaRPr lang="en-US"/>
        </a:p>
      </dgm:t>
    </dgm:pt>
    <dgm:pt modelId="{83C4D516-B05F-411F-9D57-D7B6CBDC2C73}" type="sibTrans" cxnId="{A7DE970B-5F7E-4628-8118-AA4F0EB841AD}">
      <dgm:prSet/>
      <dgm:spPr/>
      <dgm:t>
        <a:bodyPr/>
        <a:lstStyle/>
        <a:p>
          <a:endParaRPr lang="en-US"/>
        </a:p>
      </dgm:t>
    </dgm:pt>
    <dgm:pt modelId="{2A20A7AE-0635-4E72-A26B-FB321FB3A064}" type="pres">
      <dgm:prSet presAssocID="{4EA46B52-D75D-4018-A86B-6542D261C88D}" presName="Name0" presStyleCnt="0">
        <dgm:presLayoutVars>
          <dgm:dir/>
          <dgm:resizeHandles val="exact"/>
        </dgm:presLayoutVars>
      </dgm:prSet>
      <dgm:spPr/>
    </dgm:pt>
    <dgm:pt modelId="{091FF6D3-5E06-4092-BBF7-B406737F10B5}" type="pres">
      <dgm:prSet presAssocID="{F2C1DFB0-9810-40D5-A3A1-2ACEE362FAB1}" presName="composite" presStyleCnt="0"/>
      <dgm:spPr/>
    </dgm:pt>
    <dgm:pt modelId="{3A80E2CB-4501-451E-9FA7-AD088F960EDC}" type="pres">
      <dgm:prSet presAssocID="{F2C1DFB0-9810-40D5-A3A1-2ACEE362FAB1}" presName="rect1" presStyleLbl="bgImgPlace1" presStyleIdx="0" presStyleCnt="1" custLinFactNeighborX="-74987" custLinFactNeighborY="-3574"/>
      <dgm:spPr>
        <a:blipFill>
          <a:blip xmlns:r="http://schemas.openxmlformats.org/officeDocument/2006/relationships" r:embed="rId1"/>
          <a:srcRect/>
          <a:stretch>
            <a:fillRect l="-11000" r="-11000"/>
          </a:stretch>
        </a:blipFill>
      </dgm:spPr>
    </dgm:pt>
    <dgm:pt modelId="{2D6DACC3-1C9E-45AF-9576-C253729F39A4}" type="pres">
      <dgm:prSet presAssocID="{F2C1DFB0-9810-40D5-A3A1-2ACEE362FAB1}" presName="wedgeRectCallout1" presStyleLbl="node1" presStyleIdx="0" presStyleCnt="1" custLinFactNeighborX="7861" custLinFactNeighborY="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DE970B-5F7E-4628-8118-AA4F0EB841AD}" srcId="{4EA46B52-D75D-4018-A86B-6542D261C88D}" destId="{F2C1DFB0-9810-40D5-A3A1-2ACEE362FAB1}" srcOrd="0" destOrd="0" parTransId="{249DDA87-5476-4794-9DE1-B0E9C4584FED}" sibTransId="{83C4D516-B05F-411F-9D57-D7B6CBDC2C73}"/>
    <dgm:cxn modelId="{876FFC9B-F16C-4477-8352-32BEF8E2F4CB}" type="presOf" srcId="{4EA46B52-D75D-4018-A86B-6542D261C88D}" destId="{2A20A7AE-0635-4E72-A26B-FB321FB3A064}" srcOrd="0" destOrd="0" presId="urn:microsoft.com/office/officeart/2008/layout/BendingPictureCaptionList"/>
    <dgm:cxn modelId="{775E6EB5-FC67-42D5-92CD-99A928A51830}" type="presOf" srcId="{F2C1DFB0-9810-40D5-A3A1-2ACEE362FAB1}" destId="{2D6DACC3-1C9E-45AF-9576-C253729F39A4}" srcOrd="0" destOrd="0" presId="urn:microsoft.com/office/officeart/2008/layout/BendingPictureCaptionList"/>
    <dgm:cxn modelId="{FC50F3F7-1C95-4629-BFEE-C15E61F2D5DE}" type="presParOf" srcId="{2A20A7AE-0635-4E72-A26B-FB321FB3A064}" destId="{091FF6D3-5E06-4092-BBF7-B406737F10B5}" srcOrd="0" destOrd="0" presId="urn:microsoft.com/office/officeart/2008/layout/BendingPictureCaptionList"/>
    <dgm:cxn modelId="{CF9063CC-609F-4358-91F0-B78A176B62B3}" type="presParOf" srcId="{091FF6D3-5E06-4092-BBF7-B406737F10B5}" destId="{3A80E2CB-4501-451E-9FA7-AD088F960EDC}" srcOrd="0" destOrd="0" presId="urn:microsoft.com/office/officeart/2008/layout/BendingPictureCaptionList"/>
    <dgm:cxn modelId="{01C0673D-A0AA-462D-90E1-4BDB10D544AE}" type="presParOf" srcId="{091FF6D3-5E06-4092-BBF7-B406737F10B5}" destId="{2D6DACC3-1C9E-45AF-9576-C253729F39A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D1F84-137A-493D-A2AE-C3EBFC29CAA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4BF2F231-4998-4DFA-84E6-A9112874C45A}">
      <dgm:prSet phldrT="[Text]"/>
      <dgm:spPr/>
      <dgm:t>
        <a:bodyPr/>
        <a:lstStyle/>
        <a:p>
          <a:r>
            <a:rPr lang="en-US" dirty="0" smtClean="0"/>
            <a:t>Aluminum</a:t>
          </a:r>
          <a:endParaRPr lang="en-US" dirty="0"/>
        </a:p>
      </dgm:t>
    </dgm:pt>
    <dgm:pt modelId="{707EDC74-2674-400C-AF56-AE4A213FB346}" type="parTrans" cxnId="{F6891174-6261-46F2-98C3-EDAC2B1466BF}">
      <dgm:prSet/>
      <dgm:spPr/>
      <dgm:t>
        <a:bodyPr/>
        <a:lstStyle/>
        <a:p>
          <a:endParaRPr lang="en-US"/>
        </a:p>
      </dgm:t>
    </dgm:pt>
    <dgm:pt modelId="{9476CF11-F3F8-4D9C-8A9F-A7D0E78326AD}" type="sibTrans" cxnId="{F6891174-6261-46F2-98C3-EDAC2B1466BF}">
      <dgm:prSet/>
      <dgm:spPr/>
      <dgm:t>
        <a:bodyPr/>
        <a:lstStyle/>
        <a:p>
          <a:endParaRPr lang="en-US"/>
        </a:p>
      </dgm:t>
    </dgm:pt>
    <dgm:pt modelId="{FA72DB6F-1238-4612-B212-6E84E2DA8AB4}" type="pres">
      <dgm:prSet presAssocID="{EDCD1F84-137A-493D-A2AE-C3EBFC29CAA1}" presName="Name0" presStyleCnt="0">
        <dgm:presLayoutVars>
          <dgm:dir/>
          <dgm:resizeHandles val="exact"/>
        </dgm:presLayoutVars>
      </dgm:prSet>
      <dgm:spPr/>
    </dgm:pt>
    <dgm:pt modelId="{5D7935D0-AB17-4CA8-8726-78DDEFF022A7}" type="pres">
      <dgm:prSet presAssocID="{4BF2F231-4998-4DFA-84E6-A9112874C45A}" presName="composite" presStyleCnt="0"/>
      <dgm:spPr/>
    </dgm:pt>
    <dgm:pt modelId="{CBE9A694-C078-4086-9B61-829BB034920E}" type="pres">
      <dgm:prSet presAssocID="{4BF2F231-4998-4DFA-84E6-A9112874C45A}" presName="rect1" presStyleLbl="bgImgPlace1" presStyleIdx="0" presStyleCnt="1"/>
      <dgm:spPr>
        <a:blipFill>
          <a:blip xmlns:r="http://schemas.openxmlformats.org/officeDocument/2006/relationships" r:embed="rId1"/>
          <a:srcRect/>
          <a:stretch>
            <a:fillRect t="-8000" b="-8000"/>
          </a:stretch>
        </a:blipFill>
      </dgm:spPr>
    </dgm:pt>
    <dgm:pt modelId="{0108887E-14AF-4BAA-8B51-06D69F1CBAA7}" type="pres">
      <dgm:prSet presAssocID="{4BF2F231-4998-4DFA-84E6-A9112874C45A}" presName="wedgeRectCallout1" presStyleLbl="node1" presStyleIdx="0" presStyleCnt="1" custLinFactNeighborX="13466" custLinFactNeighborY="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1959A2-0E91-44D8-96F6-17346E5B4162}" type="presOf" srcId="{EDCD1F84-137A-493D-A2AE-C3EBFC29CAA1}" destId="{FA72DB6F-1238-4612-B212-6E84E2DA8AB4}" srcOrd="0" destOrd="0" presId="urn:microsoft.com/office/officeart/2008/layout/BendingPictureCaptionList"/>
    <dgm:cxn modelId="{F6891174-6261-46F2-98C3-EDAC2B1466BF}" srcId="{EDCD1F84-137A-493D-A2AE-C3EBFC29CAA1}" destId="{4BF2F231-4998-4DFA-84E6-A9112874C45A}" srcOrd="0" destOrd="0" parTransId="{707EDC74-2674-400C-AF56-AE4A213FB346}" sibTransId="{9476CF11-F3F8-4D9C-8A9F-A7D0E78326AD}"/>
    <dgm:cxn modelId="{268BA645-FE67-46A1-AF75-C9128A11B407}" type="presOf" srcId="{4BF2F231-4998-4DFA-84E6-A9112874C45A}" destId="{0108887E-14AF-4BAA-8B51-06D69F1CBAA7}" srcOrd="0" destOrd="0" presId="urn:microsoft.com/office/officeart/2008/layout/BendingPictureCaptionList"/>
    <dgm:cxn modelId="{6C5E903B-173E-4C79-8D79-05E60D8A27B0}" type="presParOf" srcId="{FA72DB6F-1238-4612-B212-6E84E2DA8AB4}" destId="{5D7935D0-AB17-4CA8-8726-78DDEFF022A7}" srcOrd="0" destOrd="0" presId="urn:microsoft.com/office/officeart/2008/layout/BendingPictureCaptionList"/>
    <dgm:cxn modelId="{3A63A192-F217-4312-88A5-25F6D188363E}" type="presParOf" srcId="{5D7935D0-AB17-4CA8-8726-78DDEFF022A7}" destId="{CBE9A694-C078-4086-9B61-829BB034920E}" srcOrd="0" destOrd="0" presId="urn:microsoft.com/office/officeart/2008/layout/BendingPictureCaptionList"/>
    <dgm:cxn modelId="{D2DF1F62-8B2C-4F41-8BB5-7D8AE03F743B}" type="presParOf" srcId="{5D7935D0-AB17-4CA8-8726-78DDEFF022A7}" destId="{0108887E-14AF-4BAA-8B51-06D69F1CB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EE1036-B610-4F5F-8B56-49192054D606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DEEDDFDB-8CE6-42BB-A6D0-0D322B3B5D9F}">
      <dgm:prSet phldrT="[Text]"/>
      <dgm:spPr/>
      <dgm:t>
        <a:bodyPr/>
        <a:lstStyle/>
        <a:p>
          <a:r>
            <a:rPr lang="en-US" dirty="0" smtClean="0"/>
            <a:t>Bamboo</a:t>
          </a:r>
          <a:endParaRPr lang="en-US" dirty="0"/>
        </a:p>
      </dgm:t>
    </dgm:pt>
    <dgm:pt modelId="{5D476FCD-577A-4B85-BB07-A630FED44EBA}" type="parTrans" cxnId="{1A0935EC-2396-4EF5-AAF1-4A66B3DF1A85}">
      <dgm:prSet/>
      <dgm:spPr/>
      <dgm:t>
        <a:bodyPr/>
        <a:lstStyle/>
        <a:p>
          <a:endParaRPr lang="en-US"/>
        </a:p>
      </dgm:t>
    </dgm:pt>
    <dgm:pt modelId="{3399D40F-4651-401B-9C02-A15CA395F272}" type="sibTrans" cxnId="{1A0935EC-2396-4EF5-AAF1-4A66B3DF1A85}">
      <dgm:prSet/>
      <dgm:spPr/>
      <dgm:t>
        <a:bodyPr/>
        <a:lstStyle/>
        <a:p>
          <a:endParaRPr lang="en-US"/>
        </a:p>
      </dgm:t>
    </dgm:pt>
    <dgm:pt modelId="{87797F84-1DD0-4261-9EF9-3364714D5C9C}" type="pres">
      <dgm:prSet presAssocID="{D3EE1036-B610-4F5F-8B56-49192054D606}" presName="Name0" presStyleCnt="0">
        <dgm:presLayoutVars>
          <dgm:dir/>
          <dgm:resizeHandles val="exact"/>
        </dgm:presLayoutVars>
      </dgm:prSet>
      <dgm:spPr/>
    </dgm:pt>
    <dgm:pt modelId="{6D87A7F9-2DA6-4138-8538-7205414C2F8D}" type="pres">
      <dgm:prSet presAssocID="{DEEDDFDB-8CE6-42BB-A6D0-0D322B3B5D9F}" presName="composite" presStyleCnt="0"/>
      <dgm:spPr/>
    </dgm:pt>
    <dgm:pt modelId="{CDC40831-E6CA-4A17-81B2-468688617424}" type="pres">
      <dgm:prSet presAssocID="{DEEDDFDB-8CE6-42BB-A6D0-0D322B3B5D9F}" presName="rect1" presStyleLbl="bgImgPlace1" presStyleIdx="0" presStyleCnt="1" custLinFactNeighborX="-4566" custLinFactNeighborY="-5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http://www.shtfpreparedness.com/wp-content/uploads/2013/03/vista-wallpaper-bamboo.jpg"/>
        </a:ext>
      </dgm:extLst>
    </dgm:pt>
    <dgm:pt modelId="{A211F262-3CDE-426E-A336-316338D071A2}" type="pres">
      <dgm:prSet presAssocID="{DEEDDFDB-8CE6-42BB-A6D0-0D322B3B5D9F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694F28-1801-4026-90C7-AAAB89BE9416}" type="presOf" srcId="{D3EE1036-B610-4F5F-8B56-49192054D606}" destId="{87797F84-1DD0-4261-9EF9-3364714D5C9C}" srcOrd="0" destOrd="0" presId="urn:microsoft.com/office/officeart/2008/layout/BendingPictureCaptionList"/>
    <dgm:cxn modelId="{1A0935EC-2396-4EF5-AAF1-4A66B3DF1A85}" srcId="{D3EE1036-B610-4F5F-8B56-49192054D606}" destId="{DEEDDFDB-8CE6-42BB-A6D0-0D322B3B5D9F}" srcOrd="0" destOrd="0" parTransId="{5D476FCD-577A-4B85-BB07-A630FED44EBA}" sibTransId="{3399D40F-4651-401B-9C02-A15CA395F272}"/>
    <dgm:cxn modelId="{59101E40-5A7D-4D24-BEC8-447089E0605F}" type="presOf" srcId="{DEEDDFDB-8CE6-42BB-A6D0-0D322B3B5D9F}" destId="{A211F262-3CDE-426E-A336-316338D071A2}" srcOrd="0" destOrd="0" presId="urn:microsoft.com/office/officeart/2008/layout/BendingPictureCaptionList"/>
    <dgm:cxn modelId="{53B49E8B-3263-4B3B-8070-8206DD1CA8FB}" type="presParOf" srcId="{87797F84-1DD0-4261-9EF9-3364714D5C9C}" destId="{6D87A7F9-2DA6-4138-8538-7205414C2F8D}" srcOrd="0" destOrd="0" presId="urn:microsoft.com/office/officeart/2008/layout/BendingPictureCaptionList"/>
    <dgm:cxn modelId="{328E4F07-0232-4D02-AD20-CD4834A4B105}" type="presParOf" srcId="{6D87A7F9-2DA6-4138-8538-7205414C2F8D}" destId="{CDC40831-E6CA-4A17-81B2-468688617424}" srcOrd="0" destOrd="0" presId="urn:microsoft.com/office/officeart/2008/layout/BendingPictureCaptionList"/>
    <dgm:cxn modelId="{74CF986C-B862-4D2E-9557-6A013002CB1A}" type="presParOf" srcId="{6D87A7F9-2DA6-4138-8538-7205414C2F8D}" destId="{A211F262-3CDE-426E-A336-316338D071A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07F78D-1CFC-40D8-B309-B233A7627E0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CB71C99-F27A-47CB-89F5-B94D6C6477EC}">
      <dgm:prSet phldrT="[Text]"/>
      <dgm:spPr/>
      <dgm:t>
        <a:bodyPr/>
        <a:lstStyle/>
        <a:p>
          <a:r>
            <a:rPr lang="en-US" u="sng" dirty="0" smtClean="0"/>
            <a:t>Design 1</a:t>
          </a:r>
        </a:p>
        <a:p>
          <a:r>
            <a:rPr lang="en-US" dirty="0" smtClean="0"/>
            <a:t>One side peddles backwards</a:t>
          </a:r>
          <a:endParaRPr lang="en-US" dirty="0"/>
        </a:p>
      </dgm:t>
    </dgm:pt>
    <dgm:pt modelId="{F6C4883E-9C16-47CF-8443-766D1D9A40F4}" type="parTrans" cxnId="{801DE05B-624A-4E4E-953A-C84A57A1E095}">
      <dgm:prSet/>
      <dgm:spPr/>
      <dgm:t>
        <a:bodyPr/>
        <a:lstStyle/>
        <a:p>
          <a:endParaRPr lang="en-US"/>
        </a:p>
      </dgm:t>
    </dgm:pt>
    <dgm:pt modelId="{57470DE1-80BF-401A-A70E-5BF4911A67DE}" type="sibTrans" cxnId="{801DE05B-624A-4E4E-953A-C84A57A1E095}">
      <dgm:prSet/>
      <dgm:spPr/>
      <dgm:t>
        <a:bodyPr/>
        <a:lstStyle/>
        <a:p>
          <a:endParaRPr lang="en-US"/>
        </a:p>
      </dgm:t>
    </dgm:pt>
    <dgm:pt modelId="{D12E1ECE-3CCD-4F70-A603-550D9D2E0EF3}">
      <dgm:prSet phldrT="[Text]"/>
      <dgm:spPr/>
      <dgm:t>
        <a:bodyPr/>
        <a:lstStyle/>
        <a:p>
          <a:r>
            <a:rPr lang="en-US" u="sng" dirty="0" smtClean="0"/>
            <a:t>Design 2</a:t>
          </a:r>
        </a:p>
        <a:p>
          <a:r>
            <a:rPr lang="en-US" dirty="0" smtClean="0"/>
            <a:t>One side geared to the drive shaft</a:t>
          </a:r>
          <a:endParaRPr lang="en-US" dirty="0"/>
        </a:p>
      </dgm:t>
    </dgm:pt>
    <dgm:pt modelId="{6526854A-BE3A-4DE7-8114-E4838F6CE6AD}" type="parTrans" cxnId="{184198A1-5B70-4F04-B423-D3197AFCE712}">
      <dgm:prSet/>
      <dgm:spPr/>
      <dgm:t>
        <a:bodyPr/>
        <a:lstStyle/>
        <a:p>
          <a:endParaRPr lang="en-US"/>
        </a:p>
      </dgm:t>
    </dgm:pt>
    <dgm:pt modelId="{A87103EB-53FA-4C43-8972-0420BF530AE1}" type="sibTrans" cxnId="{184198A1-5B70-4F04-B423-D3197AFCE712}">
      <dgm:prSet/>
      <dgm:spPr/>
      <dgm:t>
        <a:bodyPr/>
        <a:lstStyle/>
        <a:p>
          <a:endParaRPr lang="en-US"/>
        </a:p>
      </dgm:t>
    </dgm:pt>
    <dgm:pt modelId="{D6BCC100-C2DE-4FFA-9582-A18F929EE003}">
      <dgm:prSet phldrT="[Text]"/>
      <dgm:spPr/>
      <dgm:t>
        <a:bodyPr/>
        <a:lstStyle/>
        <a:p>
          <a:r>
            <a:rPr lang="en-US" u="sng" dirty="0" smtClean="0"/>
            <a:t>Design 3</a:t>
          </a:r>
        </a:p>
        <a:p>
          <a:r>
            <a:rPr lang="en-US" dirty="0" smtClean="0"/>
            <a:t>One side consist of a flipped chain</a:t>
          </a:r>
          <a:endParaRPr lang="en-US" dirty="0"/>
        </a:p>
      </dgm:t>
    </dgm:pt>
    <dgm:pt modelId="{895592C4-8F97-4778-834A-B6CC1451B9E5}" type="parTrans" cxnId="{47B8D569-FC39-41F9-BCA3-4A4FBA3D13E5}">
      <dgm:prSet/>
      <dgm:spPr/>
      <dgm:t>
        <a:bodyPr/>
        <a:lstStyle/>
        <a:p>
          <a:endParaRPr lang="en-US"/>
        </a:p>
      </dgm:t>
    </dgm:pt>
    <dgm:pt modelId="{5981706E-00C4-4C80-B576-670932AFCAF1}" type="sibTrans" cxnId="{47B8D569-FC39-41F9-BCA3-4A4FBA3D13E5}">
      <dgm:prSet/>
      <dgm:spPr/>
      <dgm:t>
        <a:bodyPr/>
        <a:lstStyle/>
        <a:p>
          <a:endParaRPr lang="en-US"/>
        </a:p>
      </dgm:t>
    </dgm:pt>
    <dgm:pt modelId="{74E79F96-1BF5-46CF-BF53-4770D79BFF7F}" type="pres">
      <dgm:prSet presAssocID="{A807F78D-1CFC-40D8-B309-B233A7627E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28496A3-B709-493E-978E-FBA774A08C76}" type="pres">
      <dgm:prSet presAssocID="{A807F78D-1CFC-40D8-B309-B233A7627E0E}" presName="Name1" presStyleCnt="0"/>
      <dgm:spPr/>
    </dgm:pt>
    <dgm:pt modelId="{CB7D2E93-6C49-4B01-8F9B-D5796EFEBC49}" type="pres">
      <dgm:prSet presAssocID="{A807F78D-1CFC-40D8-B309-B233A7627E0E}" presName="cycle" presStyleCnt="0"/>
      <dgm:spPr/>
    </dgm:pt>
    <dgm:pt modelId="{ECAE1058-EEC7-425A-9982-B5E89AC807C3}" type="pres">
      <dgm:prSet presAssocID="{A807F78D-1CFC-40D8-B309-B233A7627E0E}" presName="srcNode" presStyleLbl="node1" presStyleIdx="0" presStyleCnt="3"/>
      <dgm:spPr/>
    </dgm:pt>
    <dgm:pt modelId="{2F774403-E87A-40F9-A99B-813B001AD106}" type="pres">
      <dgm:prSet presAssocID="{A807F78D-1CFC-40D8-B309-B233A7627E0E}" presName="conn" presStyleLbl="parChTrans1D2" presStyleIdx="0" presStyleCnt="1"/>
      <dgm:spPr/>
      <dgm:t>
        <a:bodyPr/>
        <a:lstStyle/>
        <a:p>
          <a:endParaRPr lang="en-US"/>
        </a:p>
      </dgm:t>
    </dgm:pt>
    <dgm:pt modelId="{40131295-F69F-415B-96EF-BA6C88C9BE01}" type="pres">
      <dgm:prSet presAssocID="{A807F78D-1CFC-40D8-B309-B233A7627E0E}" presName="extraNode" presStyleLbl="node1" presStyleIdx="0" presStyleCnt="3"/>
      <dgm:spPr/>
    </dgm:pt>
    <dgm:pt modelId="{E8877D02-0BD0-4A63-813E-4A4545940692}" type="pres">
      <dgm:prSet presAssocID="{A807F78D-1CFC-40D8-B309-B233A7627E0E}" presName="dstNode" presStyleLbl="node1" presStyleIdx="0" presStyleCnt="3"/>
      <dgm:spPr/>
    </dgm:pt>
    <dgm:pt modelId="{B88BE28D-262C-475A-B9EC-E9BFABC25CCD}" type="pres">
      <dgm:prSet presAssocID="{ACB71C99-F27A-47CB-89F5-B94D6C6477E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1248F-729F-416C-B720-E2D4A9E25E5F}" type="pres">
      <dgm:prSet presAssocID="{ACB71C99-F27A-47CB-89F5-B94D6C6477EC}" presName="accent_1" presStyleCnt="0"/>
      <dgm:spPr/>
    </dgm:pt>
    <dgm:pt modelId="{69934235-52EB-4F67-900F-1555F5F3A27B}" type="pres">
      <dgm:prSet presAssocID="{ACB71C99-F27A-47CB-89F5-B94D6C6477EC}" presName="accentRepeatNode" presStyleLbl="solidFgAcc1" presStyleIdx="0" presStyleCnt="3"/>
      <dgm:spPr/>
    </dgm:pt>
    <dgm:pt modelId="{022DD7A0-E152-4B61-B651-C63A1813A1D9}" type="pres">
      <dgm:prSet presAssocID="{D12E1ECE-3CCD-4F70-A603-550D9D2E0EF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02953-6E6E-483E-A882-9410892EFFC7}" type="pres">
      <dgm:prSet presAssocID="{D12E1ECE-3CCD-4F70-A603-550D9D2E0EF3}" presName="accent_2" presStyleCnt="0"/>
      <dgm:spPr/>
    </dgm:pt>
    <dgm:pt modelId="{10A012B0-55BB-47A9-8DDA-C2BFEAE100D6}" type="pres">
      <dgm:prSet presAssocID="{D12E1ECE-3CCD-4F70-A603-550D9D2E0EF3}" presName="accentRepeatNode" presStyleLbl="solidFgAcc1" presStyleIdx="1" presStyleCnt="3"/>
      <dgm:spPr/>
    </dgm:pt>
    <dgm:pt modelId="{BC3F4953-7CD4-4B3A-850B-C9BC819B668B}" type="pres">
      <dgm:prSet presAssocID="{D6BCC100-C2DE-4FFA-9582-A18F929EE00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FDDA9-5F72-49BB-B752-18D2F8350FA0}" type="pres">
      <dgm:prSet presAssocID="{D6BCC100-C2DE-4FFA-9582-A18F929EE003}" presName="accent_3" presStyleCnt="0"/>
      <dgm:spPr/>
    </dgm:pt>
    <dgm:pt modelId="{5F61AC01-E211-4B21-BD91-D57DF30D7067}" type="pres">
      <dgm:prSet presAssocID="{D6BCC100-C2DE-4FFA-9582-A18F929EE003}" presName="accentRepeatNode" presStyleLbl="solidFgAcc1" presStyleIdx="2" presStyleCnt="3"/>
      <dgm:spPr/>
    </dgm:pt>
  </dgm:ptLst>
  <dgm:cxnLst>
    <dgm:cxn modelId="{A693830B-8222-4BD4-BA8B-A76AC3C3C266}" type="presOf" srcId="{57470DE1-80BF-401A-A70E-5BF4911A67DE}" destId="{2F774403-E87A-40F9-A99B-813B001AD106}" srcOrd="0" destOrd="0" presId="urn:microsoft.com/office/officeart/2008/layout/VerticalCurvedList"/>
    <dgm:cxn modelId="{801DE05B-624A-4E4E-953A-C84A57A1E095}" srcId="{A807F78D-1CFC-40D8-B309-B233A7627E0E}" destId="{ACB71C99-F27A-47CB-89F5-B94D6C6477EC}" srcOrd="0" destOrd="0" parTransId="{F6C4883E-9C16-47CF-8443-766D1D9A40F4}" sibTransId="{57470DE1-80BF-401A-A70E-5BF4911A67DE}"/>
    <dgm:cxn modelId="{5953921C-5DFC-4283-8E9D-167E4FF26ED2}" type="presOf" srcId="{D12E1ECE-3CCD-4F70-A603-550D9D2E0EF3}" destId="{022DD7A0-E152-4B61-B651-C63A1813A1D9}" srcOrd="0" destOrd="0" presId="urn:microsoft.com/office/officeart/2008/layout/VerticalCurvedList"/>
    <dgm:cxn modelId="{47B8D569-FC39-41F9-BCA3-4A4FBA3D13E5}" srcId="{A807F78D-1CFC-40D8-B309-B233A7627E0E}" destId="{D6BCC100-C2DE-4FFA-9582-A18F929EE003}" srcOrd="2" destOrd="0" parTransId="{895592C4-8F97-4778-834A-B6CC1451B9E5}" sibTransId="{5981706E-00C4-4C80-B576-670932AFCAF1}"/>
    <dgm:cxn modelId="{184198A1-5B70-4F04-B423-D3197AFCE712}" srcId="{A807F78D-1CFC-40D8-B309-B233A7627E0E}" destId="{D12E1ECE-3CCD-4F70-A603-550D9D2E0EF3}" srcOrd="1" destOrd="0" parTransId="{6526854A-BE3A-4DE7-8114-E4838F6CE6AD}" sibTransId="{A87103EB-53FA-4C43-8972-0420BF530AE1}"/>
    <dgm:cxn modelId="{50323A14-8E6B-4666-B271-660BD982CFF4}" type="presOf" srcId="{D6BCC100-C2DE-4FFA-9582-A18F929EE003}" destId="{BC3F4953-7CD4-4B3A-850B-C9BC819B668B}" srcOrd="0" destOrd="0" presId="urn:microsoft.com/office/officeart/2008/layout/VerticalCurvedList"/>
    <dgm:cxn modelId="{448E68C8-7283-47E7-B3A4-E51086EE9665}" type="presOf" srcId="{A807F78D-1CFC-40D8-B309-B233A7627E0E}" destId="{74E79F96-1BF5-46CF-BF53-4770D79BFF7F}" srcOrd="0" destOrd="0" presId="urn:microsoft.com/office/officeart/2008/layout/VerticalCurvedList"/>
    <dgm:cxn modelId="{D61EA54F-AF42-4308-89DA-4B3DEE70CDD4}" type="presOf" srcId="{ACB71C99-F27A-47CB-89F5-B94D6C6477EC}" destId="{B88BE28D-262C-475A-B9EC-E9BFABC25CCD}" srcOrd="0" destOrd="0" presId="urn:microsoft.com/office/officeart/2008/layout/VerticalCurvedList"/>
    <dgm:cxn modelId="{F4AC8316-173C-4BBD-8BD5-825FB83CC734}" type="presParOf" srcId="{74E79F96-1BF5-46CF-BF53-4770D79BFF7F}" destId="{E28496A3-B709-493E-978E-FBA774A08C76}" srcOrd="0" destOrd="0" presId="urn:microsoft.com/office/officeart/2008/layout/VerticalCurvedList"/>
    <dgm:cxn modelId="{367D64B5-D45A-481E-AA67-4C78F65171E1}" type="presParOf" srcId="{E28496A3-B709-493E-978E-FBA774A08C76}" destId="{CB7D2E93-6C49-4B01-8F9B-D5796EFEBC49}" srcOrd="0" destOrd="0" presId="urn:microsoft.com/office/officeart/2008/layout/VerticalCurvedList"/>
    <dgm:cxn modelId="{53262C8C-A4CF-4544-AE88-9184BCE93A5B}" type="presParOf" srcId="{CB7D2E93-6C49-4B01-8F9B-D5796EFEBC49}" destId="{ECAE1058-EEC7-425A-9982-B5E89AC807C3}" srcOrd="0" destOrd="0" presId="urn:microsoft.com/office/officeart/2008/layout/VerticalCurvedList"/>
    <dgm:cxn modelId="{8F3D7245-A117-4961-A79D-DF5C4D1FA7D9}" type="presParOf" srcId="{CB7D2E93-6C49-4B01-8F9B-D5796EFEBC49}" destId="{2F774403-E87A-40F9-A99B-813B001AD106}" srcOrd="1" destOrd="0" presId="urn:microsoft.com/office/officeart/2008/layout/VerticalCurvedList"/>
    <dgm:cxn modelId="{75950CC8-C75A-4DF3-8232-8AD540E5C079}" type="presParOf" srcId="{CB7D2E93-6C49-4B01-8F9B-D5796EFEBC49}" destId="{40131295-F69F-415B-96EF-BA6C88C9BE01}" srcOrd="2" destOrd="0" presId="urn:microsoft.com/office/officeart/2008/layout/VerticalCurvedList"/>
    <dgm:cxn modelId="{6E94B6E5-1D1B-45D6-842D-862DCB480B85}" type="presParOf" srcId="{CB7D2E93-6C49-4B01-8F9B-D5796EFEBC49}" destId="{E8877D02-0BD0-4A63-813E-4A4545940692}" srcOrd="3" destOrd="0" presId="urn:microsoft.com/office/officeart/2008/layout/VerticalCurvedList"/>
    <dgm:cxn modelId="{540ECB17-7C95-44C8-B0DB-90123D447C42}" type="presParOf" srcId="{E28496A3-B709-493E-978E-FBA774A08C76}" destId="{B88BE28D-262C-475A-B9EC-E9BFABC25CCD}" srcOrd="1" destOrd="0" presId="urn:microsoft.com/office/officeart/2008/layout/VerticalCurvedList"/>
    <dgm:cxn modelId="{4C9F8D91-77D0-4B72-91CD-149DCD2B0EA2}" type="presParOf" srcId="{E28496A3-B709-493E-978E-FBA774A08C76}" destId="{1941248F-729F-416C-B720-E2D4A9E25E5F}" srcOrd="2" destOrd="0" presId="urn:microsoft.com/office/officeart/2008/layout/VerticalCurvedList"/>
    <dgm:cxn modelId="{AAC92209-1011-4A22-AF32-3F0F2FA85754}" type="presParOf" srcId="{1941248F-729F-416C-B720-E2D4A9E25E5F}" destId="{69934235-52EB-4F67-900F-1555F5F3A27B}" srcOrd="0" destOrd="0" presId="urn:microsoft.com/office/officeart/2008/layout/VerticalCurvedList"/>
    <dgm:cxn modelId="{39ABB20D-EB4C-4C95-9A91-C2FD7158F5E1}" type="presParOf" srcId="{E28496A3-B709-493E-978E-FBA774A08C76}" destId="{022DD7A0-E152-4B61-B651-C63A1813A1D9}" srcOrd="3" destOrd="0" presId="urn:microsoft.com/office/officeart/2008/layout/VerticalCurvedList"/>
    <dgm:cxn modelId="{876EF851-18F8-4FA1-9969-11AC0A87CE48}" type="presParOf" srcId="{E28496A3-B709-493E-978E-FBA774A08C76}" destId="{E7502953-6E6E-483E-A882-9410892EFFC7}" srcOrd="4" destOrd="0" presId="urn:microsoft.com/office/officeart/2008/layout/VerticalCurvedList"/>
    <dgm:cxn modelId="{99204DCD-C427-443B-AFF5-E54FCA3DBD4E}" type="presParOf" srcId="{E7502953-6E6E-483E-A882-9410892EFFC7}" destId="{10A012B0-55BB-47A9-8DDA-C2BFEAE100D6}" srcOrd="0" destOrd="0" presId="urn:microsoft.com/office/officeart/2008/layout/VerticalCurvedList"/>
    <dgm:cxn modelId="{3A0A5043-1795-4B53-84F0-BCED55FDE50A}" type="presParOf" srcId="{E28496A3-B709-493E-978E-FBA774A08C76}" destId="{BC3F4953-7CD4-4B3A-850B-C9BC819B668B}" srcOrd="5" destOrd="0" presId="urn:microsoft.com/office/officeart/2008/layout/VerticalCurvedList"/>
    <dgm:cxn modelId="{550F48B7-8046-4B87-AE94-C672544AE8B2}" type="presParOf" srcId="{E28496A3-B709-493E-978E-FBA774A08C76}" destId="{BC7FDDA9-5F72-49BB-B752-18D2F8350FA0}" srcOrd="6" destOrd="0" presId="urn:microsoft.com/office/officeart/2008/layout/VerticalCurvedList"/>
    <dgm:cxn modelId="{D9D631B2-E7EB-49A7-84EA-506E299D232F}" type="presParOf" srcId="{BC7FDDA9-5F72-49BB-B752-18D2F8350FA0}" destId="{5F61AC01-E211-4B21-BD91-D57DF30D70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0AC0F5-B017-42B4-B88B-41038DFDA5B1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D44A2B-006C-4598-B0DC-BD1261FDCE80}">
      <dgm:prSet phldrT="[Text]"/>
      <dgm:spPr/>
      <dgm:t>
        <a:bodyPr/>
        <a:lstStyle/>
        <a:p>
          <a:r>
            <a:rPr lang="en-US" u="sng" dirty="0" smtClean="0"/>
            <a:t>Design 1</a:t>
          </a:r>
        </a:p>
        <a:p>
          <a:r>
            <a:rPr lang="en-US" dirty="0" smtClean="0"/>
            <a:t>Standard bicycle peddling station</a:t>
          </a:r>
          <a:endParaRPr lang="en-US" dirty="0"/>
        </a:p>
      </dgm:t>
    </dgm:pt>
    <dgm:pt modelId="{6D97A5C2-93A1-49B7-A2AB-5A40399503E7}" type="parTrans" cxnId="{3928A94D-FAA3-4FAC-AB76-319DF33B3D43}">
      <dgm:prSet/>
      <dgm:spPr/>
      <dgm:t>
        <a:bodyPr/>
        <a:lstStyle/>
        <a:p>
          <a:endParaRPr lang="en-US"/>
        </a:p>
      </dgm:t>
    </dgm:pt>
    <dgm:pt modelId="{34F632D2-243D-4DB7-B11A-5F6F9E1AA831}" type="sibTrans" cxnId="{3928A94D-FAA3-4FAC-AB76-319DF33B3D43}">
      <dgm:prSet/>
      <dgm:spPr/>
      <dgm:t>
        <a:bodyPr/>
        <a:lstStyle/>
        <a:p>
          <a:endParaRPr lang="en-US"/>
        </a:p>
      </dgm:t>
    </dgm:pt>
    <dgm:pt modelId="{6F8A7F47-33E4-4D1B-830C-A6FB3E53BB2A}">
      <dgm:prSet phldrT="[Text]"/>
      <dgm:spPr/>
      <dgm:t>
        <a:bodyPr/>
        <a:lstStyle/>
        <a:p>
          <a:r>
            <a:rPr lang="en-US" u="sng" dirty="0" smtClean="0"/>
            <a:t>Design 2</a:t>
          </a:r>
        </a:p>
        <a:p>
          <a:r>
            <a:rPr lang="en-US" smtClean="0"/>
            <a:t>Low seated peddling </a:t>
          </a:r>
          <a:r>
            <a:rPr lang="en-US" dirty="0" smtClean="0"/>
            <a:t>station </a:t>
          </a:r>
          <a:endParaRPr lang="en-US" dirty="0"/>
        </a:p>
      </dgm:t>
    </dgm:pt>
    <dgm:pt modelId="{7A03E48B-1F4F-4107-A79B-67962B8B3CE4}" type="parTrans" cxnId="{2F4B3709-9C55-4B16-96B4-686B613D5C4C}">
      <dgm:prSet/>
      <dgm:spPr/>
      <dgm:t>
        <a:bodyPr/>
        <a:lstStyle/>
        <a:p>
          <a:endParaRPr lang="en-US"/>
        </a:p>
      </dgm:t>
    </dgm:pt>
    <dgm:pt modelId="{EA56D792-CE6E-43C2-B4DE-D8408B6EC3FC}" type="sibTrans" cxnId="{2F4B3709-9C55-4B16-96B4-686B613D5C4C}">
      <dgm:prSet/>
      <dgm:spPr/>
      <dgm:t>
        <a:bodyPr/>
        <a:lstStyle/>
        <a:p>
          <a:endParaRPr lang="en-US"/>
        </a:p>
      </dgm:t>
    </dgm:pt>
    <dgm:pt modelId="{3DD2E23F-34D3-4463-A560-878BFC4AA08C}" type="pres">
      <dgm:prSet presAssocID="{3C0AC0F5-B017-42B4-B88B-41038DFDA5B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1EDC0E7-AE4C-4A55-AB72-DB1B47101C4F}" type="pres">
      <dgm:prSet presAssocID="{6CD44A2B-006C-4598-B0DC-BD1261FDCE80}" presName="text1" presStyleCnt="0"/>
      <dgm:spPr/>
    </dgm:pt>
    <dgm:pt modelId="{C343B3C6-35D1-430A-888C-3FE3511541FA}" type="pres">
      <dgm:prSet presAssocID="{6CD44A2B-006C-4598-B0DC-BD1261FDCE80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7629E-39EB-4160-B530-06451560CA09}" type="pres">
      <dgm:prSet presAssocID="{6CD44A2B-006C-4598-B0DC-BD1261FDCE80}" presName="textaccent1" presStyleCnt="0"/>
      <dgm:spPr/>
    </dgm:pt>
    <dgm:pt modelId="{70498FA1-4A8D-4597-9D01-7F8A4EEC645C}" type="pres">
      <dgm:prSet presAssocID="{6CD44A2B-006C-4598-B0DC-BD1261FDCE80}" presName="accentRepeatNode" presStyleLbl="solidAlignAcc1" presStyleIdx="0" presStyleCnt="4"/>
      <dgm:spPr/>
    </dgm:pt>
    <dgm:pt modelId="{B92208AA-E497-4B01-8B3A-92DA098A52F2}" type="pres">
      <dgm:prSet presAssocID="{34F632D2-243D-4DB7-B11A-5F6F9E1AA831}" presName="image1" presStyleCnt="0"/>
      <dgm:spPr/>
    </dgm:pt>
    <dgm:pt modelId="{B00F656D-3792-44E7-9492-86FD71794F0E}" type="pres">
      <dgm:prSet presAssocID="{34F632D2-243D-4DB7-B11A-5F6F9E1AA831}" presName="imageRepeatNode" presStyleLbl="alignAcc1" presStyleIdx="0" presStyleCnt="2"/>
      <dgm:spPr/>
      <dgm:t>
        <a:bodyPr/>
        <a:lstStyle/>
        <a:p>
          <a:endParaRPr lang="en-US"/>
        </a:p>
      </dgm:t>
    </dgm:pt>
    <dgm:pt modelId="{F70D2C2B-EEA2-4159-BF71-1E12CE862438}" type="pres">
      <dgm:prSet presAssocID="{34F632D2-243D-4DB7-B11A-5F6F9E1AA831}" presName="imageaccent1" presStyleCnt="0"/>
      <dgm:spPr/>
    </dgm:pt>
    <dgm:pt modelId="{6A3925C4-5DEB-44BB-9FB7-D1D4D6EF7FBA}" type="pres">
      <dgm:prSet presAssocID="{34F632D2-243D-4DB7-B11A-5F6F9E1AA831}" presName="accentRepeatNode" presStyleLbl="solidAlignAcc1" presStyleIdx="1" presStyleCnt="4"/>
      <dgm:spPr/>
    </dgm:pt>
    <dgm:pt modelId="{AF776111-D3A3-4010-B620-5AEA2EF0FF76}" type="pres">
      <dgm:prSet presAssocID="{6F8A7F47-33E4-4D1B-830C-A6FB3E53BB2A}" presName="text2" presStyleCnt="0"/>
      <dgm:spPr/>
    </dgm:pt>
    <dgm:pt modelId="{628946FC-AE2E-41A7-AA0E-9A55DFF84A91}" type="pres">
      <dgm:prSet presAssocID="{6F8A7F47-33E4-4D1B-830C-A6FB3E53BB2A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328AE-B756-4382-9377-1F903AD2FDC6}" type="pres">
      <dgm:prSet presAssocID="{6F8A7F47-33E4-4D1B-830C-A6FB3E53BB2A}" presName="textaccent2" presStyleCnt="0"/>
      <dgm:spPr/>
    </dgm:pt>
    <dgm:pt modelId="{77FE6324-77B0-4437-B9E2-DD6960D9325A}" type="pres">
      <dgm:prSet presAssocID="{6F8A7F47-33E4-4D1B-830C-A6FB3E53BB2A}" presName="accentRepeatNode" presStyleLbl="solidAlignAcc1" presStyleIdx="2" presStyleCnt="4"/>
      <dgm:spPr/>
    </dgm:pt>
    <dgm:pt modelId="{80F6B481-2422-448F-A764-07BE954F4356}" type="pres">
      <dgm:prSet presAssocID="{EA56D792-CE6E-43C2-B4DE-D8408B6EC3FC}" presName="image2" presStyleCnt="0"/>
      <dgm:spPr/>
    </dgm:pt>
    <dgm:pt modelId="{F840E415-D7F6-428F-905B-7BCAFD742860}" type="pres">
      <dgm:prSet presAssocID="{EA56D792-CE6E-43C2-B4DE-D8408B6EC3FC}" presName="imageRepeatNode" presStyleLbl="alignAcc1" presStyleIdx="1" presStyleCnt="2"/>
      <dgm:spPr/>
      <dgm:t>
        <a:bodyPr/>
        <a:lstStyle/>
        <a:p>
          <a:endParaRPr lang="en-US"/>
        </a:p>
      </dgm:t>
    </dgm:pt>
    <dgm:pt modelId="{6253F618-A3D1-4071-8835-52B6484DA12A}" type="pres">
      <dgm:prSet presAssocID="{EA56D792-CE6E-43C2-B4DE-D8408B6EC3FC}" presName="imageaccent2" presStyleCnt="0"/>
      <dgm:spPr/>
    </dgm:pt>
    <dgm:pt modelId="{02238DF6-D728-4716-8525-8C8B642FC40F}" type="pres">
      <dgm:prSet presAssocID="{EA56D792-CE6E-43C2-B4DE-D8408B6EC3FC}" presName="accentRepeatNode" presStyleLbl="solidAlignAcc1" presStyleIdx="3" presStyleCnt="4"/>
      <dgm:spPr/>
    </dgm:pt>
  </dgm:ptLst>
  <dgm:cxnLst>
    <dgm:cxn modelId="{034F3A4A-F5DB-4671-A84E-BFD10E4AE6C1}" type="presOf" srcId="{6CD44A2B-006C-4598-B0DC-BD1261FDCE80}" destId="{C343B3C6-35D1-430A-888C-3FE3511541FA}" srcOrd="0" destOrd="0" presId="urn:microsoft.com/office/officeart/2008/layout/HexagonCluster"/>
    <dgm:cxn modelId="{839DA50E-CA6C-4F02-8D5D-A8A141693556}" type="presOf" srcId="{34F632D2-243D-4DB7-B11A-5F6F9E1AA831}" destId="{B00F656D-3792-44E7-9492-86FD71794F0E}" srcOrd="0" destOrd="0" presId="urn:microsoft.com/office/officeart/2008/layout/HexagonCluster"/>
    <dgm:cxn modelId="{5A24A3D0-959A-4F45-93D3-CBE54F4EA0B5}" type="presOf" srcId="{EA56D792-CE6E-43C2-B4DE-D8408B6EC3FC}" destId="{F840E415-D7F6-428F-905B-7BCAFD742860}" srcOrd="0" destOrd="0" presId="urn:microsoft.com/office/officeart/2008/layout/HexagonCluster"/>
    <dgm:cxn modelId="{4376D453-CE5F-4680-B0B0-16B40378D4FE}" type="presOf" srcId="{3C0AC0F5-B017-42B4-B88B-41038DFDA5B1}" destId="{3DD2E23F-34D3-4463-A560-878BFC4AA08C}" srcOrd="0" destOrd="0" presId="urn:microsoft.com/office/officeart/2008/layout/HexagonCluster"/>
    <dgm:cxn modelId="{3928A94D-FAA3-4FAC-AB76-319DF33B3D43}" srcId="{3C0AC0F5-B017-42B4-B88B-41038DFDA5B1}" destId="{6CD44A2B-006C-4598-B0DC-BD1261FDCE80}" srcOrd="0" destOrd="0" parTransId="{6D97A5C2-93A1-49B7-A2AB-5A40399503E7}" sibTransId="{34F632D2-243D-4DB7-B11A-5F6F9E1AA831}"/>
    <dgm:cxn modelId="{7D6BF4E0-3A6B-44C9-815A-65B3F5CAF4AE}" type="presOf" srcId="{6F8A7F47-33E4-4D1B-830C-A6FB3E53BB2A}" destId="{628946FC-AE2E-41A7-AA0E-9A55DFF84A91}" srcOrd="0" destOrd="0" presId="urn:microsoft.com/office/officeart/2008/layout/HexagonCluster"/>
    <dgm:cxn modelId="{2F4B3709-9C55-4B16-96B4-686B613D5C4C}" srcId="{3C0AC0F5-B017-42B4-B88B-41038DFDA5B1}" destId="{6F8A7F47-33E4-4D1B-830C-A6FB3E53BB2A}" srcOrd="1" destOrd="0" parTransId="{7A03E48B-1F4F-4107-A79B-67962B8B3CE4}" sibTransId="{EA56D792-CE6E-43C2-B4DE-D8408B6EC3FC}"/>
    <dgm:cxn modelId="{CC4B44D9-F5D6-4F78-8537-A57C490FC5E1}" type="presParOf" srcId="{3DD2E23F-34D3-4463-A560-878BFC4AA08C}" destId="{51EDC0E7-AE4C-4A55-AB72-DB1B47101C4F}" srcOrd="0" destOrd="0" presId="urn:microsoft.com/office/officeart/2008/layout/HexagonCluster"/>
    <dgm:cxn modelId="{882D1937-6926-47C0-A34B-0360BE81D9BE}" type="presParOf" srcId="{51EDC0E7-AE4C-4A55-AB72-DB1B47101C4F}" destId="{C343B3C6-35D1-430A-888C-3FE3511541FA}" srcOrd="0" destOrd="0" presId="urn:microsoft.com/office/officeart/2008/layout/HexagonCluster"/>
    <dgm:cxn modelId="{20572297-89B4-4823-848C-4DF1B38C3F19}" type="presParOf" srcId="{3DD2E23F-34D3-4463-A560-878BFC4AA08C}" destId="{1AC7629E-39EB-4160-B530-06451560CA09}" srcOrd="1" destOrd="0" presId="urn:microsoft.com/office/officeart/2008/layout/HexagonCluster"/>
    <dgm:cxn modelId="{299E6283-A8EE-4093-AE64-0A3C17A717DB}" type="presParOf" srcId="{1AC7629E-39EB-4160-B530-06451560CA09}" destId="{70498FA1-4A8D-4597-9D01-7F8A4EEC645C}" srcOrd="0" destOrd="0" presId="urn:microsoft.com/office/officeart/2008/layout/HexagonCluster"/>
    <dgm:cxn modelId="{7BD02D1C-9E2A-4BAC-9D53-A4FA702579A7}" type="presParOf" srcId="{3DD2E23F-34D3-4463-A560-878BFC4AA08C}" destId="{B92208AA-E497-4B01-8B3A-92DA098A52F2}" srcOrd="2" destOrd="0" presId="urn:microsoft.com/office/officeart/2008/layout/HexagonCluster"/>
    <dgm:cxn modelId="{8FD007FB-E9BE-476E-AB97-AEA5B8998E06}" type="presParOf" srcId="{B92208AA-E497-4B01-8B3A-92DA098A52F2}" destId="{B00F656D-3792-44E7-9492-86FD71794F0E}" srcOrd="0" destOrd="0" presId="urn:microsoft.com/office/officeart/2008/layout/HexagonCluster"/>
    <dgm:cxn modelId="{9674FA27-E688-46AE-87B5-49927988175B}" type="presParOf" srcId="{3DD2E23F-34D3-4463-A560-878BFC4AA08C}" destId="{F70D2C2B-EEA2-4159-BF71-1E12CE862438}" srcOrd="3" destOrd="0" presId="urn:microsoft.com/office/officeart/2008/layout/HexagonCluster"/>
    <dgm:cxn modelId="{B849039A-EB16-4352-9374-8FC539479510}" type="presParOf" srcId="{F70D2C2B-EEA2-4159-BF71-1E12CE862438}" destId="{6A3925C4-5DEB-44BB-9FB7-D1D4D6EF7FBA}" srcOrd="0" destOrd="0" presId="urn:microsoft.com/office/officeart/2008/layout/HexagonCluster"/>
    <dgm:cxn modelId="{DDE95ED3-6342-4704-BDB6-E648DCEEE2EB}" type="presParOf" srcId="{3DD2E23F-34D3-4463-A560-878BFC4AA08C}" destId="{AF776111-D3A3-4010-B620-5AEA2EF0FF76}" srcOrd="4" destOrd="0" presId="urn:microsoft.com/office/officeart/2008/layout/HexagonCluster"/>
    <dgm:cxn modelId="{ADB1485F-F09D-4062-B9D0-D1E8B5385D22}" type="presParOf" srcId="{AF776111-D3A3-4010-B620-5AEA2EF0FF76}" destId="{628946FC-AE2E-41A7-AA0E-9A55DFF84A91}" srcOrd="0" destOrd="0" presId="urn:microsoft.com/office/officeart/2008/layout/HexagonCluster"/>
    <dgm:cxn modelId="{E6D5BF4F-15B6-45FE-B111-B9F4CC73AB32}" type="presParOf" srcId="{3DD2E23F-34D3-4463-A560-878BFC4AA08C}" destId="{337328AE-B756-4382-9377-1F903AD2FDC6}" srcOrd="5" destOrd="0" presId="urn:microsoft.com/office/officeart/2008/layout/HexagonCluster"/>
    <dgm:cxn modelId="{4C0A2131-F62D-40AC-930B-4DBA5756EC55}" type="presParOf" srcId="{337328AE-B756-4382-9377-1F903AD2FDC6}" destId="{77FE6324-77B0-4437-B9E2-DD6960D9325A}" srcOrd="0" destOrd="0" presId="urn:microsoft.com/office/officeart/2008/layout/HexagonCluster"/>
    <dgm:cxn modelId="{71139E8C-256E-447F-B479-47DF5630EFD4}" type="presParOf" srcId="{3DD2E23F-34D3-4463-A560-878BFC4AA08C}" destId="{80F6B481-2422-448F-A764-07BE954F4356}" srcOrd="6" destOrd="0" presId="urn:microsoft.com/office/officeart/2008/layout/HexagonCluster"/>
    <dgm:cxn modelId="{3CEB71D3-A856-4672-B358-00D5928906E7}" type="presParOf" srcId="{80F6B481-2422-448F-A764-07BE954F4356}" destId="{F840E415-D7F6-428F-905B-7BCAFD742860}" srcOrd="0" destOrd="0" presId="urn:microsoft.com/office/officeart/2008/layout/HexagonCluster"/>
    <dgm:cxn modelId="{3988EB6A-321F-4B67-ABA2-59429F3C036E}" type="presParOf" srcId="{3DD2E23F-34D3-4463-A560-878BFC4AA08C}" destId="{6253F618-A3D1-4071-8835-52B6484DA12A}" srcOrd="7" destOrd="0" presId="urn:microsoft.com/office/officeart/2008/layout/HexagonCluster"/>
    <dgm:cxn modelId="{155A823D-E303-4451-B541-A6CA7BE7FD2E}" type="presParOf" srcId="{6253F618-A3D1-4071-8835-52B6484DA12A}" destId="{02238DF6-D728-4716-8525-8C8B642FC40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2CDDD-A094-4CFA-B008-8877E1D9ED19}">
      <dsp:nvSpPr>
        <dsp:cNvPr id="0" name=""/>
        <dsp:cNvSpPr/>
      </dsp:nvSpPr>
      <dsp:spPr>
        <a:xfrm>
          <a:off x="0" y="0"/>
          <a:ext cx="2023311" cy="1618649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3635" t="4564" r="-4365" b="-4564"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89444-EAC7-43F7-8D22-D320418A4373}">
      <dsp:nvSpPr>
        <dsp:cNvPr id="0" name=""/>
        <dsp:cNvSpPr/>
      </dsp:nvSpPr>
      <dsp:spPr>
        <a:xfrm>
          <a:off x="418557" y="1457548"/>
          <a:ext cx="1800747" cy="56652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Steel</a:t>
          </a:r>
          <a:endParaRPr lang="en-US" sz="2700" kern="1200" dirty="0"/>
        </a:p>
      </dsp:txBody>
      <dsp:txXfrm>
        <a:off x="418557" y="1457548"/>
        <a:ext cx="1800747" cy="566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0E2CB-4501-451E-9FA7-AD088F960EDC}">
      <dsp:nvSpPr>
        <dsp:cNvPr id="0" name=""/>
        <dsp:cNvSpPr/>
      </dsp:nvSpPr>
      <dsp:spPr>
        <a:xfrm>
          <a:off x="0" y="0"/>
          <a:ext cx="2036286" cy="1629029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1000" r="-11000"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DACC3-1C9E-45AF-9576-C253729F39A4}">
      <dsp:nvSpPr>
        <dsp:cNvPr id="0" name=""/>
        <dsp:cNvSpPr/>
      </dsp:nvSpPr>
      <dsp:spPr>
        <a:xfrm>
          <a:off x="326327" y="1467644"/>
          <a:ext cx="1812295" cy="5701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Caron Fiber</a:t>
          </a:r>
          <a:endParaRPr lang="en-US" sz="2400" kern="1200" dirty="0"/>
        </a:p>
      </dsp:txBody>
      <dsp:txXfrm>
        <a:off x="326327" y="1467644"/>
        <a:ext cx="1812295" cy="570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9A694-C078-4086-9B61-829BB034920E}">
      <dsp:nvSpPr>
        <dsp:cNvPr id="0" name=""/>
        <dsp:cNvSpPr/>
      </dsp:nvSpPr>
      <dsp:spPr>
        <a:xfrm>
          <a:off x="620023" y="299"/>
          <a:ext cx="2024240" cy="161939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8000" b="-8000"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8887E-14AF-4BAA-8B51-06D69F1CBAA7}">
      <dsp:nvSpPr>
        <dsp:cNvPr id="0" name=""/>
        <dsp:cNvSpPr/>
      </dsp:nvSpPr>
      <dsp:spPr>
        <a:xfrm>
          <a:off x="1044804" y="1458052"/>
          <a:ext cx="1801574" cy="56678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Aluminum</a:t>
          </a:r>
          <a:endParaRPr lang="en-US" sz="2700" kern="1200" dirty="0"/>
        </a:p>
      </dsp:txBody>
      <dsp:txXfrm>
        <a:off x="1044804" y="1458052"/>
        <a:ext cx="1801574" cy="566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40831-E6CA-4A17-81B2-468688617424}">
      <dsp:nvSpPr>
        <dsp:cNvPr id="0" name=""/>
        <dsp:cNvSpPr/>
      </dsp:nvSpPr>
      <dsp:spPr>
        <a:xfrm>
          <a:off x="275347" y="0"/>
          <a:ext cx="2023160" cy="1618528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1F262-3CDE-426E-A336-316338D071A2}">
      <dsp:nvSpPr>
        <dsp:cNvPr id="0" name=""/>
        <dsp:cNvSpPr/>
      </dsp:nvSpPr>
      <dsp:spPr>
        <a:xfrm>
          <a:off x="549809" y="1457122"/>
          <a:ext cx="1800612" cy="56648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Bamboo</a:t>
          </a:r>
          <a:endParaRPr lang="en-US" sz="2700" kern="1200" dirty="0"/>
        </a:p>
      </dsp:txBody>
      <dsp:txXfrm>
        <a:off x="549809" y="1457122"/>
        <a:ext cx="1800612" cy="566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74403-E87A-40F9-A99B-813B001AD10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317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BE28D-262C-475A-B9EC-E9BFABC25CCD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Design 1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One side peddles backwards</a:t>
          </a:r>
          <a:endParaRPr lang="en-US" sz="2200" kern="1200" dirty="0"/>
        </a:p>
      </dsp:txBody>
      <dsp:txXfrm>
        <a:off x="564979" y="406400"/>
        <a:ext cx="5475833" cy="812800"/>
      </dsp:txXfrm>
    </dsp:sp>
    <dsp:sp modelId="{69934235-52EB-4F67-900F-1555F5F3A27B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DD7A0-E152-4B61-B651-C63A1813A1D9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4">
            <a:hueOff val="1464264"/>
            <a:satOff val="-11572"/>
            <a:lumOff val="-10588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Design 2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One side geared to the drive shaft</a:t>
          </a:r>
          <a:endParaRPr lang="en-US" sz="2200" kern="1200" dirty="0"/>
        </a:p>
      </dsp:txBody>
      <dsp:txXfrm>
        <a:off x="860432" y="1625599"/>
        <a:ext cx="5180380" cy="812800"/>
      </dsp:txXfrm>
    </dsp:sp>
    <dsp:sp modelId="{10A012B0-55BB-47A9-8DDA-C2BFEAE100D6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4">
              <a:hueOff val="1464264"/>
              <a:satOff val="-11572"/>
              <a:lumOff val="-1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F4953-7CD4-4B3A-850B-C9BC819B668B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4">
            <a:hueOff val="2928528"/>
            <a:satOff val="-23143"/>
            <a:lumOff val="-21177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Design 3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One side consist of a flipped chain</a:t>
          </a:r>
          <a:endParaRPr lang="en-US" sz="2200" kern="1200" dirty="0"/>
        </a:p>
      </dsp:txBody>
      <dsp:txXfrm>
        <a:off x="564979" y="2844800"/>
        <a:ext cx="5475833" cy="812800"/>
      </dsp:txXfrm>
    </dsp:sp>
    <dsp:sp modelId="{5F61AC01-E211-4B21-BD91-D57DF30D7067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4">
              <a:hueOff val="2928528"/>
              <a:satOff val="-23143"/>
              <a:lumOff val="-2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3B3C6-35D1-430A-888C-3FE3511541FA}">
      <dsp:nvSpPr>
        <dsp:cNvPr id="0" name=""/>
        <dsp:cNvSpPr/>
      </dsp:nvSpPr>
      <dsp:spPr>
        <a:xfrm>
          <a:off x="1791387" y="2266835"/>
          <a:ext cx="2142448" cy="184757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u="sng" kern="1200" dirty="0" smtClean="0"/>
            <a:t>Design 1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Standard bicycle peddling station</a:t>
          </a:r>
          <a:endParaRPr lang="en-US" sz="1700" kern="1200" dirty="0"/>
        </a:p>
      </dsp:txBody>
      <dsp:txXfrm>
        <a:off x="2123889" y="2553573"/>
        <a:ext cx="1477444" cy="1274095"/>
      </dsp:txXfrm>
    </dsp:sp>
    <dsp:sp modelId="{70498FA1-4A8D-4597-9D01-7F8A4EEC645C}">
      <dsp:nvSpPr>
        <dsp:cNvPr id="0" name=""/>
        <dsp:cNvSpPr/>
      </dsp:nvSpPr>
      <dsp:spPr>
        <a:xfrm>
          <a:off x="1858292" y="3082734"/>
          <a:ext cx="250328" cy="2160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F656D-3792-44E7-9492-86FD71794F0E}">
      <dsp:nvSpPr>
        <dsp:cNvPr id="0" name=""/>
        <dsp:cNvSpPr/>
      </dsp:nvSpPr>
      <dsp:spPr>
        <a:xfrm>
          <a:off x="0" y="1271551"/>
          <a:ext cx="2142448" cy="18475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925C4-5DEB-44BB-9FB7-D1D4D6EF7FBA}">
      <dsp:nvSpPr>
        <dsp:cNvPr id="0" name=""/>
        <dsp:cNvSpPr/>
      </dsp:nvSpPr>
      <dsp:spPr>
        <a:xfrm>
          <a:off x="1459871" y="2864119"/>
          <a:ext cx="250328" cy="2160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946FC-AE2E-41A7-AA0E-9A55DFF84A91}">
      <dsp:nvSpPr>
        <dsp:cNvPr id="0" name=""/>
        <dsp:cNvSpPr/>
      </dsp:nvSpPr>
      <dsp:spPr>
        <a:xfrm>
          <a:off x="3583526" y="1271551"/>
          <a:ext cx="2142448" cy="184757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u="sng" kern="1200" dirty="0" smtClean="0"/>
            <a:t>Design 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Low seated peddling </a:t>
          </a:r>
          <a:r>
            <a:rPr lang="en-US" sz="1700" kern="1200" dirty="0" smtClean="0"/>
            <a:t>station </a:t>
          </a:r>
          <a:endParaRPr lang="en-US" sz="1700" kern="1200" dirty="0"/>
        </a:p>
      </dsp:txBody>
      <dsp:txXfrm>
        <a:off x="3916028" y="1558289"/>
        <a:ext cx="1477444" cy="1274095"/>
      </dsp:txXfrm>
    </dsp:sp>
    <dsp:sp modelId="{77FE6324-77B0-4437-B9E2-DD6960D9325A}">
      <dsp:nvSpPr>
        <dsp:cNvPr id="0" name=""/>
        <dsp:cNvSpPr/>
      </dsp:nvSpPr>
      <dsp:spPr>
        <a:xfrm>
          <a:off x="5043398" y="2864119"/>
          <a:ext cx="250328" cy="2160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0E415-D7F6-428F-905B-7BCAFD742860}">
      <dsp:nvSpPr>
        <dsp:cNvPr id="0" name=""/>
        <dsp:cNvSpPr/>
      </dsp:nvSpPr>
      <dsp:spPr>
        <a:xfrm>
          <a:off x="5374914" y="2266835"/>
          <a:ext cx="2142448" cy="184757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38DF6-D728-4716-8525-8C8B642FC40F}">
      <dsp:nvSpPr>
        <dsp:cNvPr id="0" name=""/>
        <dsp:cNvSpPr/>
      </dsp:nvSpPr>
      <dsp:spPr>
        <a:xfrm>
          <a:off x="5441819" y="3082734"/>
          <a:ext cx="250328" cy="2160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2699B-6E86-4241-B74B-F7108D547EBF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8239C-CBEF-184F-8403-357184FC3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62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DD101-BC23-7B47-A87C-4FCE0B6556FE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913BF-8487-7E44-9944-95EF8F24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76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13BF-8487-7E44-9944-95EF8F244E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7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13BF-8487-7E44-9944-95EF8F244E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9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13BF-8487-7E44-9944-95EF8F244E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0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Slop would be felt when you change the direction of the steering wheel -- without the balls in the steering gear, the teeth would come out of contact with each other for a moment, making the steering wheel feel loose.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913BF-8487-7E44-9944-95EF8F244E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8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3C064B3-6A52-4C40-B03A-D69DD3220E92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A53A-236E-0844-821A-04A3D32A3842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3015-9B41-9F43-BB56-E4A479D41773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E3B3-9D33-8041-AEB7-6594E1D0568F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19F3-206C-D44C-B847-020AC84FED7F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E9DB-CEBB-2544-BA69-B5F63D4484B1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BA6C-92A9-AD4E-AA8D-2E150A1146EC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AE8EBC61-8A59-AE47-9FEF-F5B4F95FD1D2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AE87-07B4-B540-B3BE-A521F3105F25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0E1-F57E-9F49-9CE9-33E4C727F059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9D0F-40E6-7E4A-9DE4-1DCDC4AC70E6}" type="datetime1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298E-1801-4346-BB82-0E99B7CC525C}" type="datetime1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3091-D1DF-DF43-B070-88C815D204FC}" type="datetime1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14AA-3BD2-8844-9578-19FFA88900E3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4FBBB5B6-5E59-6C43-8D83-ED44777F8FC2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elementaluminum.tripod.com/id8.html" TargetMode="External"/><Relationship Id="rId3" Type="http://schemas.openxmlformats.org/officeDocument/2006/relationships/hyperlink" Target="http://www.thepartybike.com/index.php/the-party-bike/" TargetMode="External"/><Relationship Id="rId7" Type="http://schemas.openxmlformats.org/officeDocument/2006/relationships/hyperlink" Target="http://www.grainger.com/Grainger/wwg/start.shtml" TargetMode="External"/><Relationship Id="rId2" Type="http://schemas.openxmlformats.org/officeDocument/2006/relationships/hyperlink" Target="http://www.pedalcrawl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dibus.co.uk/" TargetMode="External"/><Relationship Id="rId5" Type="http://schemas.openxmlformats.org/officeDocument/2006/relationships/hyperlink" Target="http://www.capitalcitypedicabs.com/CCPedicabs/home.html" TargetMode="External"/><Relationship Id="rId4" Type="http://schemas.openxmlformats.org/officeDocument/2006/relationships/hyperlink" Target="http://www.pedalpub.com/" TargetMode="External"/><Relationship Id="rId9" Type="http://schemas.openxmlformats.org/officeDocument/2006/relationships/hyperlink" Target="http://www.totallybamboo.com/c27/About-Bamboo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Pedibus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7267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Sponsored by Capital City </a:t>
            </a:r>
            <a:r>
              <a:rPr lang="en-US" dirty="0" err="1" smtClean="0"/>
              <a:t>Pedicab</a:t>
            </a:r>
            <a:r>
              <a:rPr lang="en-US" dirty="0" smtClean="0"/>
              <a:t> Company</a:t>
            </a:r>
          </a:p>
          <a:p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 affiliation with the FSU and FAMU College of Engineering</a:t>
            </a:r>
          </a:p>
          <a:p>
            <a:endParaRPr lang="en-US" dirty="0"/>
          </a:p>
          <a:p>
            <a:r>
              <a:rPr lang="en-US" dirty="0" smtClean="0"/>
              <a:t>Team 18</a:t>
            </a:r>
          </a:p>
          <a:p>
            <a:r>
              <a:rPr lang="en-US" dirty="0" smtClean="0"/>
              <a:t>Andrew Galan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Hassler</a:t>
            </a:r>
            <a:endParaRPr lang="en-US" dirty="0" smtClean="0"/>
          </a:p>
          <a:p>
            <a:r>
              <a:rPr lang="en-US" dirty="0" smtClean="0"/>
              <a:t>James McCord</a:t>
            </a:r>
          </a:p>
          <a:p>
            <a:r>
              <a:rPr lang="en-US" dirty="0" err="1" smtClean="0"/>
              <a:t>Onyewuchi</a:t>
            </a:r>
            <a:r>
              <a:rPr lang="en-US" dirty="0" smtClean="0"/>
              <a:t> </a:t>
            </a:r>
            <a:r>
              <a:rPr lang="en-US" dirty="0" err="1" smtClean="0"/>
              <a:t>Ebere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71800" y="672797"/>
            <a:ext cx="3200400" cy="698500"/>
            <a:chOff x="3600" y="14040"/>
            <a:chExt cx="5040" cy="1100"/>
          </a:xfrm>
        </p:grpSpPr>
        <p:pic>
          <p:nvPicPr>
            <p:cNvPr id="5" name="Picture 4" descr="footer_seal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4040"/>
              <a:ext cx="3820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CPedicab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" y="14040"/>
              <a:ext cx="90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914400" y="4390571"/>
            <a:ext cx="7491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Sponsor                                                                               Instructors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Ron Goldstein                                                                    Dr. Kamal Amin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Advisor				              Dr. Chiang Shih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Patrick Hollis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Structural Frame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2299" y="2437773"/>
            <a:ext cx="8511312" cy="3176090"/>
            <a:chOff x="259702" y="2773675"/>
            <a:chExt cx="8661919" cy="3176090"/>
          </a:xfrm>
        </p:grpSpPr>
        <p:sp>
          <p:nvSpPr>
            <p:cNvPr id="6" name="Rectangle 5"/>
            <p:cNvSpPr/>
            <p:nvPr/>
          </p:nvSpPr>
          <p:spPr>
            <a:xfrm>
              <a:off x="259702" y="2783006"/>
              <a:ext cx="2194249" cy="2954655"/>
            </a:xfrm>
            <a:prstGeom prst="rect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u="sng" dirty="0" smtClean="0"/>
                <a:t>Steel</a:t>
              </a:r>
            </a:p>
            <a:p>
              <a:pPr lvl="0"/>
              <a:endParaRPr lang="en-US" sz="1400" dirty="0"/>
            </a:p>
            <a:p>
              <a:pPr lvl="0"/>
              <a:r>
                <a:rPr lang="en-US" sz="1400" dirty="0" smtClean="0"/>
                <a:t>Pros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Most well-known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Easy </a:t>
              </a:r>
              <a:r>
                <a:rPr lang="en-US" sz="1400" dirty="0"/>
                <a:t>to weld  and </a:t>
              </a:r>
              <a:r>
                <a:rPr lang="en-US" sz="1400" dirty="0" smtClean="0"/>
                <a:t>repair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Very </a:t>
              </a:r>
              <a:r>
                <a:rPr lang="en-US" sz="1400" dirty="0"/>
                <a:t>good material properties</a:t>
              </a:r>
            </a:p>
            <a:p>
              <a:pPr lvl="0"/>
              <a:r>
                <a:rPr lang="en-US" sz="1400" dirty="0" smtClean="0"/>
                <a:t>Cons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Relatively </a:t>
              </a:r>
              <a:r>
                <a:rPr lang="en-US" sz="1400" dirty="0"/>
                <a:t>heavy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Expensive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May rust depending on type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67904" y="2773675"/>
              <a:ext cx="1996752" cy="3170099"/>
            </a:xfrm>
            <a:prstGeom prst="rect">
              <a:avLst/>
            </a:prstGeom>
            <a:ln w="15875">
              <a:solidFill>
                <a:schemeClr val="bg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u="sng" dirty="0" smtClean="0"/>
                <a:t>Carbon Fiber</a:t>
              </a:r>
            </a:p>
            <a:p>
              <a:pPr lvl="0"/>
              <a:endParaRPr lang="en-US" sz="1400" dirty="0"/>
            </a:p>
            <a:p>
              <a:pPr lvl="0"/>
              <a:r>
                <a:rPr lang="en-US" sz="1400" dirty="0" smtClean="0"/>
                <a:t>Pros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Extremely </a:t>
              </a:r>
              <a:r>
                <a:rPr lang="en-US" sz="1400" dirty="0"/>
                <a:t>stiff, strong, and light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High toughness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Aesthetically nice finish</a:t>
              </a:r>
            </a:p>
            <a:p>
              <a:pPr lvl="0"/>
              <a:r>
                <a:rPr lang="en-US" sz="1400" dirty="0"/>
                <a:t>Cons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Brittle</a:t>
              </a: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Extremely expensive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Requires high skill level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45663" y="2779666"/>
              <a:ext cx="1979645" cy="2739211"/>
            </a:xfrm>
            <a:prstGeom prst="rect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u="sng" dirty="0" smtClean="0"/>
                <a:t>Aluminum</a:t>
              </a:r>
            </a:p>
            <a:p>
              <a:pPr lvl="0"/>
              <a:endParaRPr lang="en-US" sz="1400" dirty="0"/>
            </a:p>
            <a:p>
              <a:pPr lvl="0"/>
              <a:r>
                <a:rPr lang="en-US" sz="1400" dirty="0" smtClean="0"/>
                <a:t>Pros</a:t>
              </a: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Very strong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Light weight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Impact resistant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Less </a:t>
              </a:r>
              <a:r>
                <a:rPr lang="en-US" sz="1400" dirty="0"/>
                <a:t>expensive </a:t>
              </a:r>
              <a:r>
                <a:rPr lang="en-US" sz="1400" dirty="0" smtClean="0"/>
                <a:t>than steel</a:t>
              </a:r>
            </a:p>
            <a:p>
              <a:pPr lvl="0"/>
              <a:r>
                <a:rPr lang="en-US" sz="1400" dirty="0" smtClean="0"/>
                <a:t>Cons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Difficult </a:t>
              </a:r>
              <a:r>
                <a:rPr lang="en-US" sz="1400" dirty="0"/>
                <a:t>to repair and reshape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Difficult to weld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75580" y="2779666"/>
              <a:ext cx="2146041" cy="3170099"/>
            </a:xfrm>
            <a:prstGeom prst="rect">
              <a:avLst/>
            </a:prstGeom>
            <a:noFill/>
            <a:ln w="15875">
              <a:solidFill>
                <a:schemeClr val="accent4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u="sng" dirty="0" smtClean="0"/>
                <a:t>Bamboo</a:t>
              </a:r>
            </a:p>
            <a:p>
              <a:pPr lvl="0"/>
              <a:endParaRPr lang="en-US" sz="1400" dirty="0"/>
            </a:p>
            <a:p>
              <a:pPr lvl="0"/>
              <a:r>
                <a:rPr lang="en-US" sz="1400" dirty="0" smtClean="0"/>
                <a:t>Pros</a:t>
              </a: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Durable </a:t>
              </a: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Extremely light </a:t>
              </a:r>
              <a:r>
                <a:rPr lang="en-US" sz="1400" dirty="0"/>
                <a:t>weight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Cheap renewable resource</a:t>
              </a:r>
            </a:p>
            <a:p>
              <a:r>
                <a:rPr lang="en-US" sz="1400" dirty="0" smtClean="0"/>
                <a:t>Cons</a:t>
              </a: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Too flexible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Unclear fastening methods</a:t>
              </a:r>
            </a:p>
            <a:p>
              <a:endParaRPr lang="en-US" sz="1400" dirty="0" smtClean="0"/>
            </a:p>
            <a:p>
              <a:endParaRPr lang="en-US" sz="1400" dirty="0" smtClean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4" t="8470" r="20027" b="19492"/>
          <a:stretch/>
        </p:blipFill>
        <p:spPr>
          <a:xfrm>
            <a:off x="4724837" y="1874837"/>
            <a:ext cx="4064599" cy="4509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Drive Train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2" y="1899720"/>
            <a:ext cx="734536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Existing models use:</a:t>
            </a:r>
          </a:p>
          <a:p>
            <a:r>
              <a:rPr lang="en-US" sz="2000" dirty="0" smtClean="0"/>
              <a:t>Cold rolled steel drive shaft</a:t>
            </a:r>
          </a:p>
          <a:p>
            <a:r>
              <a:rPr lang="en-US" sz="2000" dirty="0" smtClean="0"/>
              <a:t>Rear axle from automobile</a:t>
            </a:r>
          </a:p>
          <a:p>
            <a:r>
              <a:rPr lang="en-US" sz="2000" dirty="0" smtClean="0"/>
              <a:t>Differential from automobile</a:t>
            </a:r>
          </a:p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r>
              <a:rPr lang="en-US" sz="2000" u="sng" dirty="0" smtClean="0"/>
              <a:t>Question</a:t>
            </a:r>
            <a:endParaRPr lang="en-US" sz="2000" u="sng" dirty="0"/>
          </a:p>
          <a:p>
            <a:pPr marL="0" indent="0">
              <a:buNone/>
            </a:pPr>
            <a:r>
              <a:rPr lang="en-US" sz="2000" dirty="0" smtClean="0"/>
              <a:t>How to connect pedals to drive shaft?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Bike Chain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Problem</a:t>
            </a:r>
            <a:r>
              <a:rPr lang="en-US" dirty="0"/>
              <a:t>: one side of the bike can be tied directly to drive shaft but the other side is </a:t>
            </a:r>
            <a:r>
              <a:rPr lang="en-US" dirty="0" smtClean="0"/>
              <a:t>reversed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02" r="35034" b="73878"/>
          <a:stretch/>
        </p:blipFill>
        <p:spPr>
          <a:xfrm>
            <a:off x="1044363" y="3350314"/>
            <a:ext cx="7055274" cy="2715207"/>
          </a:xfrm>
          <a:prstGeom prst="rect">
            <a:avLst/>
          </a:prstGeom>
        </p:spPr>
      </p:pic>
      <p:sp>
        <p:nvSpPr>
          <p:cNvPr id="11" name="Curved Down Arrow 10"/>
          <p:cNvSpPr/>
          <p:nvPr/>
        </p:nvSpPr>
        <p:spPr>
          <a:xfrm>
            <a:off x="2220686" y="3694922"/>
            <a:ext cx="1642187" cy="81176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flipH="1">
            <a:off x="6475446" y="3951514"/>
            <a:ext cx="1045028" cy="51318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8" y="120333"/>
            <a:ext cx="7345362" cy="1339850"/>
          </a:xfrm>
        </p:spPr>
        <p:txBody>
          <a:bodyPr/>
          <a:lstStyle/>
          <a:p>
            <a:pPr algn="l"/>
            <a:r>
              <a:rPr lang="en-US" dirty="0" smtClean="0"/>
              <a:t>Bike Chain Designs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78311267"/>
              </p:ext>
            </p:extLst>
          </p:nvPr>
        </p:nvGraphicFramePr>
        <p:xfrm>
          <a:off x="1663571" y="19716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33196" t="17497" r="39796" b="20987"/>
          <a:stretch/>
        </p:blipFill>
        <p:spPr>
          <a:xfrm>
            <a:off x="1735493" y="2323321"/>
            <a:ext cx="1014295" cy="902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4" t="11026" r="58741" b="78407"/>
          <a:stretch/>
        </p:blipFill>
        <p:spPr>
          <a:xfrm>
            <a:off x="2043384" y="3554963"/>
            <a:ext cx="1036722" cy="910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9" t="10303" r="59955" b="78663"/>
          <a:stretch/>
        </p:blipFill>
        <p:spPr>
          <a:xfrm>
            <a:off x="1707709" y="4655310"/>
            <a:ext cx="1042079" cy="1085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Bike Chain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92" y="1704393"/>
            <a:ext cx="7345363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Option #1</a:t>
            </a:r>
          </a:p>
          <a:p>
            <a:pPr marL="0" indent="0">
              <a:buNone/>
            </a:pPr>
            <a:r>
              <a:rPr lang="en-US" sz="2000" dirty="0" smtClean="0"/>
              <a:t>One </a:t>
            </a:r>
            <a:r>
              <a:rPr lang="en-US" sz="2000" dirty="0"/>
              <a:t>side peddles backwards</a:t>
            </a:r>
          </a:p>
          <a:p>
            <a:pPr marL="0" indent="0">
              <a:buNone/>
            </a:pPr>
            <a:r>
              <a:rPr lang="en-US" sz="2000" dirty="0" smtClean="0"/>
              <a:t>Pros</a:t>
            </a:r>
            <a:r>
              <a:rPr lang="en-US" sz="2000" dirty="0"/>
              <a:t>:</a:t>
            </a:r>
          </a:p>
          <a:p>
            <a:r>
              <a:rPr lang="en-US" sz="2000" dirty="0"/>
              <a:t>Simplest design</a:t>
            </a:r>
          </a:p>
          <a:p>
            <a:r>
              <a:rPr lang="en-US" sz="2000" dirty="0"/>
              <a:t>Easy to implement</a:t>
            </a:r>
          </a:p>
          <a:p>
            <a:pPr marL="0" indent="0">
              <a:buNone/>
            </a:pPr>
            <a:r>
              <a:rPr lang="en-US" sz="2000" dirty="0" smtClean="0"/>
              <a:t>Cons</a:t>
            </a:r>
            <a:r>
              <a:rPr lang="en-US" sz="2000" dirty="0"/>
              <a:t>:</a:t>
            </a:r>
          </a:p>
          <a:p>
            <a:r>
              <a:rPr lang="en-US" sz="2000" dirty="0"/>
              <a:t>Uncomfortable to peddle backwards all day</a:t>
            </a:r>
          </a:p>
          <a:p>
            <a:r>
              <a:rPr lang="en-US" sz="2000" dirty="0"/>
              <a:t>One side becomes more desirable than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t="8483" r="39228" b="76200"/>
          <a:stretch/>
        </p:blipFill>
        <p:spPr>
          <a:xfrm>
            <a:off x="4085123" y="3170962"/>
            <a:ext cx="4665091" cy="1820916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 flipH="1">
            <a:off x="4328238" y="3489962"/>
            <a:ext cx="1100981" cy="7315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>
            <a:off x="6248074" y="3720429"/>
            <a:ext cx="562726" cy="28924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H="1">
            <a:off x="7812044" y="3582955"/>
            <a:ext cx="755781" cy="42672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Bike Chain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45" y="1792944"/>
            <a:ext cx="8226782" cy="293292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Option #2</a:t>
            </a:r>
          </a:p>
          <a:p>
            <a:pPr marL="0" indent="0">
              <a:buNone/>
            </a:pPr>
            <a:r>
              <a:rPr lang="en-US" dirty="0"/>
              <a:t>One side has the bike chain attached to a gear that is attached to the drive shaft</a:t>
            </a:r>
          </a:p>
          <a:p>
            <a:pPr marL="0" indent="0">
              <a:buNone/>
            </a:pPr>
            <a:r>
              <a:rPr lang="en-US" dirty="0" smtClean="0"/>
              <a:t>Pros</a:t>
            </a:r>
            <a:r>
              <a:rPr lang="en-US" dirty="0"/>
              <a:t>:</a:t>
            </a:r>
          </a:p>
          <a:p>
            <a:r>
              <a:rPr lang="en-US" dirty="0"/>
              <a:t>All passengers peddle forward</a:t>
            </a:r>
          </a:p>
          <a:p>
            <a:pPr marL="0" indent="0">
              <a:buNone/>
            </a:pPr>
            <a:r>
              <a:rPr lang="en-US" dirty="0" smtClean="0"/>
              <a:t>Cons</a:t>
            </a:r>
            <a:r>
              <a:rPr lang="en-US" dirty="0"/>
              <a:t>:</a:t>
            </a:r>
          </a:p>
          <a:p>
            <a:r>
              <a:rPr lang="en-US" dirty="0"/>
              <a:t>More complex design</a:t>
            </a:r>
          </a:p>
          <a:p>
            <a:r>
              <a:rPr lang="en-US" dirty="0"/>
              <a:t>More expensive to implement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7755" r="37499" b="75646"/>
          <a:stretch/>
        </p:blipFill>
        <p:spPr>
          <a:xfrm>
            <a:off x="3494597" y="3556978"/>
            <a:ext cx="5350824" cy="2154458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3797559" y="3946849"/>
            <a:ext cx="1063690" cy="6158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5628833" y="4329404"/>
            <a:ext cx="531845" cy="22393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H="1">
            <a:off x="6139542" y="4329404"/>
            <a:ext cx="382555" cy="21460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flipH="1">
            <a:off x="7689693" y="4114799"/>
            <a:ext cx="791834" cy="43853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Bike Chain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00" y="1808632"/>
            <a:ext cx="7345363" cy="39319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Option #3:</a:t>
            </a:r>
          </a:p>
          <a:p>
            <a:pPr marL="0" indent="0">
              <a:buNone/>
            </a:pPr>
            <a:r>
              <a:rPr lang="en-US" dirty="0"/>
              <a:t>One side has the chain flipped</a:t>
            </a:r>
          </a:p>
          <a:p>
            <a:pPr marL="0" indent="0">
              <a:buNone/>
            </a:pPr>
            <a:r>
              <a:rPr lang="en-US" dirty="0" smtClean="0"/>
              <a:t>Pros</a:t>
            </a:r>
            <a:r>
              <a:rPr lang="en-US" dirty="0"/>
              <a:t>:</a:t>
            </a:r>
          </a:p>
          <a:p>
            <a:r>
              <a:rPr lang="en-US" dirty="0"/>
              <a:t>All passengers peddle forward</a:t>
            </a:r>
          </a:p>
          <a:p>
            <a:r>
              <a:rPr lang="en-US" dirty="0"/>
              <a:t>Simple and effective </a:t>
            </a:r>
            <a:r>
              <a:rPr lang="en-US" dirty="0" smtClean="0"/>
              <a:t>solution</a:t>
            </a:r>
          </a:p>
          <a:p>
            <a:r>
              <a:rPr lang="en-US" dirty="0" smtClean="0"/>
              <a:t>Easy to implement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Cons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Requires more maintenance and parts to keep the chains from rubbing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6803" r="36443" b="75782"/>
          <a:stretch/>
        </p:blipFill>
        <p:spPr>
          <a:xfrm>
            <a:off x="3928981" y="2814735"/>
            <a:ext cx="4679302" cy="1919713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4385384" y="3368351"/>
            <a:ext cx="895739" cy="43853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>
            <a:off x="6046235" y="3545632"/>
            <a:ext cx="513183" cy="25192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H="1">
            <a:off x="7529804" y="3394010"/>
            <a:ext cx="647571" cy="30324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Peddling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Important properties of the peddling station:</a:t>
            </a:r>
          </a:p>
          <a:p>
            <a:r>
              <a:rPr lang="en-US" dirty="0"/>
              <a:t>Comfortable to ride for extended period of time</a:t>
            </a:r>
          </a:p>
          <a:p>
            <a:r>
              <a:rPr lang="en-US" dirty="0"/>
              <a:t>Must be able to sit and peddle at the same time</a:t>
            </a:r>
          </a:p>
          <a:p>
            <a:r>
              <a:rPr lang="en-US" dirty="0"/>
              <a:t>Needs to be stable seating for turns or stops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Peddling station </a:t>
            </a:r>
            <a:r>
              <a:rPr lang="en-US" dirty="0" smtClean="0"/>
              <a:t>Designs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48610058"/>
              </p:ext>
            </p:extLst>
          </p:nvPr>
        </p:nvGraphicFramePr>
        <p:xfrm>
          <a:off x="728112" y="1472041"/>
          <a:ext cx="7517363" cy="538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32368" t="1635" r="33906" b="28950"/>
          <a:stretch/>
        </p:blipFill>
        <p:spPr>
          <a:xfrm>
            <a:off x="1035698" y="2672469"/>
            <a:ext cx="1427583" cy="2002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32190" t="-3025" r="11092" b="3099"/>
          <a:stretch/>
        </p:blipFill>
        <p:spPr>
          <a:xfrm>
            <a:off x="6466114" y="3965511"/>
            <a:ext cx="1605702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Peddling station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t="41224" r="22245" b="23538"/>
          <a:stretch/>
        </p:blipFill>
        <p:spPr>
          <a:xfrm>
            <a:off x="4953000" y="3828581"/>
            <a:ext cx="3916071" cy="20615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5686" y="1776446"/>
            <a:ext cx="4872134" cy="410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Design #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 – Standard bicycle peddling station</a:t>
            </a: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lvl="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Pros:</a:t>
            </a:r>
          </a:p>
          <a:p>
            <a:pPr marL="342900" lvl="0" indent="-3429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Higher viewing angle better for scenic tours</a:t>
            </a:r>
          </a:p>
          <a:p>
            <a:pPr marL="342900" lvl="0" indent="-3429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Seated at a table (more social, able to drink or eat)</a:t>
            </a:r>
          </a:p>
          <a:p>
            <a:pPr marL="342900" lvl="0" indent="-3429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Peddling is similar to traditional bike orientation</a:t>
            </a:r>
          </a:p>
          <a:p>
            <a:pPr lvl="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Cons:</a:t>
            </a:r>
          </a:p>
          <a:p>
            <a:pPr marL="342900" lvl="0" indent="-3429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Capable of generating less total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power</a:t>
            </a:r>
          </a:p>
          <a:p>
            <a:pPr marL="342900" lvl="0" indent="-342900">
              <a:spcBef>
                <a:spcPts val="2000"/>
              </a:spcBef>
              <a:buClr>
                <a:srgbClr val="000000">
                  <a:lumMod val="75000"/>
                  <a:lumOff val="25000"/>
                </a:srgbClr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less comfort on long rides due to lack of back support</a:t>
            </a: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Brief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background information</a:t>
            </a:r>
          </a:p>
          <a:p>
            <a:r>
              <a:rPr lang="en-US" dirty="0" smtClean="0"/>
              <a:t>Objective statement</a:t>
            </a:r>
          </a:p>
          <a:p>
            <a:r>
              <a:rPr lang="en-US" dirty="0" smtClean="0"/>
              <a:t>Vehicle design and components</a:t>
            </a:r>
          </a:p>
          <a:p>
            <a:r>
              <a:rPr lang="en-US" dirty="0" smtClean="0"/>
              <a:t>Potential challenges/risk</a:t>
            </a:r>
          </a:p>
          <a:p>
            <a:r>
              <a:rPr lang="en-US" dirty="0" smtClean="0"/>
              <a:t>Future plans</a:t>
            </a:r>
          </a:p>
          <a:p>
            <a:r>
              <a:rPr lang="en-US" dirty="0" smtClean="0"/>
              <a:t>Relevant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Peddling station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29" y="1695061"/>
            <a:ext cx="7345363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Design # </a:t>
            </a:r>
            <a:r>
              <a:rPr lang="en-US" sz="1600" dirty="0" smtClean="0"/>
              <a:t>2 – Recumbent peddling station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Pros:</a:t>
            </a:r>
          </a:p>
          <a:p>
            <a:r>
              <a:rPr lang="en-US" sz="1600" dirty="0"/>
              <a:t>Capable of generating more power per peddling station</a:t>
            </a:r>
          </a:p>
          <a:p>
            <a:r>
              <a:rPr lang="en-US" sz="1600" dirty="0"/>
              <a:t>Seating is comfortable for long periods of time</a:t>
            </a:r>
          </a:p>
          <a:p>
            <a:pPr marL="0" indent="0">
              <a:buNone/>
            </a:pPr>
            <a:r>
              <a:rPr lang="en-US" sz="1600" dirty="0"/>
              <a:t>Cons:</a:t>
            </a:r>
          </a:p>
          <a:p>
            <a:r>
              <a:rPr lang="en-US" sz="1600" dirty="0"/>
              <a:t>Lower viewing angle</a:t>
            </a:r>
          </a:p>
          <a:p>
            <a:r>
              <a:rPr lang="en-US" sz="1600" dirty="0"/>
              <a:t>Seating is less conducive to social interaction</a:t>
            </a:r>
          </a:p>
          <a:p>
            <a:r>
              <a:rPr lang="en-US" sz="1600" dirty="0"/>
              <a:t>Smaller populace capable of powering the peddling </a:t>
            </a:r>
            <a:r>
              <a:rPr lang="en-US" sz="1600" dirty="0" smtClean="0"/>
              <a:t>station</a:t>
            </a:r>
          </a:p>
          <a:p>
            <a:r>
              <a:rPr lang="en-US" sz="1600" dirty="0" smtClean="0"/>
              <a:t>Head is in unsafe position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198802"/>
            <a:ext cx="3894035" cy="2054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John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Hassler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Steering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127" y="2097052"/>
            <a:ext cx="4409184" cy="4259298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onsist of a </a:t>
            </a:r>
            <a:r>
              <a:rPr lang="en-US" sz="2200" dirty="0" smtClean="0">
                <a:solidFill>
                  <a:srgbClr val="404040"/>
                </a:solidFill>
              </a:rPr>
              <a:t>rack</a:t>
            </a:r>
            <a:r>
              <a:rPr lang="en-US" sz="2200" dirty="0" smtClean="0"/>
              <a:t>-and-pinion gearset that is enclosed in a metal tube </a:t>
            </a:r>
            <a:endParaRPr lang="en-US" sz="2200" dirty="0"/>
          </a:p>
          <a:p>
            <a:pPr lvl="2"/>
            <a:r>
              <a:rPr lang="en-US" dirty="0" smtClean="0"/>
              <a:t>At the end of each rack, is attached a tie rod that connects to a steering rod, located on the spindle.</a:t>
            </a:r>
          </a:p>
          <a:p>
            <a:r>
              <a:rPr lang="en-US" sz="2200" dirty="0" smtClean="0"/>
              <a:t>The pinion gear is attached to the steering shaft</a:t>
            </a:r>
          </a:p>
          <a:p>
            <a:pPr lvl="2"/>
            <a:r>
              <a:rPr lang="en-US" dirty="0" smtClean="0"/>
              <a:t>This allows the rack to transition horizontally as the steering wheel turns/rolls  the pinion gear. </a:t>
            </a:r>
            <a:endParaRPr lang="en-US" dirty="0"/>
          </a:p>
          <a:p>
            <a:r>
              <a:rPr lang="en-US" sz="2100" dirty="0"/>
              <a:t>It converts the rotational motion of the steering wheel into the linear motion needed to turn the wheels.</a:t>
            </a:r>
          </a:p>
          <a:p>
            <a:r>
              <a:rPr lang="en-US" sz="2100" dirty="0"/>
              <a:t>It provides a gear reduction, making it easier to turn the wheels.</a:t>
            </a:r>
            <a:endParaRPr lang="en-US" sz="2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127" y="1620087"/>
            <a:ext cx="458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Rack and Pinion Steering</a:t>
            </a:r>
            <a:endParaRPr lang="en-US" sz="2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Rack_and_pinion_anim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23" y="1895714"/>
            <a:ext cx="2171152" cy="1818158"/>
          </a:xfrm>
          <a:prstGeom prst="rect">
            <a:avLst/>
          </a:prstGeom>
        </p:spPr>
      </p:pic>
      <p:pic>
        <p:nvPicPr>
          <p:cNvPr id="8" name="Picture 7" descr="steering-rack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9758" r="3313" b="4511"/>
          <a:stretch/>
        </p:blipFill>
        <p:spPr>
          <a:xfrm>
            <a:off x="5293995" y="3946250"/>
            <a:ext cx="3182518" cy="2188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Steering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94" y="1661694"/>
            <a:ext cx="4052888" cy="51321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Recirculating-ball Steering</a:t>
            </a:r>
            <a:endParaRPr lang="en-US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9894" y="2174906"/>
            <a:ext cx="4745795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Consists of a metal gear box that has a threaded hole in it that allows transition along a  worm gear.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worm gear is used when large gear reduction is needed.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box has gear teeth  cut into the outside, which engages a gear that moves the pitman arm.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steering wheel connect to a threaded rod, which is inserted into the gear box.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turned, the box moves, instead of the fixed rod, which moves the gear that turns the wheels.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of the threads in the box are filled with ball bearings, so there is no direct thread contact. 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bearings reduce friction, wear and slop in the gear.</a:t>
            </a:r>
          </a:p>
          <a:p>
            <a:pPr marL="742950" lvl="1" indent="-285750" algn="just">
              <a:buFont typeface="Arial"/>
              <a:buChar char="•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steering-ball-gear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6"/>
          <a:stretch/>
        </p:blipFill>
        <p:spPr>
          <a:xfrm>
            <a:off x="5552494" y="1954687"/>
            <a:ext cx="2692981" cy="1977283"/>
          </a:xfrm>
          <a:prstGeom prst="rect">
            <a:avLst/>
          </a:prstGeom>
        </p:spPr>
      </p:pic>
      <p:pic>
        <p:nvPicPr>
          <p:cNvPr id="7" name="Picture 6" descr="steering-ball-linkage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2988" r="4138" b="3247"/>
          <a:stretch/>
        </p:blipFill>
        <p:spPr>
          <a:xfrm>
            <a:off x="5552494" y="3931970"/>
            <a:ext cx="2982086" cy="2267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Braking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30" y="1646395"/>
            <a:ext cx="3672682" cy="574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Hydraulic Disc Brakes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2230" y="2220805"/>
            <a:ext cx="4395645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main components of a disc brake: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Brake pads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Caliper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Rotor</a:t>
            </a:r>
          </a:p>
          <a:p>
            <a:endParaRPr lang="en-US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 Operations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brake pads squeeze the rotor and force is transmitted hydraulically.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Friction between the pads and the disc slows the disc down.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brakes convert the kinetic energy to heat generated by the friction between the pads and the disc.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pic>
        <p:nvPicPr>
          <p:cNvPr id="7" name="Picture 6" descr="Hydraulic_disc_brake_diagram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75" y="2050132"/>
            <a:ext cx="4036605" cy="4171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Alternative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7" y="1835022"/>
            <a:ext cx="4297039" cy="3670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Front Beam Axle of VW Beetle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24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937" y="2231031"/>
            <a:ext cx="45940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front axle is a rigid beam providing: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Suspension, steering, and rotational movement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Already mounted steering gearbox and linkage.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axle beam tubes contain the torsion bars and their bearings and mounts.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Shock absorbers are mounted as well, that will add a suspension unit to the pedibus.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By using an already constructed front axle frame, the handling will be that more of a car and less like a bicycle.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312224"/>
            <a:ext cx="3865144" cy="1435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380154"/>
            <a:ext cx="3865144" cy="18866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319" y="409576"/>
            <a:ext cx="7345362" cy="1339850"/>
          </a:xfrm>
        </p:spPr>
        <p:txBody>
          <a:bodyPr/>
          <a:lstStyle/>
          <a:p>
            <a:pPr algn="l"/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25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950502"/>
              </p:ext>
            </p:extLst>
          </p:nvPr>
        </p:nvGraphicFramePr>
        <p:xfrm>
          <a:off x="298450" y="2085975"/>
          <a:ext cx="853757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3" imgW="9629792" imgH="4419651" progId="Excel.Sheet.12">
                  <p:embed/>
                </p:oleObj>
              </mc:Choice>
              <mc:Fallback>
                <p:oleObj name="Worksheet" r:id="rId3" imgW="9629792" imgH="44196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450" y="2085975"/>
                        <a:ext cx="853757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Challenges &amp; Potential </a:t>
            </a:r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318" y="2004219"/>
            <a:ext cx="7345363" cy="3931920"/>
          </a:xfrm>
        </p:spPr>
        <p:txBody>
          <a:bodyPr/>
          <a:lstStyle/>
          <a:p>
            <a:r>
              <a:rPr lang="en-US" dirty="0" smtClean="0"/>
              <a:t>Our current design is well </a:t>
            </a:r>
            <a:r>
              <a:rPr lang="en-US" dirty="0" smtClean="0"/>
              <a:t>over our budget of $2,000.00 but don’t yet know by how much.</a:t>
            </a:r>
          </a:p>
          <a:p>
            <a:r>
              <a:rPr lang="en-US" dirty="0" smtClean="0"/>
              <a:t>At full capacity the bus weighs ~2500lb. It will be difficult to peddle up hills without electric motor assist.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26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Andrew Galan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Pedal Crawler | Custom Party Bike Manufacturer. 2013. </a:t>
            </a:r>
            <a:r>
              <a:rPr lang="en-US" i="1" dirty="0"/>
              <a:t>Pedal Crawler | Custom Party Bike Manufacturer</a:t>
            </a:r>
            <a:r>
              <a:rPr lang="en-US" dirty="0"/>
              <a:t>.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://www.pedalcrawler.com/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Party bike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://www.thepartybike.com/index.php/the-party-bike/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PedalPub</a:t>
            </a:r>
            <a:r>
              <a:rPr lang="en-US" dirty="0" smtClean="0"/>
              <a:t>.  </a:t>
            </a:r>
            <a:r>
              <a:rPr lang="en-US" dirty="0"/>
              <a:t>The Bike with the Barrel. 2013. </a:t>
            </a:r>
            <a:r>
              <a:rPr lang="en-US" i="1" dirty="0" err="1" smtClean="0"/>
              <a:t>PedalPub</a:t>
            </a:r>
            <a:r>
              <a:rPr lang="en-US" i="1" dirty="0" smtClean="0"/>
              <a:t>. The </a:t>
            </a:r>
            <a:r>
              <a:rPr lang="en-US" i="1" dirty="0"/>
              <a:t>Bike with the Barrel</a:t>
            </a:r>
            <a:r>
              <a:rPr lang="en-US" dirty="0"/>
              <a:t>. </a:t>
            </a: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://www.pedalpub.com/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www.capitalcitypedicabs.com/CCPedicabs/home.html</a:t>
            </a:r>
            <a:endParaRPr lang="en-US" dirty="0" smtClean="0"/>
          </a:p>
          <a:p>
            <a:r>
              <a:rPr lang="en-US" dirty="0" err="1"/>
              <a:t>Pedibus</a:t>
            </a:r>
            <a:r>
              <a:rPr lang="en-US" dirty="0"/>
              <a:t> - Beer bike, </a:t>
            </a:r>
            <a:r>
              <a:rPr lang="en-US" dirty="0" err="1"/>
              <a:t>pubcrawler</a:t>
            </a:r>
            <a:r>
              <a:rPr lang="en-US" dirty="0"/>
              <a:t>, </a:t>
            </a:r>
            <a:r>
              <a:rPr lang="en-US" dirty="0" err="1"/>
              <a:t>pedibus</a:t>
            </a:r>
            <a:r>
              <a:rPr lang="en-US" dirty="0"/>
              <a:t>, bike bar, cycle pub, cycling pub, cycling bar, bike pub, bike car. </a:t>
            </a:r>
            <a:r>
              <a:rPr lang="en-US" dirty="0" smtClean="0"/>
              <a:t> </a:t>
            </a:r>
            <a:r>
              <a:rPr lang="en-US" u="sng" dirty="0" smtClean="0">
                <a:hlinkClick r:id="rId6"/>
              </a:rPr>
              <a:t>http</a:t>
            </a:r>
            <a:r>
              <a:rPr lang="en-US" u="sng" dirty="0">
                <a:hlinkClick r:id="rId6"/>
              </a:rPr>
              <a:t>://www.pedibus.co.uk</a:t>
            </a:r>
            <a:r>
              <a:rPr lang="en-US" u="sng" dirty="0" smtClean="0">
                <a:hlinkClick r:id="rId6"/>
              </a:rPr>
              <a:t>/</a:t>
            </a:r>
            <a:r>
              <a:rPr lang="en-US" dirty="0" smtClean="0"/>
              <a:t>.</a:t>
            </a:r>
          </a:p>
          <a:p>
            <a:r>
              <a:rPr lang="en-US" dirty="0"/>
              <a:t>Grainger Industrial Supply - MRO Supplies, MRO Equipment, Tools &amp; Solutions. </a:t>
            </a:r>
            <a:r>
              <a:rPr lang="en-US" i="1" dirty="0" smtClean="0"/>
              <a:t>Grainger </a:t>
            </a:r>
            <a:r>
              <a:rPr lang="en-US" i="1" dirty="0"/>
              <a:t>Industrial Supply - MRO Supplies, MRO Equipment, Tools &amp; </a:t>
            </a:r>
            <a:r>
              <a:rPr lang="en-US" i="1" dirty="0" smtClean="0"/>
              <a:t>Solutions</a:t>
            </a:r>
            <a:r>
              <a:rPr lang="en-US" u="sng" dirty="0" smtClean="0">
                <a:hlinkClick r:id="rId7"/>
              </a:rPr>
              <a:t>http</a:t>
            </a:r>
            <a:r>
              <a:rPr lang="en-US" u="sng" dirty="0">
                <a:hlinkClick r:id="rId7"/>
              </a:rPr>
              <a:t>://www.grainger.com/Grainger/wwg/start.shtml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elementaluminum.tripod.com/id8.html</a:t>
            </a:r>
            <a:endParaRPr lang="en-US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www.totallybamboo.com/c27/About-Bamboo.htm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48104"/>
            <a:ext cx="7345363" cy="422274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pedibus is a pedal-powered vehicle used for transportation that seats a variety number of passengers depending on size.</a:t>
            </a:r>
          </a:p>
          <a:p>
            <a:r>
              <a:rPr lang="en-US" sz="2000" dirty="0" smtClean="0"/>
              <a:t>The idea was developed to provide as an eco-friendly traveling entertainment center to attract people of all ages and professions. </a:t>
            </a:r>
          </a:p>
          <a:p>
            <a:pPr marL="1036638" lvl="4" indent="0">
              <a:buNone/>
            </a:pPr>
            <a:endParaRPr lang="en-US" sz="1600" dirty="0" smtClean="0"/>
          </a:p>
          <a:p>
            <a:pPr lvl="4"/>
            <a:r>
              <a:rPr lang="en-US" dirty="0" smtClean="0"/>
              <a:t>Some models contain alcohol distribution consoles in the center</a:t>
            </a:r>
            <a:r>
              <a:rPr lang="en-US" sz="1600" dirty="0" smtClean="0"/>
              <a:t>.</a:t>
            </a:r>
          </a:p>
          <a:p>
            <a:r>
              <a:rPr lang="en-US" sz="2000" dirty="0" smtClean="0"/>
              <a:t>Also referred to as the pedal crawler, </a:t>
            </a:r>
            <a:r>
              <a:rPr lang="en-US" sz="2000" dirty="0" err="1" smtClean="0"/>
              <a:t>pubcrawler</a:t>
            </a:r>
            <a:r>
              <a:rPr lang="en-US" sz="2000" dirty="0" smtClean="0"/>
              <a:t>, and party bike.  </a:t>
            </a:r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pedibus</a:t>
            </a:r>
            <a:r>
              <a:rPr lang="en-US" sz="2000" dirty="0" smtClean="0"/>
              <a:t> has grown in popularity over the last five years.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532" y="6352521"/>
            <a:ext cx="1255885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Existing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pedal-pu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4" y="1940731"/>
            <a:ext cx="3238762" cy="2319016"/>
          </a:xfrm>
          <a:prstGeom prst="rect">
            <a:avLst/>
          </a:prstGeom>
        </p:spPr>
      </p:pic>
      <p:pic>
        <p:nvPicPr>
          <p:cNvPr id="6" name="Picture 5" descr="pedibus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11" y="2083420"/>
            <a:ext cx="3329911" cy="2031455"/>
          </a:xfrm>
          <a:prstGeom prst="rect">
            <a:avLst/>
          </a:prstGeom>
        </p:spPr>
      </p:pic>
      <p:pic>
        <p:nvPicPr>
          <p:cNvPr id="7" name="Picture 6" descr="under-three-box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4" y="4295075"/>
            <a:ext cx="7688211" cy="2061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Sponsor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06" y="1769084"/>
            <a:ext cx="4819554" cy="3931920"/>
          </a:xfrm>
        </p:spPr>
        <p:txBody>
          <a:bodyPr/>
          <a:lstStyle/>
          <a:p>
            <a:r>
              <a:rPr lang="en-US" dirty="0" smtClean="0"/>
              <a:t>Ron Goldstein</a:t>
            </a:r>
          </a:p>
          <a:p>
            <a:r>
              <a:rPr lang="en-US" dirty="0" smtClean="0"/>
              <a:t>Tallahassee Native</a:t>
            </a:r>
          </a:p>
          <a:p>
            <a:r>
              <a:rPr lang="en-US" dirty="0" smtClean="0"/>
              <a:t>Owner of Capitol City </a:t>
            </a:r>
            <a:r>
              <a:rPr lang="en-US" dirty="0" err="1" smtClean="0"/>
              <a:t>Pedicabs</a:t>
            </a:r>
            <a:endParaRPr lang="en-US" dirty="0" smtClean="0"/>
          </a:p>
          <a:p>
            <a:r>
              <a:rPr lang="en-US" dirty="0" smtClean="0"/>
              <a:t>Wants to manufacture the </a:t>
            </a:r>
            <a:r>
              <a:rPr lang="en-US" dirty="0" err="1" smtClean="0"/>
              <a:t>Pedibus</a:t>
            </a:r>
            <a:r>
              <a:rPr lang="en-US" dirty="0" smtClean="0"/>
              <a:t> for sale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http://capitalcitypedicabs.com/CCPedicabs/Drive_files/advert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t="15413" r="3956" b="309"/>
          <a:stretch/>
        </p:blipFill>
        <p:spPr bwMode="auto">
          <a:xfrm>
            <a:off x="5270240" y="3808226"/>
            <a:ext cx="3598830" cy="254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Project Statement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Develop and build a fully functional pedibus prototype that will be able to transport passengers in a safe and eco-friendly manner. </a:t>
            </a:r>
            <a:endParaRPr lang="en-US" sz="2000" dirty="0"/>
          </a:p>
          <a:p>
            <a:pPr lvl="3"/>
            <a:endParaRPr lang="en-US" sz="1400" dirty="0"/>
          </a:p>
          <a:p>
            <a:pPr lvl="3"/>
            <a:r>
              <a:rPr lang="en-US" dirty="0" smtClean="0"/>
              <a:t>The prototype is to be light weight, yet sturdy, with smooth transition of power from the passenger pedals to the wheels.</a:t>
            </a:r>
          </a:p>
          <a:p>
            <a:pPr lvl="3"/>
            <a:r>
              <a:rPr lang="en-US" dirty="0" smtClean="0"/>
              <a:t>The prototype must be able to be powered by two peddlers.</a:t>
            </a:r>
          </a:p>
          <a:p>
            <a:pPr lvl="3"/>
            <a:r>
              <a:rPr lang="en-US" dirty="0"/>
              <a:t>The main purpose </a:t>
            </a:r>
            <a:r>
              <a:rPr lang="en-US" dirty="0" smtClean="0"/>
              <a:t>of the </a:t>
            </a:r>
            <a:r>
              <a:rPr lang="en-US" dirty="0"/>
              <a:t>prototype </a:t>
            </a:r>
            <a:r>
              <a:rPr lang="en-US" dirty="0" smtClean="0"/>
              <a:t>is that it will </a:t>
            </a:r>
            <a:r>
              <a:rPr lang="en-US" dirty="0"/>
              <a:t>be able to be used as a guideline structure for future local manufacturing, as appointed by the sponsor.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Design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2624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The Pedibus is broken down into five main components</a:t>
            </a:r>
          </a:p>
          <a:p>
            <a:pPr marL="1493838" lvl="4" indent="-457200">
              <a:buFont typeface="+mj-lt"/>
              <a:buAutoNum type="arabicPeriod"/>
            </a:pPr>
            <a:r>
              <a:rPr lang="en-US" sz="2000" dirty="0" smtClean="0"/>
              <a:t>Structural frame</a:t>
            </a:r>
          </a:p>
          <a:p>
            <a:pPr marL="1493838" lvl="4" indent="-457200">
              <a:buFont typeface="+mj-lt"/>
              <a:buAutoNum type="arabicPeriod"/>
            </a:pPr>
            <a:r>
              <a:rPr lang="en-US" sz="2000" dirty="0" smtClean="0"/>
              <a:t>Power transmission</a:t>
            </a:r>
          </a:p>
          <a:p>
            <a:pPr marL="1493838" lvl="4" indent="-457200">
              <a:buFont typeface="+mj-lt"/>
              <a:buAutoNum type="arabicPeriod"/>
            </a:pPr>
            <a:r>
              <a:rPr lang="en-US" sz="2000" dirty="0" smtClean="0"/>
              <a:t>Peddling stations</a:t>
            </a:r>
          </a:p>
          <a:p>
            <a:pPr marL="1493838" lvl="4" indent="-457200">
              <a:buFont typeface="+mj-lt"/>
              <a:buAutoNum type="arabicPeriod"/>
            </a:pPr>
            <a:r>
              <a:rPr lang="en-US" sz="2000" dirty="0" smtClean="0"/>
              <a:t>Braking system</a:t>
            </a:r>
          </a:p>
          <a:p>
            <a:pPr marL="1493838" lvl="4" indent="-457200">
              <a:buFont typeface="+mj-lt"/>
              <a:buAutoNum type="arabicPeriod"/>
            </a:pPr>
            <a:r>
              <a:rPr lang="en-US" sz="2000" dirty="0" smtClean="0"/>
              <a:t>Steering control</a:t>
            </a:r>
          </a:p>
          <a:p>
            <a:pPr marL="1036638" lvl="4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Structural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Requirements:</a:t>
            </a:r>
          </a:p>
          <a:p>
            <a:pPr lvl="1"/>
            <a:r>
              <a:rPr lang="en-US" dirty="0"/>
              <a:t>Must be strong enough to support passengers weight</a:t>
            </a:r>
          </a:p>
          <a:p>
            <a:pPr lvl="1"/>
            <a:r>
              <a:rPr lang="en-US" dirty="0"/>
              <a:t>Must be as light weight as possible</a:t>
            </a:r>
          </a:p>
          <a:p>
            <a:pPr lvl="1"/>
            <a:r>
              <a:rPr lang="en-US" dirty="0"/>
              <a:t>Must be low cost</a:t>
            </a:r>
          </a:p>
          <a:p>
            <a:pPr lvl="1"/>
            <a:r>
              <a:rPr lang="en-US" dirty="0"/>
              <a:t>Must be reliable with low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083"/>
          <a:stretch/>
        </p:blipFill>
        <p:spPr>
          <a:xfrm rot="20082501">
            <a:off x="4477661" y="4125816"/>
            <a:ext cx="4175100" cy="1435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Structural </a:t>
            </a:r>
            <a:r>
              <a:rPr lang="en-US" dirty="0" smtClean="0"/>
              <a:t>Frame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150851" y="1967878"/>
            <a:ext cx="4866205" cy="4237862"/>
            <a:chOff x="844129" y="2048946"/>
            <a:chExt cx="4866205" cy="4237862"/>
          </a:xfrm>
        </p:grpSpPr>
        <p:grpSp>
          <p:nvGrpSpPr>
            <p:cNvPr id="11" name="Group 10"/>
            <p:cNvGrpSpPr/>
            <p:nvPr/>
          </p:nvGrpSpPr>
          <p:grpSpPr>
            <a:xfrm>
              <a:off x="844129" y="2048946"/>
              <a:ext cx="4866205" cy="2037863"/>
              <a:chOff x="900113" y="1946309"/>
              <a:chExt cx="4866205" cy="2037863"/>
            </a:xfrm>
          </p:grpSpPr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712443189"/>
                  </p:ext>
                </p:extLst>
              </p:nvPr>
            </p:nvGraphicFramePr>
            <p:xfrm>
              <a:off x="900113" y="1959332"/>
              <a:ext cx="2496230" cy="20248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4089602064"/>
                  </p:ext>
                </p:extLst>
              </p:nvPr>
            </p:nvGraphicFramePr>
            <p:xfrm>
              <a:off x="3627695" y="1946309"/>
              <a:ext cx="2138623" cy="203786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2410520635"/>
                </p:ext>
              </p:extLst>
            </p:nvPr>
          </p:nvGraphicFramePr>
          <p:xfrm>
            <a:off x="1939567" y="4261968"/>
            <a:ext cx="3264287" cy="20248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50283345"/>
              </p:ext>
            </p:extLst>
          </p:nvPr>
        </p:nvGraphicFramePr>
        <p:xfrm>
          <a:off x="731039" y="4181686"/>
          <a:ext cx="2758610" cy="202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76458" y="6383699"/>
            <a:ext cx="1259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James McCord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2617</TotalTime>
  <Words>1406</Words>
  <Application>Microsoft Office PowerPoint</Application>
  <PresentationFormat>On-screen Show (4:3)</PresentationFormat>
  <Paragraphs>284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Brush Script MT</vt:lpstr>
      <vt:lpstr>Calibri</vt:lpstr>
      <vt:lpstr>Calisto MT</vt:lpstr>
      <vt:lpstr>Capital</vt:lpstr>
      <vt:lpstr>Microsoft Excel Worksheet</vt:lpstr>
      <vt:lpstr>Pedibus Development</vt:lpstr>
      <vt:lpstr>Brief Overview</vt:lpstr>
      <vt:lpstr>Background</vt:lpstr>
      <vt:lpstr>Existing Models</vt:lpstr>
      <vt:lpstr>Sponsor</vt:lpstr>
      <vt:lpstr>Project Statement </vt:lpstr>
      <vt:lpstr>Design Concepts</vt:lpstr>
      <vt:lpstr>Structural Frame</vt:lpstr>
      <vt:lpstr>Structural Frame Materials</vt:lpstr>
      <vt:lpstr>Structural Frame Materials</vt:lpstr>
      <vt:lpstr>Drive Train Design</vt:lpstr>
      <vt:lpstr>Bike Chain Layout</vt:lpstr>
      <vt:lpstr>Bike Chain Designs</vt:lpstr>
      <vt:lpstr>Bike Chain Layout</vt:lpstr>
      <vt:lpstr>Bike Chain Layout</vt:lpstr>
      <vt:lpstr>Bike Chain Layout</vt:lpstr>
      <vt:lpstr>Peddling Stations</vt:lpstr>
      <vt:lpstr>Peddling station Designs</vt:lpstr>
      <vt:lpstr>Peddling station Design</vt:lpstr>
      <vt:lpstr>Peddling station Design</vt:lpstr>
      <vt:lpstr>Steering Control</vt:lpstr>
      <vt:lpstr>Steering Control</vt:lpstr>
      <vt:lpstr>Braking System</vt:lpstr>
      <vt:lpstr>Alternative Solution</vt:lpstr>
      <vt:lpstr>Future Plans</vt:lpstr>
      <vt:lpstr>Challenges &amp; Potential Problems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Pedibus Development</dc:title>
  <dc:creator>Andrew Galan</dc:creator>
  <cp:lastModifiedBy>studentpro</cp:lastModifiedBy>
  <cp:revision>69</cp:revision>
  <dcterms:created xsi:type="dcterms:W3CDTF">2013-10-17T03:26:27Z</dcterms:created>
  <dcterms:modified xsi:type="dcterms:W3CDTF">2013-10-24T17:37:28Z</dcterms:modified>
</cp:coreProperties>
</file>