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311" r:id="rId4"/>
    <p:sldId id="303" r:id="rId5"/>
    <p:sldId id="322" r:id="rId6"/>
    <p:sldId id="325" r:id="rId7"/>
    <p:sldId id="310" r:id="rId8"/>
    <p:sldId id="317" r:id="rId9"/>
    <p:sldId id="327" r:id="rId10"/>
    <p:sldId id="328" r:id="rId11"/>
    <p:sldId id="326" r:id="rId12"/>
    <p:sldId id="312" r:id="rId13"/>
    <p:sldId id="318" r:id="rId14"/>
    <p:sldId id="324" r:id="rId15"/>
    <p:sldId id="275" r:id="rId16"/>
    <p:sldId id="320" r:id="rId17"/>
    <p:sldId id="277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83871" autoAdjust="0"/>
  </p:normalViewPr>
  <p:slideViewPr>
    <p:cSldViewPr>
      <p:cViewPr varScale="1">
        <p:scale>
          <a:sx n="61" d="100"/>
          <a:sy n="61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D68F4-42D5-45FA-BD39-34BEA88CF40C}" type="datetimeFigureOut">
              <a:rPr lang="en-US" smtClean="0"/>
              <a:pPr/>
              <a:t>2/13/2014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349B3-E464-465A-B9F0-3F774C57A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340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Beyond Innovation has the solution to this problem. A prototype is being developed to reduce the footprint of the pool table by up to 75%. This will give the table a capability of vertically stowing itself in a discrete housing in case the additional space is needed. Along with its storage ability, the table will also have a self-stabilization feature that levels the slate-top to have a perfectly horizontal playing field. The design of this table will have both the look and the feel of a standard slate pool table.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6544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1060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7755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7755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373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439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Beyond Innovation has the solution to this problem. A prototype is being developed to reduce the footprint of the pool table by up to 75%. This will give the table a capability of vertically stowing itself in a discrete housing in case the additional space is needed. Along with its storage ability, the table will also have a self-stabilization feature that levels the slate-top to have a perfectly horizontal playing field. The design of this table will have both the look and the feel of a standard slate pool table.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654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1060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106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all angles of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157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8651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1060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1060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106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A92D-F035-47D7-9852-647EBBD8CD7B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47FB-04F4-4C0F-82C3-9D5B4C599896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925-B437-4737-9285-62B44129E63A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8FAD-8C48-4EC9-B7EE-4F237C9E6C32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2602-150B-4386-929D-FB5FDB4A33F7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9E7F-5694-4FF0-9224-70FDB452BFE9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F2F-A81E-493D-BE46-0B6270EE5B0F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DC17-940A-41C2-BEA0-AA2C6E13D0C7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EA56-F22C-4F35-B63C-1ED29D6D76A2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187B-6AC4-4A49-B757-A9FB9E0417DE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416F-1DA1-4BCC-8E3E-CE2B2CA33388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E5D05-4812-4B83-9756-62EA9A4A0606}" type="datetime1">
              <a:rPr lang="en-US" smtClean="0"/>
              <a:pPr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ianoworld.com/faq.htm" TargetMode="External"/><Relationship Id="rId4" Type="http://schemas.openxmlformats.org/officeDocument/2006/relationships/hyperlink" Target="http://muller.lbl.gov/teaching/H7B/pages/ElasticModuliTable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Alex\Google%20Drive\Pool%20Table\Presentations\PoolTableVid.wm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Self-Stabilizing Pool Table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Team 19 Group Members: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Norman Gross &amp; Alexander York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Advisor: Keith Larson</a:t>
            </a:r>
          </a:p>
          <a:p>
            <a:r>
              <a:rPr lang="en-US" smtClean="0">
                <a:solidFill>
                  <a:schemeClr val="tx1"/>
                </a:solidFill>
              </a:rPr>
              <a:t>2/13/2014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Md BT" pitchFamily="34" charset="0"/>
                <a:ea typeface="+mj-ea"/>
                <a:cs typeface="+mj-cs"/>
              </a:rPr>
              <a:t>XY Inclinometer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kGothic Md BT" pitchFamily="34" charset="0"/>
              <a:ea typeface="+mj-ea"/>
              <a:cs typeface="+mj-cs"/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609600" y="1752600"/>
            <a:ext cx="3429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XY Inclinometer sensors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noProof="0" dirty="0" smtClean="0"/>
              <a:t>2 pairs each identically oriented on opposite sides of the table; using each other and gravity as reference points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Resistive Sensors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5V Logic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/>
              <a:t>Analog Output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Content Placeholder 8" descr="SCL1700-D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800600"/>
            <a:ext cx="2514600" cy="2514600"/>
          </a:xfrm>
          <a:prstGeom prst="rect">
            <a:avLst/>
          </a:prstGeom>
        </p:spPr>
      </p:pic>
      <p:pic>
        <p:nvPicPr>
          <p:cNvPr id="9" name="Picture 8" descr="schmeti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4500" y="5029200"/>
            <a:ext cx="3559500" cy="2209800"/>
          </a:xfrm>
          <a:prstGeom prst="rect">
            <a:avLst/>
          </a:prstGeom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524000"/>
            <a:ext cx="3733800" cy="341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Md BT" pitchFamily="34" charset="0"/>
                <a:ea typeface="+mj-ea"/>
                <a:cs typeface="+mj-cs"/>
              </a:rPr>
              <a:t>Microcontroller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kGothic Md BT" pitchFamily="34" charset="0"/>
              <a:ea typeface="+mj-ea"/>
              <a:cs typeface="+mj-cs"/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609600" y="1752600"/>
            <a:ext cx="502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 Dragon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Microcontroller</a:t>
            </a:r>
          </a:p>
          <a:p>
            <a:r>
              <a:rPr lang="en-US" sz="2200" b="1" u="sng" dirty="0" smtClean="0"/>
              <a:t>Processing: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16 MHz crystal, 8 MHz default bus speed and up to 25MHz bus speed via PLL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Pre-installed with Serial Monitor for CodeWarrior</a:t>
            </a:r>
          </a:p>
          <a:p>
            <a:r>
              <a:rPr lang="en-US" dirty="0" smtClean="0"/>
              <a:t>91 of MC9S12DG256 I/O pins are accessible on male header connectors for user applications </a:t>
            </a:r>
          </a:p>
          <a:p>
            <a:endParaRPr lang="en-US" sz="2200" b="1" u="sng" dirty="0" smtClean="0"/>
          </a:p>
          <a:p>
            <a:r>
              <a:rPr lang="en-US" sz="2200" b="1" u="sng" dirty="0" smtClean="0"/>
              <a:t>MCU also includes the following peripherals: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3 SPIs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 SCIs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 CANs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interface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8 16-bit timers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8 PWMs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16-channel 10-bit A/D converter</a:t>
            </a:r>
            <a:br>
              <a:rPr lang="en-US" dirty="0" smtClean="0"/>
            </a:b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http://www.evbplus.com/MicroDragon_9s12/MicroDragon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8667" y="1676400"/>
            <a:ext cx="3725333" cy="3352800"/>
          </a:xfrm>
          <a:prstGeom prst="rect">
            <a:avLst/>
          </a:prstGeom>
          <a:noFill/>
        </p:spPr>
      </p:pic>
      <p:pic>
        <p:nvPicPr>
          <p:cNvPr id="15364" name="Picture 4" descr="http://a.pololu-files.com/picture/0J3038.600.jpg?15f2dbe95dbda8c5d531a1922fb99d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953000"/>
            <a:ext cx="3810000" cy="2285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Leveling Control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981200"/>
            <a:ext cx="43746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72853228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Current Progress</a:t>
            </a:r>
            <a:endParaRPr lang="en-US" dirty="0">
              <a:latin typeface="BankGothic Md BT" pitchFamily="34" charset="0"/>
            </a:endParaRPr>
          </a:p>
        </p:txBody>
      </p:sp>
      <p:pic>
        <p:nvPicPr>
          <p:cNvPr id="7" name="Content Placeholder 6" descr="IMG_176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95400" y="1988820"/>
            <a:ext cx="6492240" cy="486918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28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Procurement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82186"/>
            <a:ext cx="8153400" cy="465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728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Future Plans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leveling system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Testing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table frame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 housing and lift assembly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Finalize system controls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Project Timeline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24" y="2362200"/>
            <a:ext cx="905135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Questions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Content Placeholder 5" descr="Logo2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52600" y="2057400"/>
            <a:ext cx="557448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Citation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muller.lbl.gov/teaching/H7B/pages/ElasticModuliTable.htm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http://www.pianoworld.com/faq.htm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Project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Content Placeholder 8" descr="Option 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66800" y="2438400"/>
            <a:ext cx="7161592" cy="384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Project Scope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Reduce the footprint by 75%</a:t>
            </a:r>
          </a:p>
          <a:p>
            <a:r>
              <a:rPr lang="en-US" dirty="0" smtClean="0"/>
              <a:t>Vertically Stowable</a:t>
            </a:r>
          </a:p>
          <a:p>
            <a:r>
              <a:rPr lang="en-US" dirty="0" smtClean="0"/>
              <a:t>Self-Stabilizing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oolTableVid.wmv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810000" y="2667000"/>
            <a:ext cx="4998720" cy="374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Housing Concept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Internal Frame</a:t>
            </a:r>
          </a:p>
          <a:p>
            <a:pPr lvl="1"/>
            <a:r>
              <a:rPr lang="en-US" dirty="0" smtClean="0"/>
              <a:t>Steel</a:t>
            </a:r>
          </a:p>
          <a:p>
            <a:r>
              <a:rPr lang="en-US" dirty="0" smtClean="0"/>
              <a:t>External Frame</a:t>
            </a:r>
          </a:p>
          <a:p>
            <a:pPr lvl="1"/>
            <a:r>
              <a:rPr lang="en-US" dirty="0" smtClean="0"/>
              <a:t>Wood</a:t>
            </a:r>
          </a:p>
          <a:p>
            <a:r>
              <a:rPr lang="en-US" dirty="0" smtClean="0"/>
              <a:t>Potential Challenges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6" name="Content Placeholder 15" descr="LIFT_PLATE_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1727994"/>
            <a:ext cx="4041775" cy="4041775"/>
          </a:xfrm>
        </p:spPr>
      </p:pic>
    </p:spTree>
    <p:extLst>
      <p:ext uri="{BB962C8B-B14F-4D97-AF65-F5344CB8AC3E}">
        <p14:creationId xmlns="" xmlns:p14="http://schemas.microsoft.com/office/powerpoint/2010/main" val="13728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Lifting Concept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Lifting Mechanism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Linear Guides</a:t>
            </a:r>
          </a:p>
          <a:p>
            <a:pPr lvl="1"/>
            <a:r>
              <a:rPr lang="en-US" dirty="0" smtClean="0"/>
              <a:t>Seen on elevators</a:t>
            </a:r>
          </a:p>
          <a:p>
            <a:r>
              <a:rPr lang="en-US" dirty="0" smtClean="0"/>
              <a:t>Guide Rails</a:t>
            </a:r>
          </a:p>
          <a:p>
            <a:pPr lvl="1"/>
            <a:r>
              <a:rPr lang="en-US" dirty="0" smtClean="0"/>
              <a:t>Minimize moments</a:t>
            </a:r>
          </a:p>
          <a:p>
            <a:r>
              <a:rPr lang="en-US" dirty="0" smtClean="0"/>
              <a:t>Hooking arms</a:t>
            </a:r>
          </a:p>
        </p:txBody>
      </p:sp>
      <p:pic>
        <p:nvPicPr>
          <p:cNvPr id="11" name="Content Placeholder 10" descr="LIFT_PLATE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1766094"/>
            <a:ext cx="4041775" cy="404177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86200"/>
            <a:ext cx="2667000" cy="266700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334729"/>
            <a:ext cx="2514600" cy="252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72853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Transition Concept</a:t>
            </a:r>
            <a:endParaRPr lang="en-US" dirty="0">
              <a:latin typeface="BankGothic Md BT" pitchFamily="34" charset="0"/>
            </a:endParaRPr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085850" y="1848644"/>
            <a:ext cx="2781300" cy="40290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8" name="Picture 4" descr="http://www.northerntool.com/images/product/700x700/189/189346_700x7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2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nkGothic Md BT" pitchFamily="34" charset="0"/>
              </a:rPr>
              <a:t>Prototype Specs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Engineering Specs </a:t>
            </a:r>
          </a:p>
          <a:p>
            <a:pPr lvl="1"/>
            <a:r>
              <a:rPr lang="en-US" dirty="0" smtClean="0"/>
              <a:t>750lb max weight</a:t>
            </a:r>
          </a:p>
          <a:p>
            <a:pPr lvl="1"/>
            <a:r>
              <a:rPr lang="en-US" dirty="0" smtClean="0"/>
              <a:t>7ft x 3.5ft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2FC"/>
              </a:clrFrom>
              <a:clrTo>
                <a:srgbClr val="F8F2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6625"/>
            <a:ext cx="4762500" cy="3381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0"/>
            <a:ext cx="3657600" cy="23087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3808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Table Concept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Table </a:t>
            </a:r>
          </a:p>
          <a:p>
            <a:r>
              <a:rPr lang="en-US" dirty="0" smtClean="0"/>
              <a:t>4 linear actuators</a:t>
            </a:r>
          </a:p>
          <a:p>
            <a:r>
              <a:rPr lang="en-US" dirty="0" smtClean="0"/>
              <a:t>4 XY Inclinometer sensors</a:t>
            </a:r>
          </a:p>
          <a:p>
            <a:r>
              <a:rPr lang="en-US" dirty="0" smtClean="0"/>
              <a:t>Microcontroller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5794376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ja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1524000"/>
            <a:ext cx="1743075" cy="4762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28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Md BT" pitchFamily="34" charset="0"/>
                <a:ea typeface="+mj-ea"/>
                <a:cs typeface="+mj-cs"/>
              </a:rPr>
              <a:t>Linear Actuators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kGothic Md BT" pitchFamily="34" charset="0"/>
              <a:ea typeface="+mj-ea"/>
              <a:cs typeface="+mj-cs"/>
            </a:endParaRPr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609600" y="1752600"/>
            <a:ext cx="4038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Original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Setup: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DC Motors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dirty="0" smtClean="0"/>
              <a:t>No encoders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accuracy during leveling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u="sng" dirty="0" smtClean="0"/>
              <a:t>Corrected Setup: 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</a:t>
            </a:r>
            <a:r>
              <a:rPr lang="en-US" sz="3200" dirty="0" smtClean="0"/>
              <a:t>“Four Phase NEMA 23” Stepper Motors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dirty="0" smtClean="0"/>
              <a:t>Increased accuracy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dirty="0" smtClean="0"/>
              <a:t>Smaller power consumption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dirty="0" smtClean="0"/>
              <a:t>Higher Hold Torque rating 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n-US" sz="2000" dirty="0" smtClean="0"/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2" name="Picture 4" descr="Stepper Motor: Unipolar/Bipolar, 200 Steps/Rev, 57×76mm, 8.6V, 1 A/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600200"/>
            <a:ext cx="1943100" cy="254725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705600" y="3962400"/>
            <a:ext cx="213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Each phase draws 1 A at 8.6 V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Holding torque of 14 kg-cm (190 oz-in)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Can be used as a </a:t>
            </a:r>
            <a:r>
              <a:rPr lang="en-US" dirty="0" err="1" smtClean="0"/>
              <a:t>unipolar</a:t>
            </a:r>
            <a:r>
              <a:rPr lang="en-US" dirty="0" smtClean="0"/>
              <a:t> or bipolar stepper motor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Has a 1.8° step angle 200 steps/rev</a:t>
            </a:r>
            <a:endParaRPr lang="en-US" dirty="0"/>
          </a:p>
        </p:txBody>
      </p:sp>
      <p:pic>
        <p:nvPicPr>
          <p:cNvPr id="17414" name="Picture 6" descr="DRV8825 Stepper Motor Driver Carrier, High Cur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667000"/>
            <a:ext cx="1905000" cy="186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4292</TotalTime>
  <Words>456</Words>
  <Application>Microsoft Office PowerPoint</Application>
  <PresentationFormat>On-screen Show (4:3)</PresentationFormat>
  <Paragraphs>123</Paragraphs>
  <Slides>18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Self-Stabilizing Pool Table</vt:lpstr>
      <vt:lpstr>Project</vt:lpstr>
      <vt:lpstr>Project Scope</vt:lpstr>
      <vt:lpstr>Housing Concept</vt:lpstr>
      <vt:lpstr>Lifting Concept</vt:lpstr>
      <vt:lpstr>Transition Concept</vt:lpstr>
      <vt:lpstr>Prototype Specs</vt:lpstr>
      <vt:lpstr>Table Concept</vt:lpstr>
      <vt:lpstr>Slide 9</vt:lpstr>
      <vt:lpstr>Slide 10</vt:lpstr>
      <vt:lpstr>Slide 11</vt:lpstr>
      <vt:lpstr>Leveling Control</vt:lpstr>
      <vt:lpstr>Current Progress</vt:lpstr>
      <vt:lpstr>Procurement</vt:lpstr>
      <vt:lpstr>Future Plans</vt:lpstr>
      <vt:lpstr>Project Timeline</vt:lpstr>
      <vt:lpstr>Questions</vt:lpstr>
      <vt:lpstr>Citation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Self-Stabilizing Pool Table</dc:title>
  <dc:creator>Alex</dc:creator>
  <cp:lastModifiedBy>Alex</cp:lastModifiedBy>
  <cp:revision>282</cp:revision>
  <dcterms:created xsi:type="dcterms:W3CDTF">2013-10-19T20:32:55Z</dcterms:created>
  <dcterms:modified xsi:type="dcterms:W3CDTF">2014-02-13T19:20:34Z</dcterms:modified>
</cp:coreProperties>
</file>