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311" r:id="rId4"/>
    <p:sldId id="303" r:id="rId5"/>
    <p:sldId id="322" r:id="rId6"/>
    <p:sldId id="333" r:id="rId7"/>
    <p:sldId id="325" r:id="rId8"/>
    <p:sldId id="310" r:id="rId9"/>
    <p:sldId id="317" r:id="rId10"/>
    <p:sldId id="327" r:id="rId11"/>
    <p:sldId id="328" r:id="rId12"/>
    <p:sldId id="326" r:id="rId13"/>
    <p:sldId id="312" r:id="rId14"/>
    <p:sldId id="331" r:id="rId15"/>
    <p:sldId id="334" r:id="rId16"/>
    <p:sldId id="332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83871" autoAdjust="0"/>
  </p:normalViewPr>
  <p:slideViewPr>
    <p:cSldViewPr>
      <p:cViewPr varScale="1">
        <p:scale>
          <a:sx n="61" d="100"/>
          <a:sy n="61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D68F4-42D5-45FA-BD39-34BEA88CF40C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349B3-E464-465A-B9F0-3F774C57A1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4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 Innovation has the solution to this problem. A prototype is being developed to reduce the footprint of the pool table by up to 75%. This will give the table a capability of vertically stowing itself in a discrete housing in case the additional space is needed. Along with its storage ability, the table will also have a self-stabilization feature that levels the slate-top to have a perfectly horizontal playing field. The design of this table will have both the look and the feel of a standard slate pool 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654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06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06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060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373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39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 Innovation has the solution to this problem. A prototype is being developed to reduce the footprint of the pool table by up to 75%. This will give the table a capability of vertically stowing itself in a discrete housing in case the additional space is needed. Along with its storage ability, the table will also have a self-stabilization feature that levels the slate-top to have a perfectly horizontal playing field. The design of this table will have both the look and the feel of a standard slate pool 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654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Motor</a:t>
            </a:r>
            <a:r>
              <a:rPr lang="en-US" baseline="0" dirty="0" smtClean="0"/>
              <a:t> selection for lifting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06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06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06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all angles of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57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MDF is a uniform density panel with a fine and smooth surface ideal for shaping and routing.  MDF can be easily painted, cut, machined and cleanly drilled without splintering or chipping.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865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06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06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92D-F035-47D7-9852-647EBBD8CD7B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47FB-04F4-4C0F-82C3-9D5B4C599896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925-B437-4737-9285-62B44129E63A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FAD-8C48-4EC9-B7EE-4F237C9E6C32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2602-150B-4386-929D-FB5FDB4A33F7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9E7F-5694-4FF0-9224-70FDB452BFE9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F2F-A81E-493D-BE46-0B6270EE5B0F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DC17-940A-41C2-BEA0-AA2C6E13D0C7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EA56-F22C-4F35-B63C-1ED29D6D76A2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7B-6AC4-4A49-B757-A9FB9E0417DE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416F-1DA1-4BCC-8E3E-CE2B2CA33388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5D05-4812-4B83-9756-62EA9A4A0606}" type="datetime1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1E05-60F1-40AE-AA42-EC5A55DB6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ex\Desktop\Spring%202014\Senior%20Design\IMG_2215.MOV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anoworld.com/faq.htm" TargetMode="External"/><Relationship Id="rId4" Type="http://schemas.openxmlformats.org/officeDocument/2006/relationships/hyperlink" Target="http://muller.lbl.gov/teaching/H7B/pages/ElasticModuliTabl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lex\Google%20Drive\Pool%20Table\Presentations\PoolTableVid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Self-Stabilizing Pool Table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Team 19 Group Members: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Norman Gross &amp; Alexander York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Advisor: Keith Larson</a:t>
            </a:r>
          </a:p>
          <a:p>
            <a:r>
              <a:rPr lang="en-US" smtClean="0">
                <a:solidFill>
                  <a:schemeClr val="tx1"/>
                </a:solidFill>
              </a:rPr>
              <a:t>4/17/2014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Linear Actuators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609600" y="17526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Setup: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DC Motors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No encoders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accuracy during leveling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 smtClean="0"/>
              <a:t>Corrected Setup: 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lang="en-US" sz="3200" dirty="0" smtClean="0"/>
              <a:t>“Four Phase NEMA 23” Stepper Motors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Increased accuracy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Smaller power consumption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Higher Hold Torque rating 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000" dirty="0" smtClean="0"/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Stepper Motor: Unipolar/Bipolar, 200 Steps/Rev, 57×76mm, 8.6V, 1 A/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00200"/>
            <a:ext cx="1943100" cy="25472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4191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Each phase draws 1 A at 8.6 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Holding torque of 14 kg-cm (190 oz-in)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used as a unipolar or bipolar stepper motor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Has a 1.8° step angle 200 steps/rev</a:t>
            </a:r>
            <a:endParaRPr lang="en-US" dirty="0"/>
          </a:p>
        </p:txBody>
      </p:sp>
      <p:pic>
        <p:nvPicPr>
          <p:cNvPr id="17414" name="Picture 6" descr="DRV8825 Stepper Motor Driver Carrier, High Cur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828800"/>
            <a:ext cx="1905000" cy="1866901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XY Inclinometer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609600" y="1752600"/>
            <a:ext cx="342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XY Inclinometer sensors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noProof="0" dirty="0" smtClean="0"/>
              <a:t>2 pairs each identically oriented on opposite sides of the table; using each other and gravity as reference points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Resistive Sensors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5V Logic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Analog Output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8" descr="SCL1700-D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343400"/>
            <a:ext cx="2514600" cy="2514600"/>
          </a:xfrm>
          <a:prstGeom prst="rect">
            <a:avLst/>
          </a:prstGeom>
        </p:spPr>
      </p:pic>
      <p:pic>
        <p:nvPicPr>
          <p:cNvPr id="9" name="Picture 8" descr="schmet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4500" y="4343400"/>
            <a:ext cx="3559500" cy="2209800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24000"/>
            <a:ext cx="3200400" cy="293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Microcontroller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609600" y="1752600"/>
            <a:ext cx="502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 Dragon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Microcontroller</a:t>
            </a:r>
          </a:p>
          <a:p>
            <a:r>
              <a:rPr lang="en-US" sz="2200" b="1" u="sng" dirty="0" smtClean="0"/>
              <a:t>Processing: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16 MHz crystal, 8 MHz default bus speed and up to 25MHz bus speed via PLL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Pre-installed with Serial Monitor for CodeWarrior</a:t>
            </a:r>
          </a:p>
          <a:p>
            <a:r>
              <a:rPr lang="en-US" dirty="0" smtClean="0"/>
              <a:t>91 of MC9S12DG256 I/O pins are accessible on male header connectors for user applications </a:t>
            </a:r>
          </a:p>
          <a:p>
            <a:endParaRPr lang="en-US" sz="2200" b="1" u="sng" dirty="0" smtClean="0"/>
          </a:p>
          <a:p>
            <a:r>
              <a:rPr lang="en-US" sz="2200" b="1" u="sng" dirty="0" smtClean="0"/>
              <a:t>MCU also includes the following peripherals: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 SPIs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SCIs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CANs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interface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 16-bit timers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 PWMs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16-channel 10-bit A/D converter</a:t>
            </a:r>
            <a:br>
              <a:rPr lang="en-US" dirty="0" smtClean="0"/>
            </a:b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://www.evbplus.com/MicroDragon_9s12/MicroDragon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3200400" cy="2880360"/>
          </a:xfrm>
          <a:prstGeom prst="rect">
            <a:avLst/>
          </a:prstGeom>
          <a:noFill/>
        </p:spPr>
      </p:pic>
      <p:pic>
        <p:nvPicPr>
          <p:cNvPr id="15364" name="Picture 4" descr="http://a.pololu-files.com/picture/0J3038.600.jpg?15f2dbe95dbda8c5d531a1922fb99d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72508"/>
            <a:ext cx="3810000" cy="2285492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Leveling Control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81200"/>
            <a:ext cx="43746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853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Power Consumption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 descr="H:\Pic 3 power consump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9006438" cy="4867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2853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Process Flow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348" y="1600200"/>
            <a:ext cx="68853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2853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Demonstration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  <p:pic>
        <p:nvPicPr>
          <p:cNvPr id="9" name="IMG_2215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84832" y="2719388"/>
            <a:ext cx="4974336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853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Questions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5" descr="Logo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2057400"/>
            <a:ext cx="557448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Citation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muller.lbl.gov/teaching/H7B/pages/ElasticModuliTable.htm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http://www.pianoworld.com/faq.htm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Motivation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Content Placeholder 8" descr="Option 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2438400"/>
            <a:ext cx="7161592" cy="384048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Project Scope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Reduce the footprint by 75%</a:t>
            </a:r>
          </a:p>
          <a:p>
            <a:r>
              <a:rPr lang="en-US" dirty="0" smtClean="0"/>
              <a:t>Vertically Stowable</a:t>
            </a:r>
          </a:p>
          <a:p>
            <a:r>
              <a:rPr lang="en-US" dirty="0" smtClean="0"/>
              <a:t>Self-Leveling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oolTableVid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10000" y="2667000"/>
            <a:ext cx="4998720" cy="374904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Stowing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Internal Frame</a:t>
            </a:r>
          </a:p>
          <a:p>
            <a:pPr lvl="1"/>
            <a:r>
              <a:rPr lang="en-US" dirty="0" smtClean="0"/>
              <a:t>Steel</a:t>
            </a:r>
          </a:p>
          <a:p>
            <a:r>
              <a:rPr lang="en-US" dirty="0" smtClean="0"/>
              <a:t>External Frame</a:t>
            </a:r>
          </a:p>
          <a:p>
            <a:pPr lvl="1"/>
            <a:r>
              <a:rPr lang="en-US" dirty="0" smtClean="0"/>
              <a:t>Wood</a:t>
            </a:r>
          </a:p>
          <a:p>
            <a:pPr>
              <a:buNone/>
            </a:pPr>
            <a:r>
              <a:rPr lang="en-US" b="1" dirty="0" smtClean="0"/>
              <a:t>AC Motor</a:t>
            </a:r>
          </a:p>
          <a:p>
            <a:pPr lvl="1"/>
            <a:r>
              <a:rPr lang="en-US" dirty="0" smtClean="0"/>
              <a:t>Sprockets</a:t>
            </a:r>
          </a:p>
          <a:p>
            <a:pPr lvl="1"/>
            <a:r>
              <a:rPr lang="en-US" dirty="0" smtClean="0"/>
              <a:t>Chain Driven</a:t>
            </a:r>
          </a:p>
          <a:p>
            <a:pPr>
              <a:buNone/>
            </a:pPr>
            <a:r>
              <a:rPr lang="en-US" b="1" dirty="0" smtClean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Content Placeholder 15" descr="LIFT_PLATE_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727994"/>
            <a:ext cx="4041775" cy="4041775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  <p:pic>
        <p:nvPicPr>
          <p:cNvPr id="31746" name="Picture 2" descr="http://catalogorigin.wlimg.com/1/469861/full-images/ac-motor-9950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2389" y="3962400"/>
            <a:ext cx="2600325" cy="2647951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3048000" y="3962400"/>
            <a:ext cx="2362200" cy="259080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>
            <a:stCxn id="13" idx="7"/>
          </p:cNvCxnSpPr>
          <p:nvPr/>
        </p:nvCxnSpPr>
        <p:spPr>
          <a:xfrm>
            <a:off x="5064264" y="4341814"/>
            <a:ext cx="1488936" cy="106838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</p:cNvCxnSpPr>
          <p:nvPr/>
        </p:nvCxnSpPr>
        <p:spPr>
          <a:xfrm flipV="1">
            <a:off x="5064264" y="5410200"/>
            <a:ext cx="1488936" cy="76358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Stowing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Lifting Mechanism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Linear Guides</a:t>
            </a:r>
          </a:p>
          <a:p>
            <a:pPr lvl="1"/>
            <a:r>
              <a:rPr lang="en-US" dirty="0" smtClean="0"/>
              <a:t>Seen on elevators</a:t>
            </a:r>
          </a:p>
          <a:p>
            <a:r>
              <a:rPr lang="en-US" dirty="0" smtClean="0"/>
              <a:t>Guide Rails</a:t>
            </a:r>
          </a:p>
          <a:p>
            <a:pPr lvl="1"/>
            <a:r>
              <a:rPr lang="en-US" dirty="0" smtClean="0"/>
              <a:t>Minimize moments</a:t>
            </a:r>
          </a:p>
          <a:p>
            <a:r>
              <a:rPr lang="en-US" dirty="0" smtClean="0"/>
              <a:t>Hooking arms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Content Placeholder 12" descr="ASM000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209800"/>
            <a:ext cx="4041775" cy="3031331"/>
          </a:xfr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4191000"/>
            <a:ext cx="2667000" cy="26670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334729"/>
            <a:ext cx="2514600" cy="25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853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Stowing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  <p:pic>
        <p:nvPicPr>
          <p:cNvPr id="14" name="Picture 13" descr="IMG_2205.JPG"/>
          <p:cNvPicPr>
            <a:picLocks noChangeAspect="1"/>
          </p:cNvPicPr>
          <p:nvPr/>
        </p:nvPicPr>
        <p:blipFill>
          <a:blip r:embed="rId4" cstate="print"/>
          <a:srcRect t="12222" r="30741" b="34445"/>
          <a:stretch>
            <a:fillRect/>
          </a:stretch>
        </p:blipFill>
        <p:spPr>
          <a:xfrm>
            <a:off x="2743200" y="1676400"/>
            <a:ext cx="4631058" cy="47548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853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Transition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8" name="Picture 4" descr="http://www.northerntool.com/images/product/700x700/189/189346_700x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" y="1981994"/>
            <a:ext cx="3324225" cy="37623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3201811">
            <a:off x="3742740" y="3113570"/>
            <a:ext cx="381000" cy="24482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876800" y="1828800"/>
            <a:ext cx="3657600" cy="373380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nkGothic Md BT" pitchFamily="34" charset="0"/>
              </a:rPr>
              <a:t>Prototype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5000" y="3810000"/>
            <a:ext cx="2971800" cy="190500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81200" y="2133600"/>
            <a:ext cx="4267200" cy="228600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MG_2202.JPG"/>
          <p:cNvPicPr>
            <a:picLocks noChangeAspect="1"/>
          </p:cNvPicPr>
          <p:nvPr/>
        </p:nvPicPr>
        <p:blipFill>
          <a:blip r:embed="rId4" cstate="print"/>
          <a:srcRect t="41111" b="10000"/>
          <a:stretch>
            <a:fillRect/>
          </a:stretch>
        </p:blipFill>
        <p:spPr>
          <a:xfrm>
            <a:off x="0" y="2819400"/>
            <a:ext cx="9144000" cy="33528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80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Table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Table </a:t>
            </a:r>
          </a:p>
          <a:p>
            <a:r>
              <a:rPr lang="en-US" dirty="0" smtClean="0"/>
              <a:t>4 linear actuators</a:t>
            </a:r>
          </a:p>
          <a:p>
            <a:r>
              <a:rPr lang="en-US" dirty="0" smtClean="0"/>
              <a:t>4 XY Inclinometer sensors</a:t>
            </a:r>
          </a:p>
          <a:p>
            <a:r>
              <a:rPr lang="en-US" dirty="0" smtClean="0"/>
              <a:t>Microcontroller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5794376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j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600200"/>
            <a:ext cx="1743075" cy="46863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484</Words>
  <Application>Microsoft Office PowerPoint</Application>
  <PresentationFormat>On-screen Show (4:3)</PresentationFormat>
  <Paragraphs>133</Paragraphs>
  <Slides>18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Self-Stabilizing Pool Table</vt:lpstr>
      <vt:lpstr>Motivation</vt:lpstr>
      <vt:lpstr>Project Scope</vt:lpstr>
      <vt:lpstr>Stowing</vt:lpstr>
      <vt:lpstr>Stowing</vt:lpstr>
      <vt:lpstr>Stowing</vt:lpstr>
      <vt:lpstr>Transition</vt:lpstr>
      <vt:lpstr>Prototype</vt:lpstr>
      <vt:lpstr>Table</vt:lpstr>
      <vt:lpstr>Slide 10</vt:lpstr>
      <vt:lpstr>Slide 11</vt:lpstr>
      <vt:lpstr>Slide 12</vt:lpstr>
      <vt:lpstr>Leveling Control</vt:lpstr>
      <vt:lpstr>Power Consumption</vt:lpstr>
      <vt:lpstr>Process Flow</vt:lpstr>
      <vt:lpstr>Demonstration</vt:lpstr>
      <vt:lpstr>Questions</vt:lpstr>
      <vt:lpstr>Citation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Self-Stabilizing Pool Table</dc:title>
  <dc:creator>Alex</dc:creator>
  <cp:lastModifiedBy>Alex</cp:lastModifiedBy>
  <cp:revision>306</cp:revision>
  <dcterms:created xsi:type="dcterms:W3CDTF">2013-10-19T20:32:55Z</dcterms:created>
  <dcterms:modified xsi:type="dcterms:W3CDTF">2014-04-17T14:05:08Z</dcterms:modified>
</cp:coreProperties>
</file>