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07" r:id="rId1"/>
  </p:sldMasterIdLst>
  <p:notesMasterIdLst>
    <p:notesMasterId r:id="rId22"/>
  </p:notesMasterIdLst>
  <p:sldIdLst>
    <p:sldId id="256" r:id="rId2"/>
    <p:sldId id="260" r:id="rId3"/>
    <p:sldId id="297" r:id="rId4"/>
    <p:sldId id="257" r:id="rId5"/>
    <p:sldId id="258" r:id="rId6"/>
    <p:sldId id="287" r:id="rId7"/>
    <p:sldId id="264" r:id="rId8"/>
    <p:sldId id="277" r:id="rId9"/>
    <p:sldId id="300" r:id="rId10"/>
    <p:sldId id="304" r:id="rId11"/>
    <p:sldId id="305" r:id="rId12"/>
    <p:sldId id="306" r:id="rId13"/>
    <p:sldId id="307" r:id="rId14"/>
    <p:sldId id="308" r:id="rId15"/>
    <p:sldId id="309" r:id="rId16"/>
    <p:sldId id="310" r:id="rId17"/>
    <p:sldId id="303" r:id="rId18"/>
    <p:sldId id="270" r:id="rId19"/>
    <p:sldId id="302" r:id="rId20"/>
    <p:sldId id="273" r:id="rId2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tudentpro" initials="s" lastIdx="1" clrIdx="0">
    <p:extLst>
      <p:ext uri="{19B8F6BF-5375-455C-9EA6-DF929625EA0E}">
        <p15:presenceInfo xmlns:p15="http://schemas.microsoft.com/office/powerpoint/2012/main" userId="studentpro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016" autoAdjust="0"/>
    <p:restoredTop sz="91929" autoAdjust="0"/>
  </p:normalViewPr>
  <p:slideViewPr>
    <p:cSldViewPr snapToGrid="0">
      <p:cViewPr varScale="1">
        <p:scale>
          <a:sx n="76" d="100"/>
          <a:sy n="76" d="100"/>
        </p:scale>
        <p:origin x="126" y="62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08FCAD3-B35A-42D2-B1B7-F016269ABAE7}" type="datetimeFigureOut">
              <a:rPr lang="en-US" smtClean="0"/>
              <a:pPr/>
              <a:t>3/18/2014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7558534-85DB-4F68-9E2F-630FF3358F9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19872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558534-85DB-4F68-9E2F-630FF3358F9F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332252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558534-85DB-4F68-9E2F-630FF3358F9F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46944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1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smtClean="0"/>
              <a:pPr/>
              <a:t>3/18/2014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015525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pPr/>
              <a:t>3/18/2014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17233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2302"/>
            <a:ext cx="2628900" cy="575989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2302"/>
            <a:ext cx="7734300" cy="5759898"/>
          </a:xfrm>
        </p:spPr>
        <p:txBody>
          <a:bodyPr vert="eaVert" lIns="45720" tIns="0" rIns="45720" bIns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pPr/>
              <a:t>3/18/2014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32223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pPr/>
              <a:t>3/18/2014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58108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pPr/>
              <a:t>3/18/2014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370953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8" y="1845734"/>
            <a:ext cx="4937760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pPr/>
              <a:t>3/18/2014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52763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pPr/>
              <a:t>3/18/2014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09645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pPr/>
              <a:t>3/18/2014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71276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pPr/>
              <a:t>3/18/2014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96897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4509A250-FF31-4206-8172-F9D3106AACB1}" type="datetimeFigureOut">
              <a:rPr lang="en-US" smtClean="0"/>
              <a:pPr/>
              <a:t>3/18/2014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D57F1E4F-1CFF-5643-939E-02111984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60088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645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solidFill>
            <a:schemeClr val="bg2">
              <a:lumMod val="90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4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pPr/>
              <a:t>3/18/2014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42907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6334316"/>
            <a:ext cx="12191985" cy="66484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4509A250-FF31-4206-8172-F9D3106AACB1}" type="datetimeFigureOut">
              <a:rPr lang="en-US" smtClean="0"/>
              <a:pPr/>
              <a:t>3/18/2014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D57F1E4F-1CFF-5643-939E-02111984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625104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8" r:id="rId1"/>
    <p:sldLayoutId id="2147483709" r:id="rId2"/>
    <p:sldLayoutId id="2147483710" r:id="rId3"/>
    <p:sldLayoutId id="2147483711" r:id="rId4"/>
    <p:sldLayoutId id="2147483712" r:id="rId5"/>
    <p:sldLayoutId id="2147483713" r:id="rId6"/>
    <p:sldLayoutId id="2147483714" r:id="rId7"/>
    <p:sldLayoutId id="2147483715" r:id="rId8"/>
    <p:sldLayoutId id="2147483716" r:id="rId9"/>
    <p:sldLayoutId id="2147483717" r:id="rId10"/>
    <p:sldLayoutId id="2147483718" r:id="rId11"/>
  </p:sldLayoutIdLst>
  <p:hf sldNum="0" hdr="0" ftr="0" dt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microsoft.com/office/2007/relationships/hdphoto" Target="../media/hdphoto2.wdp"/><Relationship Id="rId5" Type="http://schemas.openxmlformats.org/officeDocument/2006/relationships/image" Target="../media/image2.png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e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571501"/>
            <a:ext cx="8825658" cy="762000"/>
          </a:xfrm>
        </p:spPr>
        <p:txBody>
          <a:bodyPr>
            <a:normAutofit fontScale="90000"/>
          </a:bodyPr>
          <a:lstStyle/>
          <a:p>
            <a:r>
              <a:rPr lang="en-US" sz="4000" dirty="0" smtClean="0"/>
              <a:t>#20 - Direct Drive Solar Powered </a:t>
            </a:r>
            <a:r>
              <a:rPr lang="en-US" sz="4000" dirty="0" err="1" smtClean="0"/>
              <a:t>Arcjet</a:t>
            </a:r>
            <a:r>
              <a:rPr lang="en-US" sz="4000" dirty="0" smtClean="0"/>
              <a:t> Thruster</a:t>
            </a:r>
            <a:endParaRPr lang="en-US" sz="40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4" y="1333501"/>
            <a:ext cx="10490945" cy="1143000"/>
          </a:xfrm>
        </p:spPr>
        <p:txBody>
          <a:bodyPr>
            <a:noAutofit/>
          </a:bodyPr>
          <a:lstStyle/>
          <a:p>
            <a:r>
              <a:rPr lang="en-US" sz="1600" dirty="0" smtClean="0"/>
              <a:t>Sponsor – </a:t>
            </a:r>
            <a:r>
              <a:rPr lang="en-US" sz="1600" dirty="0" err="1" smtClean="0"/>
              <a:t>NASa</a:t>
            </a:r>
            <a:r>
              <a:rPr lang="en-US" sz="1600" dirty="0" smtClean="0"/>
              <a:t>, </a:t>
            </a:r>
            <a:r>
              <a:rPr lang="en-US" sz="1600" dirty="0" err="1" smtClean="0"/>
              <a:t>marshall</a:t>
            </a:r>
            <a:r>
              <a:rPr lang="en-US" sz="1600" dirty="0" smtClean="0"/>
              <a:t> space flight center, Huntsville al</a:t>
            </a:r>
          </a:p>
          <a:p>
            <a:r>
              <a:rPr lang="en-US" sz="1600" dirty="0" smtClean="0"/>
              <a:t>Advisors – dr. </a:t>
            </a:r>
            <a:r>
              <a:rPr lang="en-US" sz="1600" dirty="0" err="1" smtClean="0"/>
              <a:t>guo</a:t>
            </a:r>
            <a:r>
              <a:rPr lang="en-US" sz="1600" dirty="0" smtClean="0"/>
              <a:t>, dr. </a:t>
            </a:r>
            <a:r>
              <a:rPr lang="en-US" sz="1600" dirty="0" err="1" smtClean="0"/>
              <a:t>kwan</a:t>
            </a:r>
            <a:r>
              <a:rPr lang="en-US" sz="1600" dirty="0" smtClean="0"/>
              <a:t>, dr. Andrei</a:t>
            </a:r>
          </a:p>
          <a:p>
            <a:r>
              <a:rPr lang="en-US" sz="1600" dirty="0" smtClean="0"/>
              <a:t>Senior design coordinators – Dr. </a:t>
            </a:r>
            <a:r>
              <a:rPr lang="en-US" sz="1600" dirty="0" err="1" smtClean="0"/>
              <a:t>amin</a:t>
            </a:r>
            <a:r>
              <a:rPr lang="en-US" sz="1600" dirty="0" smtClean="0"/>
              <a:t>, dr. frank</a:t>
            </a:r>
            <a:endParaRPr lang="en-US" sz="1600" dirty="0"/>
          </a:p>
        </p:txBody>
      </p:sp>
      <p:sp>
        <p:nvSpPr>
          <p:cNvPr id="4" name="TextBox 3"/>
          <p:cNvSpPr txBox="1"/>
          <p:nvPr/>
        </p:nvSpPr>
        <p:spPr>
          <a:xfrm>
            <a:off x="1154954" y="4000500"/>
            <a:ext cx="16397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Team Members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154954" y="4369832"/>
            <a:ext cx="2336537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Chris </a:t>
            </a:r>
            <a:r>
              <a:rPr lang="en-US" dirty="0" err="1" smtClean="0"/>
              <a:t>Brolin</a:t>
            </a:r>
            <a:r>
              <a:rPr lang="en-US" dirty="0" smtClean="0"/>
              <a:t> - ME</a:t>
            </a:r>
          </a:p>
          <a:p>
            <a:r>
              <a:rPr lang="en-US" dirty="0" smtClean="0"/>
              <a:t>Cory </a:t>
            </a:r>
            <a:r>
              <a:rPr lang="en-US" dirty="0" err="1" smtClean="0"/>
              <a:t>Gainus</a:t>
            </a:r>
            <a:r>
              <a:rPr lang="en-US" dirty="0" smtClean="0"/>
              <a:t> - ME</a:t>
            </a:r>
          </a:p>
          <a:p>
            <a:r>
              <a:rPr lang="en-US" dirty="0" smtClean="0"/>
              <a:t>Gerard </a:t>
            </a:r>
            <a:r>
              <a:rPr lang="en-US" dirty="0" err="1" smtClean="0"/>
              <a:t>Melanson</a:t>
            </a:r>
            <a:r>
              <a:rPr lang="en-US" dirty="0" smtClean="0"/>
              <a:t> - ECE</a:t>
            </a:r>
          </a:p>
          <a:p>
            <a:r>
              <a:rPr lang="en-US" dirty="0" smtClean="0"/>
              <a:t>Tara Newton - ME</a:t>
            </a:r>
          </a:p>
          <a:p>
            <a:r>
              <a:rPr lang="en-US" dirty="0" smtClean="0"/>
              <a:t>Griffin </a:t>
            </a:r>
            <a:r>
              <a:rPr lang="en-US" dirty="0" err="1" smtClean="0"/>
              <a:t>Valentich</a:t>
            </a:r>
            <a:r>
              <a:rPr lang="en-US" dirty="0" smtClean="0"/>
              <a:t> - ME</a:t>
            </a:r>
          </a:p>
          <a:p>
            <a:r>
              <a:rPr lang="en-US" dirty="0" smtClean="0"/>
              <a:t>Shane Warner - ECE</a:t>
            </a:r>
            <a:endParaRPr lang="en-US" dirty="0"/>
          </a:p>
        </p:txBody>
      </p:sp>
      <p:pic>
        <p:nvPicPr>
          <p:cNvPr id="6" name="Picture 5"/>
          <p:cNvPicPr/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6635" l="0" r="99587">
                        <a14:foregroundMark x1="26446" y1="51442" x2="26446" y2="51442"/>
                        <a14:foregroundMark x1="43802" y1="49038" x2="43802" y2="49038"/>
                        <a14:foregroundMark x1="55372" y1="46635" x2="55372" y2="46635"/>
                        <a14:foregroundMark x1="73967" y1="46635" x2="73967" y2="46635"/>
                        <a14:foregroundMark x1="23140" y1="46154" x2="23140" y2="46154"/>
                        <a14:foregroundMark x1="19421" y1="50000" x2="19421" y2="50000"/>
                        <a14:foregroundMark x1="19008" y1="52885" x2="19008" y2="52885"/>
                        <a14:foregroundMark x1="42562" y1="46154" x2="42562" y2="46154"/>
                        <a14:foregroundMark x1="52893" y1="46154" x2="52893" y2="46154"/>
                        <a14:foregroundMark x1="57438" y1="41346" x2="57438" y2="41346"/>
                        <a14:foregroundMark x1="59917" y1="51442" x2="59917" y2="51442"/>
                        <a14:foregroundMark x1="74793" y1="50481" x2="74793" y2="50481"/>
                        <a14:foregroundMark x1="65702" y1="71635" x2="65702" y2="71635"/>
                        <a14:foregroundMark x1="47107" y1="65385" x2="47107" y2="6538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7338" y="2463802"/>
            <a:ext cx="1844040" cy="1584960"/>
          </a:xfrm>
          <a:prstGeom prst="rect">
            <a:avLst/>
          </a:prstGeom>
        </p:spPr>
      </p:pic>
      <p:pic>
        <p:nvPicPr>
          <p:cNvPr id="7" name="Picture 6"/>
          <p:cNvPicPr/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64701" y="2455071"/>
            <a:ext cx="1714500" cy="1587183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5536151" y="4000500"/>
            <a:ext cx="16115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Date – 3/18/14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10495253" y="5939492"/>
            <a:ext cx="16967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Griffin </a:t>
            </a:r>
            <a:r>
              <a:rPr lang="en-US" dirty="0" err="1" smtClean="0"/>
              <a:t>Valentich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3976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Final Testing Set Up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097280" y="2362200"/>
            <a:ext cx="4735079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Square steel tubing reinforced baseplate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Pipes welded for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smtClean="0"/>
              <a:t>Vacuum hose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smtClean="0"/>
              <a:t>Vacuum gauge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smtClean="0"/>
              <a:t>Argon inlet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Wires throughput with </a:t>
            </a:r>
            <a:r>
              <a:rPr lang="en-US" dirty="0" err="1" smtClean="0"/>
              <a:t>stycast</a:t>
            </a:r>
            <a:r>
              <a:rPr lang="en-US" dirty="0" smtClean="0"/>
              <a:t> epoxy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smtClean="0"/>
              <a:t>Supplied by Dr. </a:t>
            </a:r>
            <a:r>
              <a:rPr lang="en-US" dirty="0" err="1" smtClean="0"/>
              <a:t>Guo</a:t>
            </a:r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Edges of chamber sealed with vacuum grease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73800" y="1855628"/>
            <a:ext cx="4881880" cy="451820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0713493" y="6004501"/>
            <a:ext cx="13111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Cory </a:t>
            </a:r>
            <a:r>
              <a:rPr lang="en-US" dirty="0" err="1"/>
              <a:t>Gainus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30508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Circuit Alterations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10001170" y="5777052"/>
            <a:ext cx="18150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prstClr val="black"/>
                </a:solidFill>
              </a:rPr>
              <a:t>Gerard </a:t>
            </a:r>
            <a:r>
              <a:rPr lang="en-US" dirty="0" err="1" smtClean="0">
                <a:solidFill>
                  <a:prstClr val="black"/>
                </a:solidFill>
              </a:rPr>
              <a:t>Melanson</a:t>
            </a:r>
            <a:endParaRPr lang="en-US" dirty="0">
              <a:solidFill>
                <a:prstClr val="black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8490" y="1855282"/>
            <a:ext cx="5440754" cy="373132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22071" y="1855283"/>
            <a:ext cx="5734050" cy="36264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61732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Testing and Results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00796" y="1846263"/>
            <a:ext cx="4312708" cy="3328872"/>
          </a:xfr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361724" y="1687039"/>
            <a:ext cx="2850636" cy="3169085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202499" y="4805803"/>
            <a:ext cx="31878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Full Circuit Testing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5284731" y="2532917"/>
            <a:ext cx="191648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Approximately 150 V spike at </a:t>
            </a:r>
            <a:r>
              <a:rPr lang="en-US" dirty="0" err="1" smtClean="0"/>
              <a:t>Vsource</a:t>
            </a:r>
            <a:r>
              <a:rPr lang="en-US" dirty="0" smtClean="0"/>
              <a:t> = 20 V and</a:t>
            </a:r>
          </a:p>
          <a:p>
            <a:r>
              <a:rPr lang="en-US" dirty="0" err="1" smtClean="0"/>
              <a:t>Rtop</a:t>
            </a:r>
            <a:r>
              <a:rPr lang="en-US" dirty="0" smtClean="0"/>
              <a:t> = 50 ohm 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7386596" y="5206936"/>
            <a:ext cx="35411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Theoretical max spike</a:t>
            </a:r>
          </a:p>
          <a:p>
            <a:pPr algn="ctr"/>
            <a:r>
              <a:rPr lang="en-US" dirty="0" smtClean="0"/>
              <a:t>2 kV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9795353" y="5711868"/>
            <a:ext cx="19164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Gerard </a:t>
            </a:r>
            <a:r>
              <a:rPr lang="en-US" dirty="0" err="1" smtClean="0"/>
              <a:t>Melanson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9840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411" y="1892311"/>
            <a:ext cx="5978989" cy="402596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Final Magnet Design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10013696" y="5918278"/>
            <a:ext cx="18150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prstClr val="black"/>
                </a:solidFill>
              </a:rPr>
              <a:t>Gerard </a:t>
            </a:r>
            <a:r>
              <a:rPr lang="en-US" dirty="0" err="1" smtClean="0">
                <a:solidFill>
                  <a:prstClr val="black"/>
                </a:solidFill>
              </a:rPr>
              <a:t>Melanson</a:t>
            </a:r>
            <a:endParaRPr lang="en-US" dirty="0">
              <a:solidFill>
                <a:prstClr val="black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6762342" y="2932528"/>
                <a:ext cx="4653915" cy="270016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b="0" dirty="0" smtClean="0"/>
                  <a:t>B =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𝜇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𝑟</m:t>
                            </m:r>
                          </m:sub>
                        </m:sSub>
                        <m:r>
                          <m:rPr>
                            <m:sty m:val="p"/>
                          </m:rPr>
                          <a:rPr lang="el-GR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μ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0</m:t>
                        </m:r>
                      </m:sub>
                    </m:sSub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𝐿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𝐼</m:t>
                    </m:r>
                  </m:oMath>
                </a14:m>
                <a:endParaRPr lang="en-US" b="0" dirty="0" smtClean="0"/>
              </a:p>
              <a:p>
                <a:pPr algn="ctr"/>
                <a:r>
                  <a:rPr lang="en-US" b="0" dirty="0" smtClean="0"/>
                  <a:t>B = Magnetic field strength</a:t>
                </a:r>
              </a:p>
              <a:p>
                <a:pPr algn="ctr"/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𝜇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𝑟</m:t>
                        </m:r>
                      </m:sub>
                    </m:sSub>
                  </m:oMath>
                </a14:m>
                <a:r>
                  <a:rPr lang="en-US" b="0" dirty="0" smtClean="0"/>
                  <a:t> = relative permeability</a:t>
                </a:r>
              </a:p>
              <a:p>
                <a:pPr algn="ctr"/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𝜇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dirty="0"/>
                  <a:t> = </a:t>
                </a:r>
                <a:r>
                  <a:rPr lang="en-US" dirty="0" smtClean="0"/>
                  <a:t>free space permeability</a:t>
                </a:r>
              </a:p>
              <a:p>
                <a:pPr algn="ctr"/>
                <a:r>
                  <a:rPr lang="en-US" dirty="0" smtClean="0"/>
                  <a:t>N = number of turns</a:t>
                </a:r>
              </a:p>
              <a:p>
                <a:pPr algn="ctr"/>
                <a:r>
                  <a:rPr lang="en-US" dirty="0" smtClean="0"/>
                  <a:t>L = Length of electromagnet</a:t>
                </a:r>
              </a:p>
              <a:p>
                <a:pPr algn="ctr"/>
                <a:r>
                  <a:rPr lang="en-US" dirty="0" smtClean="0"/>
                  <a:t>I = Current</a:t>
                </a:r>
                <a:endParaRPr lang="en-US" dirty="0"/>
              </a:p>
              <a:p>
                <a:endParaRPr lang="en-US" b="0" dirty="0" smtClean="0"/>
              </a:p>
              <a:p>
                <a:r>
                  <a:rPr lang="en-US" dirty="0" smtClean="0"/>
                  <a:t> </a:t>
                </a:r>
                <a:endParaRPr lang="en-US" dirty="0"/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62342" y="2932528"/>
                <a:ext cx="4653915" cy="2700163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TextBox 8"/>
          <p:cNvSpPr txBox="1"/>
          <p:nvPr/>
        </p:nvSpPr>
        <p:spPr>
          <a:xfrm>
            <a:off x="4327842" y="2747862"/>
            <a:ext cx="1066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Magnet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9805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Maximum Magnetic Field 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2"/>
              <p:cNvSpPr txBox="1">
                <a:spLocks noGrp="1"/>
              </p:cNvSpPr>
              <p:nvPr>
                <p:ph idx="1"/>
              </p:nvPr>
            </p:nvSpPr>
            <p:spPr>
              <a:xfrm>
                <a:off x="1097280" y="1845734"/>
                <a:ext cx="10058400" cy="1176866"/>
              </a:xfrm>
              <a:prstGeom prst="rect">
                <a:avLst/>
              </a:prstGeom>
            </p:spPr>
            <p:txBody>
              <a:bodyPr vert="horz" lIns="0" tIns="45720" rIns="0" bIns="45720" rtlCol="0">
                <a:normAutofit lnSpcReduction="10000"/>
              </a:bodyPr>
              <a:lstStyle>
                <a:lvl1pPr marL="91440" indent="-91440" algn="l" defTabSz="914400" rtl="0" eaLnBrk="1" latinLnBrk="0" hangingPunct="1">
                  <a:lnSpc>
                    <a:spcPct val="90000"/>
                  </a:lnSpc>
                  <a:spcBef>
                    <a:spcPts val="1200"/>
                  </a:spcBef>
                  <a:spcAft>
                    <a:spcPts val="200"/>
                  </a:spcAft>
                  <a:buClr>
                    <a:schemeClr val="accent1"/>
                  </a:buClr>
                  <a:buSzPct val="100000"/>
                  <a:buFont typeface="Calibri" panose="020F0502020204030204" pitchFamily="34" charset="0"/>
                  <a:buChar char=" "/>
                  <a:defRPr sz="20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1pPr>
                <a:lvl2pPr marL="384048" indent="-18288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8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2pPr>
                <a:lvl3pPr marL="566928" indent="-18288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3pPr>
                <a:lvl4pPr marL="749808" indent="-18288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4pPr>
                <a:lvl5pPr marL="932688" indent="-18288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5pPr>
                <a:lvl6pPr marL="1100000" indent="-22860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6pPr>
                <a:lvl7pPr marL="1300000" indent="-22860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7pPr>
                <a:lvl8pPr marL="1500000" indent="-22860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8pPr>
                <a:lvl9pPr marL="1700000" indent="-22860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dirty="0" smtClean="0"/>
                  <a:t>The desired magnetic </a:t>
                </a:r>
                <a:r>
                  <a:rPr lang="en-US" dirty="0"/>
                  <a:t>field </a:t>
                </a:r>
                <a:r>
                  <a:rPr lang="en-US" dirty="0" smtClean="0"/>
                  <a:t>is given by </a:t>
                </a:r>
                <a:r>
                  <a:rPr lang="en-US" dirty="0"/>
                  <a:t>B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𝑚𝑣</m:t>
                        </m:r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𝑞𝑟</m:t>
                        </m:r>
                      </m:den>
                    </m:f>
                  </m:oMath>
                </a14:m>
                <a:r>
                  <a:rPr lang="en-US" dirty="0"/>
                  <a:t> ,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 </m:t>
                    </m:r>
                    <m:rad>
                      <m:radPr>
                        <m:degHide m:val="on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f>
                          <m:f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20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𝑒𝑉</m:t>
                            </m:r>
                          </m:num>
                          <m:den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3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𝑚</m:t>
                            </m:r>
                          </m:den>
                        </m:f>
                      </m:e>
                    </m:rad>
                    <m:r>
                      <a:rPr lang="en-US" smtClean="0">
                        <a:latin typeface="Cambria Math" panose="02040503050406030204" pitchFamily="18" charset="0"/>
                      </a:rPr>
                      <m:t>, </m:t>
                    </m:r>
                  </m:oMath>
                </a14:m>
                <a:r>
                  <a:rPr lang="en-US" dirty="0" smtClean="0"/>
                  <a:t>where </a:t>
                </a:r>
                <a:r>
                  <a:rPr lang="en-US" dirty="0"/>
                  <a:t>m is mass,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r>
                  <a:rPr lang="en-US" dirty="0"/>
                  <a:t> is velocity, q is charge, r is </a:t>
                </a:r>
                <a:r>
                  <a:rPr lang="en-US" dirty="0" smtClean="0"/>
                  <a:t>radius,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𝑒</m:t>
                    </m:r>
                  </m:oMath>
                </a14:m>
                <a:r>
                  <a:rPr lang="en-US" dirty="0" smtClean="0"/>
                  <a:t>V is an electron-voltage, </a:t>
                </a:r>
                <a:r>
                  <a:rPr lang="en-US" dirty="0"/>
                  <a:t>and B is the magnetic </a:t>
                </a:r>
                <a:r>
                  <a:rPr lang="en-US" dirty="0" smtClean="0"/>
                  <a:t>field. These </a:t>
                </a:r>
                <a:r>
                  <a:rPr lang="en-US" dirty="0"/>
                  <a:t>equations simplify to give </a:t>
                </a:r>
                <a:r>
                  <a:rPr lang="en-US" dirty="0" smtClean="0"/>
                  <a:t>us</a:t>
                </a:r>
                <a:endParaRPr lang="en-US" dirty="0"/>
              </a:p>
            </p:txBody>
          </p:sp>
        </mc:Choice>
        <mc:Fallback xmlns="">
          <p:sp>
            <p:nvSpPr>
              <p:cNvPr id="4" name="Content Placeholder 2"/>
              <p:cNvSpPr txBox="1"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097280" y="1845734"/>
                <a:ext cx="10058400" cy="1176866"/>
              </a:xfrm>
              <a:prstGeom prst="rect">
                <a:avLst/>
              </a:prstGeom>
              <a:blipFill rotWithShape="0">
                <a:blip r:embed="rId2"/>
                <a:stretch>
                  <a:fillRect l="-606" b="-10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5418754" y="3022600"/>
                <a:ext cx="1678344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𝐵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=0.316 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𝑇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18754" y="3022600"/>
                <a:ext cx="1678344" cy="369332"/>
              </a:xfrm>
              <a:prstGeom prst="rect">
                <a:avLst/>
              </a:prstGeom>
              <a:blipFill rotWithShape="0">
                <a:blip r:embed="rId3"/>
                <a:stretch>
                  <a:fillRect l="-4000" r="-3636" b="-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TextBox 8"/>
          <p:cNvSpPr txBox="1"/>
          <p:nvPr/>
        </p:nvSpPr>
        <p:spPr>
          <a:xfrm>
            <a:off x="10113904" y="5712075"/>
            <a:ext cx="18150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prstClr val="black"/>
                </a:solidFill>
              </a:rPr>
              <a:t>Gerard </a:t>
            </a:r>
            <a:r>
              <a:rPr lang="en-US" dirty="0" err="1" smtClean="0">
                <a:solidFill>
                  <a:prstClr val="black"/>
                </a:solidFill>
              </a:rPr>
              <a:t>Melanson</a:t>
            </a:r>
            <a:endParaRPr lang="en-US" dirty="0">
              <a:solidFill>
                <a:prstClr val="black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1097280" y="3593498"/>
                <a:ext cx="10058400" cy="121193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/>
                  <a:t>Now the current and number of turns we need is given by: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𝑁𝐼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𝐿𝐵</m:t>
                          </m:r>
                        </m:num>
                        <m:den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𝜇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𝑟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𝜇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=4790  (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𝑡𝑢𝑟𝑛𝑠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 smtClean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97280" y="3593498"/>
                <a:ext cx="10058400" cy="1211935"/>
              </a:xfrm>
              <a:prstGeom prst="rect">
                <a:avLst/>
              </a:prstGeom>
              <a:blipFill rotWithShape="0">
                <a:blip r:embed="rId4"/>
                <a:stretch>
                  <a:fillRect l="-485" t="-251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307156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Magnet Design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6480" y="1919881"/>
            <a:ext cx="4658224" cy="3778613"/>
          </a:xfrm>
        </p:spPr>
      </p:pic>
      <p:sp>
        <p:nvSpPr>
          <p:cNvPr id="5" name="TextBox 4"/>
          <p:cNvSpPr txBox="1"/>
          <p:nvPr/>
        </p:nvSpPr>
        <p:spPr>
          <a:xfrm>
            <a:off x="1097280" y="2734073"/>
            <a:ext cx="4940265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Max Current = 5 A</a:t>
            </a:r>
          </a:p>
          <a:p>
            <a:r>
              <a:rPr lang="en-US" dirty="0" smtClean="0"/>
              <a:t>Length = </a:t>
            </a:r>
            <a:r>
              <a:rPr lang="en-US" dirty="0" smtClean="0"/>
              <a:t>0.01905 m</a:t>
            </a:r>
            <a:endParaRPr lang="en-US" dirty="0" smtClean="0"/>
          </a:p>
          <a:p>
            <a:r>
              <a:rPr lang="en-US" dirty="0" smtClean="0"/>
              <a:t>Diameter of 22 gauge wire =0.0017 m</a:t>
            </a:r>
          </a:p>
          <a:p>
            <a:r>
              <a:rPr lang="en-US" dirty="0" smtClean="0"/>
              <a:t>Number of loops per layer = 11</a:t>
            </a:r>
          </a:p>
          <a:p>
            <a:r>
              <a:rPr lang="en-US" dirty="0" smtClean="0"/>
              <a:t>Absolute max field = 0.316 T = 4790 A-turns</a:t>
            </a:r>
          </a:p>
          <a:p>
            <a:r>
              <a:rPr lang="en-US" dirty="0" smtClean="0"/>
              <a:t>Typical ideal field = 0.050 T = 758 A- turns</a:t>
            </a:r>
          </a:p>
          <a:p>
            <a:r>
              <a:rPr lang="en-US" dirty="0" smtClean="0"/>
              <a:t>At least 14 layers needed</a:t>
            </a:r>
          </a:p>
          <a:p>
            <a:r>
              <a:rPr lang="en-US" dirty="0" smtClean="0"/>
              <a:t>Coat with layer of insulation between wire layers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9544835" y="5698494"/>
            <a:ext cx="21043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Gerard </a:t>
            </a:r>
            <a:r>
              <a:rPr lang="en-US" dirty="0" err="1" smtClean="0"/>
              <a:t>Melanson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6373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Circuit Testing and Finalization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730751" y="2021030"/>
            <a:ext cx="4424929" cy="331232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10624" y="2042160"/>
            <a:ext cx="2620127" cy="3435575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730396" y="2486660"/>
            <a:ext cx="338022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2400" dirty="0" smtClean="0"/>
              <a:t>We are currently designing the PCB on Eagle now that the design has been finalized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US" sz="2400" dirty="0"/>
          </a:p>
        </p:txBody>
      </p:sp>
      <p:sp>
        <p:nvSpPr>
          <p:cNvPr id="6" name="TextBox 5"/>
          <p:cNvSpPr txBox="1"/>
          <p:nvPr/>
        </p:nvSpPr>
        <p:spPr>
          <a:xfrm>
            <a:off x="10376951" y="5977468"/>
            <a:ext cx="18150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prstClr val="black"/>
                </a:solidFill>
              </a:rPr>
              <a:t>Gerard </a:t>
            </a:r>
            <a:r>
              <a:rPr lang="en-US" dirty="0" err="1" smtClean="0">
                <a:solidFill>
                  <a:prstClr val="black"/>
                </a:solidFill>
              </a:rPr>
              <a:t>Melanson</a:t>
            </a:r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1800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Procurement</a:t>
            </a: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98089216"/>
              </p:ext>
            </p:extLst>
          </p:nvPr>
        </p:nvGraphicFramePr>
        <p:xfrm>
          <a:off x="1524000" y="2414032"/>
          <a:ext cx="5943601" cy="2120901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463801"/>
                <a:gridCol w="1447800"/>
                <a:gridCol w="1117600"/>
                <a:gridCol w="914400"/>
              </a:tblGrid>
              <a:tr h="49529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</a:rPr>
                        <a:t>Component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</a:rPr>
                        <a:t>Part #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</a:rPr>
                        <a:t>Quantity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</a:rPr>
                        <a:t>Cost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6401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effectLst/>
                        </a:rPr>
                        <a:t>Threaded Pipe Nipple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44615K462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2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$3.24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6401">
                <a:tc>
                  <a:txBody>
                    <a:bodyPr/>
                    <a:lstStyle/>
                    <a:p>
                      <a:pPr algn="l" fontAlgn="b"/>
                      <a:r>
                        <a:rPr lang="nb-NO" sz="1400" u="none" strike="noStrike">
                          <a:effectLst/>
                        </a:rPr>
                        <a:t>Vacuum Hose Fitting 90 deg</a:t>
                      </a:r>
                      <a:endParaRPr lang="nb-NO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5346K125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1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$10.20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6401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Coupling for Vacuum Gauge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4429K111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1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$5.70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6401"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Total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$19.14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244600" y="4853503"/>
            <a:ext cx="699608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Remaining hose fitting and poly flow hose will be supplied by sponsor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 smtClean="0"/>
              <a:t>Remaining Budget – $130.74</a:t>
            </a:r>
            <a:endParaRPr lang="en-US" b="1" dirty="0"/>
          </a:p>
        </p:txBody>
      </p:sp>
      <p:sp>
        <p:nvSpPr>
          <p:cNvPr id="6" name="TextBox 5"/>
          <p:cNvSpPr txBox="1"/>
          <p:nvPr/>
        </p:nvSpPr>
        <p:spPr>
          <a:xfrm>
            <a:off x="1244600" y="2044700"/>
            <a:ext cx="28830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Through baseplate hardware</a:t>
            </a:r>
            <a:endParaRPr lang="en-US" dirty="0"/>
          </a:p>
        </p:txBody>
      </p:sp>
      <p:pic>
        <p:nvPicPr>
          <p:cNvPr id="1026" name="Picture 2" descr="http://images1.mcmaster.com/Contents/gfx/small/44615kp3s.png?ver=2854181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31775" y="1810622"/>
            <a:ext cx="1980101" cy="8836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images1.mcmaster.com/Contents/gfx/large/5346k121p1l.png?ver=3216758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45050" y="2895044"/>
            <a:ext cx="1352550" cy="14192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images1.mcmaster.com/Contents/gfx/small/4429k115p1s.png?ver=85904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77837" y="4515009"/>
            <a:ext cx="1319763" cy="1083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10421115" y="5939492"/>
            <a:ext cx="16967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Griffin </a:t>
            </a:r>
            <a:r>
              <a:rPr lang="en-US" dirty="0" err="1" smtClean="0"/>
              <a:t>Valentich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26820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Future Plans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ClrTx/>
              <a:buFont typeface="Arial" panose="020B0604020202020204" pitchFamily="34" charset="0"/>
              <a:buChar char="•"/>
            </a:pPr>
            <a:r>
              <a:rPr lang="en-US" dirty="0" smtClean="0"/>
              <a:t>Machining baseplate</a:t>
            </a:r>
          </a:p>
          <a:p>
            <a:pPr lvl="1">
              <a:buClrTx/>
              <a:buFont typeface="Arial" panose="020B0604020202020204" pitchFamily="34" charset="0"/>
              <a:buChar char="•"/>
            </a:pPr>
            <a:r>
              <a:rPr lang="en-US" dirty="0" smtClean="0"/>
              <a:t>Mounting apparatus completed</a:t>
            </a:r>
          </a:p>
          <a:p>
            <a:pPr lvl="1">
              <a:buClrTx/>
              <a:buFont typeface="Arial" panose="020B0604020202020204" pitchFamily="34" charset="0"/>
              <a:buChar char="•"/>
            </a:pPr>
            <a:r>
              <a:rPr lang="en-US" dirty="0" smtClean="0"/>
              <a:t>Weld tubes and attach appropriate fittings</a:t>
            </a:r>
            <a:endParaRPr lang="en-US" dirty="0"/>
          </a:p>
          <a:p>
            <a:pPr>
              <a:buClrTx/>
              <a:buFont typeface="Arial" panose="020B0604020202020204" pitchFamily="34" charset="0"/>
              <a:buChar char="•"/>
            </a:pPr>
            <a:r>
              <a:rPr lang="en-US" dirty="0" smtClean="0"/>
              <a:t>Test vacuum chamber and leak proof connections and through holes</a:t>
            </a:r>
            <a:endParaRPr lang="en-US" dirty="0"/>
          </a:p>
          <a:p>
            <a:pPr>
              <a:buClrTx/>
              <a:buFont typeface="Arial" panose="020B0604020202020204" pitchFamily="34" charset="0"/>
              <a:buChar char="•"/>
            </a:pPr>
            <a:r>
              <a:rPr lang="en-US" dirty="0" smtClean="0"/>
              <a:t>Measure resistance of plasma</a:t>
            </a:r>
          </a:p>
          <a:p>
            <a:pPr lvl="1">
              <a:buClrTx/>
              <a:buFont typeface="Arial" panose="020B0604020202020204" pitchFamily="34" charset="0"/>
              <a:buChar char="•"/>
            </a:pPr>
            <a:r>
              <a:rPr lang="en-US" dirty="0" smtClean="0"/>
              <a:t>Determine whether to insert additional resistor or </a:t>
            </a:r>
            <a:r>
              <a:rPr lang="en-US" dirty="0" err="1" smtClean="0"/>
              <a:t>transconductance</a:t>
            </a:r>
            <a:r>
              <a:rPr lang="en-US" dirty="0" smtClean="0"/>
              <a:t> amplifier</a:t>
            </a:r>
          </a:p>
          <a:p>
            <a:pPr>
              <a:buClrTx/>
              <a:buFont typeface="Arial" panose="020B0604020202020204" pitchFamily="34" charset="0"/>
              <a:buChar char="•"/>
            </a:pPr>
            <a:r>
              <a:rPr lang="en-US" dirty="0" smtClean="0"/>
              <a:t>Determine thrust output and range of operating conditions</a:t>
            </a:r>
          </a:p>
          <a:p>
            <a:pPr>
              <a:buClrTx/>
              <a:buFont typeface="Arial" panose="020B0604020202020204" pitchFamily="34" charset="0"/>
              <a:buChar char="•"/>
            </a:pPr>
            <a:r>
              <a:rPr lang="en-US" dirty="0" smtClean="0"/>
              <a:t>Acquire Printed Circuit Board</a:t>
            </a:r>
          </a:p>
          <a:p>
            <a:pPr marL="0" indent="0">
              <a:buClrTx/>
              <a:buNone/>
            </a:pPr>
            <a:endParaRPr lang="en-US" dirty="0" smtClean="0"/>
          </a:p>
        </p:txBody>
      </p:sp>
      <p:sp>
        <p:nvSpPr>
          <p:cNvPr id="5" name="TextBox 4"/>
          <p:cNvSpPr txBox="1"/>
          <p:nvPr/>
        </p:nvSpPr>
        <p:spPr>
          <a:xfrm>
            <a:off x="10421115" y="5939492"/>
            <a:ext cx="16967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Griffin </a:t>
            </a:r>
            <a:r>
              <a:rPr lang="en-US" dirty="0" err="1" smtClean="0"/>
              <a:t>Valentich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09966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Gantt Chart</a:t>
            </a:r>
            <a:endParaRPr lang="en-US" dirty="0"/>
          </a:p>
        </p:txBody>
      </p:sp>
      <p:pic>
        <p:nvPicPr>
          <p:cNvPr id="5" name="Picture 4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480" y="1778218"/>
            <a:ext cx="10667999" cy="4345940"/>
          </a:xfrm>
          <a:prstGeom prst="rect">
            <a:avLst/>
          </a:prstGeom>
          <a:solidFill>
            <a:schemeClr val="bg1"/>
          </a:solidFill>
          <a:ln>
            <a:noFill/>
          </a:ln>
        </p:spPr>
      </p:pic>
      <p:sp>
        <p:nvSpPr>
          <p:cNvPr id="4" name="TextBox 3"/>
          <p:cNvSpPr txBox="1"/>
          <p:nvPr/>
        </p:nvSpPr>
        <p:spPr>
          <a:xfrm>
            <a:off x="10495253" y="6396692"/>
            <a:ext cx="16967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Griffin </a:t>
            </a:r>
            <a:r>
              <a:rPr lang="en-US" dirty="0" err="1" smtClean="0"/>
              <a:t>Valentich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1267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Agenda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2">
              <a:buClrTx/>
            </a:pPr>
            <a:r>
              <a:rPr lang="en-US" sz="2000" dirty="0" smtClean="0"/>
              <a:t>Background</a:t>
            </a:r>
          </a:p>
          <a:p>
            <a:pPr lvl="2">
              <a:buClrTx/>
            </a:pPr>
            <a:r>
              <a:rPr lang="en-US" sz="2000" dirty="0" smtClean="0"/>
              <a:t>Sponsor Requirements/Objectives</a:t>
            </a:r>
          </a:p>
          <a:p>
            <a:pPr lvl="2">
              <a:buClrTx/>
            </a:pPr>
            <a:r>
              <a:rPr lang="en-US" sz="2000" dirty="0" smtClean="0"/>
              <a:t>Final Design</a:t>
            </a:r>
          </a:p>
          <a:p>
            <a:pPr lvl="3">
              <a:buClrTx/>
            </a:pPr>
            <a:r>
              <a:rPr lang="en-US" sz="2000" dirty="0" smtClean="0"/>
              <a:t>Mechanical</a:t>
            </a:r>
          </a:p>
          <a:p>
            <a:pPr lvl="3">
              <a:buClrTx/>
            </a:pPr>
            <a:r>
              <a:rPr lang="en-US" sz="2000" dirty="0" smtClean="0"/>
              <a:t>Electrical</a:t>
            </a:r>
          </a:p>
          <a:p>
            <a:pPr lvl="2">
              <a:buClrTx/>
            </a:pPr>
            <a:r>
              <a:rPr lang="en-US" sz="2000" dirty="0" smtClean="0"/>
              <a:t>Testing Overview</a:t>
            </a:r>
          </a:p>
          <a:p>
            <a:pPr lvl="2">
              <a:buClrTx/>
            </a:pPr>
            <a:r>
              <a:rPr lang="en-US" sz="2000" dirty="0" smtClean="0"/>
              <a:t>Procurement</a:t>
            </a:r>
            <a:endParaRPr lang="en-US" sz="2000" dirty="0"/>
          </a:p>
          <a:p>
            <a:pPr lvl="2">
              <a:buClrTx/>
            </a:pPr>
            <a:r>
              <a:rPr lang="en-US" sz="2000" dirty="0" smtClean="0"/>
              <a:t>Future Plans </a:t>
            </a:r>
          </a:p>
          <a:p>
            <a:pPr lvl="2">
              <a:buClrTx/>
            </a:pPr>
            <a:r>
              <a:rPr lang="en-US" sz="2000" dirty="0" smtClean="0"/>
              <a:t>Gantt Chart</a:t>
            </a:r>
          </a:p>
          <a:p>
            <a:pPr marL="384048" lvl="2" indent="0">
              <a:buClrTx/>
              <a:buNone/>
            </a:pPr>
            <a:endParaRPr lang="en-US" dirty="0" smtClean="0"/>
          </a:p>
          <a:p>
            <a:pPr marL="384048" lvl="2" indent="0">
              <a:buNone/>
            </a:pP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0495253" y="5939492"/>
            <a:ext cx="16967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Griffin </a:t>
            </a:r>
            <a:r>
              <a:rPr lang="en-US" dirty="0" err="1"/>
              <a:t>Valentich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22342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30419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</a:t>
            </a:r>
            <a:r>
              <a:rPr lang="en-US" dirty="0" smtClean="0"/>
              <a:t>ackground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4891357" y="1865982"/>
            <a:ext cx="2470245" cy="70968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Propulsion Systems</a:t>
            </a:r>
          </a:p>
        </p:txBody>
      </p:sp>
      <p:sp>
        <p:nvSpPr>
          <p:cNvPr id="6" name="Rectangle 5"/>
          <p:cNvSpPr/>
          <p:nvPr/>
        </p:nvSpPr>
        <p:spPr>
          <a:xfrm>
            <a:off x="8607823" y="2301183"/>
            <a:ext cx="2470245" cy="70968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Electrical Propulsion</a:t>
            </a:r>
          </a:p>
        </p:txBody>
      </p:sp>
      <p:sp>
        <p:nvSpPr>
          <p:cNvPr id="7" name="Rectangle 6"/>
          <p:cNvSpPr/>
          <p:nvPr/>
        </p:nvSpPr>
        <p:spPr>
          <a:xfrm>
            <a:off x="1175823" y="2301183"/>
            <a:ext cx="2470245" cy="70968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Chemical Propulsion</a:t>
            </a:r>
          </a:p>
        </p:txBody>
      </p:sp>
      <p:sp>
        <p:nvSpPr>
          <p:cNvPr id="8" name="Rectangle 7"/>
          <p:cNvSpPr/>
          <p:nvPr/>
        </p:nvSpPr>
        <p:spPr>
          <a:xfrm>
            <a:off x="628780" y="4808564"/>
            <a:ext cx="1103193" cy="70968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Solid Fuel</a:t>
            </a:r>
          </a:p>
        </p:txBody>
      </p:sp>
      <p:sp>
        <p:nvSpPr>
          <p:cNvPr id="9" name="Rectangle 8"/>
          <p:cNvSpPr/>
          <p:nvPr/>
        </p:nvSpPr>
        <p:spPr>
          <a:xfrm>
            <a:off x="3108009" y="4825622"/>
            <a:ext cx="1210101" cy="70968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Liquid Fuel</a:t>
            </a:r>
          </a:p>
        </p:txBody>
      </p:sp>
      <p:sp>
        <p:nvSpPr>
          <p:cNvPr id="10" name="Rectangle 9"/>
          <p:cNvSpPr/>
          <p:nvPr/>
        </p:nvSpPr>
        <p:spPr>
          <a:xfrm>
            <a:off x="1874975" y="4825622"/>
            <a:ext cx="1135039" cy="70968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Cold Gas</a:t>
            </a:r>
          </a:p>
        </p:txBody>
      </p:sp>
      <p:sp>
        <p:nvSpPr>
          <p:cNvPr id="11" name="Rectangle 10"/>
          <p:cNvSpPr/>
          <p:nvPr/>
        </p:nvSpPr>
        <p:spPr>
          <a:xfrm>
            <a:off x="7500682" y="3430197"/>
            <a:ext cx="1210101" cy="70968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Ion Thrusters</a:t>
            </a:r>
          </a:p>
        </p:txBody>
      </p:sp>
      <p:sp>
        <p:nvSpPr>
          <p:cNvPr id="12" name="Rectangle 11"/>
          <p:cNvSpPr/>
          <p:nvPr/>
        </p:nvSpPr>
        <p:spPr>
          <a:xfrm>
            <a:off x="6895632" y="4851770"/>
            <a:ext cx="1210101" cy="70968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Arc Jet</a:t>
            </a:r>
          </a:p>
        </p:txBody>
      </p:sp>
      <p:sp>
        <p:nvSpPr>
          <p:cNvPr id="13" name="Rectangle 12"/>
          <p:cNvSpPr/>
          <p:nvPr/>
        </p:nvSpPr>
        <p:spPr>
          <a:xfrm>
            <a:off x="8357579" y="4851770"/>
            <a:ext cx="1210101" cy="70968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MPD</a:t>
            </a:r>
          </a:p>
        </p:txBody>
      </p:sp>
      <p:sp>
        <p:nvSpPr>
          <p:cNvPr id="14" name="Down Arrow 13"/>
          <p:cNvSpPr/>
          <p:nvPr/>
        </p:nvSpPr>
        <p:spPr>
          <a:xfrm rot="4624768">
            <a:off x="4082646" y="1798305"/>
            <a:ext cx="419661" cy="1050974"/>
          </a:xfrm>
          <a:prstGeom prst="downArrow">
            <a:avLst>
              <a:gd name="adj1" fmla="val 50000"/>
              <a:gd name="adj2" fmla="val 5890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Down Arrow 14"/>
          <p:cNvSpPr/>
          <p:nvPr/>
        </p:nvSpPr>
        <p:spPr>
          <a:xfrm rot="16900666">
            <a:off x="7805199" y="1779387"/>
            <a:ext cx="479063" cy="1050974"/>
          </a:xfrm>
          <a:prstGeom prst="downArrow">
            <a:avLst>
              <a:gd name="adj1" fmla="val 50000"/>
              <a:gd name="adj2" fmla="val 5890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7" name="Elbow Connector 16"/>
          <p:cNvCxnSpPr>
            <a:stCxn id="7" idx="2"/>
            <a:endCxn id="8" idx="0"/>
          </p:cNvCxnSpPr>
          <p:nvPr/>
        </p:nvCxnSpPr>
        <p:spPr>
          <a:xfrm rot="5400000">
            <a:off x="896814" y="3294431"/>
            <a:ext cx="1797697" cy="1230569"/>
          </a:xfrm>
          <a:prstGeom prst="bentConnector3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Elbow Connector 17"/>
          <p:cNvCxnSpPr/>
          <p:nvPr/>
        </p:nvCxnSpPr>
        <p:spPr>
          <a:xfrm rot="16200000" flipH="1">
            <a:off x="1513449" y="3902469"/>
            <a:ext cx="1814755" cy="31549"/>
          </a:xfrm>
          <a:prstGeom prst="bentConnector3">
            <a:avLst>
              <a:gd name="adj1" fmla="val 50000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Elbow Connector 18"/>
          <p:cNvCxnSpPr>
            <a:stCxn id="7" idx="2"/>
            <a:endCxn id="9" idx="0"/>
          </p:cNvCxnSpPr>
          <p:nvPr/>
        </p:nvCxnSpPr>
        <p:spPr>
          <a:xfrm rot="16200000" flipH="1">
            <a:off x="2154626" y="3267187"/>
            <a:ext cx="1814755" cy="1302114"/>
          </a:xfrm>
          <a:prstGeom prst="bentConnector3">
            <a:avLst>
              <a:gd name="adj1" fmla="val 50000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Elbow Connector 23"/>
          <p:cNvCxnSpPr>
            <a:stCxn id="6" idx="2"/>
            <a:endCxn id="11" idx="0"/>
          </p:cNvCxnSpPr>
          <p:nvPr/>
        </p:nvCxnSpPr>
        <p:spPr>
          <a:xfrm rot="5400000">
            <a:off x="8764675" y="2351926"/>
            <a:ext cx="419330" cy="1737213"/>
          </a:xfrm>
          <a:prstGeom prst="bentConnector3">
            <a:avLst>
              <a:gd name="adj1" fmla="val 50000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Oval 42"/>
          <p:cNvSpPr/>
          <p:nvPr/>
        </p:nvSpPr>
        <p:spPr>
          <a:xfrm>
            <a:off x="6776640" y="4233788"/>
            <a:ext cx="2903335" cy="1910687"/>
          </a:xfrm>
          <a:prstGeom prst="ellipse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Box 20"/>
          <p:cNvSpPr txBox="1"/>
          <p:nvPr/>
        </p:nvSpPr>
        <p:spPr>
          <a:xfrm>
            <a:off x="10307306" y="6053594"/>
            <a:ext cx="16967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Griffin </a:t>
            </a:r>
            <a:r>
              <a:rPr lang="en-US" dirty="0" err="1"/>
              <a:t>Valentich</a:t>
            </a:r>
            <a:endParaRPr lang="en-US" dirty="0"/>
          </a:p>
        </p:txBody>
      </p:sp>
      <p:cxnSp>
        <p:nvCxnSpPr>
          <p:cNvPr id="37" name="Straight Connector 36"/>
          <p:cNvCxnSpPr/>
          <p:nvPr/>
        </p:nvCxnSpPr>
        <p:spPr>
          <a:xfrm>
            <a:off x="9806825" y="3217966"/>
            <a:ext cx="134885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/>
          <p:cNvCxnSpPr>
            <a:endCxn id="42" idx="0"/>
          </p:cNvCxnSpPr>
          <p:nvPr/>
        </p:nvCxnSpPr>
        <p:spPr>
          <a:xfrm>
            <a:off x="11135920" y="3217966"/>
            <a:ext cx="0" cy="21223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Rectangle 41"/>
          <p:cNvSpPr/>
          <p:nvPr/>
        </p:nvSpPr>
        <p:spPr>
          <a:xfrm>
            <a:off x="10285020" y="3430197"/>
            <a:ext cx="1701800" cy="70968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Electrodynamic</a:t>
            </a:r>
            <a:r>
              <a:rPr lang="en-US" dirty="0" smtClean="0"/>
              <a:t> Tethers</a:t>
            </a:r>
          </a:p>
        </p:txBody>
      </p:sp>
      <p:cxnSp>
        <p:nvCxnSpPr>
          <p:cNvPr id="44" name="Straight Connector 43"/>
          <p:cNvCxnSpPr/>
          <p:nvPr/>
        </p:nvCxnSpPr>
        <p:spPr>
          <a:xfrm flipV="1">
            <a:off x="8105733" y="4112406"/>
            <a:ext cx="1" cy="30919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/>
          <p:cNvCxnSpPr/>
          <p:nvPr/>
        </p:nvCxnSpPr>
        <p:spPr>
          <a:xfrm>
            <a:off x="8105733" y="4421602"/>
            <a:ext cx="796967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/>
          <p:cNvCxnSpPr/>
          <p:nvPr/>
        </p:nvCxnSpPr>
        <p:spPr>
          <a:xfrm flipH="1">
            <a:off x="7500683" y="4421602"/>
            <a:ext cx="60505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Arrow Connector 49"/>
          <p:cNvCxnSpPr>
            <a:endCxn id="12" idx="0"/>
          </p:cNvCxnSpPr>
          <p:nvPr/>
        </p:nvCxnSpPr>
        <p:spPr>
          <a:xfrm>
            <a:off x="7500683" y="4421602"/>
            <a:ext cx="0" cy="43016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Arrow Connector 51"/>
          <p:cNvCxnSpPr/>
          <p:nvPr/>
        </p:nvCxnSpPr>
        <p:spPr>
          <a:xfrm>
            <a:off x="8902700" y="4421602"/>
            <a:ext cx="0" cy="43016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853698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109956"/>
            <a:ext cx="10058400" cy="1450757"/>
          </a:xfrm>
        </p:spPr>
        <p:txBody>
          <a:bodyPr/>
          <a:lstStyle/>
          <a:p>
            <a:r>
              <a:rPr lang="en-US" dirty="0" smtClean="0"/>
              <a:t>Background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ClrTx/>
              <a:buNone/>
            </a:pPr>
            <a:endParaRPr lang="en-US" dirty="0" smtClean="0"/>
          </a:p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127051" y="1786270"/>
            <a:ext cx="8775736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Electrical Propulsion 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ystems 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High 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specific impulse – low 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thrust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Electro-thermal thruster– </a:t>
            </a:r>
            <a:r>
              <a:rPr lang="en-US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arcjet</a:t>
            </a:r>
            <a:endParaRPr lang="en-US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Produce thrust by heating gas propellant (</a:t>
            </a:r>
            <a:r>
              <a:rPr lang="en-US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Ar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) and expelling through C-D Nozzle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Electromagnetic thruster – MPD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Accelerates particles with applied magnetic force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 smtClean="0"/>
          </a:p>
        </p:txBody>
      </p:sp>
      <p:sp>
        <p:nvSpPr>
          <p:cNvPr id="6" name="TextBox 5"/>
          <p:cNvSpPr txBox="1"/>
          <p:nvPr/>
        </p:nvSpPr>
        <p:spPr>
          <a:xfrm>
            <a:off x="1127051" y="3538835"/>
            <a:ext cx="5111143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Purpose of Electric Propulsion Systems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Station keeping – lower overall lifetime costs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Satellite 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altitude and attitude 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adjustment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Potential for deep space applications</a:t>
            </a:r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127051" y="4770398"/>
            <a:ext cx="6888232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Power Processing Unit (PPU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)</a:t>
            </a:r>
          </a:p>
          <a:p>
            <a:pPr marL="742950" lvl="2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Expensive and 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complex</a:t>
            </a:r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Largest prohibitive component to electronic propulsion systems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Converts input power to correct current and voltage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10495253" y="5939492"/>
            <a:ext cx="16967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Griffin </a:t>
            </a:r>
            <a:r>
              <a:rPr lang="en-US" dirty="0" err="1"/>
              <a:t>Valentich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42776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Sponsor Requirements / Objectives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ClrTx/>
              <a:buFont typeface="Arial" panose="020B0604020202020204" pitchFamily="34" charset="0"/>
              <a:buChar char="•"/>
            </a:pPr>
            <a:r>
              <a:rPr lang="en-US" b="1" dirty="0"/>
              <a:t>Eliminate the PPU</a:t>
            </a:r>
          </a:p>
          <a:p>
            <a:pPr lvl="1">
              <a:buClrTx/>
            </a:pPr>
            <a:r>
              <a:rPr lang="en-US" dirty="0"/>
              <a:t>Enable thruster to operate in Direct-Drive Mode</a:t>
            </a:r>
          </a:p>
          <a:p>
            <a:pPr lvl="1">
              <a:buClrTx/>
            </a:pPr>
            <a:r>
              <a:rPr lang="en-US" dirty="0"/>
              <a:t>Obtain power directly from solar </a:t>
            </a:r>
            <a:r>
              <a:rPr lang="en-US" dirty="0" smtClean="0"/>
              <a:t>panels</a:t>
            </a:r>
          </a:p>
          <a:p>
            <a:pPr>
              <a:buClrTx/>
              <a:buFont typeface="Arial" panose="020B0604020202020204" pitchFamily="34" charset="0"/>
              <a:buChar char="•"/>
            </a:pPr>
            <a:r>
              <a:rPr lang="en-US" dirty="0" smtClean="0"/>
              <a:t>Design, manufacture, and test an </a:t>
            </a:r>
            <a:r>
              <a:rPr lang="en-US" dirty="0" err="1" smtClean="0"/>
              <a:t>arcjet</a:t>
            </a:r>
            <a:r>
              <a:rPr lang="en-US" dirty="0" smtClean="0"/>
              <a:t> thruster</a:t>
            </a:r>
          </a:p>
          <a:p>
            <a:pPr lvl="1">
              <a:buClrTx/>
              <a:buFont typeface="Arial" panose="020B0604020202020204" pitchFamily="34" charset="0"/>
              <a:buChar char="•"/>
            </a:pPr>
            <a:r>
              <a:rPr lang="en-US" dirty="0" smtClean="0"/>
              <a:t>Utilize permanent magnets to confine </a:t>
            </a:r>
            <a:r>
              <a:rPr lang="en-US" dirty="0" smtClean="0"/>
              <a:t>focus ion stream to increase thrust</a:t>
            </a:r>
            <a:endParaRPr lang="en-US" dirty="0" smtClean="0"/>
          </a:p>
          <a:p>
            <a:pPr lvl="1">
              <a:buClrTx/>
              <a:buFont typeface="Arial" panose="020B0604020202020204" pitchFamily="34" charset="0"/>
              <a:buChar char="•"/>
            </a:pPr>
            <a:r>
              <a:rPr lang="en-US" dirty="0" smtClean="0"/>
              <a:t>Independently control propellant flow</a:t>
            </a:r>
          </a:p>
          <a:p>
            <a:pPr lvl="1">
              <a:buClrTx/>
              <a:buFont typeface="Arial" panose="020B0604020202020204" pitchFamily="34" charset="0"/>
              <a:buChar char="•"/>
            </a:pPr>
            <a:r>
              <a:rPr lang="en-US" dirty="0" smtClean="0"/>
              <a:t>Design mounting apparatus </a:t>
            </a:r>
            <a:r>
              <a:rPr lang="en-US" dirty="0" smtClean="0"/>
              <a:t>and a workable vacuum </a:t>
            </a:r>
            <a:r>
              <a:rPr lang="en-US" dirty="0" smtClean="0"/>
              <a:t>chamber</a:t>
            </a:r>
          </a:p>
          <a:p>
            <a:pPr lvl="1">
              <a:buClrTx/>
              <a:buFont typeface="Arial" panose="020B0604020202020204" pitchFamily="34" charset="0"/>
              <a:buChar char="•"/>
            </a:pPr>
            <a:r>
              <a:rPr lang="en-US" dirty="0" smtClean="0"/>
              <a:t>Measure thrust produced</a:t>
            </a:r>
          </a:p>
          <a:p>
            <a:pPr>
              <a:buClrTx/>
              <a:buFont typeface="Arial" panose="020B0604020202020204" pitchFamily="34" charset="0"/>
              <a:buChar char="•"/>
            </a:pPr>
            <a:r>
              <a:rPr lang="en-US" dirty="0" smtClean="0"/>
              <a:t>Quantify the range of operating conditions over which thruster is effective at operating continuously</a:t>
            </a:r>
          </a:p>
          <a:p>
            <a:pPr>
              <a:buClrTx/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0495253" y="5939492"/>
            <a:ext cx="16967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Griffin </a:t>
            </a:r>
            <a:r>
              <a:rPr lang="en-US" dirty="0" err="1"/>
              <a:t>Valentich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8403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Paschen’s</a:t>
            </a:r>
            <a:r>
              <a:rPr lang="en-US" dirty="0" smtClean="0"/>
              <a:t> Law</a:t>
            </a:r>
            <a:endParaRPr lang="en-US" dirty="0"/>
          </a:p>
        </p:txBody>
      </p:sp>
      <p:pic>
        <p:nvPicPr>
          <p:cNvPr id="1026" name="Picture 2" descr="File:Paschen Curves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3659" y="1769100"/>
            <a:ext cx="5567757" cy="44408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0307306" y="6025295"/>
            <a:ext cx="16967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Griffin </a:t>
            </a:r>
            <a:r>
              <a:rPr lang="en-US" dirty="0" err="1"/>
              <a:t>Valentich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1219200" y="2042789"/>
            <a:ext cx="490728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Relates the product of pressure and distance between anode and cathode to the voltage necessary to initiate breakdown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1219200" y="3243118"/>
                <a:ext cx="393138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sSub>
                      <m:sSub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𝐵𝑟𝑒𝑎𝑘𝑑𝑜𝑤𝑛</m:t>
                        </m:r>
                      </m:sub>
                    </m:sSub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∗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𝑑</m:t>
                    </m:r>
                  </m:oMath>
                </a14:m>
                <a:r>
                  <a:rPr lang="en-US" sz="2800" dirty="0" smtClean="0"/>
                  <a:t>)</a:t>
                </a:r>
                <a:endParaRPr lang="en-US" sz="2800" dirty="0"/>
              </a:p>
            </p:txBody>
          </p:sp>
        </mc:Choice>
        <mc:Fallback xmlns:mv="urn:schemas-microsoft-com:mac:vml"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19200" y="3243118"/>
                <a:ext cx="3931380" cy="523220"/>
              </a:xfrm>
              <a:prstGeom prst="rect">
                <a:avLst/>
              </a:prstGeom>
              <a:blipFill rotWithShape="0">
                <a:blip r:embed="rId3"/>
                <a:stretch>
                  <a:fillRect t="-10465" b="-325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/>
          <p:cNvSpPr txBox="1"/>
          <p:nvPr/>
        </p:nvSpPr>
        <p:spPr>
          <a:xfrm>
            <a:off x="1219200" y="3975100"/>
            <a:ext cx="49072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Argon had lowest breakdown voltage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2443120" y="4502870"/>
                <a:ext cx="2070100" cy="43088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~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137 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𝑉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:mv="urn:schemas-microsoft-com:mac:vml"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43120" y="4502870"/>
                <a:ext cx="2070100" cy="430887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/>
          <p:cNvSpPr txBox="1"/>
          <p:nvPr/>
        </p:nvSpPr>
        <p:spPr>
          <a:xfrm>
            <a:off x="1312820" y="5092195"/>
            <a:ext cx="43307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Good starting point, but values will be different due to complex geometry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32148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Picture 3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6210" y="1997249"/>
            <a:ext cx="5978989" cy="402596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Final Thruster Design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213180" y="1737360"/>
            <a:ext cx="5564167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0000"/>
              </a:lnSpc>
              <a:buClrTx/>
            </a:pPr>
            <a:r>
              <a:rPr lang="en-US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Characteristics</a:t>
            </a:r>
          </a:p>
          <a:p>
            <a:pPr marL="285750" indent="-285750">
              <a:lnSpc>
                <a:spcPct val="100000"/>
              </a:lnSpc>
              <a:buClrTx/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3 part nozzle construction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Easier machinability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Designed for Mach 2.65 -  A/A* = 3.15 </a:t>
            </a:r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285750" indent="-285750">
              <a:lnSpc>
                <a:spcPct val="100000"/>
              </a:lnSpc>
              <a:buClrTx/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Magnet placed at throat of nozzle to protect nozzle walls</a:t>
            </a:r>
          </a:p>
          <a:p>
            <a:pPr marL="285750" indent="-285750">
              <a:lnSpc>
                <a:spcPct val="100000"/>
              </a:lnSpc>
              <a:buClrTx/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Stagnation Pressure – 550 Pa</a:t>
            </a:r>
          </a:p>
          <a:p>
            <a:pPr marL="285750" indent="-285750">
              <a:lnSpc>
                <a:spcPct val="100000"/>
              </a:lnSpc>
              <a:buClrTx/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Static Pressure at throat – 267 Pa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Pressures from Bernoulli’s </a:t>
            </a:r>
            <a:r>
              <a:rPr lang="en-US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Eq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with const. mass flow rate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P/P</a:t>
            </a:r>
            <a:r>
              <a:rPr lang="en-US" baseline="-25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0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= 0.4867, at throat M = 1 </a:t>
            </a:r>
          </a:p>
          <a:p>
            <a:pPr marL="285750" indent="-285750">
              <a:lnSpc>
                <a:spcPct val="100000"/>
              </a:lnSpc>
              <a:buClrTx/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Anode/Cathode Spacing – 0.15”</a:t>
            </a:r>
          </a:p>
          <a:p>
            <a:pPr marL="285750" indent="-285750">
              <a:lnSpc>
                <a:spcPct val="100000"/>
              </a:lnSpc>
              <a:buClrTx/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Product of pressure and distance gives breakdown voltage of 137 V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W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ell within circuit’s capabilities</a:t>
            </a:r>
          </a:p>
          <a:p>
            <a:pPr lvl="1"/>
            <a:endParaRPr lang="en-US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285750" indent="-285750">
              <a:lnSpc>
                <a:spcPct val="100000"/>
              </a:lnSpc>
              <a:buClrTx/>
              <a:buFont typeface="Arial" panose="020B0604020202020204" pitchFamily="34" charset="0"/>
              <a:buChar char="•"/>
            </a:pPr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10873252" y="5939492"/>
            <a:ext cx="13111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Cory </a:t>
            </a:r>
            <a:r>
              <a:rPr lang="en-US" dirty="0" err="1" smtClean="0"/>
              <a:t>Gainus</a:t>
            </a:r>
            <a:endParaRPr lang="en-US" dirty="0"/>
          </a:p>
        </p:txBody>
      </p:sp>
      <p:grpSp>
        <p:nvGrpSpPr>
          <p:cNvPr id="84" name="Group 83"/>
          <p:cNvGrpSpPr/>
          <p:nvPr/>
        </p:nvGrpSpPr>
        <p:grpSpPr>
          <a:xfrm>
            <a:off x="5386210" y="1875452"/>
            <a:ext cx="6455593" cy="3934096"/>
            <a:chOff x="5630533" y="1856095"/>
            <a:chExt cx="6455593" cy="3934096"/>
          </a:xfrm>
        </p:grpSpPr>
        <p:sp>
          <p:nvSpPr>
            <p:cNvPr id="82" name="Rectangle 81"/>
            <p:cNvSpPr/>
            <p:nvPr/>
          </p:nvSpPr>
          <p:spPr>
            <a:xfrm>
              <a:off x="5630533" y="5578146"/>
              <a:ext cx="6147485" cy="21204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Rectangle 68"/>
            <p:cNvSpPr/>
            <p:nvPr/>
          </p:nvSpPr>
          <p:spPr>
            <a:xfrm>
              <a:off x="5630533" y="1856096"/>
              <a:ext cx="5816600" cy="25625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Rectangle 69"/>
            <p:cNvSpPr/>
            <p:nvPr/>
          </p:nvSpPr>
          <p:spPr>
            <a:xfrm>
              <a:off x="11447133" y="1856095"/>
              <a:ext cx="616315" cy="393409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31" name="Group 30"/>
            <p:cNvGrpSpPr/>
            <p:nvPr/>
          </p:nvGrpSpPr>
          <p:grpSpPr>
            <a:xfrm>
              <a:off x="5634172" y="2037356"/>
              <a:ext cx="6451954" cy="3752835"/>
              <a:chOff x="3954002" y="101117"/>
              <a:chExt cx="6451954" cy="3752835"/>
            </a:xfrm>
          </p:grpSpPr>
          <p:cxnSp>
            <p:nvCxnSpPr>
              <p:cNvPr id="33" name="Straight Arrow Connector 32"/>
              <p:cNvCxnSpPr>
                <a:stCxn id="49" idx="2"/>
              </p:cNvCxnSpPr>
              <p:nvPr/>
            </p:nvCxnSpPr>
            <p:spPr>
              <a:xfrm>
                <a:off x="4868180" y="655734"/>
                <a:ext cx="42057" cy="1572716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35" name="Straight Arrow Connector 34"/>
              <p:cNvCxnSpPr>
                <a:stCxn id="54" idx="2"/>
              </p:cNvCxnSpPr>
              <p:nvPr/>
            </p:nvCxnSpPr>
            <p:spPr>
              <a:xfrm flipH="1">
                <a:off x="8428145" y="1438297"/>
                <a:ext cx="1030298" cy="790153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36" name="Straight Arrow Connector 35"/>
              <p:cNvCxnSpPr>
                <a:stCxn id="50" idx="0"/>
              </p:cNvCxnSpPr>
              <p:nvPr/>
            </p:nvCxnSpPr>
            <p:spPr>
              <a:xfrm flipV="1">
                <a:off x="4930680" y="2688661"/>
                <a:ext cx="554225" cy="272893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43" name="Straight Arrow Connector 42"/>
              <p:cNvCxnSpPr>
                <a:stCxn id="60" idx="2"/>
              </p:cNvCxnSpPr>
              <p:nvPr/>
            </p:nvCxnSpPr>
            <p:spPr>
              <a:xfrm>
                <a:off x="8362391" y="831579"/>
                <a:ext cx="2572" cy="604973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44" name="Straight Arrow Connector 43"/>
              <p:cNvCxnSpPr>
                <a:stCxn id="56" idx="0"/>
              </p:cNvCxnSpPr>
              <p:nvPr/>
            </p:nvCxnSpPr>
            <p:spPr>
              <a:xfrm flipV="1">
                <a:off x="8231388" y="2608513"/>
                <a:ext cx="130951" cy="876107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45" name="Straight Arrow Connector 44"/>
              <p:cNvCxnSpPr>
                <a:stCxn id="53" idx="2"/>
              </p:cNvCxnSpPr>
              <p:nvPr/>
            </p:nvCxnSpPr>
            <p:spPr>
              <a:xfrm flipH="1">
                <a:off x="6153516" y="470449"/>
                <a:ext cx="297764" cy="741592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46" name="Straight Arrow Connector 45"/>
              <p:cNvCxnSpPr>
                <a:stCxn id="51" idx="0"/>
              </p:cNvCxnSpPr>
              <p:nvPr/>
            </p:nvCxnSpPr>
            <p:spPr>
              <a:xfrm flipV="1">
                <a:off x="6979620" y="2485637"/>
                <a:ext cx="246529" cy="971604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47" name="Straight Arrow Connector 46"/>
              <p:cNvCxnSpPr>
                <a:stCxn id="55" idx="2"/>
              </p:cNvCxnSpPr>
              <p:nvPr/>
            </p:nvCxnSpPr>
            <p:spPr>
              <a:xfrm>
                <a:off x="7408122" y="1375202"/>
                <a:ext cx="746984" cy="653134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48" name="Straight Arrow Connector 47"/>
              <p:cNvCxnSpPr>
                <a:stCxn id="63" idx="0"/>
              </p:cNvCxnSpPr>
              <p:nvPr/>
            </p:nvCxnSpPr>
            <p:spPr>
              <a:xfrm flipH="1" flipV="1">
                <a:off x="9144514" y="2688661"/>
                <a:ext cx="391845" cy="603549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49" name="TextBox 48"/>
              <p:cNvSpPr txBox="1"/>
              <p:nvPr/>
            </p:nvSpPr>
            <p:spPr>
              <a:xfrm>
                <a:off x="4016408" y="286402"/>
                <a:ext cx="170354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Cathode Holster</a:t>
                </a:r>
                <a:endParaRPr lang="en-US" dirty="0"/>
              </a:p>
            </p:txBody>
          </p:sp>
          <p:sp>
            <p:nvSpPr>
              <p:cNvPr id="50" name="TextBox 49"/>
              <p:cNvSpPr txBox="1"/>
              <p:nvPr/>
            </p:nvSpPr>
            <p:spPr>
              <a:xfrm>
                <a:off x="3954002" y="2961554"/>
                <a:ext cx="195335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Cathode Insulation</a:t>
                </a:r>
                <a:endParaRPr lang="en-US" dirty="0"/>
              </a:p>
            </p:txBody>
          </p:sp>
          <p:sp>
            <p:nvSpPr>
              <p:cNvPr id="51" name="TextBox 50"/>
              <p:cNvSpPr txBox="1"/>
              <p:nvPr/>
            </p:nvSpPr>
            <p:spPr>
              <a:xfrm>
                <a:off x="6492403" y="3457241"/>
                <a:ext cx="97443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Cathode</a:t>
                </a:r>
                <a:endParaRPr lang="en-US" dirty="0"/>
              </a:p>
            </p:txBody>
          </p:sp>
          <p:sp>
            <p:nvSpPr>
              <p:cNvPr id="53" name="TextBox 52"/>
              <p:cNvSpPr txBox="1"/>
              <p:nvPr/>
            </p:nvSpPr>
            <p:spPr>
              <a:xfrm>
                <a:off x="5840151" y="101117"/>
                <a:ext cx="122225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Argon Inlet</a:t>
                </a:r>
                <a:endParaRPr lang="en-US" dirty="0"/>
              </a:p>
            </p:txBody>
          </p:sp>
          <p:sp>
            <p:nvSpPr>
              <p:cNvPr id="54" name="TextBox 53"/>
              <p:cNvSpPr txBox="1"/>
              <p:nvPr/>
            </p:nvSpPr>
            <p:spPr>
              <a:xfrm>
                <a:off x="8569674" y="1068965"/>
                <a:ext cx="177753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Anode Insulation</a:t>
                </a:r>
                <a:endParaRPr lang="en-US" dirty="0"/>
              </a:p>
            </p:txBody>
          </p:sp>
          <p:sp>
            <p:nvSpPr>
              <p:cNvPr id="55" name="TextBox 54"/>
              <p:cNvSpPr txBox="1"/>
              <p:nvPr/>
            </p:nvSpPr>
            <p:spPr>
              <a:xfrm>
                <a:off x="6454687" y="1005870"/>
                <a:ext cx="1906869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Converging Nozzle</a:t>
                </a:r>
                <a:endParaRPr lang="en-US" dirty="0"/>
              </a:p>
            </p:txBody>
          </p:sp>
          <p:sp>
            <p:nvSpPr>
              <p:cNvPr id="56" name="TextBox 55"/>
              <p:cNvSpPr txBox="1"/>
              <p:nvPr/>
            </p:nvSpPr>
            <p:spPr>
              <a:xfrm>
                <a:off x="7832079" y="3484620"/>
                <a:ext cx="79861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Anode</a:t>
                </a:r>
                <a:endParaRPr lang="en-US" dirty="0"/>
              </a:p>
            </p:txBody>
          </p:sp>
          <p:sp>
            <p:nvSpPr>
              <p:cNvPr id="60" name="TextBox 59"/>
              <p:cNvSpPr txBox="1"/>
              <p:nvPr/>
            </p:nvSpPr>
            <p:spPr>
              <a:xfrm>
                <a:off x="7905182" y="462247"/>
                <a:ext cx="91441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Magnet</a:t>
                </a:r>
              </a:p>
            </p:txBody>
          </p:sp>
          <p:cxnSp>
            <p:nvCxnSpPr>
              <p:cNvPr id="61" name="Straight Arrow Connector 60"/>
              <p:cNvCxnSpPr>
                <a:stCxn id="62" idx="0"/>
              </p:cNvCxnSpPr>
              <p:nvPr/>
            </p:nvCxnSpPr>
            <p:spPr>
              <a:xfrm flipV="1">
                <a:off x="5785757" y="3086137"/>
                <a:ext cx="735518" cy="245368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62" name="TextBox 61"/>
              <p:cNvSpPr txBox="1"/>
              <p:nvPr/>
            </p:nvSpPr>
            <p:spPr>
              <a:xfrm>
                <a:off x="5264620" y="3331505"/>
                <a:ext cx="104227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Chamber</a:t>
                </a:r>
                <a:endParaRPr lang="en-US" dirty="0"/>
              </a:p>
            </p:txBody>
          </p:sp>
          <p:sp>
            <p:nvSpPr>
              <p:cNvPr id="63" name="TextBox 62"/>
              <p:cNvSpPr txBox="1"/>
              <p:nvPr/>
            </p:nvSpPr>
            <p:spPr>
              <a:xfrm>
                <a:off x="8666762" y="3292210"/>
                <a:ext cx="173919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Diverging Nozzle</a:t>
                </a:r>
                <a:endParaRPr lang="en-US"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614528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Testing Apparatus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69380" y="2035528"/>
            <a:ext cx="2319020" cy="3322348"/>
          </a:xfrm>
        </p:spPr>
        <p:txBody>
          <a:bodyPr>
            <a:normAutofit/>
          </a:bodyPr>
          <a:lstStyle/>
          <a:p>
            <a:r>
              <a:rPr lang="en-US" dirty="0" smtClean="0"/>
              <a:t>Vacuum Chamber</a:t>
            </a:r>
          </a:p>
          <a:p>
            <a:pPr lvl="1">
              <a:buClrTx/>
              <a:buFont typeface="Arial" panose="020B0604020202020204" pitchFamily="34" charset="0"/>
              <a:buChar char="•"/>
            </a:pPr>
            <a:r>
              <a:rPr lang="en-US" dirty="0" smtClean="0"/>
              <a:t>Bell Jar</a:t>
            </a:r>
          </a:p>
          <a:p>
            <a:pPr lvl="1">
              <a:buClrTx/>
              <a:buFont typeface="Arial" panose="020B0604020202020204" pitchFamily="34" charset="0"/>
              <a:buChar char="•"/>
            </a:pPr>
            <a:r>
              <a:rPr lang="en-US" dirty="0" smtClean="0"/>
              <a:t>Borrowed from Dr. Weatherspoon</a:t>
            </a:r>
          </a:p>
          <a:p>
            <a:pPr lvl="1">
              <a:buClrTx/>
              <a:buFont typeface="Arial" panose="020B0604020202020204" pitchFamily="34" charset="0"/>
              <a:buChar char="•"/>
            </a:pPr>
            <a:r>
              <a:rPr lang="en-US" dirty="0" smtClean="0"/>
              <a:t>Chamber will be evacuated to </a:t>
            </a:r>
            <a:r>
              <a:rPr lang="en-US" dirty="0"/>
              <a:t>1x10</a:t>
            </a:r>
            <a:r>
              <a:rPr lang="en-US" baseline="30000" dirty="0"/>
              <a:t>-4</a:t>
            </a:r>
            <a:r>
              <a:rPr lang="en-US" dirty="0"/>
              <a:t> </a:t>
            </a:r>
            <a:r>
              <a:rPr lang="en-US" dirty="0" err="1"/>
              <a:t>Torr</a:t>
            </a:r>
            <a:r>
              <a:rPr lang="en-US" dirty="0"/>
              <a:t> </a:t>
            </a:r>
            <a:endParaRPr lang="en-US" dirty="0" smtClean="0"/>
          </a:p>
          <a:p>
            <a:pPr marL="201168" lvl="1" indent="0">
              <a:buClrTx/>
              <a:buNone/>
            </a:pPr>
            <a:endParaRPr lang="en-US" dirty="0" smtClean="0"/>
          </a:p>
          <a:p>
            <a:pPr lvl="1">
              <a:buClrTx/>
              <a:buFont typeface="Arial" panose="020B0604020202020204" pitchFamily="34" charset="0"/>
              <a:buChar char="•"/>
            </a:pPr>
            <a:endParaRPr lang="en-US" dirty="0" smtClean="0"/>
          </a:p>
          <a:p>
            <a:pPr lvl="1">
              <a:buClrTx/>
              <a:buFont typeface="Arial" panose="020B0604020202020204" pitchFamily="34" charset="0"/>
              <a:buChar char="•"/>
            </a:pPr>
            <a:endParaRPr lang="en-US" dirty="0" smtClean="0"/>
          </a:p>
          <a:p>
            <a:pPr lvl="1">
              <a:buClrTx/>
              <a:buFont typeface="Arial" panose="020B0604020202020204" pitchFamily="34" charset="0"/>
              <a:buChar char="•"/>
            </a:pPr>
            <a:endParaRPr lang="en-US" dirty="0" smtClean="0"/>
          </a:p>
          <a:p>
            <a:pPr lvl="1"/>
            <a:endParaRPr lang="en-US" dirty="0"/>
          </a:p>
          <a:p>
            <a:pPr lvl="1"/>
            <a:endParaRPr lang="en-US" dirty="0" smtClean="0"/>
          </a:p>
        </p:txBody>
      </p:sp>
      <p:sp>
        <p:nvSpPr>
          <p:cNvPr id="4" name="TextBox 3"/>
          <p:cNvSpPr txBox="1"/>
          <p:nvPr/>
        </p:nvSpPr>
        <p:spPr>
          <a:xfrm>
            <a:off x="459762" y="2161216"/>
            <a:ext cx="2586804" cy="42780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Vacuum </a:t>
            </a:r>
            <a:r>
              <a:rPr 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Pump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Welch 1400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Vacuum to 1x10</a:t>
            </a:r>
            <a:r>
              <a:rPr lang="en-US" baseline="30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-4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Torr</a:t>
            </a:r>
            <a:endParaRPr lang="en-US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Baseplate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Borrowed from Dr. Weatherspoon</a:t>
            </a:r>
          </a:p>
          <a:p>
            <a:pPr marL="285750" lvl="1" indent="-285750">
              <a:buFont typeface="Arial" panose="020B0604020202020204" pitchFamily="34" charset="0"/>
              <a:buChar char="•"/>
            </a:pPr>
            <a:r>
              <a:rPr lang="en-US" dirty="0"/>
              <a:t>Argon and electrical connection input through baseplate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lum brigh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341" t="14147" r="11529" b="358"/>
          <a:stretch/>
        </p:blipFill>
        <p:spPr>
          <a:xfrm rot="5400000">
            <a:off x="8480547" y="2756424"/>
            <a:ext cx="3322350" cy="237200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0718240" y="6030688"/>
            <a:ext cx="13111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Cory </a:t>
            </a:r>
            <a:r>
              <a:rPr lang="en-US" dirty="0" err="1"/>
              <a:t>Gainus</a:t>
            </a:r>
            <a:endParaRPr lang="en-US" dirty="0"/>
          </a:p>
        </p:txBody>
      </p:sp>
      <p:pic>
        <p:nvPicPr>
          <p:cNvPr id="7" name="Picture 2" descr="http://www.idealvac.com/files/images/Welch1400_1z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6207" y="2035528"/>
            <a:ext cx="2032588" cy="20325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8195" b="25371"/>
          <a:stretch/>
        </p:blipFill>
        <p:spPr>
          <a:xfrm>
            <a:off x="3077043" y="4184636"/>
            <a:ext cx="2990917" cy="20464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4280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Test Stand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Standard Pipe with cap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 smtClean="0"/>
              <a:t>Separate Pieces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Easy to machine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Easily attached to thruster and detached for any required adjustments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Lightweight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Easy to access argon and pressure ports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Adaptable for whatever force measurement equipment is used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34380" y="1845734"/>
            <a:ext cx="2045813" cy="423505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0713493" y="6004501"/>
            <a:ext cx="13111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Cory </a:t>
            </a:r>
            <a:r>
              <a:rPr lang="en-US" dirty="0" err="1"/>
              <a:t>Gainus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4122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Retrospect">
  <a:themeElements>
    <a:clrScheme name="Retrospect">
      <a:dk1>
        <a:sysClr val="windowText" lastClr="000000"/>
      </a:dk1>
      <a:lt1>
        <a:sysClr val="window" lastClr="FFFFFF"/>
      </a:lt1>
      <a:dk2>
        <a:srgbClr val="514949"/>
      </a:dk2>
      <a:lt2>
        <a:srgbClr val="E1E1DB"/>
      </a:lt2>
      <a:accent1>
        <a:srgbClr val="9DBFBE"/>
      </a:accent1>
      <a:accent2>
        <a:srgbClr val="DB8631"/>
      </a:accent2>
      <a:accent3>
        <a:srgbClr val="E3CC5A"/>
      </a:accent3>
      <a:accent4>
        <a:srgbClr val="ACADA8"/>
      </a:accent4>
      <a:accent5>
        <a:srgbClr val="927C61"/>
      </a:accent5>
      <a:accent6>
        <a:srgbClr val="B3B435"/>
      </a:accent6>
      <a:hlink>
        <a:srgbClr val="0000FF"/>
      </a:hlink>
      <a:folHlink>
        <a:srgbClr val="800080"/>
      </a:folHlink>
    </a:clrScheme>
    <a:fontScheme name="Retrospect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243AF7DC-D15B-41C0-AE81-23980D1B9FC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2632</TotalTime>
  <Words>797</Words>
  <Application>Microsoft Office PowerPoint</Application>
  <PresentationFormat>Widescreen</PresentationFormat>
  <Paragraphs>212</Paragraphs>
  <Slides>20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6" baseType="lpstr">
      <vt:lpstr>Arial</vt:lpstr>
      <vt:lpstr>Calibri</vt:lpstr>
      <vt:lpstr>Calibri Light</vt:lpstr>
      <vt:lpstr>Cambria Math</vt:lpstr>
      <vt:lpstr>Wingdings</vt:lpstr>
      <vt:lpstr>Retrospect</vt:lpstr>
      <vt:lpstr>#20 - Direct Drive Solar Powered Arcjet Thruster</vt:lpstr>
      <vt:lpstr>Agenda</vt:lpstr>
      <vt:lpstr>Background</vt:lpstr>
      <vt:lpstr>Background</vt:lpstr>
      <vt:lpstr>Sponsor Requirements / Objectives</vt:lpstr>
      <vt:lpstr>Paschen’s Law</vt:lpstr>
      <vt:lpstr>Final Thruster Design</vt:lpstr>
      <vt:lpstr>Testing Apparatus</vt:lpstr>
      <vt:lpstr>Test Stand</vt:lpstr>
      <vt:lpstr>Final Testing Set Up</vt:lpstr>
      <vt:lpstr>Circuit Alterations</vt:lpstr>
      <vt:lpstr>Testing and Results</vt:lpstr>
      <vt:lpstr>Final Magnet Design</vt:lpstr>
      <vt:lpstr>Maximum Magnetic Field </vt:lpstr>
      <vt:lpstr>Magnet Design</vt:lpstr>
      <vt:lpstr>Circuit Testing and Finalization</vt:lpstr>
      <vt:lpstr>Procurement</vt:lpstr>
      <vt:lpstr>Future Plans</vt:lpstr>
      <vt:lpstr>Gantt Chart</vt:lpstr>
      <vt:lpstr>Questions?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Solar Powered Arc Jet Thruster</dc:title>
  <dc:creator>studentpro</dc:creator>
  <cp:lastModifiedBy>studentpro</cp:lastModifiedBy>
  <cp:revision>224</cp:revision>
  <dcterms:created xsi:type="dcterms:W3CDTF">2013-12-03T21:27:45Z</dcterms:created>
  <dcterms:modified xsi:type="dcterms:W3CDTF">2014-03-18T21:28:12Z</dcterms:modified>
</cp:coreProperties>
</file>