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9" r:id="rId2"/>
    <p:sldId id="261" r:id="rId3"/>
    <p:sldId id="262" r:id="rId4"/>
    <p:sldId id="257" r:id="rId5"/>
    <p:sldId id="320" r:id="rId6"/>
    <p:sldId id="339" r:id="rId7"/>
    <p:sldId id="321" r:id="rId8"/>
    <p:sldId id="274" r:id="rId9"/>
    <p:sldId id="275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77" r:id="rId27"/>
    <p:sldId id="376" r:id="rId28"/>
    <p:sldId id="358" r:id="rId29"/>
    <p:sldId id="359" r:id="rId30"/>
    <p:sldId id="322" r:id="rId31"/>
    <p:sldId id="367" r:id="rId32"/>
    <p:sldId id="368" r:id="rId33"/>
    <p:sldId id="369" r:id="rId34"/>
    <p:sldId id="378" r:id="rId35"/>
    <p:sldId id="379" r:id="rId36"/>
    <p:sldId id="380" r:id="rId37"/>
    <p:sldId id="381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61" r:id="rId47"/>
    <p:sldId id="362" r:id="rId48"/>
    <p:sldId id="363" r:id="rId49"/>
    <p:sldId id="364" r:id="rId50"/>
    <p:sldId id="365" r:id="rId51"/>
    <p:sldId id="324" r:id="rId52"/>
    <p:sldId id="323" r:id="rId53"/>
    <p:sldId id="325" r:id="rId54"/>
    <p:sldId id="341" r:id="rId55"/>
    <p:sldId id="382" r:id="rId56"/>
    <p:sldId id="383" r:id="rId57"/>
    <p:sldId id="384" r:id="rId58"/>
    <p:sldId id="385" r:id="rId59"/>
    <p:sldId id="387" r:id="rId60"/>
    <p:sldId id="386" r:id="rId61"/>
    <p:sldId id="373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dentpro" initials="s" lastIdx="2" clrIdx="0">
    <p:extLst>
      <p:ext uri="{19B8F6BF-5375-455C-9EA6-DF929625EA0E}">
        <p15:presenceInfo xmlns:p15="http://schemas.microsoft.com/office/powerpoint/2012/main" userId="studentp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3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06177-986D-4905-81A0-89D1D164332D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165C3-F391-4BFB-9043-41FD3D5B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3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31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2CA9-B01E-4618-A54F-3E8047CA31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F57D-E9F1-46A9-B156-00F791EA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2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2CA9-B01E-4618-A54F-3E8047CA31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F57D-E9F1-46A9-B156-00F791EA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7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2CA9-B01E-4618-A54F-3E8047CA31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F57D-E9F1-46A9-B156-00F791EA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5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2CA9-B01E-4618-A54F-3E8047CA31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F57D-E9F1-46A9-B156-00F791EA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8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2CA9-B01E-4618-A54F-3E8047CA31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F57D-E9F1-46A9-B156-00F791EA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1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2CA9-B01E-4618-A54F-3E8047CA31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F57D-E9F1-46A9-B156-00F791EA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8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2CA9-B01E-4618-A54F-3E8047CA31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F57D-E9F1-46A9-B156-00F791EA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9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2CA9-B01E-4618-A54F-3E8047CA31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F57D-E9F1-46A9-B156-00F791EA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0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2CA9-B01E-4618-A54F-3E8047CA31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F57D-E9F1-46A9-B156-00F791EA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8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2CA9-B01E-4618-A54F-3E8047CA31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F57D-E9F1-46A9-B156-00F791EA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3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2CA9-B01E-4618-A54F-3E8047CA31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F57D-E9F1-46A9-B156-00F791EA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3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72CA9-B01E-4618-A54F-3E8047CA31A8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2F57D-E9F1-46A9-B156-00F791EA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491443" y="93014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5200" b="1" i="0" u="none" strike="noStrike" cap="none" baseline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Shell Eco-Marathon </a:t>
            </a:r>
            <a:br>
              <a:rPr lang="en-US" sz="5200" b="1" i="0" u="none" strike="noStrike" cap="none" baseline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5200" b="1" i="0" u="none" strike="noStrike" cap="none" baseline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FAMU-FSU 2014 Solar Car</a:t>
            </a:r>
            <a:br>
              <a:rPr lang="en-US" sz="5200" b="1" i="0" u="none" strike="noStrike" cap="none" baseline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5200" b="1" i="0" u="none" strike="noStrike" cap="none" baseline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Milestone </a:t>
            </a:r>
            <a:r>
              <a:rPr lang="en-US" sz="5200" b="1" i="0" u="none" strike="noStrike" cap="none" baseline="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#3 </a:t>
            </a:r>
            <a:r>
              <a:rPr lang="en-US" sz="5200" b="1" i="0" u="none" strike="noStrike" cap="none" baseline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</a:t>
            </a:r>
            <a:br>
              <a:rPr lang="en-US" sz="5200" b="1" i="0" u="none" strike="noStrike" cap="none" baseline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5200" b="1" i="0" u="none" strike="noStrike" cap="none" baseline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#2</a:t>
            </a:r>
          </a:p>
        </p:txBody>
      </p:sp>
      <p:sp>
        <p:nvSpPr>
          <p:cNvPr id="86" name="Shape 86"/>
          <p:cNvSpPr/>
          <p:nvPr/>
        </p:nvSpPr>
        <p:spPr>
          <a:xfrm>
            <a:off x="101600" y="145370"/>
            <a:ext cx="1978578" cy="19785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7" name="Shape 87"/>
          <p:cNvSpPr/>
          <p:nvPr/>
        </p:nvSpPr>
        <p:spPr>
          <a:xfrm>
            <a:off x="10046708" y="137306"/>
            <a:ext cx="1986642" cy="198664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337" y="3509962"/>
            <a:ext cx="94773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80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Steering System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1496219"/>
            <a:ext cx="11153775" cy="50101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417242" y="6581001"/>
            <a:ext cx="184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Croasmun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 Wheels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1558131"/>
            <a:ext cx="11229975" cy="48863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417242" y="6581001"/>
            <a:ext cx="184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Croasmun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655" y="394308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 Wheels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655" y="1854808"/>
            <a:ext cx="4069976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Bicycle Tires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Wheel Hubs have preinstalled bearings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Connects easily to steering assembly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0.5” hub bolt can handle all applied forces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Factor of 20.2 for aluminum 0.5” diameter hub bolt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396" y="1719871"/>
            <a:ext cx="4715435" cy="4486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17242" y="6581001"/>
            <a:ext cx="184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Croasmun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9013" y="63501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 Wheels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 Wheel Mounts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51" y="1542489"/>
            <a:ext cx="10397849" cy="481796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417242" y="6581001"/>
            <a:ext cx="184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Croasmun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 Wheel Mounts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069976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design can be machined in house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handle all applied forces with a factor of safety of 30.49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Dimensions: 1.5”x1.5”x0.25”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17571" y="1690688"/>
            <a:ext cx="5424170" cy="4252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17242" y="6581001"/>
            <a:ext cx="184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Croasmun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6556" y="607763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 Wheel Mounts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 Rods 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1690688"/>
            <a:ext cx="11058525" cy="46863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417242" y="6581001"/>
            <a:ext cx="184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Wael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Nabulsi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 Rods 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69976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Adjustable length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 to install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cost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weight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17242" y="6581001"/>
            <a:ext cx="184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Wael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Nabulsi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725" y="1771541"/>
            <a:ext cx="8213938" cy="4351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81594" y="63119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Adjustable Tie Rods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Rack and Pinion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521232"/>
            <a:ext cx="11087100" cy="48577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417242" y="6581001"/>
            <a:ext cx="184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Wael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Nabulsi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Rack and Pinion 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5212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Required rack travel distance of 4.87 in</a:t>
                </a:r>
              </a:p>
              <a:p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Decreases input force to steer the vehicle</a:t>
                </a:r>
              </a:p>
              <a:p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Increased vehicle safety</a:t>
                </a:r>
              </a:p>
              <a:p>
                <a:pPr marL="0" indent="0">
                  <a:buNone/>
                </a:pPr>
                <a:endParaRPr lang="en-US" sz="2600" b="0" i="0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αη</m:t>
                        </m:r>
                      </m:e>
                    </m:d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b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(Track length) /</a:t>
                </a:r>
              </a:p>
              <a:p>
                <a:pPr marL="0" indent="0">
                  <a:buNone/>
                </a:pPr>
                <a:r>
                  <a:rPr lang="en-US" sz="2600" b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	      (wheel arm length)</a:t>
                </a:r>
              </a:p>
              <a:p>
                <a:endParaRPr lang="en-US" sz="2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521200" cy="4351338"/>
              </a:xfrm>
              <a:blipFill rotWithShape="0">
                <a:blip r:embed="rId2"/>
                <a:stretch>
                  <a:fillRect l="-2159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141" y="1738547"/>
            <a:ext cx="5943600" cy="3801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17242" y="6581001"/>
            <a:ext cx="184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Wael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Nabulsi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7841" y="569131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Rack and Pinion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75" y="520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 Braking System 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857" y="1216235"/>
            <a:ext cx="7885859" cy="5480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417242" y="6581001"/>
            <a:ext cx="184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Wael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Nabulsi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766094"/>
          </a:xfrm>
        </p:spPr>
        <p:txBody>
          <a:bodyPr numCol="2">
            <a:normAutofit fontScale="92500" lnSpcReduction="20000"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Update 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Problem Statement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Solution Approach</a:t>
            </a:r>
          </a:p>
          <a:p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Environment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Intended Use(s)/User(s)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6253"/>
            <a:ext cx="12192000" cy="2853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8400" y="6530671"/>
            <a:ext cx="353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Race Track (Operating Environment) </a:t>
            </a:r>
            <a:endParaRPr lang="en-US" sz="1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arcadiafoundation.org/wp-content/uploads/shell-7896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122" y="379797"/>
            <a:ext cx="1648155" cy="152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483387" y="6581001"/>
            <a:ext cx="353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Francois Wolmarans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944393" y="6581001"/>
            <a:ext cx="353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Shell Stock Image Database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 Wheel Rotor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090" y="1697132"/>
            <a:ext cx="1725780" cy="452017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4070" y="1865966"/>
            <a:ext cx="6369423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Enables the use of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calipers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 wheel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otor width, determined by braking caliper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Secured to front wheel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 for higher braking forces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built in house or come attached to front wheel hub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17242" y="6581001"/>
            <a:ext cx="184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Wael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Nabulsi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7880" y="63501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 Wheel Rotor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53" y="2775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Calipers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3729" y="1830388"/>
            <a:ext cx="4508352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stopping forces than bicycle brakes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Utilizes a simple mounting system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Requires balancing for stopping forces on each front wheel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376" y="1865966"/>
            <a:ext cx="5305235" cy="435133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586943" y="6581001"/>
            <a:ext cx="184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Wael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Nabulsi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5893" y="63501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Calipers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765" y="342200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Car Seat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147" y="1170081"/>
            <a:ext cx="10271653" cy="539208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417242" y="6581001"/>
            <a:ext cx="184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Jolicoeur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31"/>
            <a:ext cx="10515600" cy="83566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Car Seat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5336" y="787279"/>
            <a:ext cx="5118464" cy="358640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20 ° layback position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will be mounted on rails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team members will be                    capable of driving the vehicle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5-Point Harness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Padding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394">
            <a:off x="659625" y="710469"/>
            <a:ext cx="5006487" cy="5173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17242" y="6581001"/>
            <a:ext cx="184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Jolicoeur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209" y="3056709"/>
            <a:ext cx="1749170" cy="3524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221824"/>
            <a:ext cx="5707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http://www.bmikarts.com/Seat-Cover-for-Yerf-Dog-Spiderbox-_</a:t>
            </a:r>
            <a:r>
              <a:rPr lang="en-US" sz="1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p_1258.html</a:t>
            </a:r>
            <a:endParaRPr lang="en-US" sz="1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corbeau.com/product_images/3-inch_5-point_harness_belts/camlock_black/3.inch-53001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79120"/>
            <a:ext cx="2171700" cy="30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470662"/>
            <a:ext cx="5707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http://corbeau.com/products/harness_belts/3-inch_5-point_harness_belts/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032295" y="5728073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Seat Design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 Bar &amp; Motor Mount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480582" cy="457350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417242" y="6581001"/>
            <a:ext cx="184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Jolicoeur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461" y="1"/>
            <a:ext cx="105156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 Bar &amp; Motor Mount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5575022" cy="250003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Meets all requirements for the competition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enough to handle forces imposed by the rear wheel and load of the car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 for easy motor mounting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81" y="3414439"/>
            <a:ext cx="4715561" cy="3369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95" y="734010"/>
            <a:ext cx="5361292" cy="561615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417242" y="6581001"/>
            <a:ext cx="184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Jolicoeur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1813" y="63501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 Bar &amp; Motor Mount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170"/>
            <a:ext cx="4784937" cy="510540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08" y="1600994"/>
            <a:ext cx="7512092" cy="4449758"/>
          </a:xfrm>
          <a:ln>
            <a:solidFill>
              <a:srgbClr val="FF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 Load Analysis: Stress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17242" y="6581001"/>
            <a:ext cx="184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Jolicoeur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9908" y="6089702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Analysis and Modified Roll Bar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11" y="1304429"/>
            <a:ext cx="4971096" cy="514111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0" y="1691657"/>
            <a:ext cx="4344299" cy="472957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17500" y="399534"/>
            <a:ext cx="116458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 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Analysis: Displacement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17242" y="6581001"/>
            <a:ext cx="184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Joliceour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9465" y="6445546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Displacement Analysis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 Hoop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1825625"/>
            <a:ext cx="10982325" cy="45148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417242" y="6581001"/>
            <a:ext cx="184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Jolicoeur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10" y="13652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 Hoop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815840" cy="351631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the safety of the vehicle and integrity of the chassis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 support for the steering column and wheel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support solar panel encapsulation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Incorporate the front bulk head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03" y="1690688"/>
            <a:ext cx="4484856" cy="4236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17242" y="6581001"/>
            <a:ext cx="184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Jolicoeur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5531" y="606953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 Hoop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187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Overview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512888"/>
            <a:ext cx="5803900" cy="43513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 and Progress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Matrix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Overview 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Components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Overview 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components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Budgeting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58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187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Overview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512888"/>
            <a:ext cx="58039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Registration Update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 and Progress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Matrix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Overview 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Components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Overview </a:t>
            </a:r>
          </a:p>
          <a:p>
            <a:pPr lvl="1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components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Budgeting  </a:t>
            </a: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193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Overview of Electrical System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143000"/>
            <a:ext cx="8610600" cy="5407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11756" y="6544003"/>
            <a:ext cx="102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Fritz Jeanty</a:t>
            </a:r>
          </a:p>
        </p:txBody>
      </p:sp>
      <p:sp>
        <p:nvSpPr>
          <p:cNvPr id="6" name="Oval 5"/>
          <p:cNvSpPr/>
          <p:nvPr/>
        </p:nvSpPr>
        <p:spPr>
          <a:xfrm>
            <a:off x="5715000" y="1142998"/>
            <a:ext cx="1981200" cy="17149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Motor’s Maximum Parameters</a:t>
            </a:r>
          </a:p>
        </p:txBody>
      </p:sp>
      <p:pic>
        <p:nvPicPr>
          <p:cNvPr id="5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1" t="5947" r="20778" b="2196"/>
          <a:stretch/>
        </p:blipFill>
        <p:spPr>
          <a:xfrm>
            <a:off x="1297022" y="1580744"/>
            <a:ext cx="4093661" cy="4525963"/>
          </a:xfrm>
        </p:spPr>
      </p:pic>
      <p:sp>
        <p:nvSpPr>
          <p:cNvPr id="6" name="TextBox 5"/>
          <p:cNvSpPr txBox="1"/>
          <p:nvPr/>
        </p:nvSpPr>
        <p:spPr>
          <a:xfrm>
            <a:off x="10982573" y="6423764"/>
            <a:ext cx="102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Fritz Jeanty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 max torque of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22.63Nm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Output of 308.88W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Current of 19.18A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0752" y="623909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6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Overview of Electrical System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143000"/>
            <a:ext cx="8610600" cy="540722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96836" y="3069209"/>
            <a:ext cx="1981200" cy="190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857" y="-1134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Motor Controller Block Diagram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64155" y="6550224"/>
            <a:ext cx="1027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Fritz Jeanty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500" y="939976"/>
            <a:ext cx="11302999" cy="56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178" y="-15156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81177" y="6550223"/>
            <a:ext cx="1027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Fritz Jeanty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96390"/>
            <a:ext cx="31902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“RDK-BLDC." </a:t>
            </a:r>
            <a:r>
              <a:rPr lang="en-US" sz="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Data Sheet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</a:rPr>
              <a:t>. Texas Instruments, </a:t>
            </a:r>
            <a:r>
              <a:rPr lang="en-US" sz="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n.d.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</a:rPr>
              <a:t> Web. 14 Nov. 2013.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7978" y="991434"/>
            <a:ext cx="5797122" cy="529506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Initially, TI RDK board Controller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comply with competition rules (Disqualification)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Yes. The team does not need to purchase components from different suppliers. They must, however, integrate the components together into a MC system. This includes doing both hardware and software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Preset Power and Driver Stage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34706" t="27671" r="48212" b="57121"/>
          <a:stretch/>
        </p:blipFill>
        <p:spPr bwMode="auto">
          <a:xfrm>
            <a:off x="444500" y="991435"/>
            <a:ext cx="4610100" cy="4546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6450" y="5697881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 Controller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178" y="-15156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53391" y="6482923"/>
            <a:ext cx="1027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Fritz Jeanty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856" y="6529090"/>
            <a:ext cx="31902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“RDK-BLDC." </a:t>
            </a:r>
            <a:r>
              <a:rPr lang="en-US" sz="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Data Sheet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</a:rPr>
              <a:t>. Texas Instruments, </a:t>
            </a:r>
            <a:r>
              <a:rPr lang="en-US" sz="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n.d.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</a:rPr>
              <a:t> Web. 14 Nov. 2013.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7978" y="991434"/>
            <a:ext cx="5797122" cy="529506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Initially, TI RDK board Controller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comply with competition rules (Disqualification)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Preset Power and Driver Stage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34706" t="27671" r="48212" b="57121"/>
          <a:stretch/>
        </p:blipFill>
        <p:spPr bwMode="auto">
          <a:xfrm>
            <a:off x="444500" y="991435"/>
            <a:ext cx="4610100" cy="4546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856" y="190500"/>
            <a:ext cx="5201078" cy="5753099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3572" y="0"/>
            <a:ext cx="5124855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Printed Circuit Board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12137"/>
            <a:ext cx="10515600" cy="51387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 build for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otor being used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wire wrapping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using multiple Board controllers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efficient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built in house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PCB design through University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 possibility of competition disqualification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17242" y="6581001"/>
            <a:ext cx="184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Fritz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Jeanty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37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Overview of Electrical System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143000"/>
            <a:ext cx="8610600" cy="53318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483763" y="4067936"/>
            <a:ext cx="1981200" cy="190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017" y="19176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Isolated DC-DC Converter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786" y="1500453"/>
            <a:ext cx="8315325" cy="1680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4754" y="3789169"/>
            <a:ext cx="1050520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Previously an accessory battery was going to be used instead of an isolated DC-DC converter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Built in safety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Cheaper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weight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8133" y="6524689"/>
            <a:ext cx="1143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Julia Clarke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8348" y="3178537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DC-DC Converter Implementation Plan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 &amp; Progress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89" y="1965596"/>
            <a:ext cx="4673600" cy="518953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 Completed on Schedule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Components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Completed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Incomplete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Removed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2008" y="1965596"/>
            <a:ext cx="3403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 Risks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Ordered Parts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Equipment </a:t>
            </a:r>
          </a:p>
        </p:txBody>
      </p:sp>
    </p:spTree>
    <p:extLst>
      <p:ext uri="{BB962C8B-B14F-4D97-AF65-F5344CB8AC3E}">
        <p14:creationId xmlns:p14="http://schemas.microsoft.com/office/powerpoint/2010/main" val="29669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Isolated DC-DC Converter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Converter chosen was the Texas Instruments LM25017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converter specifications aligned with the specifications of the battery.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input voltage 9V and maximum input voltage is 48V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minimum output voltage is 1.25V with a maximum output voltage of 40V and a maximum output current of 0.65A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15100" y="1910060"/>
            <a:ext cx="4838700" cy="3601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96335"/>
            <a:ext cx="681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"LM25017(ACTIVE)48V, 650mA Wide Vin Synchronous Step-down Regulator with Integrated MOSFETs." Converter (Integrated Switch). </a:t>
            </a:r>
            <a:r>
              <a:rPr lang="en-US" sz="1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N.p</a:t>
            </a:r>
            <a:r>
              <a:rPr lang="en-US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US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 14 Nov. 2013</a:t>
            </a:r>
            <a:r>
              <a:rPr lang="en-US" sz="1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31681" y="6550223"/>
            <a:ext cx="1156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Julia Clarke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1350" y="5661679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Isolated DC-DC Converter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51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Overview of Electrical System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143000"/>
            <a:ext cx="8610600" cy="5331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63118" y="6550223"/>
            <a:ext cx="102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Fritz Jeanty</a:t>
            </a:r>
          </a:p>
        </p:txBody>
      </p:sp>
      <p:sp>
        <p:nvSpPr>
          <p:cNvPr id="6" name="Oval 5"/>
          <p:cNvSpPr/>
          <p:nvPr/>
        </p:nvSpPr>
        <p:spPr>
          <a:xfrm>
            <a:off x="8575964" y="2147926"/>
            <a:ext cx="1981200" cy="190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478" y="434579"/>
            <a:ext cx="5261043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Ventilation System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825625"/>
            <a:ext cx="54610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ventilation system chosen is the Sanyo Denki fan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Fairly cheap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 specifications of isolated DC-DC converter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38900" y="1924050"/>
            <a:ext cx="4127500" cy="384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07882" y="6550223"/>
            <a:ext cx="1084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Julia Clarke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692" y="6242446"/>
            <a:ext cx="3896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"SANYO DENKI - SANACE FANS - 109BF12HC2 - DC BLOWER, 120 X 32MM, 12V." 109BF12HC2. </a:t>
            </a:r>
            <a:r>
              <a:rPr lang="en-US" sz="1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N.p</a:t>
            </a:r>
            <a:r>
              <a:rPr lang="en-US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US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 14 Nov. 2013.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9550" y="592970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Ventilation Fan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97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Overview of Electrical System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143000"/>
            <a:ext cx="8610600" cy="5331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12788" y="6474834"/>
            <a:ext cx="102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Fritz Jeanty</a:t>
            </a:r>
          </a:p>
        </p:txBody>
      </p:sp>
      <p:sp>
        <p:nvSpPr>
          <p:cNvPr id="7" name="Oval 6"/>
          <p:cNvSpPr/>
          <p:nvPr/>
        </p:nvSpPr>
        <p:spPr>
          <a:xfrm>
            <a:off x="3430033" y="4799112"/>
            <a:ext cx="1981200" cy="190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698" y="400049"/>
            <a:ext cx="3802604" cy="13255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Battery System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197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battery chosen by the previous years solar car team was a 24V lithium ion battery from Electric Rider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size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weight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under $500 including shipping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358062" y="3797300"/>
            <a:ext cx="3687474" cy="191248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358062" y="1584325"/>
            <a:ext cx="3687474" cy="2212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45536" y="6550223"/>
            <a:ext cx="114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Julia Clarke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785" y="6319390"/>
            <a:ext cx="335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FAMU-FSU 2012 Solar Car Final System Design Review Report, Bosworth et al, April 2013.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4231" y="5868988"/>
            <a:ext cx="403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Battery and Battery Management System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8593" y="283486"/>
            <a:ext cx="4054813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435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the battery the team purchased a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Turnigy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Watt-Meter and Power Analyzer to measures: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batteries performance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while in use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24118" y="1764217"/>
            <a:ext cx="3648582" cy="25050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503734" y="4485868"/>
            <a:ext cx="8668966" cy="1559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35145" y="6550223"/>
            <a:ext cx="1156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Julia Clarke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785" y="6319390"/>
            <a:ext cx="335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FAMU-FSU 2012 Solar Car Final System Design Review Report, Bosworth et al, April 2013.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00" y="613472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Watt meter and Power Analyzer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052" y="82718"/>
            <a:ext cx="7359696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Electrical System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143000"/>
            <a:ext cx="8610600" cy="53318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13684" y="2856417"/>
            <a:ext cx="1981200" cy="190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/>
          </p:cNvSpPr>
          <p:nvPr>
            <p:ph type="title" idx="4294967295"/>
          </p:nvPr>
        </p:nvSpPr>
        <p:spPr>
          <a:xfrm>
            <a:off x="-1231900" y="3048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1</a:t>
            </a:r>
          </a:p>
        </p:txBody>
      </p:sp>
      <p:sp>
        <p:nvSpPr>
          <p:cNvPr id="614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Steval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ISV005V2 Board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SPV1020 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MPPT Algorithm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Worst Case Scenario</a:t>
            </a:r>
          </a:p>
          <a:p>
            <a:pPr lvl="1" eaLnBrk="1" hangingPunct="1"/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Vout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=10V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21" y="347047"/>
            <a:ext cx="6304279" cy="58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554788"/>
            <a:ext cx="86258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"ISV005V2." Data Sheet for ISV005V2. </a:t>
            </a:r>
            <a:r>
              <a:rPr lang="en-US" sz="1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Steval</a:t>
            </a:r>
            <a:r>
              <a:rPr lang="en-US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Microelectronics, </a:t>
            </a:r>
            <a:r>
              <a:rPr lang="en-US" sz="1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US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 14 Nov. 2013. &lt;http://www.st.com/st-web-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10553700" y="6396038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Zachary Barr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62513" y="621921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1 DC-DC Converter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625" y="86625"/>
            <a:ext cx="707254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Electrical System</a:t>
            </a:r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143000"/>
            <a:ext cx="8610600" cy="53318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59933" y="4240312"/>
            <a:ext cx="1981200" cy="190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/>
          </p:cNvSpPr>
          <p:nvPr>
            <p:ph type="title" idx="4294967295"/>
          </p:nvPr>
        </p:nvSpPr>
        <p:spPr>
          <a:xfrm>
            <a:off x="-2148840" y="18806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2</a:t>
            </a:r>
          </a:p>
        </p:txBody>
      </p:sp>
      <p:sp>
        <p:nvSpPr>
          <p:cNvPr id="717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Instruments LM5000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mounted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of Input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3.1V– 40V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of Output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1.259V – 75V</a:t>
            </a:r>
          </a:p>
        </p:txBody>
      </p:sp>
      <p:pic>
        <p:nvPicPr>
          <p:cNvPr id="7173" name="Picture 6" descr="http://www.ti.com/graphics/folders/partimages/xLM5000.jpg.pagespeed.ic.8IhfmtuFF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60" y="1825625"/>
            <a:ext cx="4676140" cy="324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0" y="6530270"/>
            <a:ext cx="1066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LM5000. Digital image. Www.ti.com. Texas Instruments,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 14 Nov. 2013. (&lt;http://www.ti.com/lit/ds/symlink/lm5000.pdf&gt;.)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10668000" y="6441657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Zachary Barr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5730" y="5240001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2 DC-DC Converter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187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Overview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512888"/>
            <a:ext cx="58039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Registration Update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 and Progress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Matrix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Overview 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Components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Overview 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components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Budgeting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11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6322" y="1081892"/>
            <a:ext cx="5080000" cy="10682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Rectangle 2"/>
          <p:cNvSpPr>
            <a:spLocks noGrp="1"/>
          </p:cNvSpPr>
          <p:nvPr>
            <p:ph type="title" idx="4294967295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2</a:t>
            </a:r>
          </a:p>
        </p:txBody>
      </p:sp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22" y="2226726"/>
            <a:ext cx="7848600" cy="438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05492"/>
              </p:ext>
            </p:extLst>
          </p:nvPr>
        </p:nvGraphicFramePr>
        <p:xfrm>
          <a:off x="5007211" y="1112446"/>
          <a:ext cx="4858222" cy="1068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4" imgW="1790640" imgH="393480" progId="Equation.DSMT4">
                  <p:embed/>
                </p:oleObj>
              </mc:Choice>
              <mc:Fallback>
                <p:oleObj name="Equation" r:id="rId4" imgW="1790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7211" y="1112446"/>
                        <a:ext cx="4858222" cy="1068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Box 11"/>
          <p:cNvSpPr txBox="1">
            <a:spLocks noChangeArrowheads="1"/>
          </p:cNvSpPr>
          <p:nvPr/>
        </p:nvSpPr>
        <p:spPr bwMode="auto">
          <a:xfrm>
            <a:off x="2057400" y="1163709"/>
            <a:ext cx="3429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set the output voltage:</a:t>
            </a:r>
          </a:p>
        </p:txBody>
      </p:sp>
      <p:sp>
        <p:nvSpPr>
          <p:cNvPr id="1032" name="TextBox 12"/>
          <p:cNvSpPr txBox="1">
            <a:spLocks noChangeArrowheads="1"/>
          </p:cNvSpPr>
          <p:nvPr/>
        </p:nvSpPr>
        <p:spPr bwMode="auto">
          <a:xfrm>
            <a:off x="0" y="6581001"/>
            <a:ext cx="84277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LM5000. Digital image. Www.ti.com. Texas Instruments,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 14 Nov. 2013. (&lt;http://www.ti.com/lit/ds/symlink/lm5000.pdf&gt;.)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3" name="TextBox 13"/>
          <p:cNvSpPr txBox="1">
            <a:spLocks noChangeArrowheads="1"/>
          </p:cNvSpPr>
          <p:nvPr/>
        </p:nvSpPr>
        <p:spPr bwMode="auto">
          <a:xfrm>
            <a:off x="10614660" y="6390501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Zachary Barr</a:t>
            </a:r>
          </a:p>
        </p:txBody>
      </p:sp>
      <p:sp>
        <p:nvSpPr>
          <p:cNvPr id="8" name="Oval 7"/>
          <p:cNvSpPr/>
          <p:nvPr/>
        </p:nvSpPr>
        <p:spPr>
          <a:xfrm>
            <a:off x="7447989" y="3592275"/>
            <a:ext cx="2750111" cy="24643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25" y="-31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Panels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656" y="2087727"/>
            <a:ext cx="8809575" cy="3077518"/>
          </a:xfrm>
        </p:spPr>
        <p:txBody>
          <a:bodyPr numCol="2"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Competition Limitations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Selection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23095" y="6488667"/>
            <a:ext cx="1863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Francois </a:t>
            </a:r>
            <a:r>
              <a:rPr lang="en-US" sz="1600" dirty="0" err="1">
                <a:solidFill>
                  <a:schemeClr val="bg1"/>
                </a:solidFill>
              </a:rPr>
              <a:t>Wolmarans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286" y="2033865"/>
            <a:ext cx="5781675" cy="3743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42529"/>
            <a:ext cx="76694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FAMU-FSU 2012 Solar Car Final System Design </a:t>
            </a:r>
            <a:r>
              <a:rPr lang="en-US" sz="11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</a:t>
            </a:r>
            <a:r>
              <a:rPr lang="en-US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Report, Bosworth et al, April 2013</a:t>
            </a:r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9023" y="5921332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Panel Implementation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187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Overview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512888"/>
            <a:ext cx="58039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Registration Update 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 and Progress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Matrix 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Overview 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Components 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Overview 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components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Budgeting and Estimates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18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25" y="-31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Update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224" y="2318266"/>
            <a:ext cx="8809575" cy="3077518"/>
          </a:xfrm>
        </p:spPr>
        <p:txBody>
          <a:bodyPr numCol="2"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&amp; Misc. 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Recap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Selection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Estimates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7104" y="6550223"/>
            <a:ext cx="165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Francois </a:t>
            </a:r>
            <a:r>
              <a:rPr lang="en-US" sz="1400" dirty="0" err="1">
                <a:solidFill>
                  <a:schemeClr val="bg1"/>
                </a:solidFill>
              </a:rPr>
              <a:t>Wolmarans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293481" y="1447155"/>
          <a:ext cx="4094433" cy="2935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843"/>
                <a:gridCol w="1846590"/>
              </a:tblGrid>
              <a:tr h="48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Expenditure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Cost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8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Personnel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$92,160.00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8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Fringe Benefits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$26,726.40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8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Expenses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$597.00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8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Equipment</a:t>
                      </a:r>
                      <a:r>
                        <a:rPr lang="en-US" sz="2000" b="1" baseline="30000">
                          <a:effectLst/>
                        </a:rPr>
                        <a:t>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$0.00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8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Sub-Total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$119,483.40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272512" y="4675858"/>
          <a:ext cx="4107164" cy="1241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714"/>
                <a:gridCol w="1440450"/>
              </a:tblGrid>
              <a:tr h="56179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Overhead </a:t>
                      </a:r>
                      <a:r>
                        <a:rPr lang="en-US" sz="2000" b="1" dirty="0" smtClean="0">
                          <a:effectLst/>
                        </a:rPr>
                        <a:t>Costs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$53,767.53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56179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Total Estimated Project Cost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$173,250.93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9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187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Estimating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512888"/>
            <a:ext cx="58039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Volumes per Part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Pricing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Estimates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62107"/>
              </p:ext>
            </p:extLst>
          </p:nvPr>
        </p:nvGraphicFramePr>
        <p:xfrm>
          <a:off x="3095017" y="5283563"/>
          <a:ext cx="5753100" cy="1459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620"/>
                <a:gridCol w="1150620"/>
                <a:gridCol w="1150620"/>
                <a:gridCol w="1150620"/>
                <a:gridCol w="1150620"/>
              </a:tblGrid>
              <a:tr h="456719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u="sng" dirty="0">
                          <a:effectLst/>
                        </a:rPr>
                        <a:t>Aluminum Plate Price per 1 in³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6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Grade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2011-T3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2024-T3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6061-T6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6262-T6511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56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Price Estimate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$1.47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1.84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$0.96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$0.96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599081"/>
              </p:ext>
            </p:extLst>
          </p:nvPr>
        </p:nvGraphicFramePr>
        <p:xfrm>
          <a:off x="2198452" y="3400053"/>
          <a:ext cx="7795043" cy="1365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267"/>
                <a:gridCol w="963039"/>
                <a:gridCol w="1070042"/>
                <a:gridCol w="1590928"/>
                <a:gridCol w="2001767"/>
              </a:tblGrid>
              <a:tr h="3892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Part: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67" marR="52867" marT="734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Quantity: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67" marR="52867" marT="734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Volume (in³)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67" marR="52867" marT="734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Total Volume (in³)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67" marR="52867" marT="734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Desired Material: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67" marR="52867" marT="7343" marB="0" anchor="ctr"/>
                </a:tc>
              </a:tr>
              <a:tr h="3892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Front Brake Base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67" marR="52867" marT="734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67" marR="52867" marT="734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1.651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67" marR="52867" marT="734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3.303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67" marR="52867" marT="734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Aluminum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67" marR="52867" marT="7343" marB="0" anchor="ctr"/>
                </a:tc>
              </a:tr>
              <a:tr h="4323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Front Wheel Mount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67" marR="52867" marT="734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67" marR="52867" marT="734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9.819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67" marR="52867" marT="734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19.6395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67" marR="52867" marT="734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Aluminum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67" marR="52867" marT="7343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69010" y="6550223"/>
            <a:ext cx="165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Francois </a:t>
            </a:r>
            <a:r>
              <a:rPr lang="en-US" sz="1400" dirty="0" err="1">
                <a:solidFill>
                  <a:schemeClr val="bg1"/>
                </a:solidFill>
              </a:rPr>
              <a:t>Wolmarans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tratecutionstories.files.wordpress.com/2011/12/questi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4" y="1544124"/>
            <a:ext cx="6940551" cy="49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838199" y="1169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4288" y="191057"/>
            <a:ext cx="4923755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of Gravity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6782" y="1282978"/>
                <a:ext cx="7340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𝑀𝑜𝑚𝑒𝑛𝑡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𝑙𝑏𝑠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𝑊𝑒𝑖𝑔h𝑡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𝐿𝑒𝑛𝑔𝑡h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𝑓𝑟𝑜𝑚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𝑟𝑜𝑙𝑙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𝑏𝑎𝑟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82" y="1282978"/>
                <a:ext cx="7340664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3831" y="1846582"/>
                <a:ext cx="8820300" cy="873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𝐶𝑎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𝐶𝑂𝐺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𝑓𝑟𝑜𝑚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𝑟𝑜𝑙𝑙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𝑏𝑎𝑟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𝑆𝑢𝑚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𝑡h𝑒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𝑚𝑜𝑚𝑒𝑛𝑡𝑠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𝑙𝑏𝑠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𝑠𝑢𝑚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𝑤𝑒𝑖𝑔h𝑡𝑠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𝑙𝑏𝑠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31" y="1846582"/>
                <a:ext cx="8820300" cy="8738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3246027" y="3175479"/>
            <a:ext cx="6558104" cy="511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Calculating Weight Ratio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71474" y="4406900"/>
                <a:ext cx="9689384" cy="80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𝐹𝑟𝑜𝑛𝑡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𝑊𝑒𝑖𝑔h𝑡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𝑅𝑎𝑡𝑖𝑜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𝐷𝑖𝑠𝑡𝑎𝑛𝑐𝑒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𝑓𝑟𝑜𝑚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𝑡h𝑒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𝐶𝑎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𝐶𝑂𝐺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𝑡𝑜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𝑚𝑜𝑡𝑜𝑟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𝑚𝑜𝑢𝑛𝑡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𝑇h𝑒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𝑚𝑒𝑎𝑠𝑢𝑟𝑒𝑑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𝑤h𝑒𝑒𝑙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𝑏𝑎𝑠𝑒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74" y="4406900"/>
                <a:ext cx="9689384" cy="8078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83831" y="5473700"/>
                <a:ext cx="10980635" cy="80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𝑅𝑒𝑎𝑟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𝑊𝑒𝑖𝑔h𝑡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𝑅𝑎𝑡𝑖𝑜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𝐷𝑖𝑠𝑡𝑎𝑛𝑐𝑒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𝑓𝑟𝑜𝑚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𝑡h𝑒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𝑐𝑎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𝐶𝑂𝐺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𝑡𝑜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𝑡h𝑒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𝑓𝑟𝑜𝑛𝑡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𝑤h𝑒𝑒𝑙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𝑚𝑜𝑢𝑛𝑡𝑠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𝑇h𝑒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𝑚𝑒𝑎𝑠𝑢𝑟𝑒𝑑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𝑤h𝑒𝑒𝑙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𝑏𝑎𝑠𝑒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31" y="5473700"/>
                <a:ext cx="10980635" cy="8078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177800"/>
            <a:ext cx="10337799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Static Vertical Wheel Load Calculations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3600" y="1865648"/>
                <a:ext cx="8179419" cy="1599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𝐹𝑟𝑜𝑛𝑡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𝑆𝑡𝑎𝑡𝑖𝑐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𝑉𝑒𝑟𝑡𝑖𝑐𝑎𝑙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𝑊h𝑒𝑒𝑙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𝐿𝑜𝑎𝑑𝑠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𝑙𝑏𝑠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endParaRPr lang="en-US" sz="2400" b="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𝑀𝑎𝑥𝑖𝑚𝑢𝑚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𝑙𝑜𝑎𝑑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𝑙𝑏𝑠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𝐷𝑖𝑠𝑡𝑎𝑛𝑐𝑒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𝑓𝑟𝑜𝑚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𝑚𝑜𝑡𝑜𝑟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𝑡𝑜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𝐶𝑂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𝑐𝑎𝑟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𝑊h𝑒𝑒𝑙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𝑏𝑎𝑠𝑒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865648"/>
                <a:ext cx="8179419" cy="15999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3600" y="3822698"/>
                <a:ext cx="8364919" cy="1599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𝑅𝑒𝑎𝑟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𝑆𝑡𝑎𝑡𝑖𝑐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𝑉𝑒𝑟𝑡𝑖𝑐𝑎𝑙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𝑊h𝑒𝑒𝑙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𝐿𝑜𝑎𝑑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𝑙𝑏𝑠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endParaRPr lang="en-US" sz="2400" b="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𝑀𝑎𝑥𝑖𝑚𝑢𝑚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𝑙𝑜𝑎𝑑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𝑙𝑏𝑠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𝐷𝑖𝑠𝑡𝑎𝑛𝑐𝑒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𝑓𝑟𝑜𝑚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𝑚𝑜𝑢𝑛𝑡𝑠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𝑡𝑜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𝐶𝑂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𝑐𝑎𝑟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𝑊h𝑒𝑒𝑙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𝑏𝑎𝑠𝑒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822698"/>
                <a:ext cx="8364919" cy="15999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0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91059" y="362013"/>
            <a:ext cx="5067508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Calculating Stresses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5200" y="2528148"/>
                <a:ext cx="1704634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2528148"/>
                <a:ext cx="1704634" cy="7813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5200" y="3486482"/>
                <a:ext cx="40684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𝐿𝑎𝑡𝑒𝑟𝑎𝑙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𝐵𝑟𝑎𝑘𝑖𝑛𝑔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𝑓𝑜𝑟𝑐𝑒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3486482"/>
                <a:ext cx="4068421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200" y="4280748"/>
                <a:ext cx="1934184" cy="84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𝑥𝑦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𝑠h𝑒𝑎𝑟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4280748"/>
                <a:ext cx="1934184" cy="8461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24500" y="2184400"/>
                <a:ext cx="5677645" cy="1125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1,2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=(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)±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𝑥𝑦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0.5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0" y="2184400"/>
                <a:ext cx="5677645" cy="11251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24500" y="3327400"/>
                <a:ext cx="5162504" cy="1125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𝑖𝑛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𝑝𝑙𝑎𝑛𝑒</m:t>
                              </m:r>
                            </m:e>
                          </m:func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𝑥𝑦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0.5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0" y="3327400"/>
                <a:ext cx="5162504" cy="11251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40976" y="4410015"/>
                <a:ext cx="5938357" cy="896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𝐹𝑎𝑐𝑡𝑜𝑟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𝑆𝑎𝑓𝑒𝑡𝑦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𝑌𝑖𝑒𝑙𝑑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𝑆h𝑒𝑎𝑟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𝑆𝑡𝑟𝑒𝑛𝑔𝑡h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max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𝑖𝑛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𝑝𝑙𝑎𝑛𝑒</m:t>
                                  </m:r>
                                </m:e>
                              </m:func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976" y="4410015"/>
                <a:ext cx="5938357" cy="89659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2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729" y="52903"/>
            <a:ext cx="5524421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Lateral Braking Force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3476" y="1366394"/>
            <a:ext cx="4836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Assumptions: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Stopping Distance from 15mph: 32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ft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Center of Gravity Height: 8 in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Starting Velocity: 15 mph = 22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/s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7700" y="1483108"/>
            <a:ext cx="4152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Calculated Variables: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Curb Weight: 470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lbs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Front Weight Ratio: 35%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Rear Weight Ratio: 65%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Front Static Load: 164.5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lbs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Rear Static Load: 305.5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lbs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Wheel Base: 82 in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6903" y="3678045"/>
                <a:ext cx="51812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𝑅𝑒𝑎𝑟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𝑤𝑒𝑖𝑔h𝑡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𝑟𝑎𝑡𝑖𝑜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𝑊h𝑒𝑒𝑙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𝑏𝑎𝑠𝑒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03" y="3678045"/>
                <a:ext cx="5181290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1389" y="4247151"/>
                <a:ext cx="53063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𝐹𝑟𝑜𝑛𝑡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𝑤𝑒𝑖𝑔h𝑡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𝑟𝑎𝑡𝑖𝑜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𝑊h𝑒𝑒𝑙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𝑏𝑎𝑠𝑒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89" y="4247151"/>
                <a:ext cx="5306324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1389" y="4721509"/>
                <a:ext cx="3947234" cy="904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2∗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𝑆𝑡𝑜𝑝𝑝𝑖𝑛𝑔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𝑑𝑖𝑠𝑡𝑎𝑛𝑐𝑒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89" y="4721509"/>
                <a:ext cx="3947234" cy="9040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54857" y="4701760"/>
                <a:ext cx="5838586" cy="923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𝐶𝑢𝑟𝑏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𝑤𝑒𝑖𝑔h𝑡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𝑊h𝑒𝑒𝑙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𝑏𝑎𝑠𝑒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+(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𝐶𝑂𝐺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∗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𝐶𝑢𝑟𝑏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𝑤𝑒𝑖𝑔h𝑡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𝑊h𝑒𝑒𝑙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𝑏𝑎𝑠𝑒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857" y="4701760"/>
                <a:ext cx="5838586" cy="9237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9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44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Matrix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1713" y="3772485"/>
            <a:ext cx="3581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Legend: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least optimal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values correspond to a relatively more optimal solution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7242" y="3794871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Legend: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=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0.432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= 0.208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= 0.187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= 0.173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10450" y="6489696"/>
            <a:ext cx="118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Jose </a:t>
            </a:r>
            <a:r>
              <a:rPr lang="en-US" sz="1400" dirty="0" err="1" smtClean="0">
                <a:solidFill>
                  <a:schemeClr val="bg1"/>
                </a:solidFill>
              </a:rPr>
              <a:t>Cardenal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224180"/>
              </p:ext>
            </p:extLst>
          </p:nvPr>
        </p:nvGraphicFramePr>
        <p:xfrm>
          <a:off x="380999" y="1246850"/>
          <a:ext cx="11328403" cy="2410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568"/>
                <a:gridCol w="1785568"/>
                <a:gridCol w="1346496"/>
                <a:gridCol w="1955343"/>
                <a:gridCol w="2525026"/>
                <a:gridCol w="1930402"/>
              </a:tblGrid>
              <a:tr h="140745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Options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Safety (0.432) 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  (0.208)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 Weight</a:t>
                      </a:r>
                    </a:p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(0.187)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(0.173)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/>
                </a:tc>
              </a:tr>
              <a:tr h="515488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1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1.605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616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2 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1.395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10270700" y="2565400"/>
            <a:ext cx="1079500" cy="6477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8000" y="365540"/>
            <a:ext cx="695369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Calculating Turning Radius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8620" y="1896617"/>
                <a:ext cx="3276794" cy="971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cin</m:t>
                          </m:r>
                        </m:sub>
                      </m:sSub>
                      <m:r>
                        <a:rPr lang="en-US" sz="28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WB</m:t>
                          </m:r>
                        </m:num>
                        <m:den>
                          <m:func>
                            <m:func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βη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0" y="1896617"/>
                <a:ext cx="3276794" cy="97186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98621" y="2749740"/>
                <a:ext cx="3382977" cy="971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𝑐𝑜𝑛</m:t>
                          </m:r>
                        </m:sub>
                      </m:sSub>
                      <m:r>
                        <a:rPr lang="en-US" sz="28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𝛼𝜂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1" y="2749740"/>
                <a:ext cx="3382977" cy="9718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8620" y="3711263"/>
                <a:ext cx="5675208" cy="896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𝑇𝑢𝑟𝑛𝑖𝑛𝑔</m:t>
                      </m:r>
                      <m:r>
                        <a:rPr lang="en-US" sz="28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𝑅𝑎𝑑𝑖𝑢𝑠</m:t>
                      </m:r>
                      <m:r>
                        <a:rPr lang="en-US" sz="28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𝑐𝑛</m:t>
                          </m:r>
                        </m:sub>
                      </m:sSub>
                      <m:r>
                        <a:rPr lang="en-US" sz="28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𝑐𝑖𝑛</m:t>
                              </m:r>
                            </m:sub>
                          </m:sSub>
                          <m:r>
                            <a:rPr lang="en-US" sz="28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𝑐𝑜𝑛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0" y="3711263"/>
                <a:ext cx="5675208" cy="8961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8815" b="5220"/>
          <a:stretch/>
        </p:blipFill>
        <p:spPr>
          <a:xfrm>
            <a:off x="7871945" y="918392"/>
            <a:ext cx="3337586" cy="2751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45" y="3889154"/>
            <a:ext cx="3344333" cy="27569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8000" y="4487417"/>
                <a:ext cx="651973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𝑇𝑖𝑒</m:t>
                      </m:r>
                      <m:r>
                        <a:rPr lang="en-US" sz="28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𝑟𝑜𝑑</m:t>
                      </m:r>
                      <m:r>
                        <a:rPr lang="en-US" sz="28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𝑡𝑟𝑎𝑣𝑒𝑙</m:t>
                      </m:r>
                      <m:r>
                        <a:rPr lang="en-US" sz="28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28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𝑆𝑖𝑛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𝛼𝜂</m:t>
                          </m:r>
                        </m:e>
                      </m:d>
                      <m:r>
                        <a:rPr lang="en-US" sz="28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∗(</m:t>
                      </m:r>
                      <m:r>
                        <a:rPr lang="en-US" sz="2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4487417"/>
                <a:ext cx="6519734" cy="95410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6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10313256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Motor’s Max Parameters Performance Data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954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960956" y="6516470"/>
            <a:ext cx="102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Fritz Jeanty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900" y="6516470"/>
            <a:ext cx="3584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</a:rPr>
              <a:t>“Magic Pie Motor." </a:t>
            </a:r>
            <a:r>
              <a:rPr lang="en-US" sz="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Performance Data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</a:rPr>
              <a:t>. Golden Motor, </a:t>
            </a:r>
            <a:r>
              <a:rPr lang="en-US" sz="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n.d.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</a:rPr>
              <a:t> Web. 14 Nov. 2013. </a:t>
            </a:r>
          </a:p>
          <a:p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</a:rPr>
              <a:t>&lt;http://www.goldenmotor.com/magicpie/MP-performance%20data%2024V.pdf&gt;.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187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Overview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512888"/>
            <a:ext cx="58039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Registration Update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 and Progress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Matrix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Overview </a:t>
            </a:r>
          </a:p>
          <a:p>
            <a:pPr lvl="1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Components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Overview 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components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Budgeting  </a:t>
            </a: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wolmafr\Downloads\Top_noSolar_Pointers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48"/>
          <a:stretch/>
        </p:blipFill>
        <p:spPr bwMode="auto">
          <a:xfrm>
            <a:off x="171938" y="143217"/>
            <a:ext cx="11800840" cy="6367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800" y="0"/>
            <a:ext cx="6540500" cy="1087437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Overview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17242" y="6581001"/>
            <a:ext cx="184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Croasmun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wolmafr\Downloads\Top_Hood_Pointers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154305"/>
            <a:ext cx="8305800" cy="90487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Overview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636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1534</Words>
  <Application>Microsoft Office PowerPoint</Application>
  <PresentationFormat>Widescreen</PresentationFormat>
  <Paragraphs>402</Paragraphs>
  <Slides>61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ＭＳ Ｐゴシック</vt:lpstr>
      <vt:lpstr>SimSun</vt:lpstr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Shell Eco-Marathon  FAMU-FSU 2014 Solar Car Milestone #3 Presentation Team #2</vt:lpstr>
      <vt:lpstr>Introduction</vt:lpstr>
      <vt:lpstr>Presentation Overview</vt:lpstr>
      <vt:lpstr>Scheduling &amp; Progress </vt:lpstr>
      <vt:lpstr>Presentation Overview</vt:lpstr>
      <vt:lpstr>Comparison Matrix </vt:lpstr>
      <vt:lpstr>Presentation Overview</vt:lpstr>
      <vt:lpstr>Mechanical Overview</vt:lpstr>
      <vt:lpstr>Mechanical Overview </vt:lpstr>
      <vt:lpstr>Steering System </vt:lpstr>
      <vt:lpstr>Front Wheels</vt:lpstr>
      <vt:lpstr>Front Wheels</vt:lpstr>
      <vt:lpstr>Front Wheel Mounts </vt:lpstr>
      <vt:lpstr>Front Wheel Mounts </vt:lpstr>
      <vt:lpstr>Tie Rods </vt:lpstr>
      <vt:lpstr>Tie Rods </vt:lpstr>
      <vt:lpstr>Rack and Pinion </vt:lpstr>
      <vt:lpstr>Rack and Pinion </vt:lpstr>
      <vt:lpstr>Front Braking System </vt:lpstr>
      <vt:lpstr>Front Wheel Rotor </vt:lpstr>
      <vt:lpstr>Calipers </vt:lpstr>
      <vt:lpstr>PowerPoint Presentation</vt:lpstr>
      <vt:lpstr>Solar Car Seat </vt:lpstr>
      <vt:lpstr>Roll Bar &amp; Motor Mount </vt:lpstr>
      <vt:lpstr>Roll Bar &amp; Motor Mount </vt:lpstr>
      <vt:lpstr>Static Load Analysis: Stress</vt:lpstr>
      <vt:lpstr>PowerPoint Presentation</vt:lpstr>
      <vt:lpstr>Roll Hoop </vt:lpstr>
      <vt:lpstr>Roll Hoop </vt:lpstr>
      <vt:lpstr>Presentation Overview</vt:lpstr>
      <vt:lpstr>Overview of Electrical System</vt:lpstr>
      <vt:lpstr>Motor’s Maximum Parameters</vt:lpstr>
      <vt:lpstr>Overview of Electrical System</vt:lpstr>
      <vt:lpstr>Motor Controller Block Diagram</vt:lpstr>
      <vt:lpstr>Board</vt:lpstr>
      <vt:lpstr>Board</vt:lpstr>
      <vt:lpstr>Printed Circuit Board</vt:lpstr>
      <vt:lpstr>Overview of Electrical System</vt:lpstr>
      <vt:lpstr>Isolated DC-DC Converter</vt:lpstr>
      <vt:lpstr>Isolated DC-DC Converter</vt:lpstr>
      <vt:lpstr>Overview of Electrical System</vt:lpstr>
      <vt:lpstr>Ventilation System</vt:lpstr>
      <vt:lpstr>Overview of Electrical System</vt:lpstr>
      <vt:lpstr>Battery System</vt:lpstr>
      <vt:lpstr>Battery System</vt:lpstr>
      <vt:lpstr>Overview of Electrical System</vt:lpstr>
      <vt:lpstr>Stage 1</vt:lpstr>
      <vt:lpstr>Overview of Electrical System</vt:lpstr>
      <vt:lpstr>Stage 2</vt:lpstr>
      <vt:lpstr>Stage 2</vt:lpstr>
      <vt:lpstr>Solar Panels</vt:lpstr>
      <vt:lpstr>Presentation Overview</vt:lpstr>
      <vt:lpstr>Budget Update</vt:lpstr>
      <vt:lpstr>Estimating</vt:lpstr>
      <vt:lpstr>PowerPoint Presentation</vt:lpstr>
      <vt:lpstr>PowerPoint Presentation</vt:lpstr>
      <vt:lpstr>Static Vertical Wheel Load Calculations</vt:lpstr>
      <vt:lpstr>Calculating Stresses</vt:lpstr>
      <vt:lpstr>Lateral Braking Force</vt:lpstr>
      <vt:lpstr>Calculating Turning Radius</vt:lpstr>
      <vt:lpstr>Motor’s Max Parameters Performance Data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studentpro</dc:creator>
  <cp:lastModifiedBy>studentpro</cp:lastModifiedBy>
  <cp:revision>59</cp:revision>
  <dcterms:created xsi:type="dcterms:W3CDTF">2013-11-18T20:55:21Z</dcterms:created>
  <dcterms:modified xsi:type="dcterms:W3CDTF">2013-11-22T20:12:19Z</dcterms:modified>
</cp:coreProperties>
</file>