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</p:sldMasterIdLst>
  <p:notesMasterIdLst>
    <p:notesMasterId r:id="rId16"/>
  </p:notesMasterIdLst>
  <p:sldIdLst>
    <p:sldId id="325" r:id="rId2"/>
    <p:sldId id="317" r:id="rId3"/>
    <p:sldId id="318" r:id="rId4"/>
    <p:sldId id="339" r:id="rId5"/>
    <p:sldId id="335" r:id="rId6"/>
    <p:sldId id="338" r:id="rId7"/>
    <p:sldId id="340" r:id="rId8"/>
    <p:sldId id="320" r:id="rId9"/>
    <p:sldId id="323" r:id="rId10"/>
    <p:sldId id="332" r:id="rId11"/>
    <p:sldId id="341" r:id="rId12"/>
    <p:sldId id="342" r:id="rId13"/>
    <p:sldId id="343" r:id="rId14"/>
    <p:sldId id="32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009999"/>
    <a:srgbClr val="0066CC"/>
    <a:srgbClr val="66CC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69" autoAdjust="0"/>
    <p:restoredTop sz="94660"/>
  </p:normalViewPr>
  <p:slideViewPr>
    <p:cSldViewPr>
      <p:cViewPr varScale="1">
        <p:scale>
          <a:sx n="99" d="100"/>
          <a:sy n="99" d="100"/>
        </p:scale>
        <p:origin x="84" y="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D82384-43C6-499E-8F64-C0FF2E8D10F6}" type="datetimeFigureOut">
              <a:rPr lang="en-US" smtClean="0"/>
              <a:pPr/>
              <a:t>4/1/2014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E19199-E624-49BA-BB69-33CA7E68EEA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59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2976" y="428604"/>
            <a:ext cx="7772400" cy="891530"/>
          </a:xfrm>
        </p:spPr>
        <p:txBody>
          <a:bodyPr anchor="b" anchorCtr="0">
            <a:normAutofit/>
          </a:bodyPr>
          <a:lstStyle>
            <a:lvl1pPr algn="r"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28846" y="1362998"/>
            <a:ext cx="6400800" cy="622920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EA61DCDC-4F75-408A-86B1-1F8006D5F50C}" type="datetime1">
              <a:rPr lang="en-US" smtClean="0"/>
              <a:pPr/>
              <a:t>4/1/2014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FCB4D01-41C5-4FAD-8F48-E275B28D747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BF40C-35A3-44E7-BD19-4720840F7E23}" type="datetime1">
              <a:rPr lang="en-US" smtClean="0"/>
              <a:pPr/>
              <a:t>4/1/2014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B4D01-41C5-4FAD-8F48-E275B28D747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3" y="3786179"/>
            <a:ext cx="7667129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583" y="2285992"/>
            <a:ext cx="7667129" cy="1500187"/>
          </a:xfrm>
        </p:spPr>
        <p:txBody>
          <a:bodyPr anchor="b">
            <a:normAutofit/>
          </a:bodyPr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2FAAB-E4AA-4AB4-BD9E-12328AB390E6}" type="datetime1">
              <a:rPr lang="en-US" smtClean="0"/>
              <a:pPr/>
              <a:t>4/1/2014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B4D01-41C5-4FAD-8F48-E275B28D747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1560" y="188532"/>
            <a:ext cx="8064896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1560" y="1556684"/>
            <a:ext cx="8075240" cy="36332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081F14E5-7F65-4700-B3B3-8E56AFCF7542}" type="datetime1">
              <a:rPr lang="en-US" smtClean="0"/>
              <a:pPr/>
              <a:t>4/1/2014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32040" y="6356350"/>
            <a:ext cx="256891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699792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CFCB4D01-41C5-4FAD-8F48-E275B28D747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572396" y="6072206"/>
            <a:ext cx="1440160" cy="369332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Your</a:t>
            </a:r>
            <a:r>
              <a:rPr lang="en-US" baseline="0" dirty="0" smtClean="0"/>
              <a:t> Logo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85384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1120684" y="601635"/>
            <a:ext cx="7772400" cy="89153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 fontScale="90000"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“Wear It” Impact Baseball Vest</a:t>
            </a:r>
            <a:endParaRPr lang="en-US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3923928" y="2466456"/>
            <a:ext cx="4800215" cy="1849978"/>
          </a:xfrm>
          <a:prstGeom prst="rect">
            <a:avLst/>
          </a:prstGeom>
        </p:spPr>
        <p:txBody>
          <a:bodyPr vert="horz" lIns="91440" tIns="45720" rIns="91440" bIns="45720" numCol="2" rtlCol="0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500" dirty="0" smtClean="0">
                <a:solidFill>
                  <a:schemeClr val="tx1"/>
                </a:solidFill>
              </a:rPr>
              <a:t>Garth Fletcher</a:t>
            </a:r>
          </a:p>
          <a:p>
            <a:pPr algn="l"/>
            <a:r>
              <a:rPr lang="en-US" sz="2500" dirty="0" smtClean="0">
                <a:solidFill>
                  <a:schemeClr val="tx1"/>
                </a:solidFill>
              </a:rPr>
              <a:t>Kyler Hast</a:t>
            </a:r>
          </a:p>
          <a:p>
            <a:pPr algn="l"/>
            <a:r>
              <a:rPr lang="en-US" sz="2500" dirty="0" smtClean="0">
                <a:solidFill>
                  <a:schemeClr val="tx1"/>
                </a:solidFill>
              </a:rPr>
              <a:t>Kyle Meredith</a:t>
            </a:r>
          </a:p>
          <a:p>
            <a:endParaRPr lang="en-US" sz="2500" dirty="0" smtClean="0">
              <a:solidFill>
                <a:schemeClr val="tx1"/>
              </a:solidFill>
            </a:endParaRPr>
          </a:p>
          <a:p>
            <a:pPr algn="l"/>
            <a:r>
              <a:rPr lang="en-US" sz="2500" dirty="0" smtClean="0">
                <a:solidFill>
                  <a:schemeClr val="tx1"/>
                </a:solidFill>
              </a:rPr>
              <a:t>Maria </a:t>
            </a:r>
            <a:r>
              <a:rPr lang="en-US" sz="2500" dirty="0" err="1" smtClean="0">
                <a:solidFill>
                  <a:schemeClr val="tx1"/>
                </a:solidFill>
              </a:rPr>
              <a:t>Miro</a:t>
            </a:r>
            <a:endParaRPr lang="en-US" sz="2500" dirty="0" smtClean="0">
              <a:solidFill>
                <a:schemeClr val="tx1"/>
              </a:solidFill>
            </a:endParaRPr>
          </a:p>
          <a:p>
            <a:pPr algn="l"/>
            <a:r>
              <a:rPr lang="en-US" sz="2500" dirty="0" smtClean="0">
                <a:solidFill>
                  <a:schemeClr val="tx1"/>
                </a:solidFill>
              </a:rPr>
              <a:t>Ryne </a:t>
            </a:r>
            <a:r>
              <a:rPr lang="en-US" sz="2500" dirty="0" err="1" smtClean="0">
                <a:solidFill>
                  <a:schemeClr val="tx1"/>
                </a:solidFill>
              </a:rPr>
              <a:t>Wickery</a:t>
            </a:r>
            <a:endParaRPr lang="en-US" sz="2500" dirty="0" smtClean="0">
              <a:solidFill>
                <a:schemeClr val="tx1"/>
              </a:solidFill>
            </a:endParaRPr>
          </a:p>
          <a:p>
            <a:pPr algn="l"/>
            <a:r>
              <a:rPr lang="en-US" sz="2500" dirty="0" smtClean="0">
                <a:solidFill>
                  <a:schemeClr val="tx1"/>
                </a:solidFill>
              </a:rPr>
              <a:t>Cecilia Wong</a:t>
            </a:r>
          </a:p>
          <a:p>
            <a:endParaRPr lang="en-US" dirty="0"/>
          </a:p>
        </p:txBody>
      </p:sp>
      <p:sp>
        <p:nvSpPr>
          <p:cNvPr id="10" name="Title 3"/>
          <p:cNvSpPr>
            <a:spLocks noGrp="1"/>
          </p:cNvSpPr>
          <p:nvPr/>
        </p:nvSpPr>
        <p:spPr>
          <a:xfrm>
            <a:off x="6180344" y="4904260"/>
            <a:ext cx="271274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March 20, 2014</a:t>
            </a:r>
            <a:endParaRPr lang="en-US" sz="1800" dirty="0"/>
          </a:p>
        </p:txBody>
      </p:sp>
      <p:sp>
        <p:nvSpPr>
          <p:cNvPr id="11" name="TextBox 10"/>
          <p:cNvSpPr txBox="1"/>
          <p:nvPr/>
        </p:nvSpPr>
        <p:spPr>
          <a:xfrm>
            <a:off x="3923928" y="3997513"/>
            <a:ext cx="19515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/>
              <a:t>Advisors</a:t>
            </a:r>
          </a:p>
          <a:p>
            <a:r>
              <a:rPr lang="en-US" sz="2000" dirty="0" smtClean="0"/>
              <a:t>Dr. K. Amin</a:t>
            </a:r>
          </a:p>
          <a:p>
            <a:r>
              <a:rPr lang="en-US" sz="2000" dirty="0" smtClean="0"/>
              <a:t>Dr. D. </a:t>
            </a:r>
            <a:r>
              <a:rPr lang="en-US" sz="2000" dirty="0" err="1" smtClean="0"/>
              <a:t>Olawale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2918652" y="1898233"/>
            <a:ext cx="4176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 smtClean="0"/>
              <a:t>Team Members </a:t>
            </a:r>
            <a:endParaRPr lang="en-US" sz="2400" b="1" u="sng" dirty="0"/>
          </a:p>
        </p:txBody>
      </p:sp>
      <p:sp>
        <p:nvSpPr>
          <p:cNvPr id="13" name="TextBox 12"/>
          <p:cNvSpPr txBox="1"/>
          <p:nvPr/>
        </p:nvSpPr>
        <p:spPr>
          <a:xfrm>
            <a:off x="6228184" y="4077072"/>
            <a:ext cx="1951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/>
              <a:t>Sponsor</a:t>
            </a:r>
          </a:p>
          <a:p>
            <a:r>
              <a:rPr lang="en-US" sz="2000" dirty="0" smtClean="0"/>
              <a:t>Gavin Boone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42395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B4D01-41C5-4FAD-8F48-E275B28D7473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-27384"/>
            <a:ext cx="9144001" cy="6885384"/>
          </a:xfrm>
          <a:prstGeom prst="rect">
            <a:avLst/>
          </a:prstGeom>
        </p:spPr>
      </p:pic>
      <p:sp>
        <p:nvSpPr>
          <p:cNvPr id="6" name="Title 3"/>
          <p:cNvSpPr>
            <a:spLocks noGrp="1"/>
          </p:cNvSpPr>
          <p:nvPr/>
        </p:nvSpPr>
        <p:spPr>
          <a:xfrm>
            <a:off x="467544" y="1628800"/>
            <a:ext cx="82296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Collar Attachment</a:t>
            </a:r>
            <a:endParaRPr lang="en-US" dirty="0"/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1043608" y="2460029"/>
            <a:ext cx="8352928" cy="36332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sz="2400" u="sng" dirty="0"/>
              <a:t>B</a:t>
            </a:r>
            <a:r>
              <a:rPr lang="en-US" sz="2400" u="sng" dirty="0" smtClean="0"/>
              <a:t>etween the two materials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Contact cement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u="sng" dirty="0"/>
              <a:t>T</a:t>
            </a:r>
            <a:r>
              <a:rPr lang="en-US" sz="2400" u="sng" dirty="0" smtClean="0"/>
              <a:t>o the vest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Nylon fabric sleeve sewn to the vest neckline.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020272" y="6242152"/>
            <a:ext cx="1823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Cecilia Wong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3904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B4D01-41C5-4FAD-8F48-E275B28D7473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" y="-27384"/>
            <a:ext cx="9144001" cy="6885384"/>
          </a:xfrm>
          <a:prstGeom prst="rect">
            <a:avLst/>
          </a:prstGeom>
        </p:spPr>
      </p:pic>
      <p:sp>
        <p:nvSpPr>
          <p:cNvPr id="6" name="Title 3"/>
          <p:cNvSpPr>
            <a:spLocks noGrp="1"/>
          </p:cNvSpPr>
          <p:nvPr/>
        </p:nvSpPr>
        <p:spPr>
          <a:xfrm>
            <a:off x="495300" y="279005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Testing Procedure/Plan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948264" y="6242152"/>
            <a:ext cx="17915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Kyle Meredith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439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B4D01-41C5-4FAD-8F48-E275B28D7473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9144001" cy="6885384"/>
          </a:xfrm>
          <a:prstGeom prst="rect">
            <a:avLst/>
          </a:prstGeom>
        </p:spPr>
      </p:pic>
      <p:sp>
        <p:nvSpPr>
          <p:cNvPr id="6" name="Content Placeholder 1"/>
          <p:cNvSpPr txBox="1">
            <a:spLocks/>
          </p:cNvSpPr>
          <p:nvPr/>
        </p:nvSpPr>
        <p:spPr>
          <a:xfrm>
            <a:off x="755576" y="2381161"/>
            <a:ext cx="7344816" cy="363326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dirty="0" smtClean="0"/>
              <a:t>Machine is located in HPMI; not currently functional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6 in X 6 in flat piece of sample will be used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Measures impact energy and deformation of sample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Enables team to determine correct size of final collar design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Video processing also being considered</a:t>
            </a:r>
          </a:p>
          <a:p>
            <a:pPr>
              <a:lnSpc>
                <a:spcPct val="150000"/>
              </a:lnSpc>
              <a:buNone/>
            </a:pPr>
            <a:endParaRPr lang="en-US" sz="2400" dirty="0" smtClean="0"/>
          </a:p>
        </p:txBody>
      </p:sp>
      <p:sp>
        <p:nvSpPr>
          <p:cNvPr id="7" name="Title 3"/>
          <p:cNvSpPr>
            <a:spLocks noGrp="1"/>
          </p:cNvSpPr>
          <p:nvPr/>
        </p:nvSpPr>
        <p:spPr>
          <a:xfrm>
            <a:off x="495300" y="134989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Compression Testing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164288" y="6242152"/>
            <a:ext cx="16797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Kyle Meredith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0837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B4D01-41C5-4FAD-8F48-E275B28D7473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" y="-27384"/>
            <a:ext cx="9144001" cy="6885384"/>
          </a:xfrm>
          <a:prstGeom prst="rect">
            <a:avLst/>
          </a:prstGeom>
        </p:spPr>
      </p:pic>
      <p:sp>
        <p:nvSpPr>
          <p:cNvPr id="6" name="Content Placeholder 1"/>
          <p:cNvSpPr txBox="1">
            <a:spLocks/>
          </p:cNvSpPr>
          <p:nvPr/>
        </p:nvSpPr>
        <p:spPr>
          <a:xfrm>
            <a:off x="611560" y="2316013"/>
            <a:ext cx="8075240" cy="36332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/>
              <a:t>Force Sensor mimics surface area of ball</a:t>
            </a:r>
          </a:p>
          <a:p>
            <a:r>
              <a:rPr lang="en-US" sz="2800" dirty="0" smtClean="0"/>
              <a:t>Multiple heights are being considered(3 ft, 6ft, etc)</a:t>
            </a:r>
          </a:p>
          <a:p>
            <a:r>
              <a:rPr lang="en-US" sz="2800" dirty="0" smtClean="0"/>
              <a:t>Sample will sit at base of machine(free, unclamped)</a:t>
            </a:r>
            <a:endParaRPr lang="en-US" sz="2000" dirty="0" smtClean="0"/>
          </a:p>
          <a:p>
            <a:r>
              <a:rPr lang="en-US" sz="2800" dirty="0" smtClean="0"/>
              <a:t>Deformation is measured after each drop</a:t>
            </a:r>
          </a:p>
          <a:p>
            <a:r>
              <a:rPr lang="en-US" sz="2800" dirty="0" smtClean="0"/>
              <a:t>Impact energy is calculated from values</a:t>
            </a:r>
          </a:p>
          <a:p>
            <a:r>
              <a:rPr lang="en-US" sz="2800" dirty="0" smtClean="0"/>
              <a:t>Velocity profile may also be obtained from video processing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7" name="Title 3"/>
          <p:cNvSpPr>
            <a:spLocks noGrp="1"/>
          </p:cNvSpPr>
          <p:nvPr/>
        </p:nvSpPr>
        <p:spPr>
          <a:xfrm>
            <a:off x="495300" y="134989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Testing Procedure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452320" y="6310079"/>
            <a:ext cx="1607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Kyle Meredith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299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B4D01-41C5-4FAD-8F48-E275B28D7473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-27384"/>
            <a:ext cx="9144001" cy="6885384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539552" y="2244005"/>
            <a:ext cx="8075240" cy="36332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endParaRPr lang="en-US" sz="4400" smtClean="0"/>
          </a:p>
          <a:p>
            <a:pPr marL="0" indent="0" algn="ctr">
              <a:buFont typeface="Arial" pitchFamily="34" charset="0"/>
              <a:buNone/>
            </a:pPr>
            <a:r>
              <a:rPr lang="en-US" sz="4800" smtClean="0"/>
              <a:t>Questions?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956269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B4D01-41C5-4FAD-8F48-E275B28D7473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-27384"/>
            <a:ext cx="9144001" cy="6885384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4320480" y="2348664"/>
            <a:ext cx="3995936" cy="3384592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Batter may incur severe or painful injuries from being hit by a baseball.</a:t>
            </a:r>
          </a:p>
          <a:p>
            <a:pPr marL="0" indent="0">
              <a:buFont typeface="Arial" pitchFamily="34" charset="0"/>
              <a:buNone/>
            </a:pPr>
            <a:endParaRPr lang="en-US" dirty="0" smtClean="0"/>
          </a:p>
          <a:p>
            <a:r>
              <a:rPr lang="en-US" dirty="0" smtClean="0"/>
              <a:t>These types of injuries may deter younger children from playing baseball.</a:t>
            </a:r>
          </a:p>
          <a:p>
            <a:endParaRPr lang="en-US" dirty="0" smtClean="0"/>
          </a:p>
          <a:p>
            <a:r>
              <a:rPr lang="en-US" dirty="0" smtClean="0"/>
              <a:t>With an effective protective collar injuries to the spine and neck can be prevented.</a:t>
            </a:r>
          </a:p>
          <a:p>
            <a:endParaRPr lang="en-US" dirty="0" smtClean="0"/>
          </a:p>
          <a:p>
            <a:r>
              <a:rPr lang="en-US" dirty="0" smtClean="0"/>
              <a:t>No current protection is available for the neck region.</a:t>
            </a:r>
          </a:p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0709" y="2348880"/>
            <a:ext cx="2671171" cy="3201327"/>
          </a:xfrm>
          <a:prstGeom prst="rect">
            <a:avLst/>
          </a:prstGeom>
        </p:spPr>
      </p:pic>
      <p:sp>
        <p:nvSpPr>
          <p:cNvPr id="9" name="Title 3"/>
          <p:cNvSpPr>
            <a:spLocks noGrp="1"/>
          </p:cNvSpPr>
          <p:nvPr/>
        </p:nvSpPr>
        <p:spPr>
          <a:xfrm>
            <a:off x="495300" y="120588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020272" y="6242152"/>
            <a:ext cx="1823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Garth Fletcher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284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B4D01-41C5-4FAD-8F48-E275B28D7473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-27384"/>
            <a:ext cx="9144001" cy="6885384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829680" y="2492896"/>
            <a:ext cx="7560840" cy="27363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Design a collar to prevent injury from baseball impact.</a:t>
            </a:r>
          </a:p>
          <a:p>
            <a:endParaRPr lang="en-US" sz="2400" dirty="0"/>
          </a:p>
          <a:p>
            <a:r>
              <a:rPr lang="en-US" sz="2400" dirty="0" smtClean="0"/>
              <a:t>Design the collar so it does not hinder performance.</a:t>
            </a:r>
          </a:p>
          <a:p>
            <a:endParaRPr lang="en-US" sz="2400" dirty="0"/>
          </a:p>
          <a:p>
            <a:r>
              <a:rPr lang="en-US" sz="2400" dirty="0" smtClean="0"/>
              <a:t>Design collar to be integrated into current vests.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Title 3"/>
          <p:cNvSpPr>
            <a:spLocks noGrp="1"/>
          </p:cNvSpPr>
          <p:nvPr/>
        </p:nvSpPr>
        <p:spPr>
          <a:xfrm>
            <a:off x="495300" y="120588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Scope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020272" y="6242152"/>
            <a:ext cx="1823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Garth Fletcher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34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B4D01-41C5-4FAD-8F48-E275B28D7473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14941"/>
            <a:ext cx="9144001" cy="6885384"/>
          </a:xfrm>
          <a:prstGeom prst="rect">
            <a:avLst/>
          </a:prstGeom>
        </p:spPr>
      </p:pic>
      <p:sp>
        <p:nvSpPr>
          <p:cNvPr id="6" name="Title 3"/>
          <p:cNvSpPr>
            <a:spLocks noGrp="1"/>
          </p:cNvSpPr>
          <p:nvPr/>
        </p:nvSpPr>
        <p:spPr>
          <a:xfrm>
            <a:off x="467544" y="1628800"/>
            <a:ext cx="82296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Material Selection</a:t>
            </a:r>
            <a:endParaRPr lang="en-US" dirty="0"/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1763688" y="2204864"/>
            <a:ext cx="6696744" cy="36332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dirty="0" smtClean="0"/>
              <a:t>EVA </a:t>
            </a:r>
            <a:r>
              <a:rPr lang="en-US" sz="2400" dirty="0"/>
              <a:t>Foam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High Density Polyethylene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020272" y="6242152"/>
            <a:ext cx="1823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Garth Fletcher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818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B4D01-41C5-4FAD-8F48-E275B28D7473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898" y="0"/>
            <a:ext cx="9144001" cy="6885384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827584" y="2348880"/>
            <a:ext cx="7560840" cy="4824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</p:txBody>
      </p:sp>
      <p:sp>
        <p:nvSpPr>
          <p:cNvPr id="7" name="Title 3"/>
          <p:cNvSpPr>
            <a:spLocks noGrp="1"/>
          </p:cNvSpPr>
          <p:nvPr/>
        </p:nvSpPr>
        <p:spPr>
          <a:xfrm>
            <a:off x="495300" y="120588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Why EVA Foam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05111" y="2335186"/>
            <a:ext cx="7513984" cy="31208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kern="0" noProof="0" dirty="0" smtClean="0">
                <a:solidFill>
                  <a:prstClr val="black"/>
                </a:solidFill>
                <a:latin typeface="Arial"/>
              </a:rPr>
              <a:t>Good Characterize </a:t>
            </a:r>
          </a:p>
          <a:p>
            <a:pPr marL="800100" lvl="1" indent="-3429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2400" kern="0" dirty="0" smtClean="0">
                <a:solidFill>
                  <a:prstClr val="black"/>
                </a:solidFill>
                <a:latin typeface="Arial"/>
              </a:rPr>
              <a:t>Toughness</a:t>
            </a:r>
          </a:p>
          <a:p>
            <a:pPr marL="800100" lvl="1" indent="-3429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2400" kern="0" noProof="0" dirty="0" smtClean="0">
                <a:solidFill>
                  <a:prstClr val="black"/>
                </a:solidFill>
                <a:latin typeface="Arial"/>
              </a:rPr>
              <a:t>Flexibility </a:t>
            </a:r>
          </a:p>
          <a:p>
            <a:pPr marL="800100" lvl="1" indent="-3429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2400" kern="0" dirty="0" smtClean="0">
                <a:solidFill>
                  <a:prstClr val="black"/>
                </a:solidFill>
                <a:latin typeface="Arial"/>
              </a:rPr>
              <a:t>Resistance to chemical</a:t>
            </a:r>
          </a:p>
          <a:p>
            <a:pPr lvl="1">
              <a:spcBef>
                <a:spcPct val="20000"/>
              </a:spcBef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kern="0" dirty="0" smtClean="0">
                <a:solidFill>
                  <a:prstClr val="black"/>
                </a:solidFill>
                <a:latin typeface="Arial"/>
              </a:rPr>
              <a:t>Many different application</a:t>
            </a:r>
          </a:p>
          <a:p>
            <a:pPr marL="800100" lvl="1" indent="-3429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2400" kern="0" dirty="0" smtClean="0">
                <a:solidFill>
                  <a:prstClr val="black"/>
                </a:solidFill>
                <a:latin typeface="Arial"/>
              </a:rPr>
              <a:t>Shock absorber 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020272" y="6242152"/>
            <a:ext cx="1823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Garth Fletcher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2262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B4D01-41C5-4FAD-8F48-E275B28D7473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898" y="-69376"/>
            <a:ext cx="9144001" cy="6927375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827584" y="2348880"/>
            <a:ext cx="7560840" cy="4824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</p:txBody>
      </p:sp>
      <p:sp>
        <p:nvSpPr>
          <p:cNvPr id="7" name="Title 3"/>
          <p:cNvSpPr>
            <a:spLocks noGrp="1"/>
          </p:cNvSpPr>
          <p:nvPr/>
        </p:nvSpPr>
        <p:spPr>
          <a:xfrm>
            <a:off x="495300" y="120588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Why EVA Foam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11560" y="2335640"/>
            <a:ext cx="807524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Minimize kinetic energy by an impact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Lifespan of 3 years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Viscoelastic recovery occur after impact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020272" y="6242152"/>
            <a:ext cx="1823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Garth Fletcher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2799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B4D01-41C5-4FAD-8F48-E275B28D7473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898" y="0"/>
            <a:ext cx="9144001" cy="6885384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827584" y="2348880"/>
            <a:ext cx="7560840" cy="4824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</p:txBody>
      </p:sp>
      <p:sp>
        <p:nvSpPr>
          <p:cNvPr id="7" name="Title 3"/>
          <p:cNvSpPr>
            <a:spLocks noGrp="1"/>
          </p:cNvSpPr>
          <p:nvPr/>
        </p:nvSpPr>
        <p:spPr>
          <a:xfrm>
            <a:off x="495300" y="120588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Why HDPE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020272" y="6242152"/>
            <a:ext cx="1823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Garth Fletcher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115616" y="2204864"/>
            <a:ext cx="648072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Characteristics </a:t>
            </a:r>
            <a:endParaRPr lang="en-US" sz="2400" dirty="0" smtClean="0"/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Thermoplastic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Large </a:t>
            </a:r>
            <a:r>
              <a:rPr lang="en-US" sz="2400" dirty="0"/>
              <a:t>density </a:t>
            </a:r>
            <a:r>
              <a:rPr lang="en-US" sz="2400" dirty="0" smtClean="0"/>
              <a:t>ratio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Lightweight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Resistant </a:t>
            </a:r>
            <a:r>
              <a:rPr lang="en-US" sz="2400" dirty="0"/>
              <a:t>to water and most </a:t>
            </a:r>
            <a:r>
              <a:rPr lang="en-US" sz="2400" dirty="0" smtClean="0"/>
              <a:t>solvents</a:t>
            </a:r>
          </a:p>
          <a:p>
            <a:endParaRPr lang="en-US" sz="2400" dirty="0"/>
          </a:p>
          <a:p>
            <a:r>
              <a:rPr lang="en-US" sz="2400" dirty="0" smtClean="0"/>
              <a:t>Application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Bull </a:t>
            </a:r>
            <a:r>
              <a:rPr lang="en-US" sz="2400" dirty="0"/>
              <a:t>riding </a:t>
            </a:r>
            <a:r>
              <a:rPr lang="en-US" sz="2400" dirty="0" smtClean="0"/>
              <a:t>vest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Fuel tanks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/>
              <a:t>S</a:t>
            </a:r>
            <a:r>
              <a:rPr lang="en-US" sz="2400" dirty="0" smtClean="0"/>
              <a:t>torage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68959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B4D01-41C5-4FAD-8F48-E275B28D7473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-27384"/>
            <a:ext cx="9144001" cy="6885384"/>
          </a:xfrm>
          <a:prstGeom prst="rect">
            <a:avLst/>
          </a:prstGeom>
        </p:spPr>
      </p:pic>
      <p:sp>
        <p:nvSpPr>
          <p:cNvPr id="6" name="Title 3"/>
          <p:cNvSpPr>
            <a:spLocks noGrp="1"/>
          </p:cNvSpPr>
          <p:nvPr/>
        </p:nvSpPr>
        <p:spPr>
          <a:xfrm>
            <a:off x="518864" y="279005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Collar Design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020272" y="6242152"/>
            <a:ext cx="1823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Cecilia Wong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668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B4D01-41C5-4FAD-8F48-E275B28D7473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-27384"/>
            <a:ext cx="9144001" cy="6885384"/>
          </a:xfrm>
          <a:prstGeom prst="rect">
            <a:avLst/>
          </a:prstGeom>
        </p:spPr>
      </p:pic>
      <p:sp>
        <p:nvSpPr>
          <p:cNvPr id="6" name="Title 3"/>
          <p:cNvSpPr>
            <a:spLocks noGrp="1"/>
          </p:cNvSpPr>
          <p:nvPr/>
        </p:nvSpPr>
        <p:spPr>
          <a:xfrm>
            <a:off x="378768" y="126876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Flat Neck Plate</a:t>
            </a:r>
            <a:endParaRPr lang="en-US" dirty="0"/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544039"/>
            <a:ext cx="2993649" cy="25712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278" y="2491517"/>
            <a:ext cx="3018666" cy="31365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7020272" y="6237312"/>
            <a:ext cx="1823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Cecilia Wong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6533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0_0004free">
  <a:themeElements>
    <a:clrScheme name="green, orange, red, blu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84AA33"/>
      </a:accent1>
      <a:accent2>
        <a:srgbClr val="FEB80A"/>
      </a:accent2>
      <a:accent3>
        <a:srgbClr val="C32D2E"/>
      </a:accent3>
      <a:accent4>
        <a:srgbClr val="3891A7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00_0004free</Template>
  <TotalTime>0</TotalTime>
  <Words>344</Words>
  <Application>Microsoft Office PowerPoint</Application>
  <PresentationFormat>On-screen Show (4:3)</PresentationFormat>
  <Paragraphs>105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00_0004free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2013-12-04T04:57:45Z</dcterms:created>
  <dcterms:modified xsi:type="dcterms:W3CDTF">2014-04-01T16:51:21Z</dcterms:modified>
</cp:coreProperties>
</file>