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2"/>
  </p:notesMasterIdLst>
  <p:sldIdLst>
    <p:sldId id="256" r:id="rId2"/>
    <p:sldId id="258" r:id="rId3"/>
    <p:sldId id="259" r:id="rId4"/>
    <p:sldId id="260" r:id="rId5"/>
    <p:sldId id="283" r:id="rId6"/>
    <p:sldId id="261" r:id="rId7"/>
    <p:sldId id="284" r:id="rId8"/>
    <p:sldId id="262" r:id="rId9"/>
    <p:sldId id="285" r:id="rId10"/>
    <p:sldId id="286" r:id="rId11"/>
    <p:sldId id="287" r:id="rId12"/>
    <p:sldId id="288" r:id="rId13"/>
    <p:sldId id="265" r:id="rId14"/>
    <p:sldId id="266" r:id="rId15"/>
    <p:sldId id="268" r:id="rId16"/>
    <p:sldId id="289" r:id="rId17"/>
    <p:sldId id="269" r:id="rId18"/>
    <p:sldId id="270" r:id="rId19"/>
    <p:sldId id="290" r:id="rId20"/>
    <p:sldId id="278" r:id="rId21"/>
    <p:sldId id="293" r:id="rId22"/>
    <p:sldId id="294" r:id="rId23"/>
    <p:sldId id="296" r:id="rId24"/>
    <p:sldId id="292" r:id="rId25"/>
    <p:sldId id="291" r:id="rId26"/>
    <p:sldId id="273" r:id="rId27"/>
    <p:sldId id="274" r:id="rId28"/>
    <p:sldId id="280" r:id="rId29"/>
    <p:sldId id="295"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9999"/>
    <a:srgbClr val="0066CC"/>
    <a:srgbClr val="66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200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eciliawong:Documents:FSU:FALL%202013:Senior%20Design:Gantt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Team</a:t>
            </a:r>
            <a:r>
              <a:rPr lang="en-US" baseline="0"/>
              <a:t> 26 Gantt Chart</a:t>
            </a:r>
            <a:endParaRPr lang="en-US"/>
          </a:p>
        </c:rich>
      </c:tx>
      <c:layout/>
      <c:overlay val="0"/>
    </c:title>
    <c:autoTitleDeleted val="0"/>
    <c:plotArea>
      <c:layout>
        <c:manualLayout>
          <c:layoutTarget val="inner"/>
          <c:xMode val="edge"/>
          <c:yMode val="edge"/>
          <c:x val="0.268969130690165"/>
          <c:y val="0.1265802642299"/>
          <c:w val="0.683735219147558"/>
          <c:h val="0.792887802983817"/>
        </c:manualLayout>
      </c:layout>
      <c:barChart>
        <c:barDir val="bar"/>
        <c:grouping val="stacked"/>
        <c:varyColors val="0"/>
        <c:ser>
          <c:idx val="0"/>
          <c:order val="0"/>
          <c:tx>
            <c:strRef>
              <c:f>Sheet1!$D$2</c:f>
              <c:strCache>
                <c:ptCount val="1"/>
                <c:pt idx="0">
                  <c:v>START</c:v>
                </c:pt>
              </c:strCache>
            </c:strRef>
          </c:tx>
          <c:spPr>
            <a:noFill/>
            <a:ln>
              <a:noFill/>
            </a:ln>
          </c:spPr>
          <c:invertIfNegative val="0"/>
          <c:cat>
            <c:strRef>
              <c:f>Sheet1!$B$3:$B$41</c:f>
              <c:strCache>
                <c:ptCount val="38"/>
                <c:pt idx="0">
                  <c:v>Fall 2013</c:v>
                </c:pt>
                <c:pt idx="1">
                  <c:v>Organize project team</c:v>
                </c:pt>
                <c:pt idx="2">
                  <c:v>Introduction</c:v>
                </c:pt>
                <c:pt idx="3">
                  <c:v>Select team leaders</c:v>
                </c:pt>
                <c:pt idx="4">
                  <c:v>Meet with advisors</c:v>
                </c:pt>
                <c:pt idx="6">
                  <c:v>Design</c:v>
                </c:pt>
                <c:pt idx="7">
                  <c:v>Get the “voice of customer” from sponsor </c:v>
                </c:pt>
                <c:pt idx="8">
                  <c:v>Come with design alternatives</c:v>
                </c:pt>
                <c:pt idx="9">
                  <c:v>Decide design solution</c:v>
                </c:pt>
                <c:pt idx="10">
                  <c:v>Aim for design optimization</c:v>
                </c:pt>
                <c:pt idx="12">
                  <c:v>Material </c:v>
                </c:pt>
                <c:pt idx="13">
                  <c:v>Material research</c:v>
                </c:pt>
                <c:pt idx="14">
                  <c:v>Material selection</c:v>
                </c:pt>
                <c:pt idx="15">
                  <c:v>Material purchase</c:v>
                </c:pt>
                <c:pt idx="17">
                  <c:v>Impact Analysis</c:v>
                </c:pt>
                <c:pt idx="18">
                  <c:v>Calculate energys and forces by baseball</c:v>
                </c:pt>
                <c:pt idx="19">
                  <c:v>Implement forces to material selected</c:v>
                </c:pt>
                <c:pt idx="20">
                  <c:v>3D Analysis on material</c:v>
                </c:pt>
                <c:pt idx="22">
                  <c:v>Spring 2014</c:v>
                </c:pt>
                <c:pt idx="23">
                  <c:v>Prototype </c:v>
                </c:pt>
                <c:pt idx="24">
                  <c:v>Prototype construction (Generation I)</c:v>
                </c:pt>
                <c:pt idx="25">
                  <c:v>Prototype testing</c:v>
                </c:pt>
                <c:pt idx="26">
                  <c:v>Impact test</c:v>
                </c:pt>
                <c:pt idx="27">
                  <c:v>Thermal test </c:v>
                </c:pt>
                <c:pt idx="28">
                  <c:v>Comfortability test</c:v>
                </c:pt>
                <c:pt idx="29">
                  <c:v>Market test</c:v>
                </c:pt>
                <c:pt idx="30">
                  <c:v>Needed modifications (small ones only)</c:v>
                </c:pt>
                <c:pt idx="31">
                  <c:v>Final prototype (Generation II)</c:v>
                </c:pt>
                <c:pt idx="33">
                  <c:v>Manufacturing </c:v>
                </c:pt>
                <c:pt idx="34">
                  <c:v>Manufacturing plannification</c:v>
                </c:pt>
                <c:pt idx="35">
                  <c:v>Aim for lean production (six sigma)</c:v>
                </c:pt>
                <c:pt idx="37">
                  <c:v>TOTAL</c:v>
                </c:pt>
              </c:strCache>
            </c:strRef>
          </c:cat>
          <c:val>
            <c:numRef>
              <c:f>Sheet1!$D$3:$D$23</c:f>
              <c:numCache>
                <c:formatCode>[$-409]d\-mmm;@</c:formatCode>
                <c:ptCount val="21"/>
                <c:pt idx="2">
                  <c:v>41535.0</c:v>
                </c:pt>
                <c:pt idx="3">
                  <c:v>41535.0</c:v>
                </c:pt>
                <c:pt idx="4">
                  <c:v>41535.0</c:v>
                </c:pt>
                <c:pt idx="7">
                  <c:v>41543.0</c:v>
                </c:pt>
                <c:pt idx="8">
                  <c:v>41551.0</c:v>
                </c:pt>
                <c:pt idx="9">
                  <c:v>41562.0</c:v>
                </c:pt>
                <c:pt idx="10">
                  <c:v>41565.0</c:v>
                </c:pt>
                <c:pt idx="13">
                  <c:v>41568.0</c:v>
                </c:pt>
                <c:pt idx="14">
                  <c:v>41582.0</c:v>
                </c:pt>
                <c:pt idx="15">
                  <c:v>41596.0</c:v>
                </c:pt>
                <c:pt idx="18">
                  <c:v>41600.0</c:v>
                </c:pt>
                <c:pt idx="19">
                  <c:v>41610.0</c:v>
                </c:pt>
                <c:pt idx="20">
                  <c:v>41610.0</c:v>
                </c:pt>
              </c:numCache>
            </c:numRef>
          </c:val>
        </c:ser>
        <c:ser>
          <c:idx val="1"/>
          <c:order val="1"/>
          <c:tx>
            <c:strRef>
              <c:f>Sheet1!$C$1</c:f>
              <c:strCache>
                <c:ptCount val="1"/>
                <c:pt idx="0">
                  <c:v>DURATION (days)</c:v>
                </c:pt>
              </c:strCache>
            </c:strRef>
          </c:tx>
          <c:spPr>
            <a:solidFill>
              <a:schemeClr val="accent6">
                <a:lumMod val="75000"/>
              </a:schemeClr>
            </a:solidFill>
          </c:spPr>
          <c:invertIfNegative val="0"/>
          <c:cat>
            <c:strRef>
              <c:f>Sheet1!$B$3:$B$41</c:f>
              <c:strCache>
                <c:ptCount val="38"/>
                <c:pt idx="0">
                  <c:v>Fall 2013</c:v>
                </c:pt>
                <c:pt idx="1">
                  <c:v>Organize project team</c:v>
                </c:pt>
                <c:pt idx="2">
                  <c:v>Introduction</c:v>
                </c:pt>
                <c:pt idx="3">
                  <c:v>Select team leaders</c:v>
                </c:pt>
                <c:pt idx="4">
                  <c:v>Meet with advisors</c:v>
                </c:pt>
                <c:pt idx="6">
                  <c:v>Design</c:v>
                </c:pt>
                <c:pt idx="7">
                  <c:v>Get the “voice of customer” from sponsor </c:v>
                </c:pt>
                <c:pt idx="8">
                  <c:v>Come with design alternatives</c:v>
                </c:pt>
                <c:pt idx="9">
                  <c:v>Decide design solution</c:v>
                </c:pt>
                <c:pt idx="10">
                  <c:v>Aim for design optimization</c:v>
                </c:pt>
                <c:pt idx="12">
                  <c:v>Material </c:v>
                </c:pt>
                <c:pt idx="13">
                  <c:v>Material research</c:v>
                </c:pt>
                <c:pt idx="14">
                  <c:v>Material selection</c:v>
                </c:pt>
                <c:pt idx="15">
                  <c:v>Material purchase</c:v>
                </c:pt>
                <c:pt idx="17">
                  <c:v>Impact Analysis</c:v>
                </c:pt>
                <c:pt idx="18">
                  <c:v>Calculate energys and forces by baseball</c:v>
                </c:pt>
                <c:pt idx="19">
                  <c:v>Implement forces to material selected</c:v>
                </c:pt>
                <c:pt idx="20">
                  <c:v>3D Analysis on material</c:v>
                </c:pt>
                <c:pt idx="22">
                  <c:v>Spring 2014</c:v>
                </c:pt>
                <c:pt idx="23">
                  <c:v>Prototype </c:v>
                </c:pt>
                <c:pt idx="24">
                  <c:v>Prototype construction (Generation I)</c:v>
                </c:pt>
                <c:pt idx="25">
                  <c:v>Prototype testing</c:v>
                </c:pt>
                <c:pt idx="26">
                  <c:v>Impact test</c:v>
                </c:pt>
                <c:pt idx="27">
                  <c:v>Thermal test </c:v>
                </c:pt>
                <c:pt idx="28">
                  <c:v>Comfortability test</c:v>
                </c:pt>
                <c:pt idx="29">
                  <c:v>Market test</c:v>
                </c:pt>
                <c:pt idx="30">
                  <c:v>Needed modifications (small ones only)</c:v>
                </c:pt>
                <c:pt idx="31">
                  <c:v>Final prototype (Generation II)</c:v>
                </c:pt>
                <c:pt idx="33">
                  <c:v>Manufacturing </c:v>
                </c:pt>
                <c:pt idx="34">
                  <c:v>Manufacturing plannification</c:v>
                </c:pt>
                <c:pt idx="35">
                  <c:v>Aim for lean production (six sigma)</c:v>
                </c:pt>
                <c:pt idx="37">
                  <c:v>TOTAL</c:v>
                </c:pt>
              </c:strCache>
            </c:strRef>
          </c:cat>
          <c:val>
            <c:numRef>
              <c:f>Sheet1!$C$3:$C$23</c:f>
              <c:numCache>
                <c:formatCode>General</c:formatCode>
                <c:ptCount val="21"/>
                <c:pt idx="1">
                  <c:v>5.0</c:v>
                </c:pt>
                <c:pt idx="2">
                  <c:v>1.0</c:v>
                </c:pt>
                <c:pt idx="3">
                  <c:v>1.0</c:v>
                </c:pt>
                <c:pt idx="4">
                  <c:v>3.0</c:v>
                </c:pt>
                <c:pt idx="6">
                  <c:v>28.0</c:v>
                </c:pt>
                <c:pt idx="7">
                  <c:v>7.0</c:v>
                </c:pt>
                <c:pt idx="8">
                  <c:v>11.0</c:v>
                </c:pt>
                <c:pt idx="9">
                  <c:v>3.0</c:v>
                </c:pt>
                <c:pt idx="10">
                  <c:v>7.0</c:v>
                </c:pt>
                <c:pt idx="12">
                  <c:v>35.0</c:v>
                </c:pt>
                <c:pt idx="13">
                  <c:v>14.0</c:v>
                </c:pt>
                <c:pt idx="14">
                  <c:v>14.0</c:v>
                </c:pt>
                <c:pt idx="15">
                  <c:v>7.0</c:v>
                </c:pt>
                <c:pt idx="17">
                  <c:v>13.0</c:v>
                </c:pt>
                <c:pt idx="18">
                  <c:v>10.0</c:v>
                </c:pt>
                <c:pt idx="19">
                  <c:v>3.0</c:v>
                </c:pt>
                <c:pt idx="20">
                  <c:v>3.0</c:v>
                </c:pt>
              </c:numCache>
            </c:numRef>
          </c:val>
        </c:ser>
        <c:dLbls>
          <c:showLegendKey val="0"/>
          <c:showVal val="0"/>
          <c:showCatName val="0"/>
          <c:showSerName val="0"/>
          <c:showPercent val="0"/>
          <c:showBubbleSize val="0"/>
        </c:dLbls>
        <c:gapWidth val="55"/>
        <c:overlap val="100"/>
        <c:axId val="-2029974312"/>
        <c:axId val="-2029246360"/>
      </c:barChart>
      <c:catAx>
        <c:axId val="-2029974312"/>
        <c:scaling>
          <c:orientation val="maxMin"/>
        </c:scaling>
        <c:delete val="0"/>
        <c:axPos val="l"/>
        <c:numFmt formatCode="General" sourceLinked="0"/>
        <c:majorTickMark val="none"/>
        <c:minorTickMark val="none"/>
        <c:tickLblPos val="nextTo"/>
        <c:crossAx val="-2029246360"/>
        <c:crosses val="autoZero"/>
        <c:auto val="1"/>
        <c:lblAlgn val="ctr"/>
        <c:lblOffset val="100"/>
        <c:noMultiLvlLbl val="0"/>
      </c:catAx>
      <c:valAx>
        <c:axId val="-2029246360"/>
        <c:scaling>
          <c:orientation val="minMax"/>
          <c:min val="41535.0"/>
        </c:scaling>
        <c:delete val="0"/>
        <c:axPos val="t"/>
        <c:majorGridlines/>
        <c:numFmt formatCode="[$-409]d\-mmm;@" sourceLinked="1"/>
        <c:majorTickMark val="none"/>
        <c:minorTickMark val="none"/>
        <c:tickLblPos val="nextTo"/>
        <c:crossAx val="-2029974312"/>
        <c:crosses val="autoZero"/>
        <c:crossBetween val="between"/>
        <c:majorUnit val="7.0"/>
      </c:valAx>
    </c:plotArea>
    <c:plotVisOnly val="1"/>
    <c:dispBlanksAs val="gap"/>
    <c:showDLblsOverMax val="0"/>
  </c:chart>
  <c:spPr>
    <a:solidFill>
      <a:srgbClr val="FFFFFF"/>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82384-43C6-499E-8F64-C0FF2E8D10F6}" type="datetimeFigureOut">
              <a:rPr lang="en-US" smtClean="0"/>
              <a:pPr/>
              <a:t>12/4/13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19199-E624-49BA-BB69-33CA7E68EEA3}" type="slidenum">
              <a:rPr lang="en-US" smtClean="0"/>
              <a:pPr/>
              <a:t>‹#›</a:t>
            </a:fld>
            <a:endParaRPr lang="en-US" dirty="0"/>
          </a:p>
        </p:txBody>
      </p:sp>
    </p:spTree>
    <p:extLst>
      <p:ext uri="{BB962C8B-B14F-4D97-AF65-F5344CB8AC3E}">
        <p14:creationId xmlns:p14="http://schemas.microsoft.com/office/powerpoint/2010/main" val="4959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AEE19199-E624-49BA-BB69-33CA7E68EEA3}"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AEE19199-E624-49BA-BB69-33CA7E68EEA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a:t>
            </a:r>
            <a:r>
              <a:rPr lang="en-US" baseline="0" dirty="0" smtClean="0"/>
              <a:t> the vest must protect the players from being hit by a pitch.</a:t>
            </a:r>
          </a:p>
          <a:p>
            <a:r>
              <a:rPr lang="en-US" baseline="0" dirty="0" smtClean="0"/>
              <a:t>Player Performance: the vest must allow for player to maintain freedom of movement.</a:t>
            </a:r>
          </a:p>
          <a:p>
            <a:r>
              <a:rPr lang="en-US" baseline="0" dirty="0" smtClean="0"/>
              <a:t>Functionality: the vest must be worn over the uniform so its easy to take of after batting, or at first base.</a:t>
            </a:r>
          </a:p>
          <a:p>
            <a:r>
              <a:rPr lang="en-US" baseline="0" dirty="0" smtClean="0"/>
              <a:t>Lightweight: the vest must not add significant weight on the player, so his speed is affected.</a:t>
            </a:r>
          </a:p>
          <a:p>
            <a:r>
              <a:rPr lang="en-US" baseline="0" dirty="0" smtClean="0"/>
              <a:t>Cost: vest should be affordable for mid-class families.</a:t>
            </a:r>
          </a:p>
          <a:p>
            <a:endParaRPr lang="en-US" dirty="0"/>
          </a:p>
        </p:txBody>
      </p:sp>
      <p:sp>
        <p:nvSpPr>
          <p:cNvPr id="4" name="Slide Number Placeholder 3"/>
          <p:cNvSpPr>
            <a:spLocks noGrp="1"/>
          </p:cNvSpPr>
          <p:nvPr>
            <p:ph type="sldNum" sz="quarter" idx="10"/>
          </p:nvPr>
        </p:nvSpPr>
        <p:spPr/>
        <p:txBody>
          <a:bodyPr/>
          <a:lstStyle/>
          <a:p>
            <a:fld id="{AEE19199-E624-49BA-BB69-33CA7E68EEA3}" type="slidenum">
              <a:rPr lang="en-US" smtClean="0"/>
              <a:pPr/>
              <a:t>4</a:t>
            </a:fld>
            <a:endParaRPr lang="en-US" dirty="0"/>
          </a:p>
        </p:txBody>
      </p:sp>
    </p:spTree>
    <p:extLst>
      <p:ext uri="{BB962C8B-B14F-4D97-AF65-F5344CB8AC3E}">
        <p14:creationId xmlns:p14="http://schemas.microsoft.com/office/powerpoint/2010/main" val="111289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 the analysis in our</a:t>
            </a:r>
            <a:r>
              <a:rPr lang="en-US" baseline="0" dirty="0" smtClean="0"/>
              <a:t> House of Quality: it was taken into consideration the relationship between our customer requirements and the technical requirements. As well as the correlation of the technical requirements. And we found that the most relevant technical requirements that we will have to look into are, vest size, vest shape and weight. This 3 requirements are the ones that will have a “control” over the others in order to have an optimal design that satisfies our customer requirements.</a:t>
            </a:r>
            <a:endParaRPr lang="en-US" dirty="0"/>
          </a:p>
        </p:txBody>
      </p:sp>
      <p:sp>
        <p:nvSpPr>
          <p:cNvPr id="4" name="Slide Number Placeholder 3"/>
          <p:cNvSpPr>
            <a:spLocks noGrp="1"/>
          </p:cNvSpPr>
          <p:nvPr>
            <p:ph type="sldNum" sz="quarter" idx="10"/>
          </p:nvPr>
        </p:nvSpPr>
        <p:spPr/>
        <p:txBody>
          <a:bodyPr/>
          <a:lstStyle/>
          <a:p>
            <a:fld id="{AEE19199-E624-49BA-BB69-33CA7E68EEA3}" type="slidenum">
              <a:rPr lang="en-US" smtClean="0"/>
              <a:pPr/>
              <a:t>5</a:t>
            </a:fld>
            <a:endParaRPr lang="en-US" dirty="0"/>
          </a:p>
        </p:txBody>
      </p:sp>
    </p:spTree>
    <p:extLst>
      <p:ext uri="{BB962C8B-B14F-4D97-AF65-F5344CB8AC3E}">
        <p14:creationId xmlns:p14="http://schemas.microsoft.com/office/powerpoint/2010/main" val="409342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we are making a product</a:t>
            </a:r>
            <a:r>
              <a:rPr lang="en-US" baseline="0" dirty="0" smtClean="0"/>
              <a:t> that is going to be wear by our customers, we have to consider ergonomic analysis.</a:t>
            </a:r>
            <a:r>
              <a:rPr lang="en-US" dirty="0" smtClean="0"/>
              <a:t> </a:t>
            </a:r>
          </a:p>
          <a:p>
            <a:r>
              <a:rPr lang="en-US" dirty="0" smtClean="0"/>
              <a:t>We have to consider the </a:t>
            </a:r>
            <a:r>
              <a:rPr lang="en-US" baseline="0" dirty="0" smtClean="0"/>
              <a:t>interaction between the human body and the vest. </a:t>
            </a:r>
          </a:p>
          <a:p>
            <a:r>
              <a:rPr lang="en-US" baseline="0" dirty="0" smtClean="0"/>
              <a:t>Our focus the neck. The collar height has to vary from the back to the front, because on the front, the collar must not impede the rotation of the head, plus the ear protection of the helmet.</a:t>
            </a:r>
          </a:p>
          <a:p>
            <a:r>
              <a:rPr lang="en-US" baseline="0" dirty="0" smtClean="0"/>
              <a:t>For a better acceptance of our product we have to consider that the shape of the padding used to protect the body should mimic or by similar to the form of the muscles underneath.</a:t>
            </a:r>
          </a:p>
          <a:p>
            <a:r>
              <a:rPr lang="en-US" baseline="0" dirty="0" smtClean="0"/>
              <a:t>Also, to allow free arm movement, the armholes shouldn’t cover the shoulder area, the entire semi-sphere of the shoulder is not confined and able to move in every direction. The opening would start closer to the neck, and on the bottom, it should go up to under the pectorals, so when the arms are raised the vest doesn’t cause pressure under the armpits.</a:t>
            </a:r>
          </a:p>
          <a:p>
            <a:r>
              <a:rPr lang="en-US" baseline="0" dirty="0" smtClean="0"/>
              <a:t>Because the players bend forward while in a squatting position, and swing to an almost straight position, the vest length should not go over the waist level. the players wont feel discomfort in its lower abdomen, and also on the upper part of the thighs as its squads.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E19199-E624-49BA-BB69-33CA7E68EEA3}" type="slidenum">
              <a:rPr lang="en-US" smtClean="0"/>
              <a:pPr/>
              <a:t>17</a:t>
            </a:fld>
            <a:endParaRPr lang="en-US" dirty="0"/>
          </a:p>
        </p:txBody>
      </p:sp>
    </p:spTree>
    <p:extLst>
      <p:ext uri="{BB962C8B-B14F-4D97-AF65-F5344CB8AC3E}">
        <p14:creationId xmlns:p14="http://schemas.microsoft.com/office/powerpoint/2010/main" val="90157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E19199-E624-49BA-BB69-33CA7E68EEA3}" type="slidenum">
              <a:rPr lang="en-US" smtClean="0"/>
              <a:pPr/>
              <a:t>18</a:t>
            </a:fld>
            <a:endParaRPr lang="en-US" dirty="0"/>
          </a:p>
        </p:txBody>
      </p:sp>
    </p:spTree>
    <p:extLst>
      <p:ext uri="{BB962C8B-B14F-4D97-AF65-F5344CB8AC3E}">
        <p14:creationId xmlns:p14="http://schemas.microsoft.com/office/powerpoint/2010/main" val="145292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976" y="428604"/>
            <a:ext cx="7772400" cy="891530"/>
          </a:xfrm>
        </p:spPr>
        <p:txBody>
          <a:bodyPr anchor="b" anchorCtr="0">
            <a:normAutofit/>
          </a:bodyPr>
          <a:lstStyle>
            <a:lvl1pPr algn="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2528846" y="1362998"/>
            <a:ext cx="6400800" cy="62292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EA61DCDC-4F75-408A-86B1-1F8006D5F50C}" type="datetime1">
              <a:rPr lang="en-US" smtClean="0"/>
              <a:pPr/>
              <a:t>12/4/13</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FCB4D01-41C5-4FAD-8F48-E275B28D747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8EBF40C-35A3-44E7-BD19-4720840F7E23}" type="datetime1">
              <a:rPr lang="en-US" smtClean="0"/>
              <a:pPr/>
              <a:t>12/4/13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CB4D01-41C5-4FAD-8F48-E275B28D747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27583" y="3786179"/>
            <a:ext cx="7667129"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7583" y="2285992"/>
            <a:ext cx="7667129"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372FAAB-E4AA-4AB4-BD9E-12328AB390E6}" type="datetime1">
              <a:rPr lang="en-US" smtClean="0"/>
              <a:pPr/>
              <a:t>12/4/13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CB4D01-41C5-4FAD-8F48-E275B28D747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188532"/>
            <a:ext cx="8064896" cy="79208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11560" y="1556684"/>
            <a:ext cx="8075240" cy="363326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081F14E5-7F65-4700-B3B3-8E56AFCF7542}" type="datetime1">
              <a:rPr lang="en-US" smtClean="0"/>
              <a:pPr/>
              <a:t>12/4/13</a:t>
            </a:fld>
            <a:endParaRPr lang="en-US" dirty="0"/>
          </a:p>
        </p:txBody>
      </p:sp>
      <p:sp>
        <p:nvSpPr>
          <p:cNvPr id="5" name="Footer Placeholder 4"/>
          <p:cNvSpPr>
            <a:spLocks noGrp="1"/>
          </p:cNvSpPr>
          <p:nvPr>
            <p:ph type="ftr" sz="quarter" idx="3"/>
          </p:nvPr>
        </p:nvSpPr>
        <p:spPr>
          <a:xfrm>
            <a:off x="4932040" y="6356350"/>
            <a:ext cx="2568918"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2699792"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CFCB4D01-41C5-4FAD-8F48-E275B28D7473}" type="slidenum">
              <a:rPr lang="en-US" smtClean="0"/>
              <a:pPr/>
              <a:t>‹#›</a:t>
            </a:fld>
            <a:endParaRPr lang="en-US" dirty="0"/>
          </a:p>
        </p:txBody>
      </p:sp>
      <p:sp>
        <p:nvSpPr>
          <p:cNvPr id="7" name="TextBox 6"/>
          <p:cNvSpPr txBox="1"/>
          <p:nvPr/>
        </p:nvSpPr>
        <p:spPr>
          <a:xfrm>
            <a:off x="7572396" y="6072206"/>
            <a:ext cx="1440160" cy="369332"/>
          </a:xfrm>
          <a:prstGeom prst="rect">
            <a:avLst/>
          </a:prstGeom>
          <a:noFill/>
          <a:ln>
            <a:solidFill>
              <a:schemeClr val="tx1"/>
            </a:solidFill>
            <a:prstDash val="sysDot"/>
          </a:ln>
        </p:spPr>
        <p:txBody>
          <a:bodyPr wrap="square" rtlCol="0">
            <a:spAutoFit/>
          </a:bodyPr>
          <a:lstStyle/>
          <a:p>
            <a:pPr algn="ctr"/>
            <a:r>
              <a:rPr lang="en-US" dirty="0" smtClean="0"/>
              <a:t>Your</a:t>
            </a:r>
            <a:r>
              <a:rPr lang="en-US" baseline="0" dirty="0" smtClean="0"/>
              <a:t> Logo</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“Wear It” </a:t>
            </a:r>
            <a:r>
              <a:rPr lang="en-US"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Impact Baseball </a:t>
            </a:r>
            <a:r>
              <a:rPr lang="en-US"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Vest</a:t>
            </a:r>
            <a:endParaRPr lang="en-US"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Subtitle 2"/>
          <p:cNvSpPr>
            <a:spLocks noGrp="1"/>
          </p:cNvSpPr>
          <p:nvPr>
            <p:ph type="subTitle" idx="1"/>
          </p:nvPr>
        </p:nvSpPr>
        <p:spPr>
          <a:xfrm>
            <a:off x="3851920" y="2780928"/>
            <a:ext cx="5307962" cy="3578170"/>
          </a:xfrm>
        </p:spPr>
        <p:txBody>
          <a:bodyPr numCol="2">
            <a:normAutofit/>
          </a:bodyPr>
          <a:lstStyle/>
          <a:p>
            <a:endParaRPr lang="en-US" sz="2500" dirty="0" smtClean="0">
              <a:solidFill>
                <a:schemeClr val="bg1"/>
              </a:solidFill>
            </a:endParaRPr>
          </a:p>
          <a:p>
            <a:r>
              <a:rPr lang="en-US" sz="2500" dirty="0" smtClean="0">
                <a:solidFill>
                  <a:schemeClr val="bg1"/>
                </a:solidFill>
              </a:rPr>
              <a:t>Garth </a:t>
            </a:r>
            <a:r>
              <a:rPr lang="en-US" sz="2500" dirty="0">
                <a:solidFill>
                  <a:schemeClr val="bg1"/>
                </a:solidFill>
              </a:rPr>
              <a:t>Fletcher</a:t>
            </a:r>
          </a:p>
          <a:p>
            <a:r>
              <a:rPr lang="en-US" sz="2500" dirty="0" err="1">
                <a:solidFill>
                  <a:schemeClr val="bg1"/>
                </a:solidFill>
              </a:rPr>
              <a:t>Kyler</a:t>
            </a:r>
            <a:r>
              <a:rPr lang="en-US" sz="2500" dirty="0">
                <a:solidFill>
                  <a:schemeClr val="bg1"/>
                </a:solidFill>
              </a:rPr>
              <a:t> Hast</a:t>
            </a:r>
          </a:p>
          <a:p>
            <a:r>
              <a:rPr lang="en-US" sz="2500" dirty="0">
                <a:solidFill>
                  <a:schemeClr val="bg1"/>
                </a:solidFill>
              </a:rPr>
              <a:t>Kyle </a:t>
            </a:r>
            <a:r>
              <a:rPr lang="en-US" sz="2500" dirty="0" smtClean="0">
                <a:solidFill>
                  <a:schemeClr val="bg1"/>
                </a:solidFill>
              </a:rPr>
              <a:t>Meredith</a:t>
            </a:r>
          </a:p>
          <a:p>
            <a:endParaRPr lang="en-US" sz="2500" dirty="0">
              <a:solidFill>
                <a:schemeClr val="bg1"/>
              </a:solidFill>
            </a:endParaRPr>
          </a:p>
          <a:p>
            <a:endParaRPr lang="en-US" sz="2500" dirty="0" smtClean="0">
              <a:solidFill>
                <a:schemeClr val="bg1"/>
              </a:solidFill>
            </a:endParaRPr>
          </a:p>
          <a:p>
            <a:endParaRPr lang="en-US" sz="2500" dirty="0">
              <a:solidFill>
                <a:schemeClr val="bg1"/>
              </a:solidFill>
            </a:endParaRPr>
          </a:p>
          <a:p>
            <a:r>
              <a:rPr lang="en-US" sz="2500" b="1" u="sng" dirty="0" smtClean="0">
                <a:solidFill>
                  <a:schemeClr val="bg1"/>
                </a:solidFill>
              </a:rPr>
              <a:t>Team Members</a:t>
            </a:r>
            <a:endParaRPr lang="en-US" sz="2500" dirty="0" smtClean="0">
              <a:solidFill>
                <a:schemeClr val="bg1"/>
              </a:solidFill>
            </a:endParaRPr>
          </a:p>
          <a:p>
            <a:r>
              <a:rPr lang="en-US" sz="2500" dirty="0" smtClean="0">
                <a:solidFill>
                  <a:schemeClr val="bg1"/>
                </a:solidFill>
              </a:rPr>
              <a:t>Maria </a:t>
            </a:r>
            <a:r>
              <a:rPr lang="en-US" sz="2500" dirty="0" err="1">
                <a:solidFill>
                  <a:schemeClr val="bg1"/>
                </a:solidFill>
              </a:rPr>
              <a:t>Miro</a:t>
            </a:r>
            <a:endParaRPr lang="en-US" sz="2500" dirty="0">
              <a:solidFill>
                <a:schemeClr val="bg1"/>
              </a:solidFill>
            </a:endParaRPr>
          </a:p>
          <a:p>
            <a:r>
              <a:rPr lang="en-US" sz="2500" dirty="0" err="1">
                <a:solidFill>
                  <a:schemeClr val="bg1"/>
                </a:solidFill>
              </a:rPr>
              <a:t>Ryne</a:t>
            </a:r>
            <a:r>
              <a:rPr lang="en-US" sz="2500" dirty="0">
                <a:solidFill>
                  <a:schemeClr val="bg1"/>
                </a:solidFill>
              </a:rPr>
              <a:t> </a:t>
            </a:r>
            <a:r>
              <a:rPr lang="en-US" sz="2500" dirty="0" err="1">
                <a:solidFill>
                  <a:schemeClr val="bg1"/>
                </a:solidFill>
              </a:rPr>
              <a:t>Wickery</a:t>
            </a:r>
            <a:endParaRPr lang="en-US" sz="2500" dirty="0">
              <a:solidFill>
                <a:schemeClr val="bg1"/>
              </a:solidFill>
            </a:endParaRPr>
          </a:p>
          <a:p>
            <a:r>
              <a:rPr lang="en-US" sz="2500" dirty="0">
                <a:solidFill>
                  <a:schemeClr val="bg1"/>
                </a:solidFill>
              </a:rPr>
              <a:t>Cecilia Wong</a:t>
            </a:r>
          </a:p>
          <a:p>
            <a:endParaRPr lang="en-US" dirty="0"/>
          </a:p>
        </p:txBody>
      </p:sp>
      <p:sp>
        <p:nvSpPr>
          <p:cNvPr id="4" name="Rectangle 3"/>
          <p:cNvSpPr/>
          <p:nvPr/>
        </p:nvSpPr>
        <p:spPr>
          <a:xfrm>
            <a:off x="170138" y="5661248"/>
            <a:ext cx="7642222" cy="1569660"/>
          </a:xfrm>
          <a:prstGeom prst="rect">
            <a:avLst/>
          </a:prstGeom>
        </p:spPr>
        <p:txBody>
          <a:bodyPr wrap="square" numCol="3">
            <a:spAutoFit/>
          </a:bodyPr>
          <a:lstStyle/>
          <a:p>
            <a:r>
              <a:rPr lang="en-US" b="1" u="sng" dirty="0"/>
              <a:t>Mechanical Engineering </a:t>
            </a:r>
            <a:r>
              <a:rPr lang="en-US" b="1" u="sng" dirty="0" smtClean="0"/>
              <a:t>Advisor</a:t>
            </a:r>
            <a:endParaRPr lang="en-US" dirty="0"/>
          </a:p>
          <a:p>
            <a:r>
              <a:rPr lang="en-US" sz="2400" dirty="0"/>
              <a:t>Dr. </a:t>
            </a:r>
            <a:r>
              <a:rPr lang="en-US" sz="2400" dirty="0" smtClean="0"/>
              <a:t>Amin</a:t>
            </a:r>
            <a:endParaRPr lang="en-US" sz="2400" dirty="0"/>
          </a:p>
          <a:p>
            <a:endParaRPr lang="en-US" b="1" u="sng" dirty="0"/>
          </a:p>
          <a:p>
            <a:endParaRPr lang="en-US" b="1" u="sng" dirty="0" smtClean="0"/>
          </a:p>
          <a:p>
            <a:r>
              <a:rPr lang="en-US" b="1" u="sng" dirty="0" smtClean="0"/>
              <a:t>Industrial </a:t>
            </a:r>
            <a:r>
              <a:rPr lang="en-US" b="1" u="sng" dirty="0"/>
              <a:t>Engineering Advisor</a:t>
            </a:r>
          </a:p>
          <a:p>
            <a:r>
              <a:rPr lang="en-US" sz="2400" dirty="0"/>
              <a:t>Dr. </a:t>
            </a:r>
            <a:r>
              <a:rPr lang="en-US" sz="2400" dirty="0" err="1"/>
              <a:t>Olawale</a:t>
            </a:r>
            <a:endParaRPr lang="en-US" dirty="0"/>
          </a:p>
          <a:p>
            <a:endParaRPr lang="en-US" b="1" u="sng" dirty="0" smtClean="0"/>
          </a:p>
          <a:p>
            <a:endParaRPr lang="en-US" b="1" u="sng" dirty="0"/>
          </a:p>
          <a:p>
            <a:r>
              <a:rPr lang="en-US" b="1" u="sng" dirty="0" smtClean="0"/>
              <a:t>Project </a:t>
            </a:r>
            <a:r>
              <a:rPr lang="en-US" b="1" u="sng" dirty="0"/>
              <a:t>Sponsor</a:t>
            </a:r>
          </a:p>
          <a:p>
            <a:r>
              <a:rPr lang="en-US" sz="2400" dirty="0" smtClean="0"/>
              <a:t>Gavin </a:t>
            </a:r>
            <a:r>
              <a:rPr lang="en-US" sz="2400" dirty="0"/>
              <a:t>Boone</a:t>
            </a:r>
            <a:endParaRPr lang="en-US" sz="2400" dirty="0"/>
          </a:p>
        </p:txBody>
      </p:sp>
      <p:sp>
        <p:nvSpPr>
          <p:cNvPr id="6" name="Rectangle 5"/>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Kyle Meredith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Considerations</a:t>
            </a:r>
            <a:endParaRPr lang="en-US" dirty="0"/>
          </a:p>
        </p:txBody>
      </p:sp>
      <p:sp>
        <p:nvSpPr>
          <p:cNvPr id="3" name="Content Placeholder 2"/>
          <p:cNvSpPr>
            <a:spLocks noGrp="1"/>
          </p:cNvSpPr>
          <p:nvPr>
            <p:ph idx="1"/>
          </p:nvPr>
        </p:nvSpPr>
        <p:spPr>
          <a:xfrm>
            <a:off x="899592" y="1124744"/>
            <a:ext cx="7992888" cy="4065207"/>
          </a:xfrm>
        </p:spPr>
        <p:txBody>
          <a:bodyPr>
            <a:normAutofit fontScale="92500" lnSpcReduction="20000"/>
          </a:bodyPr>
          <a:lstStyle/>
          <a:p>
            <a:r>
              <a:rPr lang="en-US" dirty="0" smtClean="0"/>
              <a:t>Lightweight</a:t>
            </a:r>
          </a:p>
          <a:p>
            <a:pPr lvl="2"/>
            <a:r>
              <a:rPr lang="en-US" dirty="0" smtClean="0"/>
              <a:t>Lightweight materials</a:t>
            </a:r>
          </a:p>
          <a:p>
            <a:pPr lvl="2"/>
            <a:r>
              <a:rPr lang="en-US" dirty="0" smtClean="0"/>
              <a:t>Remove unnecessary materials</a:t>
            </a:r>
          </a:p>
          <a:p>
            <a:pPr lvl="2"/>
            <a:r>
              <a:rPr lang="en-US" dirty="0" smtClean="0"/>
              <a:t>Minimize thickness</a:t>
            </a:r>
          </a:p>
          <a:p>
            <a:pPr lvl="2"/>
            <a:r>
              <a:rPr lang="en-US" dirty="0" smtClean="0"/>
              <a:t>Minimize padding</a:t>
            </a:r>
          </a:p>
          <a:p>
            <a:pPr marL="914400" lvl="2" indent="0">
              <a:buNone/>
            </a:pPr>
            <a:endParaRPr lang="en-US" dirty="0" smtClean="0"/>
          </a:p>
          <a:p>
            <a:r>
              <a:rPr lang="en-US" dirty="0" smtClean="0"/>
              <a:t>Worn Over Uniform</a:t>
            </a:r>
          </a:p>
          <a:p>
            <a:pPr lvl="2"/>
            <a:r>
              <a:rPr lang="en-US" dirty="0" smtClean="0"/>
              <a:t>Quick securing (Velcro/snaps/etc.)</a:t>
            </a:r>
          </a:p>
          <a:p>
            <a:pPr lvl="2"/>
            <a:r>
              <a:rPr lang="en-US" dirty="0" smtClean="0"/>
              <a:t>Transparent material in number area</a:t>
            </a:r>
          </a:p>
          <a:p>
            <a:pPr lvl="2"/>
            <a:r>
              <a:rPr lang="en-US" dirty="0" smtClean="0"/>
              <a:t>Interchangeable numbers (Velcro/pouch/etc.)</a:t>
            </a:r>
          </a:p>
          <a:p>
            <a:pPr lvl="2"/>
            <a:r>
              <a:rPr lang="en-US" dirty="0" smtClean="0"/>
              <a:t>Aesthetically pleasing</a:t>
            </a:r>
          </a:p>
        </p:txBody>
      </p:sp>
      <p:sp>
        <p:nvSpPr>
          <p:cNvPr id="4" name="Rectangle 3"/>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Maria </a:t>
            </a:r>
            <a:r>
              <a:rPr lang="en-US" dirty="0" err="1" smtClean="0"/>
              <a:t>Miro</a:t>
            </a:r>
            <a:endParaRPr lang="en-US" dirty="0"/>
          </a:p>
        </p:txBody>
      </p:sp>
    </p:spTree>
    <p:extLst>
      <p:ext uri="{BB962C8B-B14F-4D97-AF65-F5344CB8AC3E}">
        <p14:creationId xmlns:p14="http://schemas.microsoft.com/office/powerpoint/2010/main" val="23687715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Selection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691" y="1124744"/>
            <a:ext cx="8943309" cy="5112568"/>
          </a:xfrm>
        </p:spPr>
      </p:pic>
      <p:sp>
        <p:nvSpPr>
          <p:cNvPr id="5" name="Rectangle 4"/>
          <p:cNvSpPr/>
          <p:nvPr/>
        </p:nvSpPr>
        <p:spPr>
          <a:xfrm>
            <a:off x="7452320" y="6237312"/>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Kyler</a:t>
            </a:r>
            <a:r>
              <a:rPr lang="en-US" dirty="0" smtClean="0"/>
              <a:t> Hast</a:t>
            </a:r>
            <a:endParaRPr lang="en-US" dirty="0"/>
          </a:p>
        </p:txBody>
      </p:sp>
    </p:spTree>
    <p:extLst>
      <p:ext uri="{BB962C8B-B14F-4D97-AF65-F5344CB8AC3E}">
        <p14:creationId xmlns:p14="http://schemas.microsoft.com/office/powerpoint/2010/main" val="8414725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Selection</a:t>
            </a:r>
            <a:endParaRPr lang="en-US" dirty="0"/>
          </a:p>
        </p:txBody>
      </p:sp>
      <p:pic>
        <p:nvPicPr>
          <p:cNvPr id="5" name="Content Placeholder 4"/>
          <p:cNvPicPr>
            <a:picLocks noGrp="1" noChangeAspect="1"/>
          </p:cNvPicPr>
          <p:nvPr>
            <p:ph idx="1"/>
          </p:nvPr>
        </p:nvPicPr>
        <p:blipFill>
          <a:blip r:embed="rId2"/>
          <a:stretch>
            <a:fillRect/>
          </a:stretch>
        </p:blipFill>
        <p:spPr>
          <a:xfrm>
            <a:off x="179512" y="1268760"/>
            <a:ext cx="8821972" cy="1600200"/>
          </a:xfrm>
          <a:prstGeom prst="rect">
            <a:avLst/>
          </a:prstGeom>
        </p:spPr>
      </p:pic>
      <p:sp>
        <p:nvSpPr>
          <p:cNvPr id="6" name="TextBox 5"/>
          <p:cNvSpPr txBox="1"/>
          <p:nvPr/>
        </p:nvSpPr>
        <p:spPr>
          <a:xfrm>
            <a:off x="1594048" y="3126447"/>
            <a:ext cx="70104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Chose </a:t>
            </a:r>
            <a:r>
              <a:rPr lang="en-US" sz="2800" b="1" dirty="0" smtClean="0"/>
              <a:t>Carbon Fiber </a:t>
            </a:r>
            <a:r>
              <a:rPr lang="en-US" sz="2800" dirty="0" smtClean="0"/>
              <a:t>for final plate  material selection</a:t>
            </a:r>
          </a:p>
          <a:p>
            <a:endParaRPr lang="en-US" sz="2800" dirty="0" smtClean="0"/>
          </a:p>
          <a:p>
            <a:pPr marL="285750" indent="-285750">
              <a:buFont typeface="Arial" panose="020B0604020202020204" pitchFamily="34" charset="0"/>
              <a:buChar char="•"/>
            </a:pPr>
            <a:r>
              <a:rPr lang="en-US" sz="2800" dirty="0" smtClean="0"/>
              <a:t>Manufacturing Carbon Fiber plates is simpler than processing silicon into desired plates</a:t>
            </a:r>
            <a:endParaRPr lang="en-US" sz="2800" dirty="0"/>
          </a:p>
        </p:txBody>
      </p:sp>
      <p:sp>
        <p:nvSpPr>
          <p:cNvPr id="7" name="Rectangle 6"/>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Kyler</a:t>
            </a:r>
            <a:r>
              <a:rPr lang="en-US" dirty="0" smtClean="0"/>
              <a:t> Hast</a:t>
            </a:r>
            <a:endParaRPr lang="en-US" dirty="0"/>
          </a:p>
        </p:txBody>
      </p:sp>
    </p:spTree>
    <p:extLst>
      <p:ext uri="{BB962C8B-B14F-4D97-AF65-F5344CB8AC3E}">
        <p14:creationId xmlns:p14="http://schemas.microsoft.com/office/powerpoint/2010/main" val="33202310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Analysis</a:t>
            </a:r>
            <a:endParaRPr lang="en-US" dirty="0"/>
          </a:p>
        </p:txBody>
      </p:sp>
      <p:sp>
        <p:nvSpPr>
          <p:cNvPr id="3" name="Content Placeholder 2"/>
          <p:cNvSpPr>
            <a:spLocks noGrp="1"/>
          </p:cNvSpPr>
          <p:nvPr>
            <p:ph idx="1"/>
          </p:nvPr>
        </p:nvSpPr>
        <p:spPr>
          <a:xfrm>
            <a:off x="1331640" y="1196752"/>
            <a:ext cx="8352928" cy="4176464"/>
          </a:xfrm>
        </p:spPr>
        <p:txBody>
          <a:bodyPr>
            <a:normAutofit fontScale="92500" lnSpcReduction="10000"/>
          </a:bodyPr>
          <a:lstStyle/>
          <a:p>
            <a:r>
              <a:rPr lang="en-US" dirty="0" smtClean="0"/>
              <a:t>Calculation Assumptions</a:t>
            </a:r>
            <a:endParaRPr lang="en-US" dirty="0"/>
          </a:p>
          <a:p>
            <a:pPr lvl="2"/>
            <a:r>
              <a:rPr lang="en-US" dirty="0"/>
              <a:t>1 Dimensional</a:t>
            </a:r>
          </a:p>
          <a:p>
            <a:pPr lvl="2"/>
            <a:r>
              <a:rPr lang="en-US" dirty="0" smtClean="0"/>
              <a:t>Elastic region</a:t>
            </a:r>
            <a:endParaRPr lang="en-US" dirty="0"/>
          </a:p>
          <a:p>
            <a:pPr lvl="2"/>
            <a:r>
              <a:rPr lang="en-US" dirty="0" smtClean="0"/>
              <a:t>Uniform force</a:t>
            </a:r>
            <a:endParaRPr lang="en-US" dirty="0"/>
          </a:p>
          <a:p>
            <a:pPr lvl="2"/>
            <a:r>
              <a:rPr lang="en-US" dirty="0"/>
              <a:t>Constant </a:t>
            </a:r>
            <a:r>
              <a:rPr lang="en-US" dirty="0" smtClean="0"/>
              <a:t>force</a:t>
            </a:r>
          </a:p>
          <a:p>
            <a:pPr marL="457200" lvl="1" indent="0">
              <a:buNone/>
            </a:pPr>
            <a:endParaRPr lang="en-US" dirty="0"/>
          </a:p>
          <a:p>
            <a:r>
              <a:rPr lang="en-US" dirty="0"/>
              <a:t>Speed of sound of rubber</a:t>
            </a:r>
          </a:p>
          <a:p>
            <a:pPr lvl="2"/>
            <a:r>
              <a:rPr lang="en-US" dirty="0"/>
              <a:t>About 60 m/s</a:t>
            </a:r>
          </a:p>
          <a:p>
            <a:pPr lvl="2"/>
            <a:r>
              <a:rPr lang="en-US" dirty="0"/>
              <a:t>Assumed to be a solid rubber </a:t>
            </a:r>
            <a:r>
              <a:rPr lang="en-US" dirty="0" smtClean="0"/>
              <a:t>ball </a:t>
            </a:r>
          </a:p>
          <a:p>
            <a:pPr lvl="2"/>
            <a:r>
              <a:rPr lang="en-US" dirty="0" smtClean="0"/>
              <a:t>Used </a:t>
            </a:r>
            <a:r>
              <a:rPr lang="en-US" dirty="0"/>
              <a:t>to calculate impact time.</a:t>
            </a:r>
          </a:p>
          <a:p>
            <a:pPr lvl="1"/>
            <a:endParaRPr lang="en-US" dirty="0" smtClean="0"/>
          </a:p>
        </p:txBody>
      </p:sp>
      <p:sp>
        <p:nvSpPr>
          <p:cNvPr id="4" name="Slide Number Placeholder 3"/>
          <p:cNvSpPr>
            <a:spLocks noGrp="1"/>
          </p:cNvSpPr>
          <p:nvPr>
            <p:ph type="sldNum" sz="quarter" idx="12"/>
          </p:nvPr>
        </p:nvSpPr>
        <p:spPr/>
        <p:txBody>
          <a:bodyPr/>
          <a:lstStyle/>
          <a:p>
            <a:fld id="{CFCB4D01-41C5-4FAD-8F48-E275B28D7473}" type="slidenum">
              <a:rPr lang="en-US" smtClean="0"/>
              <a:pPr/>
              <a:t>13</a:t>
            </a:fld>
            <a:endParaRPr lang="en-US" dirty="0"/>
          </a:p>
        </p:txBody>
      </p:sp>
      <p:sp>
        <p:nvSpPr>
          <p:cNvPr id="5" name="Rectangle 4"/>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Ryne</a:t>
            </a:r>
            <a:r>
              <a:rPr lang="en-US" dirty="0" smtClean="0"/>
              <a:t> </a:t>
            </a:r>
            <a:r>
              <a:rPr lang="en-US" dirty="0" err="1" smtClean="0"/>
              <a:t>Wickery</a:t>
            </a:r>
            <a:endParaRPr lang="en-US" dirty="0"/>
          </a:p>
        </p:txBody>
      </p:sp>
    </p:spTree>
    <p:extLst>
      <p:ext uri="{BB962C8B-B14F-4D97-AF65-F5344CB8AC3E}">
        <p14:creationId xmlns:p14="http://schemas.microsoft.com/office/powerpoint/2010/main" val="7416363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Analysis</a:t>
            </a:r>
            <a:endParaRPr lang="en-US" dirty="0"/>
          </a:p>
        </p:txBody>
      </p:sp>
      <p:sp>
        <p:nvSpPr>
          <p:cNvPr id="3" name="Content Placeholder 2"/>
          <p:cNvSpPr>
            <a:spLocks noGrp="1"/>
          </p:cNvSpPr>
          <p:nvPr>
            <p:ph idx="1"/>
          </p:nvPr>
        </p:nvSpPr>
        <p:spPr>
          <a:xfrm>
            <a:off x="4561656" y="1196752"/>
            <a:ext cx="4582344" cy="5184576"/>
          </a:xfrm>
        </p:spPr>
        <p:txBody>
          <a:bodyPr>
            <a:normAutofit fontScale="85000" lnSpcReduction="20000"/>
          </a:bodyPr>
          <a:lstStyle/>
          <a:p>
            <a:r>
              <a:rPr lang="en-US" sz="2800" dirty="0"/>
              <a:t>Impact time </a:t>
            </a:r>
          </a:p>
          <a:p>
            <a:pPr lvl="2"/>
            <a:r>
              <a:rPr lang="en-US" sz="2800" dirty="0"/>
              <a:t>2.455*10</a:t>
            </a:r>
            <a:r>
              <a:rPr lang="en-US" sz="2800" baseline="30000" dirty="0"/>
              <a:t>-3</a:t>
            </a:r>
            <a:r>
              <a:rPr lang="en-US" sz="2800" dirty="0"/>
              <a:t> sec</a:t>
            </a:r>
          </a:p>
          <a:p>
            <a:pPr lvl="2"/>
            <a:endParaRPr lang="en-US" sz="2800" dirty="0"/>
          </a:p>
          <a:p>
            <a:r>
              <a:rPr lang="en-US" sz="2800" dirty="0"/>
              <a:t>Force of ball at 100mph</a:t>
            </a:r>
          </a:p>
          <a:p>
            <a:pPr lvl="2"/>
            <a:r>
              <a:rPr lang="en-US" sz="2800" dirty="0"/>
              <a:t>2.581 </a:t>
            </a:r>
            <a:r>
              <a:rPr lang="en-US" sz="2800" dirty="0" err="1"/>
              <a:t>kN</a:t>
            </a:r>
            <a:r>
              <a:rPr lang="en-US" sz="2800" dirty="0"/>
              <a:t> (580 </a:t>
            </a:r>
            <a:r>
              <a:rPr lang="en-US" sz="2800" dirty="0" err="1"/>
              <a:t>lbf</a:t>
            </a:r>
            <a:r>
              <a:rPr lang="en-US" sz="2800" dirty="0"/>
              <a:t>)</a:t>
            </a:r>
          </a:p>
          <a:p>
            <a:pPr lvl="2"/>
            <a:endParaRPr lang="en-US" sz="2800" dirty="0"/>
          </a:p>
          <a:p>
            <a:r>
              <a:rPr lang="en-US" sz="2800" dirty="0"/>
              <a:t>Surface area of ball compressed</a:t>
            </a:r>
          </a:p>
          <a:p>
            <a:pPr lvl="2"/>
            <a:r>
              <a:rPr lang="en-US" sz="2800" dirty="0"/>
              <a:t>0.503 in</a:t>
            </a:r>
            <a:r>
              <a:rPr lang="en-US" sz="2800" baseline="30000" dirty="0"/>
              <a:t>2</a:t>
            </a:r>
          </a:p>
          <a:p>
            <a:pPr lvl="2"/>
            <a:endParaRPr lang="en-US" sz="2800" baseline="30000" dirty="0"/>
          </a:p>
          <a:p>
            <a:r>
              <a:rPr lang="en-US" sz="2800" dirty="0"/>
              <a:t>Impact Energy = </a:t>
            </a:r>
            <a:r>
              <a:rPr lang="en-US" sz="2800" dirty="0">
                <a:solidFill>
                  <a:srgbClr val="FF0000"/>
                </a:solidFill>
              </a:rPr>
              <a:t>141 J</a:t>
            </a:r>
          </a:p>
          <a:p>
            <a:endParaRPr lang="en-US" sz="2800" dirty="0"/>
          </a:p>
          <a:p>
            <a:r>
              <a:rPr lang="en-US" sz="2800" dirty="0" err="1"/>
              <a:t>E</a:t>
            </a:r>
            <a:r>
              <a:rPr lang="en-US" sz="2800" baseline="-25000" dirty="0" err="1"/>
              <a:t>CFRP_absorb</a:t>
            </a:r>
            <a:r>
              <a:rPr lang="en-US" sz="2800" baseline="-25000" dirty="0"/>
              <a:t>.</a:t>
            </a:r>
            <a:r>
              <a:rPr lang="en-US" sz="2800" dirty="0"/>
              <a:t> = </a:t>
            </a:r>
            <a:r>
              <a:rPr lang="en-US" sz="2800" dirty="0">
                <a:solidFill>
                  <a:srgbClr val="00B050"/>
                </a:solidFill>
              </a:rPr>
              <a:t>2059 J</a:t>
            </a:r>
          </a:p>
          <a:p>
            <a:endParaRPr lang="en-US" sz="2800" dirty="0">
              <a:solidFill>
                <a:srgbClr val="00B050"/>
              </a:solidFill>
            </a:endParaRPr>
          </a:p>
          <a:p>
            <a:r>
              <a:rPr lang="en-US" sz="2800" dirty="0"/>
              <a:t>F.S = 14.5</a:t>
            </a:r>
          </a:p>
          <a:p>
            <a:endParaRPr lang="en-US"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14</a:t>
            </a:fld>
            <a:endParaRPr lang="en-US" dirty="0"/>
          </a:p>
        </p:txBody>
      </p:sp>
      <p:sp>
        <p:nvSpPr>
          <p:cNvPr id="5" name="Rectangle 4"/>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Ryne</a:t>
            </a:r>
            <a:r>
              <a:rPr lang="en-US" dirty="0" smtClean="0"/>
              <a:t> </a:t>
            </a:r>
            <a:r>
              <a:rPr lang="en-US" dirty="0" err="1" smtClean="0"/>
              <a:t>Wickery</a:t>
            </a:r>
            <a:endParaRPr lang="en-US" dirty="0"/>
          </a:p>
        </p:txBody>
      </p:sp>
      <p:pic>
        <p:nvPicPr>
          <p:cNvPr id="7" name="Picture 6"/>
          <p:cNvPicPr>
            <a:picLocks noChangeAspect="1"/>
          </p:cNvPicPr>
          <p:nvPr/>
        </p:nvPicPr>
        <p:blipFill rotWithShape="1">
          <a:blip r:embed="rId2"/>
          <a:srcRect l="4113" t="4226" r="8955" b="5145"/>
          <a:stretch/>
        </p:blipFill>
        <p:spPr>
          <a:xfrm>
            <a:off x="314980" y="1268760"/>
            <a:ext cx="4113004" cy="3528392"/>
          </a:xfrm>
          <a:prstGeom prst="rect">
            <a:avLst/>
          </a:prstGeom>
          <a:ln>
            <a:solidFill>
              <a:schemeClr val="tx1"/>
            </a:solidFill>
          </a:ln>
        </p:spPr>
      </p:pic>
    </p:spTree>
    <p:extLst>
      <p:ext uri="{BB962C8B-B14F-4D97-AF65-F5344CB8AC3E}">
        <p14:creationId xmlns:p14="http://schemas.microsoft.com/office/powerpoint/2010/main" val="7416363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Analysis</a:t>
            </a:r>
            <a:endParaRPr lang="en-US"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15</a:t>
            </a:fld>
            <a:endParaRPr lang="en-US" dirty="0"/>
          </a:p>
        </p:txBody>
      </p:sp>
      <p:sp>
        <p:nvSpPr>
          <p:cNvPr id="5" name="Rectangle 4"/>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Ryne</a:t>
            </a:r>
            <a:r>
              <a:rPr lang="en-US" dirty="0" smtClean="0"/>
              <a:t> </a:t>
            </a:r>
            <a:r>
              <a:rPr lang="en-US" dirty="0" err="1" smtClean="0"/>
              <a:t>Wickery</a:t>
            </a:r>
            <a:endParaRPr lang="en-US" dirty="0"/>
          </a:p>
        </p:txBody>
      </p:sp>
      <p:pic>
        <p:nvPicPr>
          <p:cNvPr id="7" name="Picture 6"/>
          <p:cNvPicPr>
            <a:picLocks noChangeAspect="1"/>
          </p:cNvPicPr>
          <p:nvPr/>
        </p:nvPicPr>
        <p:blipFill>
          <a:blip r:embed="rId2"/>
          <a:stretch>
            <a:fillRect/>
          </a:stretch>
        </p:blipFill>
        <p:spPr>
          <a:xfrm>
            <a:off x="289093" y="1401614"/>
            <a:ext cx="4231572" cy="3611562"/>
          </a:xfrm>
          <a:prstGeom prst="rect">
            <a:avLst/>
          </a:prstGeom>
        </p:spPr>
      </p:pic>
      <p:pic>
        <p:nvPicPr>
          <p:cNvPr id="8" name="Picture 7"/>
          <p:cNvPicPr>
            <a:picLocks noChangeAspect="1"/>
          </p:cNvPicPr>
          <p:nvPr/>
        </p:nvPicPr>
        <p:blipFill>
          <a:blip r:embed="rId3"/>
          <a:stretch>
            <a:fillRect/>
          </a:stretch>
        </p:blipFill>
        <p:spPr>
          <a:xfrm>
            <a:off x="4784893" y="1387618"/>
            <a:ext cx="4163247" cy="3625558"/>
          </a:xfrm>
          <a:prstGeom prst="rect">
            <a:avLst/>
          </a:prstGeom>
        </p:spPr>
      </p:pic>
      <p:sp>
        <p:nvSpPr>
          <p:cNvPr id="9" name="TextBox 8"/>
          <p:cNvSpPr txBox="1"/>
          <p:nvPr/>
        </p:nvSpPr>
        <p:spPr>
          <a:xfrm>
            <a:off x="179512" y="5157192"/>
            <a:ext cx="8887646" cy="461665"/>
          </a:xfrm>
          <a:prstGeom prst="rect">
            <a:avLst/>
          </a:prstGeom>
          <a:solidFill>
            <a:srgbClr val="FFFFFF"/>
          </a:solidFill>
        </p:spPr>
        <p:txBody>
          <a:bodyPr wrap="square" rtlCol="0">
            <a:spAutoFit/>
          </a:bodyPr>
          <a:lstStyle/>
          <a:p>
            <a:pPr algn="ctr"/>
            <a:r>
              <a:rPr lang="en-US" sz="2400" b="1" dirty="0" smtClean="0"/>
              <a:t>Rib Plate:  Deflection (inches) </a:t>
            </a:r>
            <a:r>
              <a:rPr lang="en-US" sz="2400" b="1" dirty="0"/>
              <a:t>[</a:t>
            </a:r>
            <a:r>
              <a:rPr lang="en-US" sz="2400" b="1" dirty="0" smtClean="0"/>
              <a:t>left</a:t>
            </a:r>
            <a:r>
              <a:rPr lang="en-US" sz="2400" b="1" dirty="0"/>
              <a:t>]</a:t>
            </a:r>
            <a:r>
              <a:rPr lang="en-US" sz="2400" b="1" dirty="0" smtClean="0"/>
              <a:t>   &amp;   Safety Factor [right</a:t>
            </a:r>
            <a:r>
              <a:rPr lang="en-US" sz="2400" b="1" dirty="0"/>
              <a:t>]</a:t>
            </a:r>
          </a:p>
        </p:txBody>
      </p:sp>
    </p:spTree>
    <p:extLst>
      <p:ext uri="{BB962C8B-B14F-4D97-AF65-F5344CB8AC3E}">
        <p14:creationId xmlns:p14="http://schemas.microsoft.com/office/powerpoint/2010/main" val="7416363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Ryne</a:t>
            </a:r>
            <a:r>
              <a:rPr lang="en-US" dirty="0" smtClean="0"/>
              <a:t> </a:t>
            </a:r>
            <a:r>
              <a:rPr lang="en-US" dirty="0" err="1" smtClean="0"/>
              <a:t>Wickery</a:t>
            </a:r>
            <a:endParaRPr lang="en-US" dirty="0"/>
          </a:p>
        </p:txBody>
      </p:sp>
      <p:sp>
        <p:nvSpPr>
          <p:cNvPr id="2" name="Title 1"/>
          <p:cNvSpPr>
            <a:spLocks noGrp="1"/>
          </p:cNvSpPr>
          <p:nvPr>
            <p:ph type="title"/>
          </p:nvPr>
        </p:nvSpPr>
        <p:spPr/>
        <p:txBody>
          <a:bodyPr/>
          <a:lstStyle/>
          <a:p>
            <a:r>
              <a:rPr lang="en-US" dirty="0" smtClean="0"/>
              <a:t>Impact </a:t>
            </a:r>
            <a:r>
              <a:rPr lang="en-US" dirty="0"/>
              <a:t>Analysis</a:t>
            </a:r>
          </a:p>
        </p:txBody>
      </p:sp>
      <p:sp>
        <p:nvSpPr>
          <p:cNvPr id="6" name="TextBox 5"/>
          <p:cNvSpPr txBox="1"/>
          <p:nvPr/>
        </p:nvSpPr>
        <p:spPr>
          <a:xfrm>
            <a:off x="184345" y="5589240"/>
            <a:ext cx="8708135" cy="457403"/>
          </a:xfrm>
          <a:prstGeom prst="rect">
            <a:avLst/>
          </a:prstGeom>
          <a:solidFill>
            <a:schemeClr val="bg1"/>
          </a:solidFill>
        </p:spPr>
        <p:txBody>
          <a:bodyPr wrap="square" rtlCol="0">
            <a:spAutoFit/>
          </a:bodyPr>
          <a:lstStyle/>
          <a:p>
            <a:pPr algn="ctr"/>
            <a:r>
              <a:rPr lang="en-US" sz="2400" b="1" dirty="0" smtClean="0"/>
              <a:t>Spine Plate:  Deflection (inches) </a:t>
            </a:r>
            <a:r>
              <a:rPr lang="en-US" sz="2400" b="1" dirty="0"/>
              <a:t>[</a:t>
            </a:r>
            <a:r>
              <a:rPr lang="en-US" sz="2400" b="1" dirty="0" smtClean="0"/>
              <a:t>left</a:t>
            </a:r>
            <a:r>
              <a:rPr lang="en-US" sz="2400" b="1" dirty="0"/>
              <a:t>]</a:t>
            </a:r>
            <a:r>
              <a:rPr lang="en-US" sz="2400" b="1" dirty="0" smtClean="0"/>
              <a:t>   &amp;   Safety Factor [right</a:t>
            </a:r>
            <a:r>
              <a:rPr lang="en-US" sz="2400" b="1" dirty="0"/>
              <a:t>]</a:t>
            </a:r>
          </a:p>
        </p:txBody>
      </p:sp>
      <p:pic>
        <p:nvPicPr>
          <p:cNvPr id="3" name="Picture 2"/>
          <p:cNvPicPr>
            <a:picLocks noChangeAspect="1"/>
          </p:cNvPicPr>
          <p:nvPr/>
        </p:nvPicPr>
        <p:blipFill>
          <a:blip r:embed="rId2"/>
          <a:stretch>
            <a:fillRect/>
          </a:stretch>
        </p:blipFill>
        <p:spPr>
          <a:xfrm>
            <a:off x="1019944" y="977483"/>
            <a:ext cx="3048000" cy="4611757"/>
          </a:xfrm>
          <a:prstGeom prst="rect">
            <a:avLst/>
          </a:prstGeom>
        </p:spPr>
      </p:pic>
      <p:pic>
        <p:nvPicPr>
          <p:cNvPr id="7" name="Picture 6"/>
          <p:cNvPicPr>
            <a:picLocks noChangeAspect="1"/>
          </p:cNvPicPr>
          <p:nvPr/>
        </p:nvPicPr>
        <p:blipFill>
          <a:blip r:embed="rId3"/>
          <a:stretch>
            <a:fillRect/>
          </a:stretch>
        </p:blipFill>
        <p:spPr>
          <a:xfrm>
            <a:off x="5289822" y="908720"/>
            <a:ext cx="2882578" cy="4695602"/>
          </a:xfrm>
          <a:prstGeom prst="rect">
            <a:avLst/>
          </a:prstGeom>
        </p:spPr>
      </p:pic>
    </p:spTree>
    <p:extLst>
      <p:ext uri="{BB962C8B-B14F-4D97-AF65-F5344CB8AC3E}">
        <p14:creationId xmlns:p14="http://schemas.microsoft.com/office/powerpoint/2010/main" val="7671937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a:xfrm>
            <a:off x="3707904" y="692696"/>
            <a:ext cx="4896544" cy="5256584"/>
          </a:xfrm>
        </p:spPr>
        <p:txBody>
          <a:bodyPr>
            <a:normAutofit fontScale="77500" lnSpcReduction="20000"/>
          </a:bodyPr>
          <a:lstStyle/>
          <a:p>
            <a:pPr marL="0" indent="0">
              <a:buNone/>
            </a:pPr>
            <a:endParaRPr lang="en-US" dirty="0" smtClean="0"/>
          </a:p>
          <a:p>
            <a:r>
              <a:rPr lang="en-US" dirty="0"/>
              <a:t>Collar piece height shouldn’t be the same on the front than at the back of the neck.</a:t>
            </a:r>
          </a:p>
          <a:p>
            <a:endParaRPr lang="en-US" dirty="0" smtClean="0"/>
          </a:p>
          <a:p>
            <a:r>
              <a:rPr lang="en-US" dirty="0" smtClean="0"/>
              <a:t>The arrangement and size of the padding should follow the form of the muscles underneath.</a:t>
            </a:r>
          </a:p>
          <a:p>
            <a:endParaRPr lang="en-US" dirty="0" smtClean="0"/>
          </a:p>
          <a:p>
            <a:r>
              <a:rPr lang="en-US" dirty="0" smtClean="0"/>
              <a:t>The arm holes should not cover the shoulder area to allow free range of movement.</a:t>
            </a:r>
          </a:p>
          <a:p>
            <a:endParaRPr lang="en-US" dirty="0" smtClean="0"/>
          </a:p>
          <a:p>
            <a:r>
              <a:rPr lang="en-US" dirty="0" smtClean="0"/>
              <a:t>The length of the vest shouldn’t exceed the waist of the player.</a:t>
            </a:r>
          </a:p>
          <a:p>
            <a:endParaRPr lang="en-US"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17</a:t>
            </a:fld>
            <a:endParaRPr lang="en-US" dirty="0"/>
          </a:p>
        </p:txBody>
      </p:sp>
      <p:sp>
        <p:nvSpPr>
          <p:cNvPr id="5" name="Rectangle 4"/>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Cecilia  Wong</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3024336" cy="4176464"/>
          </a:xfrm>
          <a:prstGeom prst="rect">
            <a:avLst/>
          </a:prstGeom>
          <a:noFill/>
          <a:ln>
            <a:noFill/>
          </a:ln>
        </p:spPr>
      </p:pic>
    </p:spTree>
    <p:extLst>
      <p:ext uri="{BB962C8B-B14F-4D97-AF65-F5344CB8AC3E}">
        <p14:creationId xmlns:p14="http://schemas.microsoft.com/office/powerpoint/2010/main" val="7416363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a:xfrm>
            <a:off x="611560" y="1196752"/>
            <a:ext cx="8075240" cy="3633267"/>
          </a:xfrm>
        </p:spPr>
        <p:txBody>
          <a:bodyPr>
            <a:normAutofit fontScale="92500" lnSpcReduction="20000"/>
          </a:bodyPr>
          <a:lstStyle/>
          <a:p>
            <a:r>
              <a:rPr lang="en-US" dirty="0" smtClean="0"/>
              <a:t>Fabric or buffering material should be thick enough to prevent skin injuries from shattered material.</a:t>
            </a:r>
          </a:p>
          <a:p>
            <a:endParaRPr lang="en-US" dirty="0" smtClean="0"/>
          </a:p>
          <a:p>
            <a:r>
              <a:rPr lang="en-US" dirty="0"/>
              <a:t>Vest </a:t>
            </a:r>
            <a:r>
              <a:rPr lang="en-US" dirty="0" smtClean="0"/>
              <a:t>must allow </a:t>
            </a:r>
            <a:r>
              <a:rPr lang="en-US" dirty="0"/>
              <a:t>the transfer of body heat to the environment as players performs</a:t>
            </a:r>
            <a:r>
              <a:rPr lang="en-US" dirty="0" smtClean="0"/>
              <a:t>.</a:t>
            </a:r>
          </a:p>
          <a:p>
            <a:endParaRPr lang="en-US" dirty="0"/>
          </a:p>
          <a:p>
            <a:r>
              <a:rPr lang="en-US" dirty="0" smtClean="0"/>
              <a:t>Possible risk analysis.</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18</a:t>
            </a:fld>
            <a:endParaRPr lang="en-US" dirty="0"/>
          </a:p>
        </p:txBody>
      </p:sp>
      <p:sp>
        <p:nvSpPr>
          <p:cNvPr id="5" name="Rectangle 4"/>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Cecilia Wong</a:t>
            </a:r>
            <a:endParaRPr lang="en-US" dirty="0"/>
          </a:p>
        </p:txBody>
      </p:sp>
    </p:spTree>
    <p:extLst>
      <p:ext uri="{BB962C8B-B14F-4D97-AF65-F5344CB8AC3E}">
        <p14:creationId xmlns:p14="http://schemas.microsoft.com/office/powerpoint/2010/main" val="7416363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Budget</a:t>
            </a:r>
            <a:endParaRPr lang="en-US" dirty="0"/>
          </a:p>
        </p:txBody>
      </p:sp>
      <p:sp>
        <p:nvSpPr>
          <p:cNvPr id="3" name="Content Placeholder 2"/>
          <p:cNvSpPr>
            <a:spLocks noGrp="1"/>
          </p:cNvSpPr>
          <p:nvPr>
            <p:ph idx="1"/>
          </p:nvPr>
        </p:nvSpPr>
        <p:spPr>
          <a:xfrm>
            <a:off x="1008112" y="1196752"/>
            <a:ext cx="8532440" cy="4320480"/>
          </a:xfrm>
        </p:spPr>
        <p:txBody>
          <a:bodyPr>
            <a:normAutofit fontScale="92500" lnSpcReduction="20000"/>
          </a:bodyPr>
          <a:lstStyle/>
          <a:p>
            <a:r>
              <a:rPr lang="en-US" dirty="0" smtClean="0"/>
              <a:t>Carbon fiber fabric 5.7 </a:t>
            </a:r>
            <a:r>
              <a:rPr lang="en-US" dirty="0" err="1" smtClean="0"/>
              <a:t>oz</a:t>
            </a:r>
            <a:endParaRPr lang="en-US" dirty="0" smtClean="0"/>
          </a:p>
          <a:p>
            <a:pPr lvl="2"/>
            <a:r>
              <a:rPr lang="en-US" dirty="0" smtClean="0"/>
              <a:t>$36 per sq. yard</a:t>
            </a:r>
          </a:p>
          <a:p>
            <a:pPr lvl="2"/>
            <a:endParaRPr lang="en-US" dirty="0" smtClean="0"/>
          </a:p>
          <a:p>
            <a:r>
              <a:rPr lang="en-US" dirty="0" smtClean="0"/>
              <a:t>Fiberglass fabric 6 </a:t>
            </a:r>
            <a:r>
              <a:rPr lang="en-US" dirty="0" err="1" smtClean="0"/>
              <a:t>oz</a:t>
            </a:r>
            <a:endParaRPr lang="en-US" dirty="0" smtClean="0"/>
          </a:p>
          <a:p>
            <a:pPr lvl="2"/>
            <a:r>
              <a:rPr lang="en-US" dirty="0" smtClean="0"/>
              <a:t>$7 per sq. yard</a:t>
            </a:r>
          </a:p>
          <a:p>
            <a:pPr lvl="2"/>
            <a:endParaRPr lang="en-US" dirty="0" smtClean="0"/>
          </a:p>
          <a:p>
            <a:r>
              <a:rPr lang="en-US" dirty="0" smtClean="0"/>
              <a:t>Polyester resin</a:t>
            </a:r>
          </a:p>
          <a:p>
            <a:pPr lvl="2"/>
            <a:r>
              <a:rPr lang="en-US" dirty="0" smtClean="0"/>
              <a:t>$24 per quart</a:t>
            </a:r>
          </a:p>
          <a:p>
            <a:pPr lvl="2"/>
            <a:endParaRPr lang="en-US" dirty="0" smtClean="0"/>
          </a:p>
          <a:p>
            <a:r>
              <a:rPr lang="en-US" dirty="0"/>
              <a:t>Closed cell foam pad</a:t>
            </a:r>
          </a:p>
          <a:p>
            <a:pPr lvl="2"/>
            <a:r>
              <a:rPr lang="en-US" dirty="0"/>
              <a:t>$12 for 72in x 20in x 3/8in </a:t>
            </a:r>
            <a:r>
              <a:rPr lang="en-US" dirty="0" smtClean="0"/>
              <a:t>sheet</a:t>
            </a:r>
          </a:p>
        </p:txBody>
      </p:sp>
      <p:pic>
        <p:nvPicPr>
          <p:cNvPr id="1026" name="Picture 2" descr="Carbon fiber starter kit from Carbon Fiber G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488" y="1844824"/>
            <a:ext cx="3683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Kyler</a:t>
            </a:r>
            <a:r>
              <a:rPr lang="en-US" dirty="0" smtClean="0"/>
              <a:t> Hast</a:t>
            </a:r>
            <a:endParaRPr lang="en-US" dirty="0"/>
          </a:p>
        </p:txBody>
      </p:sp>
    </p:spTree>
    <p:extLst>
      <p:ext uri="{BB962C8B-B14F-4D97-AF65-F5344CB8AC3E}">
        <p14:creationId xmlns:p14="http://schemas.microsoft.com/office/powerpoint/2010/main" val="23957404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64896" cy="792088"/>
          </a:xfrm>
        </p:spPr>
        <p:txBody>
          <a:bodyPr>
            <a:normAutofit/>
          </a:bodyPr>
          <a:lstStyle/>
          <a:p>
            <a:r>
              <a:rPr lang="en-US" dirty="0" smtClean="0"/>
              <a:t>General Overview</a:t>
            </a:r>
            <a:endParaRPr lang="en-US" dirty="0"/>
          </a:p>
        </p:txBody>
      </p:sp>
      <p:sp>
        <p:nvSpPr>
          <p:cNvPr id="5" name="Slide Number Placeholder 4"/>
          <p:cNvSpPr>
            <a:spLocks noGrp="1"/>
          </p:cNvSpPr>
          <p:nvPr>
            <p:ph type="sldNum" sz="quarter" idx="12"/>
          </p:nvPr>
        </p:nvSpPr>
        <p:spPr/>
        <p:txBody>
          <a:bodyPr/>
          <a:lstStyle/>
          <a:p>
            <a:fld id="{CFCB4D01-41C5-4FAD-8F48-E275B28D7473}" type="slidenum">
              <a:rPr lang="en-US" smtClean="0"/>
              <a:pPr/>
              <a:t>2</a:t>
            </a:fld>
            <a:endParaRPr lang="en-US" dirty="0"/>
          </a:p>
        </p:txBody>
      </p:sp>
      <p:sp>
        <p:nvSpPr>
          <p:cNvPr id="6" name="5 Marcador de contenido"/>
          <p:cNvSpPr>
            <a:spLocks noGrp="1"/>
          </p:cNvSpPr>
          <p:nvPr>
            <p:ph idx="1"/>
          </p:nvPr>
        </p:nvSpPr>
        <p:spPr>
          <a:xfrm>
            <a:off x="4644008" y="908720"/>
            <a:ext cx="4114800" cy="5400600"/>
          </a:xfrm>
        </p:spPr>
        <p:txBody>
          <a:bodyPr>
            <a:normAutofit fontScale="77500" lnSpcReduction="20000"/>
          </a:bodyPr>
          <a:lstStyle/>
          <a:p>
            <a:r>
              <a:rPr lang="en-US" dirty="0"/>
              <a:t>Background</a:t>
            </a:r>
          </a:p>
          <a:p>
            <a:r>
              <a:rPr lang="en-US" dirty="0"/>
              <a:t>Customer Requirements</a:t>
            </a:r>
          </a:p>
          <a:p>
            <a:r>
              <a:rPr lang="en-US" dirty="0"/>
              <a:t>Project </a:t>
            </a:r>
            <a:r>
              <a:rPr lang="en-US" dirty="0" smtClean="0"/>
              <a:t>Scope</a:t>
            </a:r>
          </a:p>
          <a:p>
            <a:r>
              <a:rPr lang="en-US" dirty="0" smtClean="0"/>
              <a:t>Project Overview</a:t>
            </a:r>
            <a:endParaRPr lang="en-US" dirty="0"/>
          </a:p>
          <a:p>
            <a:pPr lvl="2"/>
            <a:r>
              <a:rPr lang="en-US" dirty="0"/>
              <a:t>Design </a:t>
            </a:r>
            <a:r>
              <a:rPr lang="en-US" dirty="0" smtClean="0"/>
              <a:t>Constraints</a:t>
            </a:r>
          </a:p>
          <a:p>
            <a:pPr lvl="2"/>
            <a:r>
              <a:rPr lang="en-US" dirty="0" smtClean="0"/>
              <a:t>Design Considerations</a:t>
            </a:r>
          </a:p>
          <a:p>
            <a:pPr lvl="2"/>
            <a:r>
              <a:rPr lang="en-US" dirty="0" smtClean="0"/>
              <a:t>Material Selection</a:t>
            </a:r>
          </a:p>
          <a:p>
            <a:pPr lvl="2"/>
            <a:r>
              <a:rPr lang="en-US" dirty="0" smtClean="0"/>
              <a:t>Impact Analysis</a:t>
            </a:r>
          </a:p>
          <a:p>
            <a:pPr lvl="2"/>
            <a:r>
              <a:rPr lang="en-US" dirty="0" smtClean="0"/>
              <a:t>Ergonomics</a:t>
            </a:r>
          </a:p>
          <a:p>
            <a:pPr lvl="2"/>
            <a:r>
              <a:rPr lang="en-US" dirty="0" smtClean="0"/>
              <a:t>Safety</a:t>
            </a:r>
            <a:endParaRPr lang="en-US" dirty="0"/>
          </a:p>
          <a:p>
            <a:r>
              <a:rPr lang="en-US" dirty="0" smtClean="0"/>
              <a:t>Proposed Budget</a:t>
            </a:r>
            <a:endParaRPr lang="en-US" dirty="0"/>
          </a:p>
          <a:p>
            <a:r>
              <a:rPr lang="en-US" dirty="0" smtClean="0"/>
              <a:t>Future Plans</a:t>
            </a:r>
          </a:p>
          <a:p>
            <a:pPr lvl="2"/>
            <a:r>
              <a:rPr lang="en-US" dirty="0"/>
              <a:t>Final Design Selection</a:t>
            </a:r>
          </a:p>
          <a:p>
            <a:pPr lvl="2"/>
            <a:r>
              <a:rPr lang="en-US" dirty="0"/>
              <a:t>Prototype</a:t>
            </a:r>
          </a:p>
          <a:p>
            <a:pPr lvl="2"/>
            <a:r>
              <a:rPr lang="en-US" dirty="0" smtClean="0"/>
              <a:t>Manufacturing</a:t>
            </a:r>
          </a:p>
          <a:p>
            <a:r>
              <a:rPr lang="en-US" dirty="0" smtClean="0"/>
              <a:t>Schedule Update</a:t>
            </a:r>
          </a:p>
        </p:txBody>
      </p:sp>
      <p:sp>
        <p:nvSpPr>
          <p:cNvPr id="7" name="Rectangle 6"/>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Kyle Meredith</a:t>
            </a:r>
            <a:endParaRPr lang="en-US" dirty="0"/>
          </a:p>
        </p:txBody>
      </p:sp>
      <p:pic>
        <p:nvPicPr>
          <p:cNvPr id="8" name="Picture 7"/>
          <p:cNvPicPr>
            <a:picLocks noChangeAspect="1"/>
          </p:cNvPicPr>
          <p:nvPr/>
        </p:nvPicPr>
        <p:blipFill>
          <a:blip r:embed="rId3"/>
          <a:stretch>
            <a:fillRect/>
          </a:stretch>
        </p:blipFill>
        <p:spPr>
          <a:xfrm>
            <a:off x="323528" y="1412776"/>
            <a:ext cx="4296192" cy="44644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 Design Selection</a:t>
            </a:r>
            <a:endParaRPr lang="en-US" dirty="0"/>
          </a:p>
        </p:txBody>
      </p:sp>
      <p:sp>
        <p:nvSpPr>
          <p:cNvPr id="3" name="Content Placeholder 2"/>
          <p:cNvSpPr>
            <a:spLocks noGrp="1"/>
          </p:cNvSpPr>
          <p:nvPr>
            <p:ph idx="1"/>
          </p:nvPr>
        </p:nvSpPr>
        <p:spPr>
          <a:xfrm>
            <a:off x="2267744" y="1556684"/>
            <a:ext cx="6419056" cy="4248580"/>
          </a:xfrm>
        </p:spPr>
        <p:txBody>
          <a:bodyPr>
            <a:normAutofit fontScale="92500" lnSpcReduction="20000"/>
          </a:bodyPr>
          <a:lstStyle/>
          <a:p>
            <a:r>
              <a:rPr lang="en-US" dirty="0" smtClean="0"/>
              <a:t>Collar Dimensions</a:t>
            </a:r>
          </a:p>
          <a:p>
            <a:pPr lvl="2"/>
            <a:r>
              <a:rPr lang="en-US" dirty="0" smtClean="0"/>
              <a:t>1.5” – 2.5” tall</a:t>
            </a:r>
          </a:p>
          <a:p>
            <a:pPr lvl="2"/>
            <a:r>
              <a:rPr lang="en-US" dirty="0" smtClean="0"/>
              <a:t>210</a:t>
            </a:r>
            <a:r>
              <a:rPr lang="en-US" baseline="30000" dirty="0" smtClean="0"/>
              <a:t>o</a:t>
            </a:r>
            <a:r>
              <a:rPr lang="en-US" dirty="0" smtClean="0"/>
              <a:t>  @  2.5” - 4.5” radius</a:t>
            </a:r>
          </a:p>
          <a:p>
            <a:pPr marL="914400" lvl="2" indent="0">
              <a:buNone/>
            </a:pPr>
            <a:endParaRPr lang="en-US" dirty="0" smtClean="0"/>
          </a:p>
          <a:p>
            <a:r>
              <a:rPr lang="en-US" dirty="0" smtClean="0"/>
              <a:t>Spine Plate Dimensions</a:t>
            </a:r>
          </a:p>
          <a:p>
            <a:pPr lvl="2"/>
            <a:r>
              <a:rPr lang="en-US" dirty="0" smtClean="0"/>
              <a:t>3” – 4.5” wide</a:t>
            </a:r>
          </a:p>
          <a:p>
            <a:pPr lvl="2"/>
            <a:r>
              <a:rPr lang="en-US" dirty="0" smtClean="0"/>
              <a:t>16” – 20” tall</a:t>
            </a:r>
          </a:p>
          <a:p>
            <a:pPr marL="914400" lvl="2" indent="0">
              <a:buNone/>
            </a:pPr>
            <a:endParaRPr lang="en-US" dirty="0" smtClean="0"/>
          </a:p>
          <a:p>
            <a:r>
              <a:rPr lang="en-US" dirty="0" smtClean="0"/>
              <a:t>Rib Plate Dimension</a:t>
            </a:r>
          </a:p>
          <a:p>
            <a:pPr lvl="2"/>
            <a:r>
              <a:rPr lang="en-US" dirty="0" smtClean="0"/>
              <a:t>6” – 9” tall</a:t>
            </a:r>
          </a:p>
          <a:p>
            <a:pPr lvl="2"/>
            <a:r>
              <a:rPr lang="en-US" dirty="0" smtClean="0"/>
              <a:t>85</a:t>
            </a:r>
            <a:r>
              <a:rPr lang="en-US" baseline="30000" dirty="0" smtClean="0"/>
              <a:t>o</a:t>
            </a:r>
            <a:r>
              <a:rPr lang="en-US" dirty="0" smtClean="0"/>
              <a:t> @ 3” – 6.5” radius</a:t>
            </a:r>
          </a:p>
          <a:p>
            <a:pPr lvl="2"/>
            <a:endParaRPr lang="en-US" dirty="0"/>
          </a:p>
          <a:p>
            <a:endParaRPr lang="en-US"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20</a:t>
            </a:fld>
            <a:endParaRPr lang="en-US" dirty="0"/>
          </a:p>
        </p:txBody>
      </p:sp>
      <p:sp>
        <p:nvSpPr>
          <p:cNvPr id="5" name="Rectangle 4"/>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Kyler</a:t>
            </a:r>
            <a:r>
              <a:rPr lang="en-US" dirty="0" smtClean="0"/>
              <a:t> Hast</a:t>
            </a:r>
            <a:endParaRPr lang="en-US" dirty="0"/>
          </a:p>
        </p:txBody>
      </p:sp>
    </p:spTree>
    <p:extLst>
      <p:ext uri="{BB962C8B-B14F-4D97-AF65-F5344CB8AC3E}">
        <p14:creationId xmlns:p14="http://schemas.microsoft.com/office/powerpoint/2010/main" val="10641242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16824"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Kyler</a:t>
            </a:r>
            <a:r>
              <a:rPr lang="en-US" dirty="0" smtClean="0"/>
              <a:t> Hast</a:t>
            </a:r>
            <a:endParaRPr lang="en-US" dirty="0"/>
          </a:p>
        </p:txBody>
      </p:sp>
      <p:sp>
        <p:nvSpPr>
          <p:cNvPr id="2" name="Title 1"/>
          <p:cNvSpPr>
            <a:spLocks noGrp="1"/>
          </p:cNvSpPr>
          <p:nvPr>
            <p:ph type="title"/>
          </p:nvPr>
        </p:nvSpPr>
        <p:spPr/>
        <p:txBody>
          <a:bodyPr/>
          <a:lstStyle/>
          <a:p>
            <a:r>
              <a:rPr lang="en-US" dirty="0" smtClean="0"/>
              <a:t>Possible Desig</a:t>
            </a:r>
            <a:r>
              <a:rPr lang="en-US" dirty="0" smtClean="0"/>
              <a:t>n Concepts</a:t>
            </a:r>
            <a:endParaRPr lang="en-US" dirty="0"/>
          </a:p>
        </p:txBody>
      </p:sp>
      <p:pic>
        <p:nvPicPr>
          <p:cNvPr id="4" name="Content Placeholder 3"/>
          <p:cNvPicPr>
            <a:picLocks noGrp="1" noChangeAspect="1"/>
          </p:cNvPicPr>
          <p:nvPr>
            <p:ph idx="1"/>
          </p:nvPr>
        </p:nvPicPr>
        <p:blipFill>
          <a:blip r:embed="rId2"/>
          <a:stretch>
            <a:fillRect/>
          </a:stretch>
        </p:blipFill>
        <p:spPr>
          <a:xfrm>
            <a:off x="4283968" y="1999456"/>
            <a:ext cx="4377559" cy="3733800"/>
          </a:xfrm>
          <a:prstGeom prst="rect">
            <a:avLst/>
          </a:prstGeom>
        </p:spPr>
      </p:pic>
      <p:pic>
        <p:nvPicPr>
          <p:cNvPr id="5" name="Picture 4"/>
          <p:cNvPicPr>
            <a:picLocks noChangeAspect="1"/>
          </p:cNvPicPr>
          <p:nvPr/>
        </p:nvPicPr>
        <p:blipFill>
          <a:blip r:embed="rId3"/>
          <a:stretch>
            <a:fillRect/>
          </a:stretch>
        </p:blipFill>
        <p:spPr>
          <a:xfrm>
            <a:off x="611560" y="1124744"/>
            <a:ext cx="3333553" cy="5257800"/>
          </a:xfrm>
          <a:prstGeom prst="rect">
            <a:avLst/>
          </a:prstGeom>
        </p:spPr>
      </p:pic>
    </p:spTree>
    <p:extLst>
      <p:ext uri="{BB962C8B-B14F-4D97-AF65-F5344CB8AC3E}">
        <p14:creationId xmlns:p14="http://schemas.microsoft.com/office/powerpoint/2010/main" val="15528965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16824"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Kyler</a:t>
            </a:r>
            <a:r>
              <a:rPr lang="en-US" dirty="0" smtClean="0"/>
              <a:t> Hast</a:t>
            </a:r>
            <a:endParaRPr lang="en-US" dirty="0"/>
          </a:p>
        </p:txBody>
      </p:sp>
      <p:sp>
        <p:nvSpPr>
          <p:cNvPr id="2" name="Title 1"/>
          <p:cNvSpPr>
            <a:spLocks noGrp="1"/>
          </p:cNvSpPr>
          <p:nvPr>
            <p:ph type="title"/>
          </p:nvPr>
        </p:nvSpPr>
        <p:spPr/>
        <p:txBody>
          <a:bodyPr/>
          <a:lstStyle/>
          <a:p>
            <a:r>
              <a:rPr lang="en-US" dirty="0" smtClean="0"/>
              <a:t>Possible Desig</a:t>
            </a:r>
            <a:r>
              <a:rPr lang="en-US" dirty="0" smtClean="0"/>
              <a:t>n Concepts</a:t>
            </a:r>
            <a:endParaRPr lang="en-US" dirty="0"/>
          </a:p>
        </p:txBody>
      </p:sp>
      <p:pic>
        <p:nvPicPr>
          <p:cNvPr id="4" name="Content Placeholder 3"/>
          <p:cNvPicPr>
            <a:picLocks noGrp="1" noChangeAspect="1"/>
          </p:cNvPicPr>
          <p:nvPr>
            <p:ph idx="1"/>
          </p:nvPr>
        </p:nvPicPr>
        <p:blipFill>
          <a:blip r:embed="rId2"/>
          <a:stretch>
            <a:fillRect/>
          </a:stretch>
        </p:blipFill>
        <p:spPr>
          <a:xfrm>
            <a:off x="971600" y="1417638"/>
            <a:ext cx="6696836" cy="4986389"/>
          </a:xfrm>
          <a:prstGeom prst="rect">
            <a:avLst/>
          </a:prstGeom>
        </p:spPr>
      </p:pic>
    </p:spTree>
    <p:extLst>
      <p:ext uri="{BB962C8B-B14F-4D97-AF65-F5344CB8AC3E}">
        <p14:creationId xmlns:p14="http://schemas.microsoft.com/office/powerpoint/2010/main" val="2661441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 Design Selection</a:t>
            </a:r>
            <a:endParaRPr lang="en-US" dirty="0"/>
          </a:p>
        </p:txBody>
      </p:sp>
      <p:sp>
        <p:nvSpPr>
          <p:cNvPr id="3" name="Content Placeholder 2"/>
          <p:cNvSpPr>
            <a:spLocks noGrp="1"/>
          </p:cNvSpPr>
          <p:nvPr>
            <p:ph idx="1"/>
          </p:nvPr>
        </p:nvSpPr>
        <p:spPr>
          <a:xfrm>
            <a:off x="1691680" y="1556684"/>
            <a:ext cx="6995120" cy="3633267"/>
          </a:xfrm>
        </p:spPr>
        <p:txBody>
          <a:bodyPr>
            <a:normAutofit lnSpcReduction="10000"/>
          </a:bodyPr>
          <a:lstStyle/>
          <a:p>
            <a:r>
              <a:rPr lang="en-US" dirty="0" smtClean="0"/>
              <a:t>Critical Protection Areas</a:t>
            </a:r>
          </a:p>
          <a:p>
            <a:pPr lvl="2"/>
            <a:r>
              <a:rPr lang="en-US" dirty="0" smtClean="0"/>
              <a:t>Neck</a:t>
            </a:r>
          </a:p>
          <a:p>
            <a:pPr lvl="2"/>
            <a:r>
              <a:rPr lang="en-US" dirty="0" smtClean="0"/>
              <a:t>Spinal Region</a:t>
            </a:r>
          </a:p>
          <a:p>
            <a:pPr lvl="2"/>
            <a:r>
              <a:rPr lang="en-US" dirty="0" smtClean="0"/>
              <a:t>Ribs</a:t>
            </a:r>
          </a:p>
          <a:p>
            <a:pPr lvl="2"/>
            <a:r>
              <a:rPr lang="en-US" dirty="0" smtClean="0"/>
              <a:t>Kidney / Liver / Exposed Organs</a:t>
            </a:r>
          </a:p>
          <a:p>
            <a:pPr marL="914400" lvl="2" indent="0">
              <a:buNone/>
            </a:pPr>
            <a:endParaRPr lang="en-US" dirty="0"/>
          </a:p>
          <a:p>
            <a:r>
              <a:rPr lang="en-US" dirty="0" smtClean="0"/>
              <a:t>More Analysis Required</a:t>
            </a:r>
          </a:p>
          <a:p>
            <a:pPr lvl="2"/>
            <a:r>
              <a:rPr lang="en-US" dirty="0" smtClean="0"/>
              <a:t>Possibly real-world testing of prototype.</a:t>
            </a:r>
            <a:endParaRPr lang="en-US"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23</a:t>
            </a:fld>
            <a:endParaRPr lang="en-US" dirty="0"/>
          </a:p>
        </p:txBody>
      </p:sp>
      <p:sp>
        <p:nvSpPr>
          <p:cNvPr id="5" name="Rectangle 4"/>
          <p:cNvSpPr/>
          <p:nvPr/>
        </p:nvSpPr>
        <p:spPr>
          <a:xfrm>
            <a:off x="7416824"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Kyler</a:t>
            </a:r>
            <a:r>
              <a:rPr lang="en-US" dirty="0" smtClean="0"/>
              <a:t> Hast</a:t>
            </a:r>
            <a:endParaRPr lang="en-US" dirty="0"/>
          </a:p>
        </p:txBody>
      </p:sp>
    </p:spTree>
    <p:extLst>
      <p:ext uri="{BB962C8B-B14F-4D97-AF65-F5344CB8AC3E}">
        <p14:creationId xmlns:p14="http://schemas.microsoft.com/office/powerpoint/2010/main" val="428300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 Prototype</a:t>
            </a:r>
            <a:endParaRPr lang="en-US" dirty="0"/>
          </a:p>
        </p:txBody>
      </p:sp>
      <p:sp>
        <p:nvSpPr>
          <p:cNvPr id="3" name="Content Placeholder 2"/>
          <p:cNvSpPr>
            <a:spLocks noGrp="1"/>
          </p:cNvSpPr>
          <p:nvPr>
            <p:ph idx="1"/>
          </p:nvPr>
        </p:nvSpPr>
        <p:spPr>
          <a:xfrm>
            <a:off x="1763688" y="1340768"/>
            <a:ext cx="6347048" cy="3816532"/>
          </a:xfrm>
        </p:spPr>
        <p:txBody>
          <a:bodyPr>
            <a:normAutofit fontScale="92500" lnSpcReduction="20000"/>
          </a:bodyPr>
          <a:lstStyle/>
          <a:p>
            <a:r>
              <a:rPr lang="es-MX" dirty="0"/>
              <a:t>Prototype will be created </a:t>
            </a:r>
            <a:r>
              <a:rPr lang="es-MX" dirty="0" smtClean="0"/>
              <a:t>for testing next semester</a:t>
            </a:r>
            <a:endParaRPr lang="es-MX" dirty="0" smtClean="0"/>
          </a:p>
          <a:p>
            <a:pPr marL="0" indent="0">
              <a:buNone/>
            </a:pPr>
            <a:endParaRPr lang="en-MY" dirty="0"/>
          </a:p>
          <a:p>
            <a:r>
              <a:rPr lang="es-MX" dirty="0"/>
              <a:t>It will </a:t>
            </a:r>
            <a:r>
              <a:rPr lang="es-MX" dirty="0" smtClean="0"/>
              <a:t>allow us </a:t>
            </a:r>
            <a:r>
              <a:rPr lang="es-MX" dirty="0"/>
              <a:t>to test </a:t>
            </a:r>
            <a:r>
              <a:rPr lang="es-MX" dirty="0" smtClean="0"/>
              <a:t>behavior of carbon fiber plates under impact</a:t>
            </a:r>
          </a:p>
          <a:p>
            <a:endParaRPr lang="es-MX" dirty="0"/>
          </a:p>
          <a:p>
            <a:r>
              <a:rPr lang="es-MX" dirty="0" smtClean="0"/>
              <a:t>We can attched padding material to plates to determine cushioning characteristics</a:t>
            </a:r>
            <a:endParaRPr lang="en-MY" dirty="0"/>
          </a:p>
          <a:p>
            <a:endParaRPr lang="en-US" dirty="0"/>
          </a:p>
        </p:txBody>
      </p:sp>
      <p:sp>
        <p:nvSpPr>
          <p:cNvPr id="4" name="Rectangle 3"/>
          <p:cNvSpPr/>
          <p:nvPr/>
        </p:nvSpPr>
        <p:spPr>
          <a:xfrm>
            <a:off x="7416824"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Maria </a:t>
            </a:r>
            <a:r>
              <a:rPr lang="en-US" dirty="0" err="1" smtClean="0"/>
              <a:t>Miro</a:t>
            </a:r>
            <a:endParaRPr lang="en-US" dirty="0"/>
          </a:p>
        </p:txBody>
      </p:sp>
    </p:spTree>
    <p:extLst>
      <p:ext uri="{BB962C8B-B14F-4D97-AF65-F5344CB8AC3E}">
        <p14:creationId xmlns:p14="http://schemas.microsoft.com/office/powerpoint/2010/main" val="7111313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Priorities</a:t>
            </a:r>
            <a:endParaRPr lang="en-US"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25</a:t>
            </a:fld>
            <a:endParaRPr lang="en-US" dirty="0"/>
          </a:p>
        </p:txBody>
      </p:sp>
      <p:sp>
        <p:nvSpPr>
          <p:cNvPr id="5" name="Rectangle 4"/>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Maria </a:t>
            </a:r>
            <a:r>
              <a:rPr lang="en-US" dirty="0" err="1" smtClean="0"/>
              <a:t>Miro</a:t>
            </a:r>
            <a:endParaRPr lang="en-US" dirty="0"/>
          </a:p>
        </p:txBody>
      </p:sp>
      <p:sp>
        <p:nvSpPr>
          <p:cNvPr id="18" name="3 Elipse"/>
          <p:cNvSpPr/>
          <p:nvPr/>
        </p:nvSpPr>
        <p:spPr>
          <a:xfrm>
            <a:off x="928827" y="1196752"/>
            <a:ext cx="223224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9" name="4 CuadroTexto"/>
          <p:cNvSpPr txBox="1"/>
          <p:nvPr/>
        </p:nvSpPr>
        <p:spPr>
          <a:xfrm>
            <a:off x="1398040" y="1225673"/>
            <a:ext cx="1737483" cy="646331"/>
          </a:xfrm>
          <a:prstGeom prst="rect">
            <a:avLst/>
          </a:prstGeom>
          <a:noFill/>
        </p:spPr>
        <p:txBody>
          <a:bodyPr wrap="square" rtlCol="0">
            <a:spAutoFit/>
          </a:bodyPr>
          <a:lstStyle/>
          <a:p>
            <a:r>
              <a:rPr lang="es-MX" sz="3600" dirty="0" err="1" smtClean="0"/>
              <a:t>Cost</a:t>
            </a:r>
            <a:endParaRPr lang="en-MY" sz="3600" dirty="0"/>
          </a:p>
        </p:txBody>
      </p:sp>
      <p:sp>
        <p:nvSpPr>
          <p:cNvPr id="20" name="5 Elipse"/>
          <p:cNvSpPr/>
          <p:nvPr/>
        </p:nvSpPr>
        <p:spPr>
          <a:xfrm>
            <a:off x="1115616" y="3645024"/>
            <a:ext cx="223224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1" name="6 CuadroTexto"/>
          <p:cNvSpPr txBox="1"/>
          <p:nvPr/>
        </p:nvSpPr>
        <p:spPr>
          <a:xfrm>
            <a:off x="1466365" y="3673945"/>
            <a:ext cx="1737483" cy="646331"/>
          </a:xfrm>
          <a:prstGeom prst="rect">
            <a:avLst/>
          </a:prstGeom>
          <a:noFill/>
        </p:spPr>
        <p:txBody>
          <a:bodyPr wrap="square" rtlCol="0">
            <a:spAutoFit/>
          </a:bodyPr>
          <a:lstStyle/>
          <a:p>
            <a:r>
              <a:rPr lang="es-MX" sz="3600" dirty="0" err="1" smtClean="0"/>
              <a:t>Quality</a:t>
            </a:r>
            <a:endParaRPr lang="en-MY" sz="3600" dirty="0"/>
          </a:p>
        </p:txBody>
      </p:sp>
      <p:sp>
        <p:nvSpPr>
          <p:cNvPr id="22" name="9 Elipse"/>
          <p:cNvSpPr/>
          <p:nvPr/>
        </p:nvSpPr>
        <p:spPr>
          <a:xfrm>
            <a:off x="4673243" y="1196752"/>
            <a:ext cx="223224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 name="10 CuadroTexto"/>
          <p:cNvSpPr txBox="1"/>
          <p:nvPr/>
        </p:nvSpPr>
        <p:spPr>
          <a:xfrm>
            <a:off x="4826550" y="1225673"/>
            <a:ext cx="2053389" cy="646331"/>
          </a:xfrm>
          <a:prstGeom prst="rect">
            <a:avLst/>
          </a:prstGeom>
          <a:noFill/>
        </p:spPr>
        <p:txBody>
          <a:bodyPr wrap="square" rtlCol="0">
            <a:spAutoFit/>
          </a:bodyPr>
          <a:lstStyle/>
          <a:p>
            <a:r>
              <a:rPr lang="es-MX" sz="3600" dirty="0" err="1" smtClean="0"/>
              <a:t>Delivery</a:t>
            </a:r>
            <a:endParaRPr lang="en-MY" sz="3600" dirty="0"/>
          </a:p>
        </p:txBody>
      </p:sp>
      <p:sp>
        <p:nvSpPr>
          <p:cNvPr id="24" name="11 Elipse"/>
          <p:cNvSpPr/>
          <p:nvPr/>
        </p:nvSpPr>
        <p:spPr>
          <a:xfrm>
            <a:off x="4572000" y="3573017"/>
            <a:ext cx="223224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12 CuadroTexto"/>
          <p:cNvSpPr txBox="1"/>
          <p:nvPr/>
        </p:nvSpPr>
        <p:spPr>
          <a:xfrm>
            <a:off x="4845133" y="3601938"/>
            <a:ext cx="2132366" cy="646331"/>
          </a:xfrm>
          <a:prstGeom prst="rect">
            <a:avLst/>
          </a:prstGeom>
          <a:noFill/>
        </p:spPr>
        <p:txBody>
          <a:bodyPr wrap="square" rtlCol="0">
            <a:spAutoFit/>
          </a:bodyPr>
          <a:lstStyle/>
          <a:p>
            <a:r>
              <a:rPr lang="es-MX" sz="3600" dirty="0" err="1" smtClean="0"/>
              <a:t>Flexibility</a:t>
            </a:r>
            <a:endParaRPr lang="en-MY" sz="3600" dirty="0"/>
          </a:p>
        </p:txBody>
      </p:sp>
      <p:sp>
        <p:nvSpPr>
          <p:cNvPr id="26" name="15 CuadroTexto"/>
          <p:cNvSpPr txBox="1"/>
          <p:nvPr/>
        </p:nvSpPr>
        <p:spPr>
          <a:xfrm>
            <a:off x="2304909" y="4735597"/>
            <a:ext cx="3347211" cy="1200329"/>
          </a:xfrm>
          <a:prstGeom prst="rect">
            <a:avLst/>
          </a:prstGeom>
          <a:noFill/>
        </p:spPr>
        <p:txBody>
          <a:bodyPr wrap="square" rtlCol="0">
            <a:spAutoFit/>
          </a:bodyPr>
          <a:lstStyle/>
          <a:p>
            <a:pPr>
              <a:buFont typeface="Arial" pitchFamily="34" charset="0"/>
              <a:buChar char="•"/>
            </a:pPr>
            <a:r>
              <a:rPr lang="es-MX" sz="2400" dirty="0" smtClean="0"/>
              <a:t> Performance</a:t>
            </a:r>
          </a:p>
          <a:p>
            <a:pPr>
              <a:buFont typeface="Arial" pitchFamily="34" charset="0"/>
              <a:buChar char="•"/>
            </a:pPr>
            <a:r>
              <a:rPr lang="es-MX" sz="2400" dirty="0" smtClean="0"/>
              <a:t> </a:t>
            </a:r>
            <a:r>
              <a:rPr lang="es-MX" sz="2400" dirty="0" err="1" smtClean="0"/>
              <a:t>Aesthetics</a:t>
            </a:r>
            <a:endParaRPr lang="es-MX" sz="2400" dirty="0" smtClean="0"/>
          </a:p>
          <a:p>
            <a:pPr>
              <a:buFont typeface="Arial" pitchFamily="34" charset="0"/>
              <a:buChar char="•"/>
            </a:pPr>
            <a:r>
              <a:rPr lang="es-MX" sz="2400" dirty="0"/>
              <a:t> </a:t>
            </a:r>
            <a:r>
              <a:rPr lang="es-MX" sz="2400" dirty="0" err="1" smtClean="0"/>
              <a:t>Technical</a:t>
            </a:r>
            <a:r>
              <a:rPr lang="es-MX" sz="2400" dirty="0" smtClean="0"/>
              <a:t> </a:t>
            </a:r>
            <a:r>
              <a:rPr lang="es-MX" sz="2400" dirty="0" err="1"/>
              <a:t>d</a:t>
            </a:r>
            <a:r>
              <a:rPr lang="es-MX" sz="2400" dirty="0" err="1" smtClean="0"/>
              <a:t>urability</a:t>
            </a:r>
            <a:endParaRPr lang="en-MY" sz="2400" dirty="0"/>
          </a:p>
        </p:txBody>
      </p:sp>
      <p:sp>
        <p:nvSpPr>
          <p:cNvPr id="27" name="16 CuadroTexto"/>
          <p:cNvSpPr txBox="1"/>
          <p:nvPr/>
        </p:nvSpPr>
        <p:spPr>
          <a:xfrm>
            <a:off x="1584829" y="2156663"/>
            <a:ext cx="3347211" cy="1200329"/>
          </a:xfrm>
          <a:prstGeom prst="rect">
            <a:avLst/>
          </a:prstGeom>
          <a:noFill/>
        </p:spPr>
        <p:txBody>
          <a:bodyPr wrap="square" rtlCol="0">
            <a:spAutoFit/>
          </a:bodyPr>
          <a:lstStyle/>
          <a:p>
            <a:pPr>
              <a:buFont typeface="Arial" pitchFamily="34" charset="0"/>
              <a:buChar char="•"/>
            </a:pPr>
            <a:r>
              <a:rPr lang="es-MX" sz="2400" dirty="0" smtClean="0"/>
              <a:t> </a:t>
            </a:r>
            <a:r>
              <a:rPr lang="es-MX" sz="2400" dirty="0" err="1" smtClean="0"/>
              <a:t>Selling</a:t>
            </a:r>
            <a:r>
              <a:rPr lang="es-MX" sz="2400" dirty="0" smtClean="0"/>
              <a:t> </a:t>
            </a:r>
            <a:r>
              <a:rPr lang="es-MX" sz="2400" dirty="0" err="1" smtClean="0"/>
              <a:t>price</a:t>
            </a:r>
            <a:endParaRPr lang="es-MX" sz="2400" dirty="0" smtClean="0"/>
          </a:p>
          <a:p>
            <a:pPr>
              <a:buFont typeface="Arial" pitchFamily="34" charset="0"/>
              <a:buChar char="•"/>
            </a:pPr>
            <a:r>
              <a:rPr lang="es-MX" sz="2400" dirty="0"/>
              <a:t> </a:t>
            </a:r>
            <a:r>
              <a:rPr lang="es-MX" sz="2400" dirty="0" err="1" smtClean="0"/>
              <a:t>Manufacturing</a:t>
            </a:r>
            <a:r>
              <a:rPr lang="es-MX" sz="2400" dirty="0" smtClean="0"/>
              <a:t> </a:t>
            </a:r>
            <a:r>
              <a:rPr lang="es-MX" sz="2400" dirty="0" err="1" smtClean="0"/>
              <a:t>cost</a:t>
            </a:r>
            <a:r>
              <a:rPr lang="es-MX" sz="2400" dirty="0" smtClean="0"/>
              <a:t> </a:t>
            </a:r>
          </a:p>
          <a:p>
            <a:pPr>
              <a:buFont typeface="Arial" pitchFamily="34" charset="0"/>
              <a:buChar char="•"/>
            </a:pPr>
            <a:r>
              <a:rPr lang="es-MX" sz="2400" dirty="0"/>
              <a:t> </a:t>
            </a:r>
            <a:r>
              <a:rPr lang="es-MX" sz="2400" dirty="0" err="1" smtClean="0"/>
              <a:t>Value</a:t>
            </a:r>
            <a:r>
              <a:rPr lang="es-MX" sz="2400" dirty="0" err="1"/>
              <a:t>-</a:t>
            </a:r>
            <a:r>
              <a:rPr lang="es-MX" sz="2400" dirty="0" err="1" smtClean="0"/>
              <a:t>addded</a:t>
            </a:r>
            <a:r>
              <a:rPr lang="es-MX" sz="2400" dirty="0" smtClean="0"/>
              <a:t> </a:t>
            </a:r>
            <a:r>
              <a:rPr lang="es-MX" sz="2400" dirty="0" err="1" smtClean="0"/>
              <a:t>cost</a:t>
            </a:r>
            <a:endParaRPr lang="en-MY" sz="2400" dirty="0"/>
          </a:p>
        </p:txBody>
      </p:sp>
      <p:sp>
        <p:nvSpPr>
          <p:cNvPr id="28" name="17 CuadroTexto"/>
          <p:cNvSpPr txBox="1"/>
          <p:nvPr/>
        </p:nvSpPr>
        <p:spPr>
          <a:xfrm>
            <a:off x="5473261" y="2228671"/>
            <a:ext cx="3347211" cy="1200329"/>
          </a:xfrm>
          <a:prstGeom prst="rect">
            <a:avLst/>
          </a:prstGeom>
          <a:noFill/>
        </p:spPr>
        <p:txBody>
          <a:bodyPr wrap="square" rtlCol="0">
            <a:spAutoFit/>
          </a:bodyPr>
          <a:lstStyle/>
          <a:p>
            <a:pPr>
              <a:buFont typeface="Arial" pitchFamily="34" charset="0"/>
              <a:buChar char="•"/>
            </a:pPr>
            <a:r>
              <a:rPr lang="es-MX" sz="2400" dirty="0" smtClean="0"/>
              <a:t>  Price performance</a:t>
            </a:r>
          </a:p>
          <a:p>
            <a:pPr>
              <a:buFont typeface="Arial" pitchFamily="34" charset="0"/>
              <a:buChar char="•"/>
            </a:pPr>
            <a:r>
              <a:rPr lang="es-MX" sz="2400" dirty="0"/>
              <a:t> </a:t>
            </a:r>
            <a:r>
              <a:rPr lang="es-MX" sz="2400" dirty="0" err="1" smtClean="0"/>
              <a:t>Ability</a:t>
            </a:r>
            <a:r>
              <a:rPr lang="es-MX" sz="2400" dirty="0" smtClean="0"/>
              <a:t> </a:t>
            </a:r>
            <a:r>
              <a:rPr lang="es-MX" sz="2400" dirty="0" err="1" smtClean="0"/>
              <a:t>to</a:t>
            </a:r>
            <a:r>
              <a:rPr lang="es-MX" sz="2400" dirty="0" smtClean="0"/>
              <a:t> </a:t>
            </a:r>
            <a:r>
              <a:rPr lang="es-MX" sz="2400" dirty="0" err="1" smtClean="0"/>
              <a:t>keep</a:t>
            </a:r>
            <a:r>
              <a:rPr lang="es-MX" sz="2400" dirty="0" smtClean="0"/>
              <a:t> </a:t>
            </a:r>
            <a:r>
              <a:rPr lang="es-MX" sz="2400" dirty="0" err="1" smtClean="0"/>
              <a:t>promises</a:t>
            </a:r>
            <a:r>
              <a:rPr lang="es-MX" sz="2400" dirty="0" smtClean="0"/>
              <a:t> </a:t>
            </a:r>
          </a:p>
          <a:p>
            <a:pPr>
              <a:buFont typeface="Arial" pitchFamily="34" charset="0"/>
              <a:buChar char="•"/>
            </a:pPr>
            <a:endParaRPr lang="en-MY" sz="2400" dirty="0"/>
          </a:p>
        </p:txBody>
      </p:sp>
      <p:sp>
        <p:nvSpPr>
          <p:cNvPr id="29" name="18 CuadroTexto"/>
          <p:cNvSpPr txBox="1"/>
          <p:nvPr/>
        </p:nvSpPr>
        <p:spPr>
          <a:xfrm>
            <a:off x="5617277" y="4509120"/>
            <a:ext cx="3347211" cy="1200329"/>
          </a:xfrm>
          <a:prstGeom prst="rect">
            <a:avLst/>
          </a:prstGeom>
          <a:noFill/>
        </p:spPr>
        <p:txBody>
          <a:bodyPr wrap="square" rtlCol="0">
            <a:spAutoFit/>
          </a:bodyPr>
          <a:lstStyle/>
          <a:p>
            <a:pPr>
              <a:buFont typeface="Arial" pitchFamily="34" charset="0"/>
              <a:buChar char="•"/>
            </a:pPr>
            <a:r>
              <a:rPr lang="es-MX" sz="2400" dirty="0" smtClean="0"/>
              <a:t> Material </a:t>
            </a:r>
            <a:r>
              <a:rPr lang="es-MX" sz="2400" dirty="0" err="1" smtClean="0"/>
              <a:t>quality</a:t>
            </a:r>
            <a:endParaRPr lang="es-MX" sz="2400" dirty="0" smtClean="0"/>
          </a:p>
          <a:p>
            <a:pPr>
              <a:buFont typeface="Arial" pitchFamily="34" charset="0"/>
              <a:buChar char="•"/>
            </a:pPr>
            <a:r>
              <a:rPr lang="es-MX" sz="2400" dirty="0"/>
              <a:t> </a:t>
            </a:r>
            <a:r>
              <a:rPr lang="es-MX" sz="2400" dirty="0" smtClean="0"/>
              <a:t>Output </a:t>
            </a:r>
            <a:r>
              <a:rPr lang="es-MX" sz="2400" dirty="0" err="1" smtClean="0"/>
              <a:t>quality</a:t>
            </a:r>
            <a:endParaRPr lang="es-MX" sz="2400" dirty="0" smtClean="0"/>
          </a:p>
          <a:p>
            <a:pPr>
              <a:buFont typeface="Arial" pitchFamily="34" charset="0"/>
              <a:buChar char="•"/>
            </a:pPr>
            <a:r>
              <a:rPr lang="es-MX" sz="2400" dirty="0"/>
              <a:t> </a:t>
            </a:r>
            <a:r>
              <a:rPr lang="es-MX" sz="2400" dirty="0" smtClean="0"/>
              <a:t>New </a:t>
            </a:r>
            <a:r>
              <a:rPr lang="es-MX" sz="2400" dirty="0" err="1" smtClean="0"/>
              <a:t>product</a:t>
            </a:r>
            <a:r>
              <a:rPr lang="es-MX" sz="2400" dirty="0" smtClean="0"/>
              <a:t> </a:t>
            </a:r>
            <a:endParaRPr lang="en-MY" sz="2400" dirty="0"/>
          </a:p>
        </p:txBody>
      </p:sp>
    </p:spTree>
    <p:extLst>
      <p:ext uri="{BB962C8B-B14F-4D97-AF65-F5344CB8AC3E}">
        <p14:creationId xmlns:p14="http://schemas.microsoft.com/office/powerpoint/2010/main" val="17409858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 Manufacturing</a:t>
            </a:r>
            <a:endParaRPr lang="en-US" dirty="0"/>
          </a:p>
        </p:txBody>
      </p:sp>
      <p:sp>
        <p:nvSpPr>
          <p:cNvPr id="3" name="Content Placeholder 2"/>
          <p:cNvSpPr>
            <a:spLocks noGrp="1"/>
          </p:cNvSpPr>
          <p:nvPr>
            <p:ph idx="1"/>
          </p:nvPr>
        </p:nvSpPr>
        <p:spPr>
          <a:xfrm>
            <a:off x="961256" y="1268760"/>
            <a:ext cx="8075240" cy="4320588"/>
          </a:xfrm>
        </p:spPr>
        <p:txBody>
          <a:bodyPr>
            <a:normAutofit fontScale="92500" lnSpcReduction="10000"/>
          </a:bodyPr>
          <a:lstStyle/>
          <a:p>
            <a:r>
              <a:rPr lang="en-US" dirty="0"/>
              <a:t>Process choice: Batch </a:t>
            </a:r>
            <a:r>
              <a:rPr lang="en-US" dirty="0" smtClean="0"/>
              <a:t>Flow</a:t>
            </a:r>
          </a:p>
          <a:p>
            <a:endParaRPr lang="en-US" dirty="0"/>
          </a:p>
          <a:p>
            <a:r>
              <a:rPr lang="en-US" dirty="0"/>
              <a:t>Manufacturing Strategy: Made-to-Stock (MTS</a:t>
            </a:r>
            <a:r>
              <a:rPr lang="en-US" dirty="0" smtClean="0"/>
              <a:t>)</a:t>
            </a:r>
          </a:p>
          <a:p>
            <a:endParaRPr lang="en-US" dirty="0"/>
          </a:p>
          <a:p>
            <a:r>
              <a:rPr lang="en-US" dirty="0"/>
              <a:t>Choice of machine: Industrial sewing </a:t>
            </a:r>
            <a:r>
              <a:rPr lang="en-US" dirty="0" smtClean="0"/>
              <a:t>machine</a:t>
            </a:r>
          </a:p>
          <a:p>
            <a:endParaRPr lang="en-US" dirty="0"/>
          </a:p>
          <a:p>
            <a:r>
              <a:rPr lang="en-US" dirty="0" smtClean="0"/>
              <a:t>Operations Strategy:</a:t>
            </a:r>
          </a:p>
          <a:p>
            <a:pPr lvl="2"/>
            <a:r>
              <a:rPr lang="en-US" dirty="0" smtClean="0"/>
              <a:t>Order qualifier: Safety</a:t>
            </a:r>
          </a:p>
          <a:p>
            <a:pPr lvl="2"/>
            <a:r>
              <a:rPr lang="en-US" dirty="0" smtClean="0"/>
              <a:t>Order Winning: Quality, Performance &amp; Price</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26</a:t>
            </a:fld>
            <a:endParaRPr lang="en-US" dirty="0"/>
          </a:p>
        </p:txBody>
      </p:sp>
      <p:sp>
        <p:nvSpPr>
          <p:cNvPr id="5" name="Rectangle 4"/>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Garth Fletcher</a:t>
            </a:r>
            <a:endParaRPr lang="en-US" dirty="0"/>
          </a:p>
        </p:txBody>
      </p:sp>
    </p:spTree>
    <p:extLst>
      <p:ext uri="{BB962C8B-B14F-4D97-AF65-F5344CB8AC3E}">
        <p14:creationId xmlns:p14="http://schemas.microsoft.com/office/powerpoint/2010/main" val="7416363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 Quality</a:t>
            </a:r>
            <a:endParaRPr lang="en-US" dirty="0"/>
          </a:p>
        </p:txBody>
      </p:sp>
      <p:sp>
        <p:nvSpPr>
          <p:cNvPr id="3" name="Content Placeholder 2"/>
          <p:cNvSpPr>
            <a:spLocks noGrp="1"/>
          </p:cNvSpPr>
          <p:nvPr>
            <p:ph idx="1"/>
          </p:nvPr>
        </p:nvSpPr>
        <p:spPr>
          <a:xfrm>
            <a:off x="2483768" y="1340768"/>
            <a:ext cx="5770984" cy="4320480"/>
          </a:xfrm>
        </p:spPr>
        <p:txBody>
          <a:bodyPr>
            <a:normAutofit fontScale="85000" lnSpcReduction="20000"/>
          </a:bodyPr>
          <a:lstStyle/>
          <a:p>
            <a:r>
              <a:rPr lang="en-US" dirty="0" smtClean="0"/>
              <a:t>Would like to develop a process to achieve  6</a:t>
            </a:r>
            <a:r>
              <a:rPr lang="en-US" dirty="0"/>
              <a:t>-</a:t>
            </a:r>
            <a:r>
              <a:rPr lang="en-US" dirty="0" smtClean="0"/>
              <a:t>sigma production standards (3 defects per million).</a:t>
            </a:r>
          </a:p>
          <a:p>
            <a:pPr marL="0" indent="0">
              <a:buNone/>
            </a:pPr>
            <a:endParaRPr lang="en-US" dirty="0"/>
          </a:p>
          <a:p>
            <a:r>
              <a:rPr lang="en-US" dirty="0"/>
              <a:t>Comply with </a:t>
            </a:r>
            <a:r>
              <a:rPr lang="en-US" dirty="0" smtClean="0"/>
              <a:t>ISO 9000 requirements.</a:t>
            </a:r>
          </a:p>
          <a:p>
            <a:endParaRPr lang="en-US" dirty="0"/>
          </a:p>
          <a:p>
            <a:r>
              <a:rPr lang="en-US" dirty="0" smtClean="0"/>
              <a:t>Introduce aftermarket accessories to protect additional areas if time permitting</a:t>
            </a:r>
          </a:p>
          <a:p>
            <a:pPr marL="0" indent="0">
              <a:buNone/>
            </a:pPr>
            <a:endParaRPr lang="en-US" dirty="0"/>
          </a:p>
          <a:p>
            <a:r>
              <a:rPr lang="en-US" dirty="0"/>
              <a:t>Coping with changes in </a:t>
            </a:r>
            <a:r>
              <a:rPr lang="en-US" dirty="0" smtClean="0"/>
              <a:t>demand.</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27</a:t>
            </a:fld>
            <a:endParaRPr lang="en-US" dirty="0"/>
          </a:p>
        </p:txBody>
      </p:sp>
      <p:sp>
        <p:nvSpPr>
          <p:cNvPr id="5" name="Rectangle 4"/>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Garth Fletcher</a:t>
            </a:r>
            <a:endParaRPr lang="en-US" dirty="0"/>
          </a:p>
        </p:txBody>
      </p:sp>
    </p:spTree>
    <p:extLst>
      <p:ext uri="{BB962C8B-B14F-4D97-AF65-F5344CB8AC3E}">
        <p14:creationId xmlns:p14="http://schemas.microsoft.com/office/powerpoint/2010/main" val="7416363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Schedule</a:t>
            </a:r>
            <a:endParaRPr lang="en-US"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28</a:t>
            </a:fld>
            <a:endParaRPr lang="en-US" dirty="0"/>
          </a:p>
        </p:txBody>
      </p:sp>
      <p:sp>
        <p:nvSpPr>
          <p:cNvPr id="5" name="Rectangle 4"/>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Garth Fletcher</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210083600"/>
              </p:ext>
            </p:extLst>
          </p:nvPr>
        </p:nvGraphicFramePr>
        <p:xfrm>
          <a:off x="827584" y="1124744"/>
          <a:ext cx="7632848"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2917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5000" dirty="0" smtClean="0"/>
          </a:p>
          <a:p>
            <a:pPr marL="0" indent="0" algn="ctr">
              <a:buNone/>
            </a:pPr>
            <a:r>
              <a:rPr lang="en-US" sz="6000" dirty="0" smtClean="0"/>
              <a:t>Questions?</a:t>
            </a:r>
            <a:endParaRPr lang="en-US" sz="6000"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29</a:t>
            </a:fld>
            <a:endParaRPr lang="en-US" dirty="0"/>
          </a:p>
        </p:txBody>
      </p:sp>
    </p:spTree>
    <p:extLst>
      <p:ext uri="{BB962C8B-B14F-4D97-AF65-F5344CB8AC3E}">
        <p14:creationId xmlns:p14="http://schemas.microsoft.com/office/powerpoint/2010/main" val="22987269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3347864" y="1124744"/>
            <a:ext cx="5796136" cy="4824536"/>
          </a:xfrm>
        </p:spPr>
        <p:txBody>
          <a:bodyPr>
            <a:normAutofit fontScale="77500" lnSpcReduction="20000"/>
          </a:bodyPr>
          <a:lstStyle/>
          <a:p>
            <a:r>
              <a:rPr lang="en-US" dirty="0" smtClean="0"/>
              <a:t>Batter may incur severe or painful </a:t>
            </a:r>
            <a:r>
              <a:rPr lang="en-US" dirty="0"/>
              <a:t>injuries often from being hit by </a:t>
            </a:r>
            <a:r>
              <a:rPr lang="en-US" dirty="0" smtClean="0"/>
              <a:t>a baseball </a:t>
            </a:r>
            <a:r>
              <a:rPr lang="en-US" dirty="0"/>
              <a:t>in </a:t>
            </a:r>
            <a:r>
              <a:rPr lang="en-US" dirty="0" smtClean="0"/>
              <a:t>torso/neck region.</a:t>
            </a:r>
          </a:p>
          <a:p>
            <a:endParaRPr lang="en-US" dirty="0"/>
          </a:p>
          <a:p>
            <a:r>
              <a:rPr lang="en-US" dirty="0"/>
              <a:t>These types of injuries deter younger children from continuing to play the game of </a:t>
            </a:r>
            <a:r>
              <a:rPr lang="en-US" dirty="0" smtClean="0"/>
              <a:t>baseball.</a:t>
            </a:r>
          </a:p>
          <a:p>
            <a:endParaRPr lang="en-US" dirty="0"/>
          </a:p>
          <a:p>
            <a:r>
              <a:rPr lang="en-US" dirty="0"/>
              <a:t>With an effective design of a protective vest, injuries to areas like the spine and neck can be </a:t>
            </a:r>
            <a:r>
              <a:rPr lang="en-US" dirty="0" smtClean="0"/>
              <a:t>prevented.</a:t>
            </a:r>
          </a:p>
          <a:p>
            <a:endParaRPr lang="en-US" dirty="0" smtClean="0"/>
          </a:p>
          <a:p>
            <a:r>
              <a:rPr lang="en-US" dirty="0" smtClean="0"/>
              <a:t>No current protection available.</a:t>
            </a:r>
            <a:endParaRPr lang="en-US" dirty="0"/>
          </a:p>
          <a:p>
            <a:endParaRPr lang="en-US"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3</a:t>
            </a:fld>
            <a:endParaRPr lang="en-US" dirty="0"/>
          </a:p>
        </p:txBody>
      </p:sp>
      <p:sp>
        <p:nvSpPr>
          <p:cNvPr id="5" name="Rectangle 4"/>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Kyle Meredith</a:t>
            </a:r>
            <a:endParaRPr lang="en-US" dirty="0"/>
          </a:p>
        </p:txBody>
      </p:sp>
      <p:pic>
        <p:nvPicPr>
          <p:cNvPr id="6" name="Picture 5"/>
          <p:cNvPicPr>
            <a:picLocks noChangeAspect="1"/>
          </p:cNvPicPr>
          <p:nvPr/>
        </p:nvPicPr>
        <p:blipFill>
          <a:blip r:embed="rId2"/>
          <a:stretch>
            <a:fillRect/>
          </a:stretch>
        </p:blipFill>
        <p:spPr>
          <a:xfrm>
            <a:off x="251520" y="1340769"/>
            <a:ext cx="3004155" cy="3600400"/>
          </a:xfrm>
          <a:prstGeom prst="rect">
            <a:avLst/>
          </a:prstGeom>
        </p:spPr>
      </p:pic>
    </p:spTree>
    <p:extLst>
      <p:ext uri="{BB962C8B-B14F-4D97-AF65-F5344CB8AC3E}">
        <p14:creationId xmlns:p14="http://schemas.microsoft.com/office/powerpoint/2010/main" val="42325934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http://</a:t>
            </a:r>
            <a:r>
              <a:rPr lang="en-US" dirty="0" err="1"/>
              <a:t>www.acs.psu.edu</a:t>
            </a:r>
            <a:r>
              <a:rPr lang="en-US" dirty="0"/>
              <a:t>/</a:t>
            </a:r>
            <a:r>
              <a:rPr lang="en-US" dirty="0" err="1"/>
              <a:t>drussell</a:t>
            </a:r>
            <a:r>
              <a:rPr lang="en-US" dirty="0"/>
              <a:t>/bats/nonlinear-</a:t>
            </a:r>
            <a:r>
              <a:rPr lang="en-US" dirty="0" err="1"/>
              <a:t>ball.html</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30</a:t>
            </a:fld>
            <a:endParaRPr lang="en-US" dirty="0"/>
          </a:p>
        </p:txBody>
      </p:sp>
    </p:spTree>
    <p:extLst>
      <p:ext uri="{BB962C8B-B14F-4D97-AF65-F5344CB8AC3E}">
        <p14:creationId xmlns:p14="http://schemas.microsoft.com/office/powerpoint/2010/main" val="7148151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Requirements</a:t>
            </a:r>
            <a:endParaRPr lang="en-US" dirty="0"/>
          </a:p>
        </p:txBody>
      </p:sp>
      <p:sp>
        <p:nvSpPr>
          <p:cNvPr id="3" name="Content Placeholder 2"/>
          <p:cNvSpPr>
            <a:spLocks noGrp="1"/>
          </p:cNvSpPr>
          <p:nvPr>
            <p:ph idx="1"/>
          </p:nvPr>
        </p:nvSpPr>
        <p:spPr>
          <a:xfrm>
            <a:off x="611560" y="1196752"/>
            <a:ext cx="8075240" cy="3888432"/>
          </a:xfrm>
        </p:spPr>
        <p:txBody>
          <a:bodyPr>
            <a:normAutofit fontScale="85000" lnSpcReduction="20000"/>
          </a:bodyPr>
          <a:lstStyle/>
          <a:p>
            <a:r>
              <a:rPr lang="en-US" dirty="0"/>
              <a:t>Vest must protect </a:t>
            </a:r>
            <a:r>
              <a:rPr lang="en-US" dirty="0" smtClean="0"/>
              <a:t>batter from hit by pitch.</a:t>
            </a:r>
            <a:endParaRPr lang="en-US" dirty="0"/>
          </a:p>
          <a:p>
            <a:endParaRPr lang="en-US" dirty="0"/>
          </a:p>
          <a:p>
            <a:r>
              <a:rPr lang="en-US" dirty="0"/>
              <a:t>Vest must allow for player to retain </a:t>
            </a:r>
            <a:r>
              <a:rPr lang="en-US" dirty="0" smtClean="0"/>
              <a:t>range </a:t>
            </a:r>
            <a:r>
              <a:rPr lang="en-US" dirty="0"/>
              <a:t>of m</a:t>
            </a:r>
            <a:r>
              <a:rPr lang="en-US" dirty="0" smtClean="0"/>
              <a:t>otion.</a:t>
            </a:r>
            <a:endParaRPr lang="en-US" dirty="0"/>
          </a:p>
          <a:p>
            <a:endParaRPr lang="en-US" dirty="0"/>
          </a:p>
          <a:p>
            <a:r>
              <a:rPr lang="en-US" dirty="0"/>
              <a:t>Vest must be worn over top of the </a:t>
            </a:r>
            <a:r>
              <a:rPr lang="en-US" dirty="0" smtClean="0"/>
              <a:t>uniform.</a:t>
            </a:r>
          </a:p>
          <a:p>
            <a:endParaRPr lang="en-US" dirty="0"/>
          </a:p>
          <a:p>
            <a:r>
              <a:rPr lang="en-US" dirty="0" smtClean="0"/>
              <a:t>Vest should be lightweight.</a:t>
            </a:r>
          </a:p>
          <a:p>
            <a:endParaRPr lang="en-US" dirty="0"/>
          </a:p>
          <a:p>
            <a:r>
              <a:rPr lang="en-US" dirty="0" smtClean="0"/>
              <a:t>Vest should be affordable.</a:t>
            </a:r>
            <a:endParaRPr lang="en-US" dirty="0"/>
          </a:p>
          <a:p>
            <a:endParaRPr lang="en-US"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4</a:t>
            </a:fld>
            <a:endParaRPr lang="en-US" dirty="0"/>
          </a:p>
        </p:txBody>
      </p:sp>
      <p:sp>
        <p:nvSpPr>
          <p:cNvPr id="5" name="Rectangle 4"/>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Cecilia Wong</a:t>
            </a:r>
            <a:endParaRPr lang="en-US" dirty="0"/>
          </a:p>
        </p:txBody>
      </p:sp>
    </p:spTree>
    <p:extLst>
      <p:ext uri="{BB962C8B-B14F-4D97-AF65-F5344CB8AC3E}">
        <p14:creationId xmlns:p14="http://schemas.microsoft.com/office/powerpoint/2010/main" val="38661163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Cecilia Wong</a:t>
            </a:r>
            <a:endParaRPr lang="en-US" dirty="0"/>
          </a:p>
        </p:txBody>
      </p:sp>
      <p:sp>
        <p:nvSpPr>
          <p:cNvPr id="2" name="Title 1"/>
          <p:cNvSpPr>
            <a:spLocks noGrp="1"/>
          </p:cNvSpPr>
          <p:nvPr>
            <p:ph type="title"/>
          </p:nvPr>
        </p:nvSpPr>
        <p:spPr>
          <a:xfrm>
            <a:off x="611560" y="44624"/>
            <a:ext cx="8064896" cy="1152236"/>
          </a:xfrm>
        </p:spPr>
        <p:txBody>
          <a:bodyPr>
            <a:normAutofit/>
          </a:bodyPr>
          <a:lstStyle/>
          <a:p>
            <a:r>
              <a:rPr lang="en-US" dirty="0" smtClean="0"/>
              <a:t>Customer Requirements</a:t>
            </a:r>
            <a:endParaRPr lang="en-US"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5</a:t>
            </a:fld>
            <a:endParaRPr lang="en-US" dirty="0"/>
          </a:p>
        </p:txBody>
      </p:sp>
      <p:sp>
        <p:nvSpPr>
          <p:cNvPr id="7" name="Content Placeholder 2"/>
          <p:cNvSpPr txBox="1">
            <a:spLocks/>
          </p:cNvSpPr>
          <p:nvPr/>
        </p:nvSpPr>
        <p:spPr>
          <a:xfrm>
            <a:off x="755576" y="1052736"/>
            <a:ext cx="8075240" cy="3888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Most important:</a:t>
            </a:r>
          </a:p>
          <a:p>
            <a:pPr lvl="2"/>
            <a:r>
              <a:rPr lang="en-US" dirty="0" smtClean="0"/>
              <a:t>Vest size.</a:t>
            </a:r>
          </a:p>
          <a:p>
            <a:pPr lvl="2"/>
            <a:r>
              <a:rPr lang="en-US" dirty="0" smtClean="0"/>
              <a:t>Vest shape.</a:t>
            </a:r>
          </a:p>
          <a:p>
            <a:pPr lvl="2"/>
            <a:r>
              <a:rPr lang="en-US" dirty="0"/>
              <a:t>Weight</a:t>
            </a:r>
            <a:endParaRPr lang="en-US" dirty="0" smtClean="0"/>
          </a:p>
          <a:p>
            <a:endParaRPr lang="en-US" dirty="0"/>
          </a:p>
        </p:txBody>
      </p:sp>
      <p:pic>
        <p:nvPicPr>
          <p:cNvPr id="12" name="Picture 11" descr="HOW2.0 parte de abaj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068960"/>
            <a:ext cx="8942541" cy="2663180"/>
          </a:xfrm>
          <a:prstGeom prst="rect">
            <a:avLst/>
          </a:prstGeom>
        </p:spPr>
      </p:pic>
    </p:spTree>
    <p:extLst>
      <p:ext uri="{BB962C8B-B14F-4D97-AF65-F5344CB8AC3E}">
        <p14:creationId xmlns:p14="http://schemas.microsoft.com/office/powerpoint/2010/main" val="24269301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a:xfrm>
            <a:off x="611560" y="1196752"/>
            <a:ext cx="8075240" cy="3633267"/>
          </a:xfrm>
        </p:spPr>
        <p:txBody>
          <a:bodyPr>
            <a:normAutofit fontScale="70000" lnSpcReduction="20000"/>
          </a:bodyPr>
          <a:lstStyle/>
          <a:p>
            <a:r>
              <a:rPr lang="en-US" dirty="0"/>
              <a:t>Design vest to protect batter when hit by a </a:t>
            </a:r>
            <a:r>
              <a:rPr lang="en-US" dirty="0" smtClean="0"/>
              <a:t>pitch.</a:t>
            </a:r>
            <a:endParaRPr lang="en-US" dirty="0"/>
          </a:p>
          <a:p>
            <a:endParaRPr lang="en-US" dirty="0"/>
          </a:p>
          <a:p>
            <a:r>
              <a:rPr lang="en-US" dirty="0" smtClean="0"/>
              <a:t>Design a vest that is aesthetically </a:t>
            </a:r>
            <a:r>
              <a:rPr lang="en-US" dirty="0"/>
              <a:t>pleasing </a:t>
            </a:r>
            <a:r>
              <a:rPr lang="en-US" dirty="0" smtClean="0"/>
              <a:t>and therefore marketable.</a:t>
            </a:r>
            <a:endParaRPr lang="en-US" dirty="0"/>
          </a:p>
          <a:p>
            <a:endParaRPr lang="en-US" dirty="0"/>
          </a:p>
          <a:p>
            <a:r>
              <a:rPr lang="en-US" dirty="0" smtClean="0"/>
              <a:t>Design a vest than can be adapted to players of different sizes.</a:t>
            </a:r>
            <a:endParaRPr lang="en-US" dirty="0"/>
          </a:p>
          <a:p>
            <a:endParaRPr lang="en-US" dirty="0"/>
          </a:p>
          <a:p>
            <a:r>
              <a:rPr lang="en-US" dirty="0" smtClean="0"/>
              <a:t>Design a vest that protect without impeding a batter’s motions.</a:t>
            </a:r>
          </a:p>
          <a:p>
            <a:endParaRPr lang="en-US" dirty="0"/>
          </a:p>
          <a:p>
            <a:r>
              <a:rPr lang="en-US" dirty="0" smtClean="0"/>
              <a:t>Construct a prototype and develop a manufacturing methodology.</a:t>
            </a:r>
            <a:endParaRPr lang="en-US" dirty="0"/>
          </a:p>
          <a:p>
            <a:endParaRPr lang="en-US"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6</a:t>
            </a:fld>
            <a:endParaRPr lang="en-US" dirty="0"/>
          </a:p>
        </p:txBody>
      </p:sp>
      <p:sp>
        <p:nvSpPr>
          <p:cNvPr id="5" name="Rectangle 4"/>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Kyle Meredith</a:t>
            </a:r>
            <a:endParaRPr lang="en-US" dirty="0"/>
          </a:p>
        </p:txBody>
      </p:sp>
    </p:spTree>
    <p:extLst>
      <p:ext uri="{BB962C8B-B14F-4D97-AF65-F5344CB8AC3E}">
        <p14:creationId xmlns:p14="http://schemas.microsoft.com/office/powerpoint/2010/main" val="19866636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3" name="Content Placeholder 2"/>
          <p:cNvSpPr>
            <a:spLocks noGrp="1"/>
          </p:cNvSpPr>
          <p:nvPr>
            <p:ph idx="1"/>
          </p:nvPr>
        </p:nvSpPr>
        <p:spPr>
          <a:xfrm>
            <a:off x="1094928" y="908720"/>
            <a:ext cx="8229600" cy="4830763"/>
          </a:xfrm>
        </p:spPr>
        <p:txBody>
          <a:bodyPr>
            <a:normAutofit fontScale="92500" lnSpcReduction="10000"/>
          </a:bodyPr>
          <a:lstStyle/>
          <a:p>
            <a:r>
              <a:rPr lang="en-US" dirty="0" smtClean="0"/>
              <a:t>FALL</a:t>
            </a:r>
          </a:p>
          <a:p>
            <a:pPr lvl="2"/>
            <a:r>
              <a:rPr lang="en-US" dirty="0"/>
              <a:t>Define Constraints</a:t>
            </a:r>
          </a:p>
          <a:p>
            <a:pPr lvl="2"/>
            <a:r>
              <a:rPr lang="en-US" dirty="0" smtClean="0"/>
              <a:t>Brainstorm Ideas / Design Considerations</a:t>
            </a:r>
          </a:p>
          <a:p>
            <a:pPr lvl="2"/>
            <a:r>
              <a:rPr lang="en-US" dirty="0"/>
              <a:t>Material Selection</a:t>
            </a:r>
          </a:p>
          <a:p>
            <a:pPr lvl="2"/>
            <a:r>
              <a:rPr lang="en-US" dirty="0" smtClean="0"/>
              <a:t>Impact Analysis</a:t>
            </a:r>
          </a:p>
          <a:p>
            <a:pPr lvl="2"/>
            <a:r>
              <a:rPr lang="en-US" dirty="0" smtClean="0"/>
              <a:t>Ergonomics</a:t>
            </a:r>
          </a:p>
          <a:p>
            <a:pPr lvl="2"/>
            <a:r>
              <a:rPr lang="en-US" dirty="0" smtClean="0"/>
              <a:t>Safety</a:t>
            </a:r>
          </a:p>
          <a:p>
            <a:pPr marL="914400" lvl="2" indent="0">
              <a:buNone/>
            </a:pPr>
            <a:endParaRPr lang="en-US" dirty="0"/>
          </a:p>
          <a:p>
            <a:r>
              <a:rPr lang="en-US" dirty="0" smtClean="0"/>
              <a:t>SPRING</a:t>
            </a:r>
          </a:p>
          <a:p>
            <a:pPr lvl="2"/>
            <a:r>
              <a:rPr lang="en-US" dirty="0" smtClean="0"/>
              <a:t>Design Selection</a:t>
            </a:r>
          </a:p>
          <a:p>
            <a:pPr lvl="2"/>
            <a:r>
              <a:rPr lang="en-US" dirty="0" smtClean="0"/>
              <a:t>Build Prototype</a:t>
            </a:r>
          </a:p>
          <a:p>
            <a:pPr lvl="2"/>
            <a:r>
              <a:rPr lang="en-US" dirty="0" smtClean="0"/>
              <a:t>Devise Manufacturing Method</a:t>
            </a:r>
          </a:p>
          <a:p>
            <a:pPr lvl="2"/>
            <a:endParaRPr lang="en-US" dirty="0"/>
          </a:p>
        </p:txBody>
      </p:sp>
      <p:pic>
        <p:nvPicPr>
          <p:cNvPr id="4" name="Picture 3"/>
          <p:cNvPicPr>
            <a:picLocks noChangeAspect="1"/>
          </p:cNvPicPr>
          <p:nvPr/>
        </p:nvPicPr>
        <p:blipFill>
          <a:blip r:embed="rId2"/>
          <a:stretch>
            <a:fillRect/>
          </a:stretch>
        </p:blipFill>
        <p:spPr>
          <a:xfrm>
            <a:off x="5523681" y="2436093"/>
            <a:ext cx="3152775" cy="2505075"/>
          </a:xfrm>
          <a:prstGeom prst="rect">
            <a:avLst/>
          </a:prstGeom>
        </p:spPr>
      </p:pic>
      <p:sp>
        <p:nvSpPr>
          <p:cNvPr id="5" name="Rectangle 4"/>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Kyle Meredith</a:t>
            </a:r>
            <a:endParaRPr lang="en-US" dirty="0"/>
          </a:p>
        </p:txBody>
      </p:sp>
    </p:spTree>
    <p:extLst>
      <p:ext uri="{BB962C8B-B14F-4D97-AF65-F5344CB8AC3E}">
        <p14:creationId xmlns:p14="http://schemas.microsoft.com/office/powerpoint/2010/main" val="33765168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a:xfrm>
            <a:off x="611560" y="1340768"/>
            <a:ext cx="8075240" cy="3633267"/>
          </a:xfrm>
        </p:spPr>
        <p:txBody>
          <a:bodyPr>
            <a:normAutofit fontScale="77500" lnSpcReduction="20000"/>
          </a:bodyPr>
          <a:lstStyle/>
          <a:p>
            <a:r>
              <a:rPr lang="en-US" dirty="0" smtClean="0"/>
              <a:t>Must </a:t>
            </a:r>
            <a:r>
              <a:rPr lang="en-US" dirty="0"/>
              <a:t>withstand impact force of 100 mph </a:t>
            </a:r>
            <a:r>
              <a:rPr lang="en-US" dirty="0" smtClean="0"/>
              <a:t>baseball.</a:t>
            </a:r>
            <a:endParaRPr lang="en-US" dirty="0"/>
          </a:p>
          <a:p>
            <a:endParaRPr lang="en-US" dirty="0"/>
          </a:p>
          <a:p>
            <a:r>
              <a:rPr lang="en-US" dirty="0"/>
              <a:t>Should weigh under 7 </a:t>
            </a:r>
            <a:r>
              <a:rPr lang="en-US" dirty="0" smtClean="0"/>
              <a:t>pounds.</a:t>
            </a:r>
            <a:endParaRPr lang="en-US" dirty="0"/>
          </a:p>
          <a:p>
            <a:endParaRPr lang="en-US" dirty="0"/>
          </a:p>
          <a:p>
            <a:r>
              <a:rPr lang="en-US" dirty="0"/>
              <a:t>Name / Number must be visible while wearing </a:t>
            </a:r>
            <a:r>
              <a:rPr lang="en-US" dirty="0" smtClean="0"/>
              <a:t>vest.</a:t>
            </a:r>
            <a:endParaRPr lang="en-US" dirty="0"/>
          </a:p>
          <a:p>
            <a:endParaRPr lang="en-US" dirty="0"/>
          </a:p>
          <a:p>
            <a:r>
              <a:rPr lang="en-US" dirty="0"/>
              <a:t>Should achieve quick application/</a:t>
            </a:r>
            <a:r>
              <a:rPr lang="en-US" dirty="0" smtClean="0"/>
              <a:t>removal.</a:t>
            </a:r>
            <a:endParaRPr lang="en-US" dirty="0"/>
          </a:p>
          <a:p>
            <a:endParaRPr lang="en-US" dirty="0"/>
          </a:p>
          <a:p>
            <a:r>
              <a:rPr lang="en-US" dirty="0"/>
              <a:t>Should not impair range of </a:t>
            </a:r>
            <a:r>
              <a:rPr lang="en-US" dirty="0" smtClean="0"/>
              <a:t>motion.</a:t>
            </a:r>
            <a:endParaRPr lang="en-US" dirty="0"/>
          </a:p>
          <a:p>
            <a:endParaRPr lang="en-US" dirty="0"/>
          </a:p>
        </p:txBody>
      </p:sp>
      <p:sp>
        <p:nvSpPr>
          <p:cNvPr id="4" name="Slide Number Placeholder 3"/>
          <p:cNvSpPr>
            <a:spLocks noGrp="1"/>
          </p:cNvSpPr>
          <p:nvPr>
            <p:ph type="sldNum" sz="quarter" idx="12"/>
          </p:nvPr>
        </p:nvSpPr>
        <p:spPr/>
        <p:txBody>
          <a:bodyPr/>
          <a:lstStyle/>
          <a:p>
            <a:fld id="{CFCB4D01-41C5-4FAD-8F48-E275B28D7473}" type="slidenum">
              <a:rPr lang="en-US" smtClean="0"/>
              <a:pPr/>
              <a:t>8</a:t>
            </a:fld>
            <a:endParaRPr lang="en-US" dirty="0"/>
          </a:p>
        </p:txBody>
      </p:sp>
      <p:sp>
        <p:nvSpPr>
          <p:cNvPr id="5" name="Rectangle 4"/>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Maria </a:t>
            </a:r>
            <a:r>
              <a:rPr lang="en-US" dirty="0" err="1" smtClean="0"/>
              <a:t>Miro</a:t>
            </a:r>
            <a:endParaRPr lang="en-US" dirty="0"/>
          </a:p>
        </p:txBody>
      </p:sp>
    </p:spTree>
    <p:extLst>
      <p:ext uri="{BB962C8B-B14F-4D97-AF65-F5344CB8AC3E}">
        <p14:creationId xmlns:p14="http://schemas.microsoft.com/office/powerpoint/2010/main" val="37698108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t>
            </a:r>
            <a:r>
              <a:rPr lang="en-US" dirty="0" smtClean="0"/>
              <a:t>Considerations</a:t>
            </a:r>
            <a:endParaRPr lang="en-US" dirty="0"/>
          </a:p>
        </p:txBody>
      </p:sp>
      <p:sp>
        <p:nvSpPr>
          <p:cNvPr id="3" name="Content Placeholder 2"/>
          <p:cNvSpPr>
            <a:spLocks noGrp="1"/>
          </p:cNvSpPr>
          <p:nvPr>
            <p:ph idx="1"/>
          </p:nvPr>
        </p:nvSpPr>
        <p:spPr>
          <a:xfrm>
            <a:off x="1043608" y="1268760"/>
            <a:ext cx="8100392" cy="4320588"/>
          </a:xfrm>
        </p:spPr>
        <p:txBody>
          <a:bodyPr>
            <a:normAutofit fontScale="92500" lnSpcReduction="20000"/>
          </a:bodyPr>
          <a:lstStyle/>
          <a:p>
            <a:r>
              <a:rPr lang="en-US" dirty="0" smtClean="0"/>
              <a:t>Prevent Damage</a:t>
            </a:r>
          </a:p>
          <a:p>
            <a:pPr lvl="2"/>
            <a:r>
              <a:rPr lang="en-US" dirty="0" smtClean="0"/>
              <a:t>Padding in critical areas only [reduce weight]</a:t>
            </a:r>
          </a:p>
          <a:p>
            <a:pPr lvl="2"/>
            <a:r>
              <a:rPr lang="en-US" dirty="0" smtClean="0"/>
              <a:t>Hard plate to spread out force</a:t>
            </a:r>
          </a:p>
          <a:p>
            <a:pPr lvl="2"/>
            <a:r>
              <a:rPr lang="en-US" dirty="0" smtClean="0"/>
              <a:t>Spring board plates</a:t>
            </a:r>
          </a:p>
          <a:p>
            <a:pPr lvl="2"/>
            <a:r>
              <a:rPr lang="en-US" dirty="0" smtClean="0"/>
              <a:t>Inside Padding</a:t>
            </a:r>
          </a:p>
          <a:p>
            <a:pPr marL="914400" lvl="2" indent="0">
              <a:buNone/>
            </a:pPr>
            <a:endParaRPr lang="en-US" dirty="0" smtClean="0"/>
          </a:p>
          <a:p>
            <a:r>
              <a:rPr lang="en-US" dirty="0" smtClean="0"/>
              <a:t>Retain Range of Motion</a:t>
            </a:r>
          </a:p>
          <a:p>
            <a:pPr lvl="2"/>
            <a:r>
              <a:rPr lang="en-US" dirty="0" smtClean="0"/>
              <a:t>Minimal material in moving areas</a:t>
            </a:r>
          </a:p>
          <a:p>
            <a:pPr lvl="2"/>
            <a:r>
              <a:rPr lang="en-US" dirty="0" smtClean="0"/>
              <a:t>Divide padding into small sections</a:t>
            </a:r>
          </a:p>
          <a:p>
            <a:pPr lvl="2"/>
            <a:r>
              <a:rPr lang="en-US" dirty="0" smtClean="0"/>
              <a:t>Minimize collar</a:t>
            </a:r>
          </a:p>
          <a:p>
            <a:pPr lvl="2"/>
            <a:r>
              <a:rPr lang="en-US" dirty="0" smtClean="0"/>
              <a:t>Use of elastic materials</a:t>
            </a:r>
          </a:p>
          <a:p>
            <a:pPr marL="914400" lvl="2" indent="0">
              <a:buNone/>
            </a:pPr>
            <a:endParaRPr lang="en-US" dirty="0" smtClean="0"/>
          </a:p>
          <a:p>
            <a:pPr marL="914400" lvl="2" indent="0">
              <a:buNone/>
            </a:pPr>
            <a:endParaRPr lang="en-US" dirty="0" smtClean="0"/>
          </a:p>
          <a:p>
            <a:endParaRPr lang="en-US" dirty="0" smtClean="0"/>
          </a:p>
        </p:txBody>
      </p:sp>
      <p:sp>
        <p:nvSpPr>
          <p:cNvPr id="4" name="Rectangle 3"/>
          <p:cNvSpPr/>
          <p:nvPr/>
        </p:nvSpPr>
        <p:spPr>
          <a:xfrm>
            <a:off x="7452320" y="6021288"/>
            <a:ext cx="16196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Maria </a:t>
            </a:r>
            <a:r>
              <a:rPr lang="en-US" dirty="0" err="1" smtClean="0"/>
              <a:t>Miro</a:t>
            </a:r>
            <a:endParaRPr lang="en-US" dirty="0"/>
          </a:p>
        </p:txBody>
      </p:sp>
    </p:spTree>
    <p:extLst>
      <p:ext uri="{BB962C8B-B14F-4D97-AF65-F5344CB8AC3E}">
        <p14:creationId xmlns:p14="http://schemas.microsoft.com/office/powerpoint/2010/main" val="36808668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00_0004free">
  <a:themeElements>
    <a:clrScheme name="green, orange, red, blue">
      <a:dk1>
        <a:sysClr val="windowText" lastClr="000000"/>
      </a:dk1>
      <a:lt1>
        <a:sysClr val="window" lastClr="FFFFFF"/>
      </a:lt1>
      <a:dk2>
        <a:srgbClr val="4F271C"/>
      </a:dk2>
      <a:lt2>
        <a:srgbClr val="E7DEC9"/>
      </a:lt2>
      <a:accent1>
        <a:srgbClr val="84AA33"/>
      </a:accent1>
      <a:accent2>
        <a:srgbClr val="FEB80A"/>
      </a:accent2>
      <a:accent3>
        <a:srgbClr val="C32D2E"/>
      </a:accent3>
      <a:accent4>
        <a:srgbClr val="3891A7"/>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00_0004free</Template>
  <TotalTime>0</TotalTime>
  <Words>1436</Words>
  <Application>Microsoft Macintosh PowerPoint</Application>
  <PresentationFormat>On-screen Show (4:3)</PresentationFormat>
  <Paragraphs>316</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00_0004free</vt:lpstr>
      <vt:lpstr>“Wear It” Impact Baseball Vest</vt:lpstr>
      <vt:lpstr>General Overview</vt:lpstr>
      <vt:lpstr>Background</vt:lpstr>
      <vt:lpstr>Customer Requirements</vt:lpstr>
      <vt:lpstr>Customer Requirements</vt:lpstr>
      <vt:lpstr>Scope</vt:lpstr>
      <vt:lpstr>Project Overview</vt:lpstr>
      <vt:lpstr>Constraints</vt:lpstr>
      <vt:lpstr>Design Considerations</vt:lpstr>
      <vt:lpstr>Design Considerations</vt:lpstr>
      <vt:lpstr>Material Selection</vt:lpstr>
      <vt:lpstr>Material Selection</vt:lpstr>
      <vt:lpstr>Impact Analysis</vt:lpstr>
      <vt:lpstr>Impact Analysis</vt:lpstr>
      <vt:lpstr>Impact Analysis</vt:lpstr>
      <vt:lpstr>Impact Analysis</vt:lpstr>
      <vt:lpstr>Ergonomics</vt:lpstr>
      <vt:lpstr>Safety</vt:lpstr>
      <vt:lpstr>Proposed Budget</vt:lpstr>
      <vt:lpstr>Future – Design Selection</vt:lpstr>
      <vt:lpstr>Possible Design Concepts</vt:lpstr>
      <vt:lpstr>Possible Design Concepts</vt:lpstr>
      <vt:lpstr>Future – Design Selection</vt:lpstr>
      <vt:lpstr>Future - Prototype</vt:lpstr>
      <vt:lpstr>Competitive Priorities</vt:lpstr>
      <vt:lpstr>Future - Manufacturing</vt:lpstr>
      <vt:lpstr>Future - Quality</vt:lpstr>
      <vt:lpstr>Updated Schedule</vt:lpstr>
      <vt:lpstr>PowerPoint Presentation</vt:lpstr>
      <vt:lpstr>References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2013-12-04T04:57:45Z</dcterms:created>
  <dcterms:modified xsi:type="dcterms:W3CDTF">2013-12-05T09:07:41Z</dcterms:modified>
</cp:coreProperties>
</file>