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48"/>
  </p:notesMasterIdLst>
  <p:sldIdLst>
    <p:sldId id="325" r:id="rId2"/>
    <p:sldId id="383" r:id="rId3"/>
    <p:sldId id="384" r:id="rId4"/>
    <p:sldId id="386" r:id="rId5"/>
    <p:sldId id="420" r:id="rId6"/>
    <p:sldId id="351" r:id="rId7"/>
    <p:sldId id="437" r:id="rId8"/>
    <p:sldId id="318" r:id="rId9"/>
    <p:sldId id="417" r:id="rId10"/>
    <p:sldId id="404" r:id="rId11"/>
    <p:sldId id="418" r:id="rId12"/>
    <p:sldId id="419" r:id="rId13"/>
    <p:sldId id="405" r:id="rId14"/>
    <p:sldId id="324" r:id="rId15"/>
    <p:sldId id="364" r:id="rId16"/>
    <p:sldId id="368" r:id="rId17"/>
    <p:sldId id="387" r:id="rId18"/>
    <p:sldId id="388" r:id="rId19"/>
    <p:sldId id="341" r:id="rId20"/>
    <p:sldId id="343" r:id="rId21"/>
    <p:sldId id="415" r:id="rId22"/>
    <p:sldId id="413" r:id="rId23"/>
    <p:sldId id="414" r:id="rId24"/>
    <p:sldId id="390" r:id="rId25"/>
    <p:sldId id="391" r:id="rId26"/>
    <p:sldId id="438" r:id="rId27"/>
    <p:sldId id="320" r:id="rId28"/>
    <p:sldId id="346" r:id="rId29"/>
    <p:sldId id="421" r:id="rId30"/>
    <p:sldId id="411" r:id="rId31"/>
    <p:sldId id="416" r:id="rId32"/>
    <p:sldId id="355" r:id="rId33"/>
    <p:sldId id="396" r:id="rId34"/>
    <p:sldId id="395" r:id="rId35"/>
    <p:sldId id="424" r:id="rId36"/>
    <p:sldId id="425" r:id="rId37"/>
    <p:sldId id="426" r:id="rId38"/>
    <p:sldId id="427" r:id="rId39"/>
    <p:sldId id="428" r:id="rId40"/>
    <p:sldId id="432" r:id="rId41"/>
    <p:sldId id="433" r:id="rId42"/>
    <p:sldId id="434" r:id="rId43"/>
    <p:sldId id="435" r:id="rId44"/>
    <p:sldId id="439" r:id="rId45"/>
    <p:sldId id="440" r:id="rId46"/>
    <p:sldId id="40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37B97"/>
    <a:srgbClr val="368CA0"/>
    <a:srgbClr val="0389A9"/>
    <a:srgbClr val="009999"/>
    <a:srgbClr val="0066FF"/>
    <a:srgbClr val="66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34" autoAdjust="0"/>
    <p:restoredTop sz="93050" autoAdjust="0"/>
  </p:normalViewPr>
  <p:slideViewPr>
    <p:cSldViewPr>
      <p:cViewPr varScale="1">
        <p:scale>
          <a:sx n="97" d="100"/>
          <a:sy n="97" d="100"/>
        </p:scale>
        <p:origin x="96" y="17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25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2FB40-3774-41E9-A857-6176FFCEDC73}"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en-US"/>
        </a:p>
      </dgm:t>
    </dgm:pt>
    <dgm:pt modelId="{6B5D7666-8827-482B-A188-701A61D86DFF}">
      <dgm:prSet phldrT="[Text]"/>
      <dgm:spPr>
        <a:xfrm>
          <a:off x="1547186" y="3666413"/>
          <a:ext cx="1797901" cy="1543552"/>
        </a:xfrm>
        <a:prstGeom prst="hexagon">
          <a:avLst>
            <a:gd name="adj" fmla="val 25000"/>
            <a:gd name="vf" fmla="val 115470"/>
          </a:avLst>
        </a:prstGeom>
        <a:solidFill>
          <a:srgbClr val="FFC000">
            <a:hueOff val="0"/>
            <a:satOff val="0"/>
            <a:lumOff val="0"/>
            <a:alphaOff val="0"/>
          </a:srgbClr>
        </a:solidFill>
        <a:ln w="12700" cap="flat" cmpd="sng" algn="ctr">
          <a:solidFill>
            <a:srgbClr val="FFC000">
              <a:hueOff val="0"/>
              <a:satOff val="0"/>
              <a:lumOff val="0"/>
              <a:alphaOff val="0"/>
            </a:srgbClr>
          </a:solidFill>
          <a:prstDash val="solid"/>
          <a:miter lim="800000"/>
        </a:ln>
        <a:effectLst/>
      </dgm:spPr>
      <dgm:t>
        <a:bodyPr/>
        <a:lstStyle/>
        <a:p>
          <a:r>
            <a:rPr lang="en-US" dirty="0" smtClean="0">
              <a:solidFill>
                <a:sysClr val="window" lastClr="FFFFFF"/>
              </a:solidFill>
              <a:latin typeface="Calibri" panose="020F0502020204030204"/>
              <a:ea typeface="+mn-ea"/>
              <a:cs typeface="+mn-cs"/>
            </a:rPr>
            <a:t>Market Segment</a:t>
          </a:r>
          <a:endParaRPr lang="en-US" dirty="0">
            <a:solidFill>
              <a:sysClr val="window" lastClr="FFFFFF"/>
            </a:solidFill>
            <a:latin typeface="Calibri" panose="020F0502020204030204"/>
            <a:ea typeface="+mn-ea"/>
            <a:cs typeface="+mn-cs"/>
          </a:endParaRPr>
        </a:p>
      </dgm:t>
    </dgm:pt>
    <dgm:pt modelId="{D1AA47EE-0697-4E84-9D53-BFB1B730BB63}" type="parTrans" cxnId="{82F3C313-38A0-4267-9F37-646323FFDC24}">
      <dgm:prSet/>
      <dgm:spPr/>
      <dgm:t>
        <a:bodyPr/>
        <a:lstStyle/>
        <a:p>
          <a:endParaRPr lang="en-US"/>
        </a:p>
      </dgm:t>
    </dgm:pt>
    <dgm:pt modelId="{59B6793A-785F-41B0-B180-F243758DD829}" type="sibTrans" cxnId="{82F3C313-38A0-4267-9F37-646323FFDC24}">
      <dgm:prSet/>
      <dgm:spPr>
        <a:xfrm>
          <a:off x="0" y="2813084"/>
          <a:ext cx="1797901" cy="1543552"/>
        </a:xfrm>
        <a:prstGeom prst="hexagon">
          <a:avLst>
            <a:gd name="adj" fmla="val 25000"/>
            <a:gd name="vf" fmla="val 11547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endParaRPr lang="en-US"/>
        </a:p>
      </dgm:t>
    </dgm:pt>
    <dgm:pt modelId="{C5B8ECC3-5D9B-432A-B471-1CA07366CE9F}">
      <dgm:prSet phldrT="[Text]"/>
      <dgm:spPr>
        <a:xfrm>
          <a:off x="3094373" y="2808154"/>
          <a:ext cx="1797901" cy="1543552"/>
        </a:xfrm>
        <a:prstGeom prst="hexagon">
          <a:avLst>
            <a:gd name="adj" fmla="val 25000"/>
            <a:gd name="vf" fmla="val 115470"/>
          </a:avLst>
        </a:prstGeom>
        <a:solidFill>
          <a:srgbClr val="FFC000">
            <a:hueOff val="2598923"/>
            <a:satOff val="-11992"/>
            <a:lumOff val="441"/>
            <a:alphaOff val="0"/>
          </a:srgbClr>
        </a:solidFill>
        <a:ln w="12700" cap="flat" cmpd="sng" algn="ctr">
          <a:solidFill>
            <a:srgbClr val="FFC000">
              <a:hueOff val="2598923"/>
              <a:satOff val="-11992"/>
              <a:lumOff val="441"/>
              <a:alphaOff val="0"/>
            </a:srgbClr>
          </a:solidFill>
          <a:prstDash val="solid"/>
          <a:miter lim="800000"/>
        </a:ln>
        <a:effectLst/>
      </dgm:spPr>
      <dgm:t>
        <a:bodyPr/>
        <a:lstStyle/>
        <a:p>
          <a:r>
            <a:rPr lang="en-US" dirty="0" smtClean="0">
              <a:solidFill>
                <a:sysClr val="window" lastClr="FFFFFF"/>
              </a:solidFill>
              <a:latin typeface="Calibri" panose="020F0502020204030204"/>
              <a:ea typeface="+mn-ea"/>
              <a:cs typeface="+mn-cs"/>
            </a:rPr>
            <a:t>Player Profile</a:t>
          </a:r>
          <a:endParaRPr lang="en-US" dirty="0">
            <a:solidFill>
              <a:sysClr val="window" lastClr="FFFFFF"/>
            </a:solidFill>
            <a:latin typeface="Calibri" panose="020F0502020204030204"/>
            <a:ea typeface="+mn-ea"/>
            <a:cs typeface="+mn-cs"/>
          </a:endParaRPr>
        </a:p>
      </dgm:t>
    </dgm:pt>
    <dgm:pt modelId="{16AD88E4-5646-47F7-BCC9-5D37E97500AC}" type="sibTrans" cxnId="{FE301C5D-8E63-4130-9EF5-8235BBDE0373}">
      <dgm:prSet/>
      <dgm:spPr>
        <a:xfrm rot="19276752" flipH="1" flipV="1">
          <a:off x="5414307" y="4324446"/>
          <a:ext cx="250501" cy="220913"/>
        </a:xfrm>
        <a:prstGeom prst="hexagon">
          <a:avLst>
            <a:gd name="adj" fmla="val 25000"/>
            <a:gd name="vf" fmla="val 115470"/>
          </a:avLst>
        </a:prstGeom>
        <a:solidFill>
          <a:sysClr val="window" lastClr="FFFFFF">
            <a:alpha val="90000"/>
            <a:hueOff val="0"/>
            <a:satOff val="0"/>
            <a:lumOff val="0"/>
            <a:alphaOff val="0"/>
          </a:sysClr>
        </a:solidFill>
        <a:ln w="12700" cap="flat" cmpd="sng" algn="ctr">
          <a:solidFill>
            <a:srgbClr val="FFC000">
              <a:hueOff val="2598923"/>
              <a:satOff val="-11992"/>
              <a:lumOff val="441"/>
              <a:alphaOff val="0"/>
            </a:srgbClr>
          </a:solidFill>
          <a:prstDash val="solid"/>
          <a:miter lim="800000"/>
        </a:ln>
        <a:effectLst/>
      </dgm:spPr>
      <dgm:t>
        <a:bodyPr/>
        <a:lstStyle/>
        <a:p>
          <a:endParaRPr lang="en-US"/>
        </a:p>
      </dgm:t>
    </dgm:pt>
    <dgm:pt modelId="{2B9D0657-2D6F-4D6F-ABEC-30205064BC43}" type="parTrans" cxnId="{FE301C5D-8E63-4130-9EF5-8235BBDE0373}">
      <dgm:prSet/>
      <dgm:spPr/>
      <dgm:t>
        <a:bodyPr/>
        <a:lstStyle/>
        <a:p>
          <a:endParaRPr lang="en-US"/>
        </a:p>
      </dgm:t>
    </dgm:pt>
    <dgm:pt modelId="{CFB23AB7-AD82-4C3E-B063-2C567E0857E2}">
      <dgm:prSet phldrT="[Text]"/>
      <dgm:spPr>
        <a:xfrm>
          <a:off x="1547186" y="1959755"/>
          <a:ext cx="1797901" cy="1543552"/>
        </a:xfrm>
        <a:prstGeom prst="hexagon">
          <a:avLst>
            <a:gd name="adj" fmla="val 25000"/>
            <a:gd name="vf" fmla="val 115470"/>
          </a:avLst>
        </a:prstGeom>
        <a:solidFill>
          <a:srgbClr val="FFC000">
            <a:hueOff val="5197846"/>
            <a:satOff val="-23984"/>
            <a:lumOff val="883"/>
            <a:alphaOff val="0"/>
          </a:srgbClr>
        </a:solidFill>
        <a:ln w="12700" cap="flat" cmpd="sng" algn="ctr">
          <a:solidFill>
            <a:srgbClr val="FFC000">
              <a:hueOff val="5197846"/>
              <a:satOff val="-23984"/>
              <a:lumOff val="883"/>
              <a:alphaOff val="0"/>
            </a:srgbClr>
          </a:solidFill>
          <a:prstDash val="solid"/>
          <a:miter lim="800000"/>
        </a:ln>
        <a:effectLst/>
      </dgm:spPr>
      <dgm:t>
        <a:bodyPr/>
        <a:lstStyle/>
        <a:p>
          <a:r>
            <a:rPr lang="en-US" dirty="0" smtClean="0">
              <a:solidFill>
                <a:sysClr val="window" lastClr="FFFFFF"/>
              </a:solidFill>
              <a:latin typeface="Calibri" panose="020F0502020204030204"/>
              <a:ea typeface="+mn-ea"/>
              <a:cs typeface="+mn-cs"/>
            </a:rPr>
            <a:t>Player Habits</a:t>
          </a:r>
          <a:endParaRPr lang="en-US" dirty="0">
            <a:solidFill>
              <a:sysClr val="window" lastClr="FFFFFF"/>
            </a:solidFill>
            <a:latin typeface="Calibri" panose="020F0502020204030204"/>
            <a:ea typeface="+mn-ea"/>
            <a:cs typeface="+mn-cs"/>
          </a:endParaRPr>
        </a:p>
      </dgm:t>
    </dgm:pt>
    <dgm:pt modelId="{76DB90F3-7041-4E5A-9DDC-08083438688D}" type="sibTrans" cxnId="{D9F89B47-DDB5-401D-9864-A99AEB84D748}">
      <dgm:prSet/>
      <dgm:spPr>
        <a:xfrm>
          <a:off x="3094373" y="1101495"/>
          <a:ext cx="1797901" cy="1543552"/>
        </a:xfrm>
        <a:prstGeom prst="hexagon">
          <a:avLst>
            <a:gd name="adj" fmla="val 25000"/>
            <a:gd name="vf" fmla="val 115470"/>
          </a:avLst>
        </a:prstGeom>
        <a:blipFill>
          <a:blip xmlns:r="http://schemas.openxmlformats.org/officeDocument/2006/relationships" r:embed="rId1">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66000" r="-66000"/>
          </a:stretch>
        </a:blipFill>
        <a:ln w="12700" cap="flat" cmpd="sng" algn="ctr">
          <a:solidFill>
            <a:srgbClr val="FFC000">
              <a:hueOff val="5197846"/>
              <a:satOff val="-23984"/>
              <a:lumOff val="883"/>
              <a:alphaOff val="0"/>
            </a:srgbClr>
          </a:solidFill>
          <a:prstDash val="solid"/>
          <a:miter lim="800000"/>
        </a:ln>
        <a:effectLst/>
      </dgm:spPr>
      <dgm:t>
        <a:bodyPr/>
        <a:lstStyle/>
        <a:p>
          <a:endParaRPr lang="en-US"/>
        </a:p>
      </dgm:t>
    </dgm:pt>
    <dgm:pt modelId="{9CBA4E96-83DE-45E0-B437-B04CD3E4223A}" type="parTrans" cxnId="{D9F89B47-DDB5-401D-9864-A99AEB84D748}">
      <dgm:prSet/>
      <dgm:spPr/>
      <dgm:t>
        <a:bodyPr/>
        <a:lstStyle/>
        <a:p>
          <a:endParaRPr lang="en-US"/>
        </a:p>
      </dgm:t>
    </dgm:pt>
    <dgm:pt modelId="{535CED04-DE49-4769-BA84-9CB812AF5078}">
      <dgm:prSet phldrT="[Text]"/>
      <dgm:spPr>
        <a:xfrm>
          <a:off x="4640607" y="1956468"/>
          <a:ext cx="1797901" cy="1543552"/>
        </a:xfrm>
        <a:prstGeom prst="hexagon">
          <a:avLst>
            <a:gd name="adj" fmla="val 25000"/>
            <a:gd name="vf" fmla="val 115470"/>
          </a:avLst>
        </a:prstGeom>
        <a:solidFill>
          <a:srgbClr val="FFC000">
            <a:hueOff val="7796769"/>
            <a:satOff val="-35976"/>
            <a:lumOff val="1324"/>
            <a:alphaOff val="0"/>
          </a:srgbClr>
        </a:solidFill>
        <a:ln w="12700" cap="flat" cmpd="sng" algn="ctr">
          <a:solidFill>
            <a:srgbClr val="FFC000">
              <a:hueOff val="7796769"/>
              <a:satOff val="-35976"/>
              <a:lumOff val="1324"/>
              <a:alphaOff val="0"/>
            </a:srgbClr>
          </a:solidFill>
          <a:prstDash val="solid"/>
          <a:miter lim="800000"/>
        </a:ln>
        <a:effectLst/>
      </dgm:spPr>
      <dgm:t>
        <a:bodyPr/>
        <a:lstStyle/>
        <a:p>
          <a:r>
            <a:rPr lang="en-US" dirty="0" smtClean="0">
              <a:solidFill>
                <a:sysClr val="window" lastClr="FFFFFF"/>
              </a:solidFill>
              <a:latin typeface="Calibri" panose="020F0502020204030204"/>
              <a:ea typeface="+mn-ea"/>
              <a:cs typeface="+mn-cs"/>
            </a:rPr>
            <a:t>Research and Studies</a:t>
          </a:r>
          <a:endParaRPr lang="en-US" dirty="0">
            <a:solidFill>
              <a:sysClr val="window" lastClr="FFFFFF"/>
            </a:solidFill>
            <a:latin typeface="Calibri" panose="020F0502020204030204"/>
            <a:ea typeface="+mn-ea"/>
            <a:cs typeface="+mn-cs"/>
          </a:endParaRPr>
        </a:p>
      </dgm:t>
    </dgm:pt>
    <dgm:pt modelId="{3FB1DCEA-4E22-4024-A35C-B6925133185D}" type="sibTrans" cxnId="{41552825-500A-40C5-803F-937D2E469D37}">
      <dgm:prSet/>
      <dgm:spPr>
        <a:xfrm>
          <a:off x="6187794" y="2824177"/>
          <a:ext cx="1797901" cy="1543552"/>
        </a:xfrm>
        <a:prstGeom prst="hexagon">
          <a:avLst>
            <a:gd name="adj" fmla="val 25000"/>
            <a:gd name="vf" fmla="val 115470"/>
          </a:avLst>
        </a:prstGeom>
        <a:solidFill>
          <a:sysClr val="window" lastClr="FFFFFF">
            <a:alpha val="90000"/>
            <a:hueOff val="0"/>
            <a:satOff val="0"/>
            <a:lumOff val="0"/>
            <a:alphaOff val="0"/>
          </a:sysClr>
        </a:solidFill>
        <a:ln w="12700" cap="flat" cmpd="sng" algn="ctr">
          <a:solidFill>
            <a:srgbClr val="FFC000">
              <a:hueOff val="7796769"/>
              <a:satOff val="-35976"/>
              <a:lumOff val="1324"/>
              <a:alphaOff val="0"/>
            </a:srgbClr>
          </a:solidFill>
          <a:prstDash val="solid"/>
          <a:miter lim="800000"/>
        </a:ln>
        <a:effectLst/>
      </dgm:spPr>
      <dgm:t>
        <a:bodyPr/>
        <a:lstStyle/>
        <a:p>
          <a:endParaRPr lang="en-US"/>
        </a:p>
      </dgm:t>
    </dgm:pt>
    <dgm:pt modelId="{D72890DD-BE4B-4207-B7D4-5B1A545392FC}" type="parTrans" cxnId="{41552825-500A-40C5-803F-937D2E469D37}">
      <dgm:prSet/>
      <dgm:spPr/>
      <dgm:t>
        <a:bodyPr/>
        <a:lstStyle/>
        <a:p>
          <a:endParaRPr lang="en-US"/>
        </a:p>
      </dgm:t>
    </dgm:pt>
    <dgm:pt modelId="{BE1BEA4B-C861-4393-8C0E-73E21AA6990E}" type="pres">
      <dgm:prSet presAssocID="{5472FB40-3774-41E9-A857-6176FFCEDC73}" presName="Name0" presStyleCnt="0">
        <dgm:presLayoutVars>
          <dgm:chMax val="21"/>
          <dgm:chPref val="21"/>
        </dgm:presLayoutVars>
      </dgm:prSet>
      <dgm:spPr/>
      <dgm:t>
        <a:bodyPr/>
        <a:lstStyle/>
        <a:p>
          <a:endParaRPr lang="en-US"/>
        </a:p>
      </dgm:t>
    </dgm:pt>
    <dgm:pt modelId="{5A92F209-C73A-4C07-8936-2425758F50A0}" type="pres">
      <dgm:prSet presAssocID="{6B5D7666-8827-482B-A188-701A61D86DFF}" presName="text1" presStyleCnt="0"/>
      <dgm:spPr/>
    </dgm:pt>
    <dgm:pt modelId="{67DE8BFE-4FA2-45D8-9E1D-332867B0171E}" type="pres">
      <dgm:prSet presAssocID="{6B5D7666-8827-482B-A188-701A61D86DFF}" presName="textRepeatNode" presStyleLbl="alignNode1" presStyleIdx="0" presStyleCnt="4">
        <dgm:presLayoutVars>
          <dgm:chMax val="0"/>
          <dgm:chPref val="0"/>
          <dgm:bulletEnabled val="1"/>
        </dgm:presLayoutVars>
      </dgm:prSet>
      <dgm:spPr/>
      <dgm:t>
        <a:bodyPr/>
        <a:lstStyle/>
        <a:p>
          <a:endParaRPr lang="en-US"/>
        </a:p>
      </dgm:t>
    </dgm:pt>
    <dgm:pt modelId="{C9423063-271A-4E05-B3AC-A5DB98641E1B}" type="pres">
      <dgm:prSet presAssocID="{6B5D7666-8827-482B-A188-701A61D86DFF}" presName="textaccent1" presStyleCnt="0"/>
      <dgm:spPr/>
    </dgm:pt>
    <dgm:pt modelId="{87712343-0C35-4177-B8FB-87B06AD113AD}" type="pres">
      <dgm:prSet presAssocID="{6B5D7666-8827-482B-A188-701A61D86DFF}" presName="accentRepeatNode" presStyleLbl="solidAlignAcc1" presStyleIdx="0" presStyleCnt="8"/>
      <dgm:spPr>
        <a:xfrm>
          <a:off x="1590084" y="4356636"/>
          <a:ext cx="209723" cy="180772"/>
        </a:xfrm>
        <a:prstGeom prst="hexagon">
          <a:avLst>
            <a:gd name="adj" fmla="val 25000"/>
            <a:gd name="vf" fmla="val 115470"/>
          </a:avLst>
        </a:prstGeom>
        <a:solidFill>
          <a:sysClr val="window" lastClr="FFFFFF">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endParaRPr lang="en-US"/>
        </a:p>
      </dgm:t>
    </dgm:pt>
    <dgm:pt modelId="{48EF99F7-B01C-4A36-8C30-4D446044ECFE}" type="pres">
      <dgm:prSet presAssocID="{59B6793A-785F-41B0-B180-F243758DD829}" presName="image1" presStyleCnt="0"/>
      <dgm:spPr/>
    </dgm:pt>
    <dgm:pt modelId="{3D354A0B-7C63-4836-99C1-8CE7DFB4D9CC}" type="pres">
      <dgm:prSet presAssocID="{59B6793A-785F-41B0-B180-F243758DD829}" presName="imageRepeatNode" presStyleLbl="alignAcc1" presStyleIdx="0" presStyleCnt="4"/>
      <dgm:spPr/>
      <dgm:t>
        <a:bodyPr/>
        <a:lstStyle/>
        <a:p>
          <a:endParaRPr lang="en-US"/>
        </a:p>
      </dgm:t>
    </dgm:pt>
    <dgm:pt modelId="{E1652342-EAA8-4C5E-B1C8-A66FE374272D}" type="pres">
      <dgm:prSet presAssocID="{59B6793A-785F-41B0-B180-F243758DD829}" presName="imageaccent1" presStyleCnt="0"/>
      <dgm:spPr/>
    </dgm:pt>
    <dgm:pt modelId="{66DEA065-ECCF-4168-B734-098C2354827E}" type="pres">
      <dgm:prSet presAssocID="{59B6793A-785F-41B0-B180-F243758DD829}" presName="accentRepeatNode" presStyleLbl="solidAlignAcc1" presStyleIdx="1" presStyleCnt="8"/>
      <dgm:spPr>
        <a:xfrm>
          <a:off x="1231648" y="4151624"/>
          <a:ext cx="209723" cy="180772"/>
        </a:xfrm>
        <a:prstGeom prst="hexagon">
          <a:avLst>
            <a:gd name="adj" fmla="val 25000"/>
            <a:gd name="vf" fmla="val 115470"/>
          </a:avLst>
        </a:prstGeom>
        <a:solidFill>
          <a:sysClr val="window" lastClr="FFFFFF">
            <a:hueOff val="0"/>
            <a:satOff val="0"/>
            <a:lumOff val="0"/>
            <a:alphaOff val="0"/>
          </a:sysClr>
        </a:solidFill>
        <a:ln w="12700" cap="flat" cmpd="sng" algn="ctr">
          <a:solidFill>
            <a:srgbClr val="FFC000">
              <a:hueOff val="1155077"/>
              <a:satOff val="-5330"/>
              <a:lumOff val="196"/>
              <a:alphaOff val="0"/>
            </a:srgbClr>
          </a:solidFill>
          <a:prstDash val="solid"/>
          <a:miter lim="800000"/>
        </a:ln>
        <a:effectLst/>
      </dgm:spPr>
      <dgm:t>
        <a:bodyPr/>
        <a:lstStyle/>
        <a:p>
          <a:endParaRPr lang="en-US"/>
        </a:p>
      </dgm:t>
    </dgm:pt>
    <dgm:pt modelId="{B05095B8-1AE5-4014-88C2-39CD8C77B129}" type="pres">
      <dgm:prSet presAssocID="{C5B8ECC3-5D9B-432A-B471-1CA07366CE9F}" presName="text2" presStyleCnt="0"/>
      <dgm:spPr/>
    </dgm:pt>
    <dgm:pt modelId="{97E302D0-FA55-42BE-9B03-7F7B0F6641A5}" type="pres">
      <dgm:prSet presAssocID="{C5B8ECC3-5D9B-432A-B471-1CA07366CE9F}" presName="textRepeatNode" presStyleLbl="alignNode1" presStyleIdx="1" presStyleCnt="4">
        <dgm:presLayoutVars>
          <dgm:chMax val="0"/>
          <dgm:chPref val="0"/>
          <dgm:bulletEnabled val="1"/>
        </dgm:presLayoutVars>
      </dgm:prSet>
      <dgm:spPr/>
      <dgm:t>
        <a:bodyPr/>
        <a:lstStyle/>
        <a:p>
          <a:endParaRPr lang="en-US"/>
        </a:p>
      </dgm:t>
    </dgm:pt>
    <dgm:pt modelId="{3AC7950E-C44C-47D9-A061-42D1EB5D0106}" type="pres">
      <dgm:prSet presAssocID="{C5B8ECC3-5D9B-432A-B471-1CA07366CE9F}" presName="textaccent2" presStyleCnt="0"/>
      <dgm:spPr/>
    </dgm:pt>
    <dgm:pt modelId="{1AE121EB-42C6-4D70-8D19-D46195668D4F}" type="pres">
      <dgm:prSet presAssocID="{C5B8ECC3-5D9B-432A-B471-1CA07366CE9F}" presName="accentRepeatNode" presStyleLbl="solidAlignAcc1" presStyleIdx="2" presStyleCnt="8"/>
      <dgm:spPr>
        <a:xfrm>
          <a:off x="4331742" y="4143407"/>
          <a:ext cx="209723" cy="180772"/>
        </a:xfrm>
        <a:prstGeom prst="hexagon">
          <a:avLst>
            <a:gd name="adj" fmla="val 25000"/>
            <a:gd name="vf" fmla="val 115470"/>
          </a:avLst>
        </a:prstGeom>
        <a:solidFill>
          <a:sysClr val="window" lastClr="FFFFFF">
            <a:hueOff val="0"/>
            <a:satOff val="0"/>
            <a:lumOff val="0"/>
            <a:alphaOff val="0"/>
          </a:sysClr>
        </a:solidFill>
        <a:ln w="12700" cap="flat" cmpd="sng" algn="ctr">
          <a:solidFill>
            <a:srgbClr val="FFC000">
              <a:hueOff val="2310154"/>
              <a:satOff val="-10660"/>
              <a:lumOff val="392"/>
              <a:alphaOff val="0"/>
            </a:srgbClr>
          </a:solidFill>
          <a:prstDash val="solid"/>
          <a:miter lim="800000"/>
        </a:ln>
        <a:effectLst/>
      </dgm:spPr>
      <dgm:t>
        <a:bodyPr/>
        <a:lstStyle/>
        <a:p>
          <a:endParaRPr lang="en-US"/>
        </a:p>
      </dgm:t>
    </dgm:pt>
    <dgm:pt modelId="{DDC3E95C-F8EA-49FD-8A88-B1B40311CDED}" type="pres">
      <dgm:prSet presAssocID="{16AD88E4-5646-47F7-BCC9-5D37E97500AC}" presName="image2" presStyleCnt="0"/>
      <dgm:spPr/>
    </dgm:pt>
    <dgm:pt modelId="{D4C704CA-DFEB-43F1-A5E8-E5B9430330C1}" type="pres">
      <dgm:prSet presAssocID="{16AD88E4-5646-47F7-BCC9-5D37E97500AC}" presName="imageRepeatNode" presStyleLbl="alignAcc1" presStyleIdx="1" presStyleCnt="4" custAng="19276752" custFlipVert="1" custFlipHor="1" custScaleX="13933" custScaleY="14312"/>
      <dgm:spPr/>
      <dgm:t>
        <a:bodyPr/>
        <a:lstStyle/>
        <a:p>
          <a:endParaRPr lang="en-US"/>
        </a:p>
      </dgm:t>
    </dgm:pt>
    <dgm:pt modelId="{BBF62750-85C1-4D72-9DBB-C3531B8F575C}" type="pres">
      <dgm:prSet presAssocID="{16AD88E4-5646-47F7-BCC9-5D37E97500AC}" presName="imageaccent2" presStyleCnt="0"/>
      <dgm:spPr/>
    </dgm:pt>
    <dgm:pt modelId="{572CA516-9BFE-476C-9A79-4330E4540589}" type="pres">
      <dgm:prSet presAssocID="{16AD88E4-5646-47F7-BCC9-5D37E97500AC}" presName="accentRepeatNode" presStyleLbl="solidAlignAcc1" presStyleIdx="3" presStyleCnt="8"/>
      <dgm:spPr>
        <a:xfrm>
          <a:off x="4684458" y="4350063"/>
          <a:ext cx="209723" cy="180772"/>
        </a:xfrm>
        <a:prstGeom prst="hexagon">
          <a:avLst>
            <a:gd name="adj" fmla="val 25000"/>
            <a:gd name="vf" fmla="val 115470"/>
          </a:avLst>
        </a:prstGeom>
        <a:solidFill>
          <a:sysClr val="window" lastClr="FFFFFF">
            <a:hueOff val="0"/>
            <a:satOff val="0"/>
            <a:lumOff val="0"/>
            <a:alphaOff val="0"/>
          </a:sysClr>
        </a:solidFill>
        <a:ln w="12700" cap="flat" cmpd="sng" algn="ctr">
          <a:solidFill>
            <a:srgbClr val="FFC000">
              <a:hueOff val="3465231"/>
              <a:satOff val="-15989"/>
              <a:lumOff val="588"/>
              <a:alphaOff val="0"/>
            </a:srgbClr>
          </a:solidFill>
          <a:prstDash val="solid"/>
          <a:miter lim="800000"/>
        </a:ln>
        <a:effectLst/>
      </dgm:spPr>
      <dgm:t>
        <a:bodyPr/>
        <a:lstStyle/>
        <a:p>
          <a:endParaRPr lang="en-US"/>
        </a:p>
      </dgm:t>
    </dgm:pt>
    <dgm:pt modelId="{0CAB8BEB-8371-494F-872B-7D33FECB4DE1}" type="pres">
      <dgm:prSet presAssocID="{CFB23AB7-AD82-4C3E-B063-2C567E0857E2}" presName="text3" presStyleCnt="0"/>
      <dgm:spPr/>
    </dgm:pt>
    <dgm:pt modelId="{BD6F6F9B-1FE2-4E57-A73F-7392409486D1}" type="pres">
      <dgm:prSet presAssocID="{CFB23AB7-AD82-4C3E-B063-2C567E0857E2}" presName="textRepeatNode" presStyleLbl="alignNode1" presStyleIdx="2" presStyleCnt="4">
        <dgm:presLayoutVars>
          <dgm:chMax val="0"/>
          <dgm:chPref val="0"/>
          <dgm:bulletEnabled val="1"/>
        </dgm:presLayoutVars>
      </dgm:prSet>
      <dgm:spPr/>
      <dgm:t>
        <a:bodyPr/>
        <a:lstStyle/>
        <a:p>
          <a:endParaRPr lang="en-US"/>
        </a:p>
      </dgm:t>
    </dgm:pt>
    <dgm:pt modelId="{D60251AD-6738-4EE3-AD57-2B3208D541D4}" type="pres">
      <dgm:prSet presAssocID="{CFB23AB7-AD82-4C3E-B063-2C567E0857E2}" presName="textaccent3" presStyleCnt="0"/>
      <dgm:spPr/>
    </dgm:pt>
    <dgm:pt modelId="{5BC88113-3ECC-43CB-BC92-FFCFEC7762F8}" type="pres">
      <dgm:prSet presAssocID="{CFB23AB7-AD82-4C3E-B063-2C567E0857E2}" presName="accentRepeatNode" presStyleLbl="solidAlignAcc1" presStyleIdx="4" presStyleCnt="8"/>
      <dgm:spPr>
        <a:xfrm>
          <a:off x="2778835" y="1988925"/>
          <a:ext cx="209723" cy="180772"/>
        </a:xfrm>
        <a:prstGeom prst="hexagon">
          <a:avLst>
            <a:gd name="adj" fmla="val 25000"/>
            <a:gd name="vf" fmla="val 115470"/>
          </a:avLst>
        </a:prstGeom>
        <a:solidFill>
          <a:sysClr val="window" lastClr="FFFFFF">
            <a:hueOff val="0"/>
            <a:satOff val="0"/>
            <a:lumOff val="0"/>
            <a:alphaOff val="0"/>
          </a:sysClr>
        </a:solidFill>
        <a:ln w="12700" cap="flat" cmpd="sng" algn="ctr">
          <a:solidFill>
            <a:srgbClr val="FFC000">
              <a:hueOff val="4620308"/>
              <a:satOff val="-21319"/>
              <a:lumOff val="784"/>
              <a:alphaOff val="0"/>
            </a:srgbClr>
          </a:solidFill>
          <a:prstDash val="solid"/>
          <a:miter lim="800000"/>
        </a:ln>
        <a:effectLst/>
      </dgm:spPr>
      <dgm:t>
        <a:bodyPr/>
        <a:lstStyle/>
        <a:p>
          <a:endParaRPr lang="en-US"/>
        </a:p>
      </dgm:t>
    </dgm:pt>
    <dgm:pt modelId="{B53E5E7D-DA81-4B43-97BB-BFBA4E91368F}" type="pres">
      <dgm:prSet presAssocID="{76DB90F3-7041-4E5A-9DDC-08083438688D}" presName="image3" presStyleCnt="0"/>
      <dgm:spPr/>
    </dgm:pt>
    <dgm:pt modelId="{87514A01-2FE9-42E9-B642-251710CB42D5}" type="pres">
      <dgm:prSet presAssocID="{76DB90F3-7041-4E5A-9DDC-08083438688D}" presName="imageRepeatNode" presStyleLbl="alignAcc1" presStyleIdx="2" presStyleCnt="4"/>
      <dgm:spPr/>
      <dgm:t>
        <a:bodyPr/>
        <a:lstStyle/>
        <a:p>
          <a:endParaRPr lang="en-US"/>
        </a:p>
      </dgm:t>
    </dgm:pt>
    <dgm:pt modelId="{ACC9554C-9B1D-4D4D-B93A-B2C3CC7F5393}" type="pres">
      <dgm:prSet presAssocID="{76DB90F3-7041-4E5A-9DDC-08083438688D}" presName="imageaccent3" presStyleCnt="0"/>
      <dgm:spPr/>
    </dgm:pt>
    <dgm:pt modelId="{4F877DCD-34C1-4B7E-9E82-B55090322D4B}" type="pres">
      <dgm:prSet presAssocID="{76DB90F3-7041-4E5A-9DDC-08083438688D}" presName="accentRepeatNode" presStyleLbl="solidAlignAcc1" presStyleIdx="5" presStyleCnt="8"/>
      <dgm:spPr>
        <a:xfrm>
          <a:off x="3144898" y="1785556"/>
          <a:ext cx="209723" cy="180772"/>
        </a:xfrm>
        <a:prstGeom prst="hexagon">
          <a:avLst>
            <a:gd name="adj" fmla="val 25000"/>
            <a:gd name="vf" fmla="val 115470"/>
          </a:avLst>
        </a:prstGeom>
        <a:solidFill>
          <a:sysClr val="window" lastClr="FFFFFF">
            <a:hueOff val="0"/>
            <a:satOff val="0"/>
            <a:lumOff val="0"/>
            <a:alphaOff val="0"/>
          </a:sysClr>
        </a:solidFill>
        <a:ln w="12700" cap="flat" cmpd="sng" algn="ctr">
          <a:solidFill>
            <a:srgbClr val="FFC000">
              <a:hueOff val="5775385"/>
              <a:satOff val="-26649"/>
              <a:lumOff val="981"/>
              <a:alphaOff val="0"/>
            </a:srgbClr>
          </a:solidFill>
          <a:prstDash val="solid"/>
          <a:miter lim="800000"/>
        </a:ln>
        <a:effectLst/>
      </dgm:spPr>
      <dgm:t>
        <a:bodyPr/>
        <a:lstStyle/>
        <a:p>
          <a:endParaRPr lang="en-US"/>
        </a:p>
      </dgm:t>
    </dgm:pt>
    <dgm:pt modelId="{8BA80344-2C3C-4822-90C9-DE8672637457}" type="pres">
      <dgm:prSet presAssocID="{535CED04-DE49-4769-BA84-9CB812AF5078}" presName="text4" presStyleCnt="0"/>
      <dgm:spPr/>
    </dgm:pt>
    <dgm:pt modelId="{FEB11F2B-10E0-4AB5-9315-BD237BB1292D}" type="pres">
      <dgm:prSet presAssocID="{535CED04-DE49-4769-BA84-9CB812AF5078}" presName="textRepeatNode" presStyleLbl="alignNode1" presStyleIdx="3" presStyleCnt="4">
        <dgm:presLayoutVars>
          <dgm:chMax val="0"/>
          <dgm:chPref val="0"/>
          <dgm:bulletEnabled val="1"/>
        </dgm:presLayoutVars>
      </dgm:prSet>
      <dgm:spPr/>
      <dgm:t>
        <a:bodyPr/>
        <a:lstStyle/>
        <a:p>
          <a:endParaRPr lang="en-US"/>
        </a:p>
      </dgm:t>
    </dgm:pt>
    <dgm:pt modelId="{E3A4EAA1-018A-4F25-AF8B-27A51C3ED04C}" type="pres">
      <dgm:prSet presAssocID="{535CED04-DE49-4769-BA84-9CB812AF5078}" presName="textaccent4" presStyleCnt="0"/>
      <dgm:spPr/>
    </dgm:pt>
    <dgm:pt modelId="{0A775297-A1C3-4C85-8A66-F94CFE7E43E6}" type="pres">
      <dgm:prSet presAssocID="{535CED04-DE49-4769-BA84-9CB812AF5078}" presName="accentRepeatNode" presStyleLbl="solidAlignAcc1" presStyleIdx="6" presStyleCnt="8"/>
      <dgm:spPr>
        <a:xfrm>
          <a:off x="6196373" y="2640528"/>
          <a:ext cx="209723" cy="180772"/>
        </a:xfrm>
        <a:prstGeom prst="hexagon">
          <a:avLst>
            <a:gd name="adj" fmla="val 25000"/>
            <a:gd name="vf" fmla="val 115470"/>
          </a:avLst>
        </a:prstGeom>
        <a:solidFill>
          <a:sysClr val="window" lastClr="FFFFFF">
            <a:hueOff val="0"/>
            <a:satOff val="0"/>
            <a:lumOff val="0"/>
            <a:alphaOff val="0"/>
          </a:sysClr>
        </a:solidFill>
        <a:ln w="12700" cap="flat" cmpd="sng" algn="ctr">
          <a:solidFill>
            <a:srgbClr val="FFC000">
              <a:hueOff val="6930461"/>
              <a:satOff val="-31979"/>
              <a:lumOff val="1177"/>
              <a:alphaOff val="0"/>
            </a:srgbClr>
          </a:solidFill>
          <a:prstDash val="solid"/>
          <a:miter lim="800000"/>
        </a:ln>
        <a:effectLst/>
      </dgm:spPr>
      <dgm:t>
        <a:bodyPr/>
        <a:lstStyle/>
        <a:p>
          <a:endParaRPr lang="en-US"/>
        </a:p>
      </dgm:t>
    </dgm:pt>
    <dgm:pt modelId="{FBB1C76F-1A50-4208-B173-EC35DD25DF47}" type="pres">
      <dgm:prSet presAssocID="{3FB1DCEA-4E22-4024-A35C-B6925133185D}" presName="image4" presStyleCnt="0"/>
      <dgm:spPr/>
    </dgm:pt>
    <dgm:pt modelId="{DECCC028-5BE6-49C9-89BC-C02DD5D642C0}" type="pres">
      <dgm:prSet presAssocID="{3FB1DCEA-4E22-4024-A35C-B6925133185D}" presName="imageRepeatNode" presStyleLbl="alignAcc1" presStyleIdx="3" presStyleCnt="4"/>
      <dgm:spPr/>
      <dgm:t>
        <a:bodyPr/>
        <a:lstStyle/>
        <a:p>
          <a:endParaRPr lang="en-US"/>
        </a:p>
      </dgm:t>
    </dgm:pt>
    <dgm:pt modelId="{C2ECE0A2-A214-4F81-8E4E-C42E98C351F9}" type="pres">
      <dgm:prSet presAssocID="{3FB1DCEA-4E22-4024-A35C-B6925133185D}" presName="imageaccent4" presStyleCnt="0"/>
      <dgm:spPr/>
    </dgm:pt>
    <dgm:pt modelId="{B27B3402-4476-48FF-B9C7-73161225C67E}" type="pres">
      <dgm:prSet presAssocID="{3FB1DCEA-4E22-4024-A35C-B6925133185D}" presName="accentRepeatNode" presStyleLbl="solidAlignAcc1" presStyleIdx="7" presStyleCnt="8"/>
      <dgm:spPr>
        <a:xfrm>
          <a:off x="6538604" y="2852115"/>
          <a:ext cx="209723" cy="180772"/>
        </a:xfrm>
        <a:prstGeom prst="hexagon">
          <a:avLst>
            <a:gd name="adj" fmla="val 25000"/>
            <a:gd name="vf" fmla="val 115470"/>
          </a:avLst>
        </a:prstGeom>
        <a:solidFill>
          <a:sysClr val="window" lastClr="FFFFFF">
            <a:hueOff val="0"/>
            <a:satOff val="0"/>
            <a:lumOff val="0"/>
            <a:alphaOff val="0"/>
          </a:sysClr>
        </a:solidFill>
        <a:ln w="12700" cap="flat" cmpd="sng" algn="ctr">
          <a:solidFill>
            <a:srgbClr val="FFC000">
              <a:hueOff val="8085538"/>
              <a:satOff val="-37308"/>
              <a:lumOff val="1373"/>
              <a:alphaOff val="0"/>
            </a:srgbClr>
          </a:solidFill>
          <a:prstDash val="solid"/>
          <a:miter lim="800000"/>
        </a:ln>
        <a:effectLst/>
      </dgm:spPr>
      <dgm:t>
        <a:bodyPr/>
        <a:lstStyle/>
        <a:p>
          <a:endParaRPr lang="en-US"/>
        </a:p>
      </dgm:t>
    </dgm:pt>
  </dgm:ptLst>
  <dgm:cxnLst>
    <dgm:cxn modelId="{D7867CEA-85EF-4121-A289-97EFE481D3FA}" type="presOf" srcId="{C5B8ECC3-5D9B-432A-B471-1CA07366CE9F}" destId="{97E302D0-FA55-42BE-9B03-7F7B0F6641A5}" srcOrd="0" destOrd="0" presId="urn:microsoft.com/office/officeart/2008/layout/HexagonCluster"/>
    <dgm:cxn modelId="{642A34BA-BC8A-4C67-AEB6-9576E1B40872}" type="presOf" srcId="{CFB23AB7-AD82-4C3E-B063-2C567E0857E2}" destId="{BD6F6F9B-1FE2-4E57-A73F-7392409486D1}" srcOrd="0" destOrd="0" presId="urn:microsoft.com/office/officeart/2008/layout/HexagonCluster"/>
    <dgm:cxn modelId="{384293A9-9C65-4147-9F5C-9FDCB7D4AC3B}" type="presOf" srcId="{59B6793A-785F-41B0-B180-F243758DD829}" destId="{3D354A0B-7C63-4836-99C1-8CE7DFB4D9CC}" srcOrd="0" destOrd="0" presId="urn:microsoft.com/office/officeart/2008/layout/HexagonCluster"/>
    <dgm:cxn modelId="{B791B211-A7AB-4E01-B370-82A3D0F8FA56}" type="presOf" srcId="{76DB90F3-7041-4E5A-9DDC-08083438688D}" destId="{87514A01-2FE9-42E9-B642-251710CB42D5}" srcOrd="0" destOrd="0" presId="urn:microsoft.com/office/officeart/2008/layout/HexagonCluster"/>
    <dgm:cxn modelId="{FE301C5D-8E63-4130-9EF5-8235BBDE0373}" srcId="{5472FB40-3774-41E9-A857-6176FFCEDC73}" destId="{C5B8ECC3-5D9B-432A-B471-1CA07366CE9F}" srcOrd="1" destOrd="0" parTransId="{2B9D0657-2D6F-4D6F-ABEC-30205064BC43}" sibTransId="{16AD88E4-5646-47F7-BCC9-5D37E97500AC}"/>
    <dgm:cxn modelId="{84BB38D7-BCB4-43CB-895E-E130D4BA49CD}" type="presOf" srcId="{6B5D7666-8827-482B-A188-701A61D86DFF}" destId="{67DE8BFE-4FA2-45D8-9E1D-332867B0171E}" srcOrd="0" destOrd="0" presId="urn:microsoft.com/office/officeart/2008/layout/HexagonCluster"/>
    <dgm:cxn modelId="{82F3C313-38A0-4267-9F37-646323FFDC24}" srcId="{5472FB40-3774-41E9-A857-6176FFCEDC73}" destId="{6B5D7666-8827-482B-A188-701A61D86DFF}" srcOrd="0" destOrd="0" parTransId="{D1AA47EE-0697-4E84-9D53-BFB1B730BB63}" sibTransId="{59B6793A-785F-41B0-B180-F243758DD829}"/>
    <dgm:cxn modelId="{67E9AEB3-B31D-4A38-9ADF-5F90D322FAB8}" type="presOf" srcId="{535CED04-DE49-4769-BA84-9CB812AF5078}" destId="{FEB11F2B-10E0-4AB5-9315-BD237BB1292D}" srcOrd="0" destOrd="0" presId="urn:microsoft.com/office/officeart/2008/layout/HexagonCluster"/>
    <dgm:cxn modelId="{298E34C8-18FB-4D14-BD04-A39B5300FD3E}" type="presOf" srcId="{3FB1DCEA-4E22-4024-A35C-B6925133185D}" destId="{DECCC028-5BE6-49C9-89BC-C02DD5D642C0}" srcOrd="0" destOrd="0" presId="urn:microsoft.com/office/officeart/2008/layout/HexagonCluster"/>
    <dgm:cxn modelId="{58C41C56-F75E-4B65-953D-CAE6ACBD46A0}" type="presOf" srcId="{16AD88E4-5646-47F7-BCC9-5D37E97500AC}" destId="{D4C704CA-DFEB-43F1-A5E8-E5B9430330C1}" srcOrd="0" destOrd="0" presId="urn:microsoft.com/office/officeart/2008/layout/HexagonCluster"/>
    <dgm:cxn modelId="{58FA90C3-E20D-4D24-9D1E-8F4391864DFA}" type="presOf" srcId="{5472FB40-3774-41E9-A857-6176FFCEDC73}" destId="{BE1BEA4B-C861-4393-8C0E-73E21AA6990E}" srcOrd="0" destOrd="0" presId="urn:microsoft.com/office/officeart/2008/layout/HexagonCluster"/>
    <dgm:cxn modelId="{D9F89B47-DDB5-401D-9864-A99AEB84D748}" srcId="{5472FB40-3774-41E9-A857-6176FFCEDC73}" destId="{CFB23AB7-AD82-4C3E-B063-2C567E0857E2}" srcOrd="2" destOrd="0" parTransId="{9CBA4E96-83DE-45E0-B437-B04CD3E4223A}" sibTransId="{76DB90F3-7041-4E5A-9DDC-08083438688D}"/>
    <dgm:cxn modelId="{41552825-500A-40C5-803F-937D2E469D37}" srcId="{5472FB40-3774-41E9-A857-6176FFCEDC73}" destId="{535CED04-DE49-4769-BA84-9CB812AF5078}" srcOrd="3" destOrd="0" parTransId="{D72890DD-BE4B-4207-B7D4-5B1A545392FC}" sibTransId="{3FB1DCEA-4E22-4024-A35C-B6925133185D}"/>
    <dgm:cxn modelId="{5A44C90B-9E6A-4FF6-A6D0-6D9A8B0CB4C2}" type="presParOf" srcId="{BE1BEA4B-C861-4393-8C0E-73E21AA6990E}" destId="{5A92F209-C73A-4C07-8936-2425758F50A0}" srcOrd="0" destOrd="0" presId="urn:microsoft.com/office/officeart/2008/layout/HexagonCluster"/>
    <dgm:cxn modelId="{6A74D539-0D1A-4752-8C25-2575BD76ABB4}" type="presParOf" srcId="{5A92F209-C73A-4C07-8936-2425758F50A0}" destId="{67DE8BFE-4FA2-45D8-9E1D-332867B0171E}" srcOrd="0" destOrd="0" presId="urn:microsoft.com/office/officeart/2008/layout/HexagonCluster"/>
    <dgm:cxn modelId="{24D0ED31-0F0D-4D87-957C-E9E10AE73D81}" type="presParOf" srcId="{BE1BEA4B-C861-4393-8C0E-73E21AA6990E}" destId="{C9423063-271A-4E05-B3AC-A5DB98641E1B}" srcOrd="1" destOrd="0" presId="urn:microsoft.com/office/officeart/2008/layout/HexagonCluster"/>
    <dgm:cxn modelId="{5ADB1CD3-F19F-48FD-800C-F8C7EF7F407E}" type="presParOf" srcId="{C9423063-271A-4E05-B3AC-A5DB98641E1B}" destId="{87712343-0C35-4177-B8FB-87B06AD113AD}" srcOrd="0" destOrd="0" presId="urn:microsoft.com/office/officeart/2008/layout/HexagonCluster"/>
    <dgm:cxn modelId="{413188AA-E479-4B56-ABDC-BFAEC6C89696}" type="presParOf" srcId="{BE1BEA4B-C861-4393-8C0E-73E21AA6990E}" destId="{48EF99F7-B01C-4A36-8C30-4D446044ECFE}" srcOrd="2" destOrd="0" presId="urn:microsoft.com/office/officeart/2008/layout/HexagonCluster"/>
    <dgm:cxn modelId="{B70CB9B1-3E12-4DA5-A9D3-E6FD3A9B8171}" type="presParOf" srcId="{48EF99F7-B01C-4A36-8C30-4D446044ECFE}" destId="{3D354A0B-7C63-4836-99C1-8CE7DFB4D9CC}" srcOrd="0" destOrd="0" presId="urn:microsoft.com/office/officeart/2008/layout/HexagonCluster"/>
    <dgm:cxn modelId="{4C98108D-D9BB-42F9-A626-398C955D97D8}" type="presParOf" srcId="{BE1BEA4B-C861-4393-8C0E-73E21AA6990E}" destId="{E1652342-EAA8-4C5E-B1C8-A66FE374272D}" srcOrd="3" destOrd="0" presId="urn:microsoft.com/office/officeart/2008/layout/HexagonCluster"/>
    <dgm:cxn modelId="{D7ED0DDD-02F2-42D4-8051-DE728877BABF}" type="presParOf" srcId="{E1652342-EAA8-4C5E-B1C8-A66FE374272D}" destId="{66DEA065-ECCF-4168-B734-098C2354827E}" srcOrd="0" destOrd="0" presId="urn:microsoft.com/office/officeart/2008/layout/HexagonCluster"/>
    <dgm:cxn modelId="{8CCF9B95-D57E-435A-9255-2664838ACCFB}" type="presParOf" srcId="{BE1BEA4B-C861-4393-8C0E-73E21AA6990E}" destId="{B05095B8-1AE5-4014-88C2-39CD8C77B129}" srcOrd="4" destOrd="0" presId="urn:microsoft.com/office/officeart/2008/layout/HexagonCluster"/>
    <dgm:cxn modelId="{030487F7-7492-4723-BAA5-F97154C9089E}" type="presParOf" srcId="{B05095B8-1AE5-4014-88C2-39CD8C77B129}" destId="{97E302D0-FA55-42BE-9B03-7F7B0F6641A5}" srcOrd="0" destOrd="0" presId="urn:microsoft.com/office/officeart/2008/layout/HexagonCluster"/>
    <dgm:cxn modelId="{781B4247-84B9-4CE0-A230-73858080E5AD}" type="presParOf" srcId="{BE1BEA4B-C861-4393-8C0E-73E21AA6990E}" destId="{3AC7950E-C44C-47D9-A061-42D1EB5D0106}" srcOrd="5" destOrd="0" presId="urn:microsoft.com/office/officeart/2008/layout/HexagonCluster"/>
    <dgm:cxn modelId="{162C0B84-D4B1-43AD-AA70-B74AC76D1CAF}" type="presParOf" srcId="{3AC7950E-C44C-47D9-A061-42D1EB5D0106}" destId="{1AE121EB-42C6-4D70-8D19-D46195668D4F}" srcOrd="0" destOrd="0" presId="urn:microsoft.com/office/officeart/2008/layout/HexagonCluster"/>
    <dgm:cxn modelId="{53164BF8-DC92-4A35-A9C0-0EF118E5ADEB}" type="presParOf" srcId="{BE1BEA4B-C861-4393-8C0E-73E21AA6990E}" destId="{DDC3E95C-F8EA-49FD-8A88-B1B40311CDED}" srcOrd="6" destOrd="0" presId="urn:microsoft.com/office/officeart/2008/layout/HexagonCluster"/>
    <dgm:cxn modelId="{CF4EBA89-47B9-4E7B-92C8-E8DBDBCCEC00}" type="presParOf" srcId="{DDC3E95C-F8EA-49FD-8A88-B1B40311CDED}" destId="{D4C704CA-DFEB-43F1-A5E8-E5B9430330C1}" srcOrd="0" destOrd="0" presId="urn:microsoft.com/office/officeart/2008/layout/HexagonCluster"/>
    <dgm:cxn modelId="{483BDE07-F607-401F-B81F-47885ECA4707}" type="presParOf" srcId="{BE1BEA4B-C861-4393-8C0E-73E21AA6990E}" destId="{BBF62750-85C1-4D72-9DBB-C3531B8F575C}" srcOrd="7" destOrd="0" presId="urn:microsoft.com/office/officeart/2008/layout/HexagonCluster"/>
    <dgm:cxn modelId="{1C89415B-2996-4CBF-8159-D7F2ACFA80A8}" type="presParOf" srcId="{BBF62750-85C1-4D72-9DBB-C3531B8F575C}" destId="{572CA516-9BFE-476C-9A79-4330E4540589}" srcOrd="0" destOrd="0" presId="urn:microsoft.com/office/officeart/2008/layout/HexagonCluster"/>
    <dgm:cxn modelId="{C44E5443-3C3E-4A99-94D9-2755B6F671B1}" type="presParOf" srcId="{BE1BEA4B-C861-4393-8C0E-73E21AA6990E}" destId="{0CAB8BEB-8371-494F-872B-7D33FECB4DE1}" srcOrd="8" destOrd="0" presId="urn:microsoft.com/office/officeart/2008/layout/HexagonCluster"/>
    <dgm:cxn modelId="{0E207115-F5E7-4983-B895-AAB1ACCE2EBD}" type="presParOf" srcId="{0CAB8BEB-8371-494F-872B-7D33FECB4DE1}" destId="{BD6F6F9B-1FE2-4E57-A73F-7392409486D1}" srcOrd="0" destOrd="0" presId="urn:microsoft.com/office/officeart/2008/layout/HexagonCluster"/>
    <dgm:cxn modelId="{A0B5B41B-132E-408B-A981-3F8179FF9268}" type="presParOf" srcId="{BE1BEA4B-C861-4393-8C0E-73E21AA6990E}" destId="{D60251AD-6738-4EE3-AD57-2B3208D541D4}" srcOrd="9" destOrd="0" presId="urn:microsoft.com/office/officeart/2008/layout/HexagonCluster"/>
    <dgm:cxn modelId="{31552ECF-1498-441C-8E59-611A48BECE05}" type="presParOf" srcId="{D60251AD-6738-4EE3-AD57-2B3208D541D4}" destId="{5BC88113-3ECC-43CB-BC92-FFCFEC7762F8}" srcOrd="0" destOrd="0" presId="urn:microsoft.com/office/officeart/2008/layout/HexagonCluster"/>
    <dgm:cxn modelId="{048B5914-9B28-443C-AE7C-31DE9A24274E}" type="presParOf" srcId="{BE1BEA4B-C861-4393-8C0E-73E21AA6990E}" destId="{B53E5E7D-DA81-4B43-97BB-BFBA4E91368F}" srcOrd="10" destOrd="0" presId="urn:microsoft.com/office/officeart/2008/layout/HexagonCluster"/>
    <dgm:cxn modelId="{F6A4A9B1-2539-4EB2-A820-55C5A3710563}" type="presParOf" srcId="{B53E5E7D-DA81-4B43-97BB-BFBA4E91368F}" destId="{87514A01-2FE9-42E9-B642-251710CB42D5}" srcOrd="0" destOrd="0" presId="urn:microsoft.com/office/officeart/2008/layout/HexagonCluster"/>
    <dgm:cxn modelId="{8D32BD76-E636-4B8B-93F6-EC0AB69117B7}" type="presParOf" srcId="{BE1BEA4B-C861-4393-8C0E-73E21AA6990E}" destId="{ACC9554C-9B1D-4D4D-B93A-B2C3CC7F5393}" srcOrd="11" destOrd="0" presId="urn:microsoft.com/office/officeart/2008/layout/HexagonCluster"/>
    <dgm:cxn modelId="{E979C7E7-5EF9-49F0-8D51-AC402EE23D94}" type="presParOf" srcId="{ACC9554C-9B1D-4D4D-B93A-B2C3CC7F5393}" destId="{4F877DCD-34C1-4B7E-9E82-B55090322D4B}" srcOrd="0" destOrd="0" presId="urn:microsoft.com/office/officeart/2008/layout/HexagonCluster"/>
    <dgm:cxn modelId="{2B047AB3-BC70-4F94-BBF0-B2284B211A37}" type="presParOf" srcId="{BE1BEA4B-C861-4393-8C0E-73E21AA6990E}" destId="{8BA80344-2C3C-4822-90C9-DE8672637457}" srcOrd="12" destOrd="0" presId="urn:microsoft.com/office/officeart/2008/layout/HexagonCluster"/>
    <dgm:cxn modelId="{7BCF52DB-F712-43A1-8DD9-357F43E5B4F6}" type="presParOf" srcId="{8BA80344-2C3C-4822-90C9-DE8672637457}" destId="{FEB11F2B-10E0-4AB5-9315-BD237BB1292D}" srcOrd="0" destOrd="0" presId="urn:microsoft.com/office/officeart/2008/layout/HexagonCluster"/>
    <dgm:cxn modelId="{B9FE511E-91F2-4BEA-BF9E-99B86E40DE4E}" type="presParOf" srcId="{BE1BEA4B-C861-4393-8C0E-73E21AA6990E}" destId="{E3A4EAA1-018A-4F25-AF8B-27A51C3ED04C}" srcOrd="13" destOrd="0" presId="urn:microsoft.com/office/officeart/2008/layout/HexagonCluster"/>
    <dgm:cxn modelId="{0C0EEEEF-07E4-4814-9743-6F47D1393274}" type="presParOf" srcId="{E3A4EAA1-018A-4F25-AF8B-27A51C3ED04C}" destId="{0A775297-A1C3-4C85-8A66-F94CFE7E43E6}" srcOrd="0" destOrd="0" presId="urn:microsoft.com/office/officeart/2008/layout/HexagonCluster"/>
    <dgm:cxn modelId="{37A0F8B2-AD84-487B-B3E3-7784F7C0D3A4}" type="presParOf" srcId="{BE1BEA4B-C861-4393-8C0E-73E21AA6990E}" destId="{FBB1C76F-1A50-4208-B173-EC35DD25DF47}" srcOrd="14" destOrd="0" presId="urn:microsoft.com/office/officeart/2008/layout/HexagonCluster"/>
    <dgm:cxn modelId="{770C67FA-F513-4B76-8C0F-FA69F1E86F3F}" type="presParOf" srcId="{FBB1C76F-1A50-4208-B173-EC35DD25DF47}" destId="{DECCC028-5BE6-49C9-89BC-C02DD5D642C0}" srcOrd="0" destOrd="0" presId="urn:microsoft.com/office/officeart/2008/layout/HexagonCluster"/>
    <dgm:cxn modelId="{EC1D2E1A-4479-414A-9A78-E89FA2082B03}" type="presParOf" srcId="{BE1BEA4B-C861-4393-8C0E-73E21AA6990E}" destId="{C2ECE0A2-A214-4F81-8E4E-C42E98C351F9}" srcOrd="15" destOrd="0" presId="urn:microsoft.com/office/officeart/2008/layout/HexagonCluster"/>
    <dgm:cxn modelId="{C639B128-FCCC-4960-B5C9-86132F0EF46C}" type="presParOf" srcId="{C2ECE0A2-A214-4F81-8E4E-C42E98C351F9}" destId="{B27B3402-4476-48FF-B9C7-73161225C67E}"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D82384-43C6-499E-8F64-C0FF2E8D10F6}" type="datetimeFigureOut">
              <a:rPr lang="en-US" smtClean="0"/>
              <a:pPr/>
              <a:t>4/25/2014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19199-E624-49BA-BB69-33CA7E68EEA3}" type="slidenum">
              <a:rPr lang="en-US" smtClean="0"/>
              <a:pPr/>
              <a:t>‹#›</a:t>
            </a:fld>
            <a:endParaRPr lang="en-US" dirty="0"/>
          </a:p>
        </p:txBody>
      </p:sp>
    </p:spTree>
    <p:extLst>
      <p:ext uri="{BB962C8B-B14F-4D97-AF65-F5344CB8AC3E}">
        <p14:creationId xmlns:p14="http://schemas.microsoft.com/office/powerpoint/2010/main" val="495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1</a:t>
            </a:fld>
            <a:endParaRPr lang="en-US" dirty="0"/>
          </a:p>
        </p:txBody>
      </p:sp>
    </p:spTree>
    <p:extLst>
      <p:ext uri="{BB962C8B-B14F-4D97-AF65-F5344CB8AC3E}">
        <p14:creationId xmlns:p14="http://schemas.microsoft.com/office/powerpoint/2010/main" val="210661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285750" indent="-285750">
              <a:buFont typeface="Arial" pitchFamily="34" charset="0"/>
              <a:buChar char="•"/>
            </a:pPr>
            <a:r>
              <a:rPr lang="en-US" sz="2000" dirty="0" smtClean="0"/>
              <a:t>Comfort </a:t>
            </a:r>
          </a:p>
          <a:p>
            <a:pPr marL="1200150" lvl="2" indent="-285750">
              <a:buFont typeface="Arial" pitchFamily="34" charset="0"/>
              <a:buChar char="•"/>
            </a:pPr>
            <a:r>
              <a:rPr lang="en-US" sz="2000" dirty="0" smtClean="0"/>
              <a:t>Foam will be comfortable to player </a:t>
            </a:r>
          </a:p>
          <a:p>
            <a:pPr marL="285750" indent="-285750">
              <a:buFont typeface="Arial" pitchFamily="34" charset="0"/>
              <a:buChar char="•"/>
            </a:pPr>
            <a:r>
              <a:rPr lang="en-US" sz="2000" dirty="0" smtClean="0"/>
              <a:t>Fit</a:t>
            </a:r>
          </a:p>
          <a:p>
            <a:pPr marL="1200150" lvl="2" indent="-285750">
              <a:buFont typeface="Arial" pitchFamily="34" charset="0"/>
              <a:buChar char="•"/>
            </a:pPr>
            <a:r>
              <a:rPr lang="en-US" sz="2000" dirty="0" smtClean="0"/>
              <a:t>Thermoplastic, and elastic foam will allow collar to be molded as desired [Retain mobility] </a:t>
            </a:r>
          </a:p>
          <a:p>
            <a:pPr marL="285750" indent="-285750">
              <a:buFont typeface="Arial" pitchFamily="34" charset="0"/>
              <a:buChar char="•"/>
            </a:pPr>
            <a:r>
              <a:rPr lang="en-US" sz="2000" dirty="0" smtClean="0"/>
              <a:t>Safety </a:t>
            </a:r>
          </a:p>
          <a:p>
            <a:pPr marL="1200150" lvl="2" indent="-285750">
              <a:buFont typeface="Arial" pitchFamily="34" charset="0"/>
              <a:buChar char="•"/>
            </a:pPr>
            <a:r>
              <a:rPr lang="en-US" sz="2000" dirty="0" smtClean="0"/>
              <a:t>Collar will protect player from damage caused by impact</a:t>
            </a:r>
          </a:p>
          <a:p>
            <a:pPr marL="285750" indent="-285750">
              <a:buFont typeface="Arial" pitchFamily="34" charset="0"/>
              <a:buChar char="•"/>
            </a:pPr>
            <a:r>
              <a:rPr lang="en-US" sz="2000" dirty="0" smtClean="0"/>
              <a:t>Chemical</a:t>
            </a:r>
          </a:p>
          <a:p>
            <a:pPr marL="1200150" lvl="2" indent="-285750">
              <a:buFont typeface="Arial" pitchFamily="34" charset="0"/>
              <a:buChar char="•"/>
            </a:pPr>
            <a:r>
              <a:rPr lang="en-US" sz="2000" dirty="0" smtClean="0"/>
              <a:t>Polyethylene and EVA will not react with skin of player that would cause rash or disturbance.</a:t>
            </a:r>
          </a:p>
          <a:p>
            <a:endParaRPr lang="en-US" dirty="0" smtClean="0"/>
          </a:p>
          <a:p>
            <a:endParaRPr lang="en-US" dirty="0" smtClean="0"/>
          </a:p>
          <a:p>
            <a:r>
              <a:rPr lang="en-US" dirty="0" smtClean="0"/>
              <a:t>Range of motion:</a:t>
            </a:r>
          </a:p>
          <a:p>
            <a:r>
              <a:rPr lang="en-US" dirty="0" smtClean="0"/>
              <a:t>Head:</a:t>
            </a:r>
          </a:p>
          <a:p>
            <a:r>
              <a:rPr lang="en-US" dirty="0" smtClean="0"/>
              <a:t>- flexion,</a:t>
            </a:r>
            <a:r>
              <a:rPr lang="en-US" baseline="0" dirty="0" smtClean="0"/>
              <a:t> bend the head forwards; 40 to 60 degrees.</a:t>
            </a:r>
          </a:p>
          <a:p>
            <a:r>
              <a:rPr lang="en-US" baseline="0" dirty="0" smtClean="0"/>
              <a:t>- extension, tilting the head backwards (like looking at the ceiling) 45 to 70 degrees</a:t>
            </a:r>
          </a:p>
          <a:p>
            <a:pPr marL="171450" indent="-171450">
              <a:buFontTx/>
              <a:buChar char="-"/>
            </a:pPr>
            <a:r>
              <a:rPr lang="en-US" baseline="0" dirty="0" smtClean="0"/>
              <a:t>rotation, turning of the head to the sides, 60 to 80 degrees</a:t>
            </a:r>
          </a:p>
          <a:p>
            <a:pPr marL="171450" indent="-171450">
              <a:buFontTx/>
              <a:buChar char="-"/>
            </a:pPr>
            <a:r>
              <a:rPr lang="en-US" baseline="0" dirty="0" smtClean="0"/>
              <a:t>Lateral bending: 45 degrees.</a:t>
            </a:r>
          </a:p>
          <a:p>
            <a:pPr marL="171450" indent="-171450">
              <a:buFontTx/>
              <a:buChar char="-"/>
            </a:pPr>
            <a:endParaRPr lang="en-US" baseline="0" dirty="0" smtClean="0"/>
          </a:p>
          <a:p>
            <a:pPr marL="0" indent="0">
              <a:buFontTx/>
              <a:buNone/>
            </a:pPr>
            <a:r>
              <a:rPr lang="en-US" baseline="0" dirty="0" smtClean="0"/>
              <a:t>Shoulders:</a:t>
            </a:r>
          </a:p>
          <a:p>
            <a:pPr marL="0" indent="0">
              <a:buFontTx/>
              <a:buNone/>
            </a:pPr>
            <a:r>
              <a:rPr lang="en-US" baseline="0" dirty="0" smtClean="0"/>
              <a:t>Abduction: 150 degrees</a:t>
            </a:r>
          </a:p>
          <a:p>
            <a:pPr marL="0" indent="0">
              <a:buFontTx/>
              <a:buNone/>
            </a:pPr>
            <a:r>
              <a:rPr lang="en-US" baseline="0" dirty="0" smtClean="0"/>
              <a:t>Forward flex: 180 degrees</a:t>
            </a:r>
          </a:p>
          <a:p>
            <a:pPr marL="0" indent="0">
              <a:buFontTx/>
              <a:buNone/>
            </a:pPr>
            <a:r>
              <a:rPr lang="en-US" dirty="0" smtClean="0"/>
              <a:t>Extension: 45-60 degrees</a:t>
            </a:r>
          </a:p>
          <a:p>
            <a:pPr marL="0" indent="0">
              <a:buFontTx/>
              <a:buNone/>
            </a:pPr>
            <a:r>
              <a:rPr lang="en-US" dirty="0" smtClean="0"/>
              <a:t>Rotation:  external</a:t>
            </a:r>
            <a:r>
              <a:rPr lang="en-US" baseline="0" dirty="0" smtClean="0"/>
              <a:t> – 90 degrees, internal – 70 to 90 degrees.</a:t>
            </a:r>
          </a:p>
          <a:p>
            <a:pPr marL="0" indent="0">
              <a:buFontTx/>
              <a:buNone/>
            </a:pPr>
            <a:endParaRPr lang="en-US" baseline="0" dirty="0" smtClean="0"/>
          </a:p>
          <a:p>
            <a:pPr marL="0" indent="0">
              <a:buFontTx/>
              <a:buNone/>
            </a:pPr>
            <a:endParaRPr lang="en-US" baseline="0" dirty="0" smtClean="0"/>
          </a:p>
          <a:p>
            <a:pPr marL="0" indent="0">
              <a:buFontTx/>
              <a:buNone/>
            </a:pPr>
            <a:r>
              <a:rPr lang="en-US" baseline="0" dirty="0" smtClean="0"/>
              <a:t>Comfort:</a:t>
            </a:r>
          </a:p>
          <a:p>
            <a:pPr marL="0" indent="0">
              <a:buFontTx/>
              <a:buNone/>
            </a:pPr>
            <a:r>
              <a:rPr lang="en-US" baseline="0" dirty="0" smtClean="0"/>
              <a:t>Size – maintain a small collar, to avoid impairing the players view and range of motion, based on the average neck height of 95% males. (6ft) from the baseball almanac.</a:t>
            </a:r>
          </a:p>
          <a:p>
            <a:pPr marL="0" indent="0">
              <a:buFontTx/>
              <a:buNone/>
            </a:pPr>
            <a:endParaRPr lang="en-US" baseline="0" dirty="0" smtClean="0"/>
          </a:p>
          <a:p>
            <a:pPr marL="0" indent="0">
              <a:buFontTx/>
              <a:buNone/>
            </a:pPr>
            <a:r>
              <a:rPr lang="en-US" baseline="0" dirty="0" smtClean="0"/>
              <a:t>Weight – based on complains from players having to wear a heavier helmet (</a:t>
            </a:r>
            <a:r>
              <a:rPr lang="en-US" baseline="0" dirty="0" err="1" smtClean="0"/>
              <a:t>rawlings</a:t>
            </a:r>
            <a:r>
              <a:rPr lang="en-US" baseline="0" dirty="0" smtClean="0"/>
              <a:t> 22 </a:t>
            </a:r>
            <a:r>
              <a:rPr lang="en-US" baseline="0" dirty="0" err="1" smtClean="0"/>
              <a:t>oz</a:t>
            </a:r>
            <a:r>
              <a:rPr lang="en-US" baseline="0" dirty="0" smtClean="0"/>
              <a:t>). Goal, our collar to be 50% lighter than the helmet.</a:t>
            </a:r>
          </a:p>
        </p:txBody>
      </p:sp>
      <p:sp>
        <p:nvSpPr>
          <p:cNvPr id="4" name="Slide Number Placeholder 3"/>
          <p:cNvSpPr>
            <a:spLocks noGrp="1"/>
          </p:cNvSpPr>
          <p:nvPr>
            <p:ph type="sldNum" sz="quarter" idx="10"/>
          </p:nvPr>
        </p:nvSpPr>
        <p:spPr/>
        <p:txBody>
          <a:bodyPr/>
          <a:lstStyle/>
          <a:p>
            <a:fld id="{AEE19199-E624-49BA-BB69-33CA7E68EEA3}" type="slidenum">
              <a:rPr lang="en-US" smtClean="0"/>
              <a:pPr/>
              <a:t>11</a:t>
            </a:fld>
            <a:endParaRPr lang="en-US" dirty="0"/>
          </a:p>
        </p:txBody>
      </p:sp>
    </p:spTree>
    <p:extLst>
      <p:ext uri="{BB962C8B-B14F-4D97-AF65-F5344CB8AC3E}">
        <p14:creationId xmlns:p14="http://schemas.microsoft.com/office/powerpoint/2010/main" val="102968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Body</a:t>
            </a:r>
            <a:r>
              <a:rPr lang="en-US" baseline="0" dirty="0" smtClean="0"/>
              <a:t> dimensions:</a:t>
            </a:r>
          </a:p>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12</a:t>
            </a:fld>
            <a:endParaRPr lang="en-US" dirty="0"/>
          </a:p>
        </p:txBody>
      </p:sp>
    </p:spTree>
    <p:extLst>
      <p:ext uri="{BB962C8B-B14F-4D97-AF65-F5344CB8AC3E}">
        <p14:creationId xmlns:p14="http://schemas.microsoft.com/office/powerpoint/2010/main" val="962275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13</a:t>
            </a:fld>
            <a:endParaRPr lang="en-US" dirty="0"/>
          </a:p>
        </p:txBody>
      </p:sp>
    </p:spTree>
    <p:extLst>
      <p:ext uri="{BB962C8B-B14F-4D97-AF65-F5344CB8AC3E}">
        <p14:creationId xmlns:p14="http://schemas.microsoft.com/office/powerpoint/2010/main" val="1021552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smtClean="0"/>
              <a:t>Will be used for the hard shell of the collar.</a:t>
            </a:r>
          </a:p>
          <a:p>
            <a:pPr>
              <a:lnSpc>
                <a:spcPct val="150000"/>
              </a:lnSpc>
            </a:pPr>
            <a:r>
              <a:rPr lang="en-US" sz="1200" dirty="0" smtClean="0"/>
              <a:t>Thermoplastic. </a:t>
            </a:r>
          </a:p>
          <a:p>
            <a:pPr>
              <a:lnSpc>
                <a:spcPct val="150000"/>
              </a:lnSpc>
            </a:pPr>
            <a:r>
              <a:rPr lang="en-US" sz="1200" dirty="0" smtClean="0"/>
              <a:t>Relatively large strength-to-density ratio.</a:t>
            </a:r>
          </a:p>
          <a:p>
            <a:pPr>
              <a:lnSpc>
                <a:spcPct val="150000"/>
              </a:lnSpc>
            </a:pPr>
            <a:r>
              <a:rPr lang="en-US" sz="1200" dirty="0" smtClean="0"/>
              <a:t>Currently used in bull riding protection vests, and also in ballistic protection.</a:t>
            </a:r>
          </a:p>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15</a:t>
            </a:fld>
            <a:endParaRPr lang="en-US" dirty="0"/>
          </a:p>
        </p:txBody>
      </p:sp>
    </p:spTree>
    <p:extLst>
      <p:ext uri="{BB962C8B-B14F-4D97-AF65-F5344CB8AC3E}">
        <p14:creationId xmlns:p14="http://schemas.microsoft.com/office/powerpoint/2010/main" val="3630466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smtClean="0"/>
              <a:t>Will be used for the hard shell of the collar.</a:t>
            </a:r>
          </a:p>
          <a:p>
            <a:pPr>
              <a:lnSpc>
                <a:spcPct val="150000"/>
              </a:lnSpc>
            </a:pPr>
            <a:r>
              <a:rPr lang="en-US" sz="1200" dirty="0" smtClean="0"/>
              <a:t>Thermoplastic. </a:t>
            </a:r>
          </a:p>
          <a:p>
            <a:pPr>
              <a:lnSpc>
                <a:spcPct val="150000"/>
              </a:lnSpc>
            </a:pPr>
            <a:r>
              <a:rPr lang="en-US" sz="1200" dirty="0" smtClean="0"/>
              <a:t>Relatively large strength-to-density ratio.</a:t>
            </a:r>
          </a:p>
          <a:p>
            <a:pPr>
              <a:lnSpc>
                <a:spcPct val="150000"/>
              </a:lnSpc>
            </a:pPr>
            <a:r>
              <a:rPr lang="en-US" sz="1200" dirty="0" smtClean="0"/>
              <a:t>Currently used in bull riding protection vests, and also in ballistic protection.</a:t>
            </a:r>
          </a:p>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16</a:t>
            </a:fld>
            <a:endParaRPr lang="en-US" dirty="0"/>
          </a:p>
        </p:txBody>
      </p:sp>
    </p:spTree>
    <p:extLst>
      <p:ext uri="{BB962C8B-B14F-4D97-AF65-F5344CB8AC3E}">
        <p14:creationId xmlns:p14="http://schemas.microsoft.com/office/powerpoint/2010/main" val="28000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Padding material for the collar </a:t>
            </a:r>
          </a:p>
          <a:p>
            <a:r>
              <a:rPr lang="en-US" sz="1200" dirty="0" smtClean="0"/>
              <a:t>Used in current protective gear</a:t>
            </a:r>
          </a:p>
          <a:p>
            <a:r>
              <a:rPr lang="en-US" sz="1200" dirty="0" smtClean="0"/>
              <a:t>Water resistant (sweat)</a:t>
            </a:r>
          </a:p>
          <a:p>
            <a:r>
              <a:rPr lang="en-US" sz="1200" dirty="0" smtClean="0"/>
              <a:t>Can be formed to collar shape </a:t>
            </a:r>
          </a:p>
          <a:p>
            <a:r>
              <a:rPr lang="en-US" sz="1200" dirty="0" smtClean="0"/>
              <a:t>Recoverable </a:t>
            </a:r>
          </a:p>
          <a:p>
            <a:r>
              <a:rPr lang="en-US" sz="1200" dirty="0" smtClean="0"/>
              <a:t>Relatively lightweight</a:t>
            </a:r>
          </a:p>
          <a:p>
            <a:endParaRPr lang="en-US" dirty="0" smtClean="0"/>
          </a:p>
          <a:p>
            <a:r>
              <a:rPr lang="en-US" sz="1200" b="0" i="0" kern="1200" dirty="0" smtClean="0">
                <a:solidFill>
                  <a:schemeClr val="tx1"/>
                </a:solidFill>
                <a:effectLst/>
                <a:latin typeface="+mn-lt"/>
                <a:ea typeface="+mn-ea"/>
                <a:cs typeface="+mn-cs"/>
              </a:rPr>
              <a:t>Because</a:t>
            </a:r>
            <a:r>
              <a:rPr lang="en-US" sz="1200" b="0" i="0" kern="1200" baseline="0" dirty="0" smtClean="0">
                <a:solidFill>
                  <a:schemeClr val="tx1"/>
                </a:solidFill>
                <a:effectLst/>
                <a:latin typeface="+mn-lt"/>
                <a:ea typeface="+mn-ea"/>
                <a:cs typeface="+mn-cs"/>
              </a:rPr>
              <a:t> of the higher </a:t>
            </a:r>
            <a:r>
              <a:rPr lang="en-US" sz="1200" b="1" i="0" u="sng" kern="1200" baseline="0" dirty="0" smtClean="0">
                <a:solidFill>
                  <a:schemeClr val="tx1"/>
                </a:solidFill>
                <a:effectLst/>
                <a:latin typeface="+mn-lt"/>
                <a:ea typeface="+mn-ea"/>
                <a:cs typeface="+mn-cs"/>
              </a:rPr>
              <a:t>tensile strength </a:t>
            </a:r>
            <a:r>
              <a:rPr lang="en-US" sz="1200" b="0" i="0" kern="1200" baseline="0" dirty="0" smtClean="0">
                <a:solidFill>
                  <a:schemeClr val="tx1"/>
                </a:solidFill>
                <a:effectLst/>
                <a:latin typeface="+mn-lt"/>
                <a:ea typeface="+mn-ea"/>
                <a:cs typeface="+mn-cs"/>
              </a:rPr>
              <a:t>of the </a:t>
            </a:r>
            <a:r>
              <a:rPr lang="en-US" sz="1200" b="0" i="0" kern="1200" dirty="0" smtClean="0">
                <a:solidFill>
                  <a:schemeClr val="tx1"/>
                </a:solidFill>
                <a:effectLst/>
                <a:latin typeface="+mn-lt"/>
                <a:ea typeface="+mn-ea"/>
                <a:cs typeface="+mn-cs"/>
              </a:rPr>
              <a:t>EVA foam, it is</a:t>
            </a:r>
            <a:r>
              <a:rPr lang="en-US" sz="1200" b="0" i="0" kern="1200" baseline="0" dirty="0" smtClean="0">
                <a:solidFill>
                  <a:schemeClr val="tx1"/>
                </a:solidFill>
                <a:effectLst/>
                <a:latin typeface="+mn-lt"/>
                <a:ea typeface="+mn-ea"/>
                <a:cs typeface="+mn-cs"/>
              </a:rPr>
              <a:t> s</a:t>
            </a:r>
            <a:r>
              <a:rPr lang="en-US" sz="1200" b="0" i="0" kern="1200" dirty="0" smtClean="0">
                <a:solidFill>
                  <a:schemeClr val="tx1"/>
                </a:solidFill>
                <a:effectLst/>
                <a:latin typeface="+mn-lt"/>
                <a:ea typeface="+mn-ea"/>
                <a:cs typeface="+mn-cs"/>
              </a:rPr>
              <a:t>tronger than EPE.</a:t>
            </a:r>
            <a:r>
              <a:rPr lang="en-US" sz="1200" b="0" i="0" kern="1200" baseline="0" dirty="0" smtClean="0">
                <a:solidFill>
                  <a:schemeClr val="tx1"/>
                </a:solidFill>
                <a:effectLst/>
                <a:latin typeface="+mn-lt"/>
                <a:ea typeface="+mn-ea"/>
                <a:cs typeface="+mn-cs"/>
              </a:rPr>
              <a:t> This is a good thing because </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EVA shows a higher</a:t>
            </a:r>
            <a:r>
              <a:rPr lang="en-US" baseline="0" dirty="0" smtClean="0"/>
              <a:t> </a:t>
            </a:r>
            <a:r>
              <a:rPr lang="en-US" b="1" u="sng" baseline="0" dirty="0" smtClean="0"/>
              <a:t>elongation @ break</a:t>
            </a:r>
            <a:r>
              <a:rPr lang="en-US" baseline="0" dirty="0" smtClean="0"/>
              <a:t>. </a:t>
            </a:r>
            <a:r>
              <a:rPr lang="en-US" dirty="0" smtClean="0"/>
              <a:t>The more it</a:t>
            </a:r>
            <a:r>
              <a:rPr lang="en-US" baseline="0" dirty="0" smtClean="0"/>
              <a:t> stretches, the more energy it can absorb when the ball hits 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EVA foam's greater recovery characteristics make it an excellent choice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Stronger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Durable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Last</a:t>
            </a:r>
            <a:r>
              <a:rPr lang="en-US" sz="1200" b="0" i="0" kern="1200" baseline="0" dirty="0" smtClean="0">
                <a:solidFill>
                  <a:schemeClr val="tx1"/>
                </a:solidFill>
                <a:effectLst/>
                <a:latin typeface="+mn-lt"/>
                <a:ea typeface="+mn-ea"/>
                <a:cs typeface="+mn-cs"/>
              </a:rPr>
              <a:t>s longer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Worth the extra money spent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EVA, even it is</a:t>
            </a:r>
            <a:r>
              <a:rPr lang="en-US" sz="1200" b="0" i="0" kern="1200" baseline="0" dirty="0" smtClean="0">
                <a:solidFill>
                  <a:schemeClr val="tx1"/>
                </a:solidFill>
                <a:effectLst/>
                <a:latin typeface="+mn-lt"/>
                <a:ea typeface="+mn-ea"/>
                <a:cs typeface="+mn-cs"/>
              </a:rPr>
              <a:t> more expensive, </a:t>
            </a:r>
            <a:r>
              <a:rPr lang="en-US" sz="1200" b="0" i="0" kern="1200" dirty="0" smtClean="0">
                <a:solidFill>
                  <a:schemeClr val="tx1"/>
                </a:solidFill>
                <a:effectLst/>
                <a:latin typeface="+mn-lt"/>
                <a:ea typeface="+mn-ea"/>
                <a:cs typeface="+mn-cs"/>
              </a:rPr>
              <a:t>takes the lead in applications where product lifetime and sturdiness is of upmost importance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17</a:t>
            </a:fld>
            <a:endParaRPr lang="en-US" dirty="0"/>
          </a:p>
        </p:txBody>
      </p:sp>
    </p:spTree>
    <p:extLst>
      <p:ext uri="{BB962C8B-B14F-4D97-AF65-F5344CB8AC3E}">
        <p14:creationId xmlns:p14="http://schemas.microsoft.com/office/powerpoint/2010/main" val="10498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Padding material for the collar </a:t>
            </a:r>
          </a:p>
          <a:p>
            <a:r>
              <a:rPr lang="en-US" sz="1200" dirty="0" smtClean="0"/>
              <a:t>Used in current protective gear</a:t>
            </a:r>
          </a:p>
          <a:p>
            <a:r>
              <a:rPr lang="en-US" sz="1200" dirty="0" smtClean="0"/>
              <a:t>Water resistant (sweat)</a:t>
            </a:r>
          </a:p>
          <a:p>
            <a:r>
              <a:rPr lang="en-US" sz="1200" dirty="0" smtClean="0"/>
              <a:t>Can be formed to collar shape </a:t>
            </a:r>
          </a:p>
          <a:p>
            <a:r>
              <a:rPr lang="en-US" sz="1200" dirty="0" smtClean="0"/>
              <a:t>Recoverable </a:t>
            </a:r>
          </a:p>
          <a:p>
            <a:r>
              <a:rPr lang="en-US" sz="1200" dirty="0" smtClean="0"/>
              <a:t>Relatively lightweight</a:t>
            </a:r>
          </a:p>
          <a:p>
            <a:endParaRPr lang="en-US" dirty="0" smtClean="0"/>
          </a:p>
          <a:p>
            <a:r>
              <a:rPr lang="en-US" sz="1200" b="0" i="0" kern="1200" dirty="0" smtClean="0">
                <a:solidFill>
                  <a:schemeClr val="tx1"/>
                </a:solidFill>
                <a:effectLst/>
                <a:latin typeface="+mn-lt"/>
                <a:ea typeface="+mn-ea"/>
                <a:cs typeface="+mn-cs"/>
              </a:rPr>
              <a:t>Because</a:t>
            </a:r>
            <a:r>
              <a:rPr lang="en-US" sz="1200" b="0" i="0" kern="1200" baseline="0" dirty="0" smtClean="0">
                <a:solidFill>
                  <a:schemeClr val="tx1"/>
                </a:solidFill>
                <a:effectLst/>
                <a:latin typeface="+mn-lt"/>
                <a:ea typeface="+mn-ea"/>
                <a:cs typeface="+mn-cs"/>
              </a:rPr>
              <a:t> of the higher </a:t>
            </a:r>
            <a:r>
              <a:rPr lang="en-US" sz="1200" b="1" i="0" u="sng" kern="1200" baseline="0" dirty="0" smtClean="0">
                <a:solidFill>
                  <a:schemeClr val="tx1"/>
                </a:solidFill>
                <a:effectLst/>
                <a:latin typeface="+mn-lt"/>
                <a:ea typeface="+mn-ea"/>
                <a:cs typeface="+mn-cs"/>
              </a:rPr>
              <a:t>tensile strength </a:t>
            </a:r>
            <a:r>
              <a:rPr lang="en-US" sz="1200" b="0" i="0" kern="1200" baseline="0" dirty="0" smtClean="0">
                <a:solidFill>
                  <a:schemeClr val="tx1"/>
                </a:solidFill>
                <a:effectLst/>
                <a:latin typeface="+mn-lt"/>
                <a:ea typeface="+mn-ea"/>
                <a:cs typeface="+mn-cs"/>
              </a:rPr>
              <a:t>of the </a:t>
            </a:r>
            <a:r>
              <a:rPr lang="en-US" sz="1200" b="0" i="0" kern="1200" dirty="0" smtClean="0">
                <a:solidFill>
                  <a:schemeClr val="tx1"/>
                </a:solidFill>
                <a:effectLst/>
                <a:latin typeface="+mn-lt"/>
                <a:ea typeface="+mn-ea"/>
                <a:cs typeface="+mn-cs"/>
              </a:rPr>
              <a:t>EVA foam, it is</a:t>
            </a:r>
            <a:r>
              <a:rPr lang="en-US" sz="1200" b="0" i="0" kern="1200" baseline="0" dirty="0" smtClean="0">
                <a:solidFill>
                  <a:schemeClr val="tx1"/>
                </a:solidFill>
                <a:effectLst/>
                <a:latin typeface="+mn-lt"/>
                <a:ea typeface="+mn-ea"/>
                <a:cs typeface="+mn-cs"/>
              </a:rPr>
              <a:t> s</a:t>
            </a:r>
            <a:r>
              <a:rPr lang="en-US" sz="1200" b="0" i="0" kern="1200" dirty="0" smtClean="0">
                <a:solidFill>
                  <a:schemeClr val="tx1"/>
                </a:solidFill>
                <a:effectLst/>
                <a:latin typeface="+mn-lt"/>
                <a:ea typeface="+mn-ea"/>
                <a:cs typeface="+mn-cs"/>
              </a:rPr>
              <a:t>tronger than EPE.</a:t>
            </a:r>
            <a:r>
              <a:rPr lang="en-US" sz="1200" b="0" i="0" kern="1200" baseline="0" dirty="0" smtClean="0">
                <a:solidFill>
                  <a:schemeClr val="tx1"/>
                </a:solidFill>
                <a:effectLst/>
                <a:latin typeface="+mn-lt"/>
                <a:ea typeface="+mn-ea"/>
                <a:cs typeface="+mn-cs"/>
              </a:rPr>
              <a:t> This is a good thing because </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EVA shows a higher</a:t>
            </a:r>
            <a:r>
              <a:rPr lang="en-US" baseline="0" dirty="0" smtClean="0"/>
              <a:t> </a:t>
            </a:r>
            <a:r>
              <a:rPr lang="en-US" b="1" u="sng" baseline="0" dirty="0" smtClean="0"/>
              <a:t>elongation @ break</a:t>
            </a:r>
            <a:r>
              <a:rPr lang="en-US" baseline="0" dirty="0" smtClean="0"/>
              <a:t>. </a:t>
            </a:r>
            <a:r>
              <a:rPr lang="en-US" dirty="0" smtClean="0"/>
              <a:t>The more it</a:t>
            </a:r>
            <a:r>
              <a:rPr lang="en-US" baseline="0" dirty="0" smtClean="0"/>
              <a:t> stretches, the more energy it can absorb when the ball hits 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EVA foam's greater recovery characteristics make it an excellent choice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Stronger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Durable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Last</a:t>
            </a:r>
            <a:r>
              <a:rPr lang="en-US" sz="1200" b="0" i="0" kern="1200" baseline="0" dirty="0" smtClean="0">
                <a:solidFill>
                  <a:schemeClr val="tx1"/>
                </a:solidFill>
                <a:effectLst/>
                <a:latin typeface="+mn-lt"/>
                <a:ea typeface="+mn-ea"/>
                <a:cs typeface="+mn-cs"/>
              </a:rPr>
              <a:t>s longer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Worth the extra money spent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EVA, even it is</a:t>
            </a:r>
            <a:r>
              <a:rPr lang="en-US" sz="1200" b="0" i="0" kern="1200" baseline="0" dirty="0" smtClean="0">
                <a:solidFill>
                  <a:schemeClr val="tx1"/>
                </a:solidFill>
                <a:effectLst/>
                <a:latin typeface="+mn-lt"/>
                <a:ea typeface="+mn-ea"/>
                <a:cs typeface="+mn-cs"/>
              </a:rPr>
              <a:t> more expensive, </a:t>
            </a:r>
            <a:r>
              <a:rPr lang="en-US" sz="1200" b="0" i="0" kern="1200" dirty="0" smtClean="0">
                <a:solidFill>
                  <a:schemeClr val="tx1"/>
                </a:solidFill>
                <a:effectLst/>
                <a:latin typeface="+mn-lt"/>
                <a:ea typeface="+mn-ea"/>
                <a:cs typeface="+mn-cs"/>
              </a:rPr>
              <a:t>takes the lead in applications where product lifetime and sturdiness is of upmost importance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18</a:t>
            </a:fld>
            <a:endParaRPr lang="en-US" dirty="0"/>
          </a:p>
        </p:txBody>
      </p:sp>
    </p:spTree>
    <p:extLst>
      <p:ext uri="{BB962C8B-B14F-4D97-AF65-F5344CB8AC3E}">
        <p14:creationId xmlns:p14="http://schemas.microsoft.com/office/powerpoint/2010/main" val="2904509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21</a:t>
            </a:fld>
            <a:endParaRPr lang="en-US" dirty="0"/>
          </a:p>
        </p:txBody>
      </p:sp>
    </p:spTree>
    <p:extLst>
      <p:ext uri="{BB962C8B-B14F-4D97-AF65-F5344CB8AC3E}">
        <p14:creationId xmlns:p14="http://schemas.microsoft.com/office/powerpoint/2010/main" val="2117603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26</a:t>
            </a:fld>
            <a:endParaRPr lang="en-US" dirty="0"/>
          </a:p>
        </p:txBody>
      </p:sp>
    </p:spTree>
    <p:extLst>
      <p:ext uri="{BB962C8B-B14F-4D97-AF65-F5344CB8AC3E}">
        <p14:creationId xmlns:p14="http://schemas.microsoft.com/office/powerpoint/2010/main" val="215303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28</a:t>
            </a:fld>
            <a:endParaRPr lang="en-US" dirty="0"/>
          </a:p>
        </p:txBody>
      </p:sp>
    </p:spTree>
    <p:extLst>
      <p:ext uri="{BB962C8B-B14F-4D97-AF65-F5344CB8AC3E}">
        <p14:creationId xmlns:p14="http://schemas.microsoft.com/office/powerpoint/2010/main" val="163253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2</a:t>
            </a:fld>
            <a:endParaRPr lang="en-US" dirty="0"/>
          </a:p>
        </p:txBody>
      </p:sp>
    </p:spTree>
    <p:extLst>
      <p:ext uri="{BB962C8B-B14F-4D97-AF65-F5344CB8AC3E}">
        <p14:creationId xmlns:p14="http://schemas.microsoft.com/office/powerpoint/2010/main" val="3454661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29</a:t>
            </a:fld>
            <a:endParaRPr lang="en-US" dirty="0"/>
          </a:p>
        </p:txBody>
      </p:sp>
    </p:spTree>
    <p:extLst>
      <p:ext uri="{BB962C8B-B14F-4D97-AF65-F5344CB8AC3E}">
        <p14:creationId xmlns:p14="http://schemas.microsoft.com/office/powerpoint/2010/main" val="3708890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30</a:t>
            </a:fld>
            <a:endParaRPr lang="en-US" dirty="0"/>
          </a:p>
        </p:txBody>
      </p:sp>
    </p:spTree>
    <p:extLst>
      <p:ext uri="{BB962C8B-B14F-4D97-AF65-F5344CB8AC3E}">
        <p14:creationId xmlns:p14="http://schemas.microsoft.com/office/powerpoint/2010/main" val="722002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31</a:t>
            </a:fld>
            <a:endParaRPr lang="en-US" dirty="0"/>
          </a:p>
        </p:txBody>
      </p:sp>
    </p:spTree>
    <p:extLst>
      <p:ext uri="{BB962C8B-B14F-4D97-AF65-F5344CB8AC3E}">
        <p14:creationId xmlns:p14="http://schemas.microsoft.com/office/powerpoint/2010/main" val="119936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32</a:t>
            </a:fld>
            <a:endParaRPr lang="en-US" dirty="0"/>
          </a:p>
        </p:txBody>
      </p:sp>
    </p:spTree>
    <p:extLst>
      <p:ext uri="{BB962C8B-B14F-4D97-AF65-F5344CB8AC3E}">
        <p14:creationId xmlns:p14="http://schemas.microsoft.com/office/powerpoint/2010/main" val="577755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33</a:t>
            </a:fld>
            <a:endParaRPr lang="en-US" dirty="0"/>
          </a:p>
        </p:txBody>
      </p:sp>
    </p:spTree>
    <p:extLst>
      <p:ext uri="{BB962C8B-B14F-4D97-AF65-F5344CB8AC3E}">
        <p14:creationId xmlns:p14="http://schemas.microsoft.com/office/powerpoint/2010/main" val="300456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Nowadays, there is a trend in baseball in which players are being instructed to take a pitch for the team because every time this happens, players are allowed to get to first base; hence, increasing their chance to score. The statistics for NCAA baseball for 2013 are showing that there is a very strong correlation between the number of HBP (hit by pitches) each team had, and the team’s win – loss record. For NCAA divisions 1-3, those teams that had the highest HBP, were also usually the teams that had very high winning percentages, whereas the teams with the lowest number of HBP, had the lowest winning percentages with a few exceptions (see Appendix A).</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“Catastrophic injuries are rare; yet, most occur when players are struck in the head or chest with a ball or bat. </a:t>
            </a:r>
          </a:p>
          <a:p>
            <a:r>
              <a:rPr lang="en-US" sz="1200" kern="1200" dirty="0" smtClean="0">
                <a:solidFill>
                  <a:schemeClr val="tx1"/>
                </a:solidFill>
                <a:effectLst/>
                <a:latin typeface="+mn-lt"/>
                <a:ea typeface="+mn-ea"/>
                <a:cs typeface="+mn-cs"/>
              </a:rPr>
              <a:t>On average 3 to 4 players (under the age of 15) die each year from baseball-related injuries. As small as this number is, however, baseball still has the highest fatality rate among all common youth sports” </a:t>
            </a:r>
          </a:p>
          <a:p>
            <a:r>
              <a:rPr lang="en-US" dirty="0" smtClean="0"/>
              <a:t>The sporting goods market as whole and the market for baseball equipment are multi-billion and multi-million dollar markets respectively.  CAGR: compound</a:t>
            </a:r>
            <a:r>
              <a:rPr lang="en-US" baseline="0" dirty="0" smtClean="0"/>
              <a:t> annual growth rate </a:t>
            </a:r>
            <a:endParaRPr lang="en-US" b="1" dirty="0"/>
          </a:p>
        </p:txBody>
      </p:sp>
      <p:sp>
        <p:nvSpPr>
          <p:cNvPr id="4" name="Slide Number Placeholder 3"/>
          <p:cNvSpPr>
            <a:spLocks noGrp="1"/>
          </p:cNvSpPr>
          <p:nvPr>
            <p:ph type="sldNum" sz="quarter" idx="10"/>
          </p:nvPr>
        </p:nvSpPr>
        <p:spPr/>
        <p:txBody>
          <a:bodyPr/>
          <a:lstStyle/>
          <a:p>
            <a:fld id="{C2C5876C-21E6-4EED-B8BF-A9D3959B1707}" type="slidenum">
              <a:rPr lang="en-US" smtClean="0"/>
              <a:t>35</a:t>
            </a:fld>
            <a:endParaRPr lang="en-US"/>
          </a:p>
        </p:txBody>
      </p:sp>
    </p:spTree>
    <p:extLst>
      <p:ext uri="{BB962C8B-B14F-4D97-AF65-F5344CB8AC3E}">
        <p14:creationId xmlns:p14="http://schemas.microsoft.com/office/powerpoint/2010/main" val="291917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37</a:t>
            </a:fld>
            <a:endParaRPr lang="en-US" dirty="0"/>
          </a:p>
        </p:txBody>
      </p:sp>
    </p:spTree>
    <p:extLst>
      <p:ext uri="{BB962C8B-B14F-4D97-AF65-F5344CB8AC3E}">
        <p14:creationId xmlns:p14="http://schemas.microsoft.com/office/powerpoint/2010/main" val="2687588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“Catastrophic injuries are rare; yet, most occur when players are struck in the head or chest with a ball or bat. On average 3 to 4 players (under the age of 15) die each year from baseball-related injuries. As small as this number is, however, baseball still has the highest fatality rate among all common youth sports” (Barton). “While the sport may seem safe then, that is little comfort for the parents of children who have been catastrophically injured or died” (R&amp;B Law).</a:t>
            </a:r>
          </a:p>
          <a:p>
            <a:pPr marL="0" marR="0" algn="ctr" rtl="0" eaLnBrk="1" fontAlgn="t" latinLnBrk="0" hangingPunct="1">
              <a:lnSpc>
                <a:spcPct val="200000"/>
              </a:lnSpc>
              <a:spcBef>
                <a:spcPts val="0"/>
              </a:spcBef>
              <a:spcAft>
                <a:spcPts val="1000"/>
              </a:spcAft>
            </a:pPr>
            <a:r>
              <a:rPr lang="en-US" sz="1200" b="0" i="0" u="none" strike="noStrike" kern="1200" dirty="0" smtClean="0">
                <a:solidFill>
                  <a:srgbClr val="000000"/>
                </a:solidFill>
                <a:effectLst/>
                <a:latin typeface="Calibri" panose="020F0502020204030204" pitchFamily="34" charset="0"/>
              </a:rPr>
              <a:t>Ages 0-15: 23.9 percent</a:t>
            </a:r>
            <a:endParaRPr lang="en-US" sz="1200" b="0" i="0" u="none" strike="noStrike" dirty="0" smtClean="0">
              <a:effectLst/>
              <a:latin typeface="Arial" panose="020B0604020202020204" pitchFamily="34" charset="0"/>
            </a:endParaRPr>
          </a:p>
          <a:p>
            <a:pPr marL="0" marR="0" algn="ctr" rtl="0" eaLnBrk="1" fontAlgn="t" latinLnBrk="0" hangingPunct="1">
              <a:lnSpc>
                <a:spcPct val="200000"/>
              </a:lnSpc>
              <a:spcBef>
                <a:spcPts val="0"/>
              </a:spcBef>
              <a:spcAft>
                <a:spcPts val="1000"/>
              </a:spcAft>
            </a:pPr>
            <a:r>
              <a:rPr lang="en-US" sz="1200" b="0" i="0" u="none" strike="noStrike" kern="1200" dirty="0" smtClean="0">
                <a:solidFill>
                  <a:srgbClr val="000000"/>
                </a:solidFill>
                <a:effectLst/>
                <a:latin typeface="Calibri" panose="020F0502020204030204" pitchFamily="34" charset="0"/>
              </a:rPr>
              <a:t>Ages 16-30: 14.4 percent</a:t>
            </a:r>
            <a:endParaRPr lang="en-US" sz="1200" b="0" i="0" u="none" strike="noStrike" dirty="0" smtClean="0">
              <a:effectLst/>
              <a:latin typeface="Arial" panose="020B0604020202020204" pitchFamily="34" charset="0"/>
            </a:endParaRPr>
          </a:p>
          <a:p>
            <a:pPr marL="0" marR="0" algn="ctr" rtl="0" eaLnBrk="1" fontAlgn="t" latinLnBrk="0" hangingPunct="1">
              <a:lnSpc>
                <a:spcPct val="200000"/>
              </a:lnSpc>
              <a:spcBef>
                <a:spcPts val="0"/>
              </a:spcBef>
              <a:spcAft>
                <a:spcPts val="1000"/>
              </a:spcAft>
            </a:pPr>
            <a:r>
              <a:rPr lang="en-US" sz="1200" b="0" i="0" u="none" strike="noStrike" kern="1200" dirty="0" smtClean="0">
                <a:solidFill>
                  <a:srgbClr val="000000"/>
                </a:solidFill>
                <a:effectLst/>
                <a:latin typeface="Calibri" panose="020F0502020204030204" pitchFamily="34" charset="0"/>
              </a:rPr>
              <a:t>Ages 31-45: 6.9 percent</a:t>
            </a:r>
            <a:endParaRPr lang="en-US" sz="1200" b="0" i="0" u="none" strike="noStrike" dirty="0" smtClean="0">
              <a:effectLst/>
              <a:latin typeface="Arial" panose="020B0604020202020204" pitchFamily="34" charset="0"/>
            </a:endParaRPr>
          </a:p>
          <a:p>
            <a:pPr marL="0" marR="0" algn="ctr" rtl="0" eaLnBrk="1" fontAlgn="t" latinLnBrk="0" hangingPunct="1">
              <a:lnSpc>
                <a:spcPct val="200000"/>
              </a:lnSpc>
              <a:spcBef>
                <a:spcPts val="0"/>
              </a:spcBef>
              <a:spcAft>
                <a:spcPts val="1000"/>
              </a:spcAft>
            </a:pPr>
            <a:r>
              <a:rPr lang="en-US" sz="1200" b="0" i="0" u="none" strike="noStrike" kern="1200" dirty="0" smtClean="0">
                <a:solidFill>
                  <a:srgbClr val="000000"/>
                </a:solidFill>
                <a:effectLst/>
                <a:latin typeface="Calibri" panose="020F0502020204030204" pitchFamily="34" charset="0"/>
              </a:rPr>
              <a:t>Ages 46-60: 3.8 percent</a:t>
            </a:r>
            <a:endParaRPr lang="en-US" sz="1200" b="0" i="0" u="none" strike="noStrike" dirty="0" smtClean="0">
              <a:effectLst/>
              <a:latin typeface="Arial" panose="020B0604020202020204" pitchFamily="34" charset="0"/>
            </a:endParaRPr>
          </a:p>
          <a:p>
            <a:pPr marL="0" marR="0" algn="ctr" rtl="0" eaLnBrk="1" fontAlgn="t" latinLnBrk="0" hangingPunct="1">
              <a:lnSpc>
                <a:spcPct val="200000"/>
              </a:lnSpc>
              <a:spcBef>
                <a:spcPts val="0"/>
              </a:spcBef>
              <a:spcAft>
                <a:spcPts val="1000"/>
              </a:spcAft>
            </a:pPr>
            <a:r>
              <a:rPr lang="en-US" sz="1200" b="0" i="0" u="none" strike="noStrike" kern="1200" dirty="0" smtClean="0">
                <a:solidFill>
                  <a:srgbClr val="000000"/>
                </a:solidFill>
                <a:effectLst/>
                <a:latin typeface="Calibri" panose="020F0502020204030204" pitchFamily="34" charset="0"/>
              </a:rPr>
              <a:t>Ages 61-75: 2.2 percent</a:t>
            </a:r>
            <a:endParaRPr lang="en-US" sz="1200" b="0" i="0" u="none" strike="noStrike" dirty="0" smtClean="0">
              <a:effectLst/>
              <a:latin typeface="Arial" panose="020B0604020202020204" pitchFamily="34" charset="0"/>
            </a:endParaRPr>
          </a:p>
          <a:p>
            <a:pPr marL="0" marR="0" algn="ctr" rtl="0" eaLnBrk="1" fontAlgn="t" latinLnBrk="0" hangingPunct="1">
              <a:lnSpc>
                <a:spcPct val="200000"/>
              </a:lnSpc>
              <a:spcBef>
                <a:spcPts val="0"/>
              </a:spcBef>
              <a:spcAft>
                <a:spcPts val="1000"/>
              </a:spcAft>
            </a:pPr>
            <a:r>
              <a:rPr lang="en-US" sz="1200" b="0" i="0" u="none" strike="noStrike" kern="1200" dirty="0" smtClean="0">
                <a:solidFill>
                  <a:srgbClr val="000000"/>
                </a:solidFill>
                <a:effectLst/>
                <a:latin typeface="Calibri" panose="020F0502020204030204" pitchFamily="34" charset="0"/>
              </a:rPr>
              <a:t>Ages 76-98: 0.6 percent</a:t>
            </a:r>
            <a:endParaRPr lang="en-US" sz="1200" b="0" i="0" u="none" strike="noStrike" dirty="0" smtClean="0">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2C5876C-21E6-4EED-B8BF-A9D3959B1707}" type="slidenum">
              <a:rPr lang="en-US" smtClean="0"/>
              <a:t>39</a:t>
            </a:fld>
            <a:endParaRPr lang="en-US"/>
          </a:p>
        </p:txBody>
      </p:sp>
    </p:spTree>
    <p:extLst>
      <p:ext uri="{BB962C8B-B14F-4D97-AF65-F5344CB8AC3E}">
        <p14:creationId xmlns:p14="http://schemas.microsoft.com/office/powerpoint/2010/main" val="2166151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indeed, is the main mission of this product commercialization. </a:t>
            </a:r>
          </a:p>
          <a:p>
            <a:endParaRPr lang="en-US" sz="1200" b="1" i="1" kern="1200" smtClean="0">
              <a:solidFill>
                <a:schemeClr val="tx1"/>
              </a:solidFill>
              <a:effectLst/>
              <a:latin typeface="+mn-lt"/>
              <a:ea typeface="+mn-ea"/>
              <a:cs typeface="+mn-cs"/>
            </a:endParaRPr>
          </a:p>
          <a:p>
            <a:r>
              <a:rPr lang="en-US" sz="1200" b="1" i="1" kern="1200" smtClean="0">
                <a:solidFill>
                  <a:schemeClr val="tx1"/>
                </a:solidFill>
                <a:effectLst/>
                <a:latin typeface="+mn-lt"/>
                <a:ea typeface="+mn-ea"/>
                <a:cs typeface="+mn-cs"/>
              </a:rPr>
              <a:t>individual </a:t>
            </a:r>
            <a:r>
              <a:rPr lang="en-US" sz="1200" b="1" i="1" kern="1200" dirty="0" smtClean="0">
                <a:solidFill>
                  <a:schemeClr val="tx1"/>
                </a:solidFill>
                <a:effectLst/>
                <a:latin typeface="+mn-lt"/>
                <a:ea typeface="+mn-ea"/>
                <a:cs typeface="+mn-cs"/>
              </a:rPr>
              <a:t>or corporate sponsorships</a:t>
            </a:r>
            <a:r>
              <a:rPr lang="en-US" sz="1200" kern="1200" dirty="0" smtClean="0">
                <a:solidFill>
                  <a:schemeClr val="tx1"/>
                </a:solidFill>
                <a:effectLst/>
                <a:latin typeface="+mn-lt"/>
                <a:ea typeface="+mn-ea"/>
                <a:cs typeface="+mn-cs"/>
              </a:rPr>
              <a:t>. These will help provide any team or league with the product for no charge to the players.</a:t>
            </a:r>
          </a:p>
          <a:p>
            <a:r>
              <a:rPr lang="en-US" sz="1200" kern="1200" dirty="0" smtClean="0">
                <a:solidFill>
                  <a:schemeClr val="tx1"/>
                </a:solidFill>
                <a:effectLst/>
                <a:latin typeface="+mn-lt"/>
                <a:ea typeface="+mn-ea"/>
                <a:cs typeface="+mn-cs"/>
              </a:rPr>
              <a:t>In addition to individual promotion and sales, there will be an ongoing effort to </a:t>
            </a:r>
            <a:r>
              <a:rPr lang="en-US" sz="1200" b="1" i="1" kern="1200" dirty="0" smtClean="0">
                <a:solidFill>
                  <a:schemeClr val="tx1"/>
                </a:solidFill>
                <a:effectLst/>
                <a:latin typeface="+mn-lt"/>
                <a:ea typeface="+mn-ea"/>
                <a:cs typeface="+mn-cs"/>
              </a:rPr>
              <a:t>sell the product to a manufacturer/ marketer of sporting goods</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order to speed the distribution of the collar.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exhibits, television and radio interviews, newspaper and magazine articles, and public speeches </a:t>
            </a:r>
            <a:r>
              <a:rPr lang="en-US" sz="1200" kern="1200" dirty="0" smtClean="0">
                <a:solidFill>
                  <a:schemeClr val="tx1"/>
                </a:solidFill>
                <a:effectLst/>
                <a:latin typeface="+mn-lt"/>
                <a:ea typeface="+mn-ea"/>
                <a:cs typeface="+mn-cs"/>
              </a:rPr>
              <a:t>will be ongoing parts of the marketing plan for this project. All these will create public awareness of the need to protect youth baseball players from unnecessary pain, suffering, and loss of life (or quality of life).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an incentive, each contributor to the promotion of “Wear It” will receive a unit for a player of their choice. </a:t>
            </a:r>
          </a:p>
          <a:p>
            <a:endParaRPr lang="en-US" dirty="0"/>
          </a:p>
        </p:txBody>
      </p:sp>
      <p:sp>
        <p:nvSpPr>
          <p:cNvPr id="4" name="Slide Number Placeholder 3"/>
          <p:cNvSpPr>
            <a:spLocks noGrp="1"/>
          </p:cNvSpPr>
          <p:nvPr>
            <p:ph type="sldNum" sz="quarter" idx="10"/>
          </p:nvPr>
        </p:nvSpPr>
        <p:spPr/>
        <p:txBody>
          <a:bodyPr/>
          <a:lstStyle/>
          <a:p>
            <a:fld id="{C2C5876C-21E6-4EED-B8BF-A9D3959B1707}" type="slidenum">
              <a:rPr lang="en-US" smtClean="0"/>
              <a:t>40</a:t>
            </a:fld>
            <a:endParaRPr lang="en-US"/>
          </a:p>
        </p:txBody>
      </p:sp>
    </p:spTree>
    <p:extLst>
      <p:ext uri="{BB962C8B-B14F-4D97-AF65-F5344CB8AC3E}">
        <p14:creationId xmlns:p14="http://schemas.microsoft.com/office/powerpoint/2010/main" val="2992433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Find a buyer, with an already established distribution channel, that would be interested in buying the product concept. This would help speed the introduction and access of the product to the baseball community, and potentially save lives and prevent significant injuries sooner. This will be a comparably better alternative than having a Third Party Manufacturer do the work because this will require a capital investor.</a:t>
            </a:r>
          </a:p>
          <a:p>
            <a:endParaRPr lang="en-US" dirty="0"/>
          </a:p>
        </p:txBody>
      </p:sp>
      <p:sp>
        <p:nvSpPr>
          <p:cNvPr id="4" name="Slide Number Placeholder 3"/>
          <p:cNvSpPr>
            <a:spLocks noGrp="1"/>
          </p:cNvSpPr>
          <p:nvPr>
            <p:ph type="sldNum" sz="quarter" idx="10"/>
          </p:nvPr>
        </p:nvSpPr>
        <p:spPr/>
        <p:txBody>
          <a:bodyPr/>
          <a:lstStyle/>
          <a:p>
            <a:fld id="{C2C5876C-21E6-4EED-B8BF-A9D3959B1707}" type="slidenum">
              <a:rPr lang="en-US" smtClean="0"/>
              <a:t>41</a:t>
            </a:fld>
            <a:endParaRPr lang="en-US"/>
          </a:p>
        </p:txBody>
      </p:sp>
    </p:spTree>
    <p:extLst>
      <p:ext uri="{BB962C8B-B14F-4D97-AF65-F5344CB8AC3E}">
        <p14:creationId xmlns:p14="http://schemas.microsoft.com/office/powerpoint/2010/main" val="263155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3</a:t>
            </a:fld>
            <a:endParaRPr lang="en-US" dirty="0"/>
          </a:p>
        </p:txBody>
      </p:sp>
    </p:spTree>
    <p:extLst>
      <p:ext uri="{BB962C8B-B14F-4D97-AF65-F5344CB8AC3E}">
        <p14:creationId xmlns:p14="http://schemas.microsoft.com/office/powerpoint/2010/main" val="370754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5876C-21E6-4EED-B8BF-A9D3959B1707}" type="slidenum">
              <a:rPr lang="en-US" smtClean="0"/>
              <a:t>42</a:t>
            </a:fld>
            <a:endParaRPr lang="en-US"/>
          </a:p>
        </p:txBody>
      </p:sp>
    </p:spTree>
    <p:extLst>
      <p:ext uri="{BB962C8B-B14F-4D97-AF65-F5344CB8AC3E}">
        <p14:creationId xmlns:p14="http://schemas.microsoft.com/office/powerpoint/2010/main" val="19045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Wingdings" charset="2"/>
              <a:buChar char="Ø"/>
            </a:pPr>
            <a:r>
              <a:rPr lang="en-US" sz="1200" dirty="0" smtClean="0">
                <a:latin typeface="Calibri Light" panose="020F0302020204030204" pitchFamily="34" charset="0"/>
              </a:rPr>
              <a:t>The inspiration for this project arose from Mr. Boone seeing a player being struck in the back of the neck during a game.</a:t>
            </a:r>
          </a:p>
          <a:p>
            <a:pPr algn="just">
              <a:buFont typeface="Wingdings" charset="2"/>
              <a:buChar char="Ø"/>
            </a:pPr>
            <a:r>
              <a:rPr lang="en-US" sz="1200" dirty="0" smtClean="0">
                <a:latin typeface="Calibri Light" panose="020F0302020204030204" pitchFamily="34" charset="0"/>
              </a:rPr>
              <a:t> Mr. Boone recognized there was a need for a protective garment that would protect the neck and other vital areas. </a:t>
            </a:r>
          </a:p>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4</a:t>
            </a:fld>
            <a:endParaRPr lang="en-US" dirty="0"/>
          </a:p>
        </p:txBody>
      </p:sp>
    </p:spTree>
    <p:extLst>
      <p:ext uri="{BB962C8B-B14F-4D97-AF65-F5344CB8AC3E}">
        <p14:creationId xmlns:p14="http://schemas.microsoft.com/office/powerpoint/2010/main" val="112440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Wingdings" charset="2"/>
              <a:buChar char="Ø"/>
            </a:pPr>
            <a:r>
              <a:rPr lang="en-US" sz="1200" dirty="0" smtClean="0">
                <a:latin typeface="Calibri Light" panose="020F0302020204030204" pitchFamily="34" charset="0"/>
              </a:rPr>
              <a:t>The inspiration for this project arose from Mr. Boone seeing a player being struck in the back of the neck during a game.</a:t>
            </a:r>
          </a:p>
          <a:p>
            <a:pPr algn="just">
              <a:buFont typeface="Wingdings" charset="2"/>
              <a:buChar char="Ø"/>
            </a:pPr>
            <a:r>
              <a:rPr lang="en-US" sz="1200" dirty="0" smtClean="0">
                <a:latin typeface="Calibri Light" panose="020F0302020204030204" pitchFamily="34" charset="0"/>
              </a:rPr>
              <a:t> Mr. Boone recognized there was a need for a protective garment that would protect the neck and other vital areas. </a:t>
            </a:r>
          </a:p>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5</a:t>
            </a:fld>
            <a:endParaRPr lang="en-US" dirty="0"/>
          </a:p>
        </p:txBody>
      </p:sp>
    </p:spTree>
    <p:extLst>
      <p:ext uri="{BB962C8B-B14F-4D97-AF65-F5344CB8AC3E}">
        <p14:creationId xmlns:p14="http://schemas.microsoft.com/office/powerpoint/2010/main" val="101083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latin typeface="Calibri Light" panose="020F0302020204030204" pitchFamily="34" charset="0"/>
              </a:rPr>
              <a:t>Batter may incur severe or painful injuries often from being hit by a baseball in torso/neck region.</a:t>
            </a:r>
          </a:p>
          <a:p>
            <a:pPr algn="just"/>
            <a:endParaRPr lang="en-US" sz="1200" dirty="0" smtClean="0">
              <a:latin typeface="Calibri Light" panose="020F0302020204030204" pitchFamily="34" charset="0"/>
            </a:endParaRPr>
          </a:p>
          <a:p>
            <a:pPr algn="just"/>
            <a:r>
              <a:rPr lang="en-US" sz="1200" dirty="0" smtClean="0">
                <a:latin typeface="Calibri Light" panose="020F0302020204030204" pitchFamily="34" charset="0"/>
              </a:rPr>
              <a:t>These types of injuries deter younger children from continuing to play the game of baseball.</a:t>
            </a:r>
          </a:p>
          <a:p>
            <a:pPr algn="just"/>
            <a:endParaRPr lang="en-US" sz="1200" dirty="0" smtClean="0">
              <a:latin typeface="Calibri Light" panose="020F0302020204030204" pitchFamily="34" charset="0"/>
            </a:endParaRPr>
          </a:p>
          <a:p>
            <a:pPr algn="just"/>
            <a:r>
              <a:rPr lang="en-US" sz="1200" dirty="0" smtClean="0">
                <a:latin typeface="Calibri Light" panose="020F0302020204030204" pitchFamily="34" charset="0"/>
              </a:rPr>
              <a:t>With an effective design of a protective vest, injuries to areas like the spine and neck can be prevented.</a:t>
            </a:r>
          </a:p>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6</a:t>
            </a:fld>
            <a:endParaRPr lang="en-US" dirty="0"/>
          </a:p>
        </p:txBody>
      </p:sp>
    </p:spTree>
    <p:extLst>
      <p:ext uri="{BB962C8B-B14F-4D97-AF65-F5344CB8AC3E}">
        <p14:creationId xmlns:p14="http://schemas.microsoft.com/office/powerpoint/2010/main" val="422334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8</a:t>
            </a:fld>
            <a:endParaRPr lang="en-US" dirty="0"/>
          </a:p>
        </p:txBody>
      </p:sp>
    </p:spTree>
    <p:extLst>
      <p:ext uri="{BB962C8B-B14F-4D97-AF65-F5344CB8AC3E}">
        <p14:creationId xmlns:p14="http://schemas.microsoft.com/office/powerpoint/2010/main" val="1682975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9</a:t>
            </a:fld>
            <a:endParaRPr lang="en-US" dirty="0"/>
          </a:p>
        </p:txBody>
      </p:sp>
    </p:spTree>
    <p:extLst>
      <p:ext uri="{BB962C8B-B14F-4D97-AF65-F5344CB8AC3E}">
        <p14:creationId xmlns:p14="http://schemas.microsoft.com/office/powerpoint/2010/main" val="1922630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19199-E624-49BA-BB69-33CA7E68EEA3}" type="slidenum">
              <a:rPr lang="en-US" smtClean="0"/>
              <a:pPr/>
              <a:t>10</a:t>
            </a:fld>
            <a:endParaRPr lang="en-US" dirty="0"/>
          </a:p>
        </p:txBody>
      </p:sp>
    </p:spTree>
    <p:extLst>
      <p:ext uri="{BB962C8B-B14F-4D97-AF65-F5344CB8AC3E}">
        <p14:creationId xmlns:p14="http://schemas.microsoft.com/office/powerpoint/2010/main" val="1550440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428604"/>
            <a:ext cx="7772400" cy="891530"/>
          </a:xfrm>
        </p:spPr>
        <p:txBody>
          <a:bodyPr anchor="b" anchorCtr="0">
            <a:normAutofit/>
          </a:bodyPr>
          <a:lstStyle>
            <a:lvl1pPr algn="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2528846" y="1362998"/>
            <a:ext cx="6400800" cy="62292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730771DA-A82D-43EB-9D33-DC8CABEB46C6}" type="datetime1">
              <a:rPr lang="en-US" smtClean="0"/>
              <a:t>4/25/2014</a:t>
            </a:fld>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FCB4D01-41C5-4FAD-8F48-E275B28D747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FB423E3-158C-4F90-83E1-440EA702EAB2}" type="datetime1">
              <a:rPr lang="en-US" smtClean="0"/>
              <a:t>4/25/2014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CB4D01-41C5-4FAD-8F48-E275B28D747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27583" y="3786179"/>
            <a:ext cx="7667129"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827583" y="2285992"/>
            <a:ext cx="7667129"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4B5D499-87EB-4B9B-9252-A207AB1B887C}" type="datetime1">
              <a:rPr lang="en-US" smtClean="0"/>
              <a:t>4/25/2014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CB4D01-41C5-4FAD-8F48-E275B28D747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188532"/>
            <a:ext cx="8064896" cy="79208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11560" y="1556684"/>
            <a:ext cx="8075240" cy="363326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85000"/>
                    <a:lumOff val="15000"/>
                  </a:schemeClr>
                </a:solidFill>
              </a:defRPr>
            </a:lvl1pPr>
          </a:lstStyle>
          <a:p>
            <a:fld id="{6C57D996-B566-4692-85F7-2326D775102C}" type="datetime1">
              <a:rPr lang="en-US" smtClean="0"/>
              <a:t>4/25/2014</a:t>
            </a:fld>
            <a:endParaRPr lang="en-US" dirty="0"/>
          </a:p>
        </p:txBody>
      </p:sp>
      <p:sp>
        <p:nvSpPr>
          <p:cNvPr id="5" name="Footer Placeholder 4"/>
          <p:cNvSpPr>
            <a:spLocks noGrp="1"/>
          </p:cNvSpPr>
          <p:nvPr>
            <p:ph type="ftr" sz="quarter" idx="3"/>
          </p:nvPr>
        </p:nvSpPr>
        <p:spPr>
          <a:xfrm>
            <a:off x="4932040" y="6356350"/>
            <a:ext cx="2568918" cy="365125"/>
          </a:xfrm>
          <a:prstGeom prst="rect">
            <a:avLst/>
          </a:prstGeom>
        </p:spPr>
        <p:txBody>
          <a:bodyPr vert="horz" lIns="91440" tIns="45720" rIns="91440" bIns="45720" rtlCol="0" anchor="ctr"/>
          <a:lstStyle>
            <a:lvl1pPr algn="ctr">
              <a:defRPr sz="12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2699792" y="6356350"/>
            <a:ext cx="2133600" cy="365125"/>
          </a:xfrm>
          <a:prstGeom prst="rect">
            <a:avLst/>
          </a:prstGeom>
        </p:spPr>
        <p:txBody>
          <a:bodyPr vert="horz" lIns="91440" tIns="45720" rIns="91440" bIns="45720" rtlCol="0" anchor="ctr"/>
          <a:lstStyle>
            <a:lvl1pPr algn="r">
              <a:defRPr sz="1200">
                <a:solidFill>
                  <a:schemeClr val="tx1">
                    <a:lumMod val="85000"/>
                    <a:lumOff val="15000"/>
                  </a:schemeClr>
                </a:solidFill>
              </a:defRPr>
            </a:lvl1pPr>
          </a:lstStyle>
          <a:p>
            <a:fld id="{CFCB4D01-41C5-4FAD-8F48-E275B28D7473}" type="slidenum">
              <a:rPr lang="en-US" smtClean="0"/>
              <a:pPr/>
              <a:t>‹#›</a:t>
            </a:fld>
            <a:endParaRPr lang="en-US" dirty="0"/>
          </a:p>
        </p:txBody>
      </p:sp>
      <p:sp>
        <p:nvSpPr>
          <p:cNvPr id="7" name="TextBox 6"/>
          <p:cNvSpPr txBox="1"/>
          <p:nvPr/>
        </p:nvSpPr>
        <p:spPr>
          <a:xfrm>
            <a:off x="7572396" y="6072206"/>
            <a:ext cx="1440160" cy="369332"/>
          </a:xfrm>
          <a:prstGeom prst="rect">
            <a:avLst/>
          </a:prstGeom>
          <a:noFill/>
          <a:ln>
            <a:solidFill>
              <a:schemeClr val="tx1"/>
            </a:solidFill>
            <a:prstDash val="sysDot"/>
          </a:ln>
        </p:spPr>
        <p:txBody>
          <a:bodyPr wrap="square" rtlCol="0">
            <a:spAutoFit/>
          </a:bodyPr>
          <a:lstStyle/>
          <a:p>
            <a:pPr algn="ctr"/>
            <a:r>
              <a:rPr lang="en-US" dirty="0" smtClean="0"/>
              <a:t>Your</a:t>
            </a:r>
            <a:r>
              <a:rPr lang="en-US" baseline="0" dirty="0" smtClean="0"/>
              <a:t> Logo</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27.png"/><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0"/>
            <a:ext cx="9144000" cy="6885384"/>
          </a:xfrm>
          <a:prstGeom prst="rect">
            <a:avLst/>
          </a:prstGeom>
        </p:spPr>
      </p:pic>
      <p:sp>
        <p:nvSpPr>
          <p:cNvPr id="7" name="Title 1"/>
          <p:cNvSpPr txBox="1">
            <a:spLocks/>
          </p:cNvSpPr>
          <p:nvPr/>
        </p:nvSpPr>
        <p:spPr>
          <a:xfrm>
            <a:off x="539552" y="737270"/>
            <a:ext cx="7772400" cy="891530"/>
          </a:xfrm>
          <a:prstGeom prst="rect">
            <a:avLst/>
          </a:prstGeom>
        </p:spPr>
        <p:txBody>
          <a:bodyPr vert="horz" lIns="91440" tIns="45720" rIns="91440" bIns="45720" rtlCol="0" anchor="b" anchorCtr="0">
            <a:normAutofit fontScale="97500"/>
          </a:bodyPr>
          <a:lstStyle>
            <a:lvl1pPr algn="r" defTabSz="914400" rtl="0" eaLnBrk="1" latinLnBrk="0" hangingPunct="1">
              <a:spcBef>
                <a:spcPct val="0"/>
              </a:spcBef>
              <a:buNone/>
              <a:defRPr sz="4800" b="1" kern="1200">
                <a:solidFill>
                  <a:schemeClr val="tx1"/>
                </a:solidFill>
                <a:latin typeface="+mj-lt"/>
                <a:ea typeface="+mj-ea"/>
                <a:cs typeface="+mj-cs"/>
              </a:defRPr>
            </a:lvl1pPr>
          </a:lstStyle>
          <a:p>
            <a:r>
              <a:rPr lang="en-US"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“Wear It” Baseball Vest</a:t>
            </a:r>
            <a:endParaRPr lang="en-US"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Subtitle 2"/>
          <p:cNvSpPr txBox="1">
            <a:spLocks/>
          </p:cNvSpPr>
          <p:nvPr/>
        </p:nvSpPr>
        <p:spPr>
          <a:xfrm>
            <a:off x="3923928" y="2466456"/>
            <a:ext cx="4800215" cy="1849978"/>
          </a:xfrm>
          <a:prstGeom prst="rect">
            <a:avLst/>
          </a:prstGeom>
        </p:spPr>
        <p:txBody>
          <a:bodyPr vert="horz" lIns="91440" tIns="45720" rIns="91440" bIns="45720" numCol="2" rtlCol="0">
            <a:normAutofit/>
          </a:bodyPr>
          <a:lstStyle>
            <a:lvl1pPr marL="0" indent="0" algn="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500" dirty="0" smtClean="0">
                <a:solidFill>
                  <a:schemeClr val="tx1"/>
                </a:solidFill>
              </a:rPr>
              <a:t>Garth Fletcher</a:t>
            </a:r>
          </a:p>
          <a:p>
            <a:pPr algn="l"/>
            <a:r>
              <a:rPr lang="en-US" sz="2500" dirty="0">
                <a:solidFill>
                  <a:schemeClr val="tx1"/>
                </a:solidFill>
              </a:rPr>
              <a:t>Maria </a:t>
            </a:r>
            <a:r>
              <a:rPr lang="en-US" sz="2500" dirty="0" err="1">
                <a:solidFill>
                  <a:schemeClr val="tx1"/>
                </a:solidFill>
              </a:rPr>
              <a:t>Miro</a:t>
            </a:r>
            <a:endParaRPr lang="en-US" sz="2500" dirty="0">
              <a:solidFill>
                <a:schemeClr val="tx1"/>
              </a:solidFill>
            </a:endParaRPr>
          </a:p>
          <a:p>
            <a:pPr algn="l"/>
            <a:r>
              <a:rPr lang="en-US" sz="2500" dirty="0">
                <a:solidFill>
                  <a:schemeClr val="tx1"/>
                </a:solidFill>
              </a:rPr>
              <a:t>Cecilia Wong</a:t>
            </a:r>
          </a:p>
          <a:p>
            <a:pPr algn="l"/>
            <a:endParaRPr lang="en-US" sz="2500" dirty="0" smtClean="0">
              <a:solidFill>
                <a:schemeClr val="tx1"/>
              </a:solidFill>
            </a:endParaRPr>
          </a:p>
          <a:p>
            <a:pPr algn="l"/>
            <a:r>
              <a:rPr lang="en-US" sz="2500" dirty="0" err="1" smtClean="0">
                <a:solidFill>
                  <a:schemeClr val="tx1"/>
                </a:solidFill>
              </a:rPr>
              <a:t>Kyler</a:t>
            </a:r>
            <a:r>
              <a:rPr lang="en-US" sz="2500" dirty="0" smtClean="0">
                <a:solidFill>
                  <a:schemeClr val="tx1"/>
                </a:solidFill>
              </a:rPr>
              <a:t> Hast</a:t>
            </a:r>
          </a:p>
          <a:p>
            <a:pPr algn="l"/>
            <a:r>
              <a:rPr lang="en-US" sz="2500" dirty="0" smtClean="0">
                <a:solidFill>
                  <a:schemeClr val="tx1"/>
                </a:solidFill>
              </a:rPr>
              <a:t>Kyle Meredith</a:t>
            </a:r>
          </a:p>
          <a:p>
            <a:pPr algn="l"/>
            <a:r>
              <a:rPr lang="en-US" sz="2500" dirty="0" smtClean="0">
                <a:solidFill>
                  <a:schemeClr val="tx1"/>
                </a:solidFill>
              </a:rPr>
              <a:t>Ryne </a:t>
            </a:r>
            <a:r>
              <a:rPr lang="en-US" sz="2500" dirty="0" err="1" smtClean="0">
                <a:solidFill>
                  <a:schemeClr val="tx1"/>
                </a:solidFill>
              </a:rPr>
              <a:t>Wickery</a:t>
            </a:r>
            <a:endParaRPr lang="en-US" sz="2500" dirty="0" smtClean="0">
              <a:solidFill>
                <a:schemeClr val="tx1"/>
              </a:solidFill>
            </a:endParaRPr>
          </a:p>
          <a:p>
            <a:endParaRPr lang="en-US" dirty="0"/>
          </a:p>
        </p:txBody>
      </p:sp>
      <p:sp>
        <p:nvSpPr>
          <p:cNvPr id="5" name="TextBox 4"/>
          <p:cNvSpPr txBox="1"/>
          <p:nvPr/>
        </p:nvSpPr>
        <p:spPr>
          <a:xfrm>
            <a:off x="3995936" y="4446204"/>
            <a:ext cx="1951560" cy="1015663"/>
          </a:xfrm>
          <a:prstGeom prst="rect">
            <a:avLst/>
          </a:prstGeom>
          <a:noFill/>
        </p:spPr>
        <p:txBody>
          <a:bodyPr wrap="square" rtlCol="0">
            <a:spAutoFit/>
          </a:bodyPr>
          <a:lstStyle/>
          <a:p>
            <a:r>
              <a:rPr lang="en-US" sz="2000" b="1" u="sng" dirty="0" smtClean="0"/>
              <a:t>Advisors</a:t>
            </a:r>
          </a:p>
          <a:p>
            <a:r>
              <a:rPr lang="en-US" sz="2000" dirty="0" smtClean="0"/>
              <a:t>Dr. K. Amin</a:t>
            </a:r>
          </a:p>
          <a:p>
            <a:r>
              <a:rPr lang="en-US" sz="2000" dirty="0" smtClean="0"/>
              <a:t>Dr. D. </a:t>
            </a:r>
            <a:r>
              <a:rPr lang="en-US" sz="2000" dirty="0" err="1" smtClean="0"/>
              <a:t>Olawale</a:t>
            </a:r>
            <a:endParaRPr lang="en-US" sz="2000" dirty="0"/>
          </a:p>
        </p:txBody>
      </p:sp>
      <p:sp>
        <p:nvSpPr>
          <p:cNvPr id="6" name="TextBox 5"/>
          <p:cNvSpPr txBox="1"/>
          <p:nvPr/>
        </p:nvSpPr>
        <p:spPr>
          <a:xfrm>
            <a:off x="6288726" y="4446204"/>
            <a:ext cx="1951560" cy="707886"/>
          </a:xfrm>
          <a:prstGeom prst="rect">
            <a:avLst/>
          </a:prstGeom>
          <a:noFill/>
        </p:spPr>
        <p:txBody>
          <a:bodyPr wrap="square" rtlCol="0">
            <a:spAutoFit/>
          </a:bodyPr>
          <a:lstStyle/>
          <a:p>
            <a:r>
              <a:rPr lang="en-US" sz="2000" b="1" u="sng" dirty="0" smtClean="0"/>
              <a:t>Sponsor</a:t>
            </a:r>
          </a:p>
          <a:p>
            <a:r>
              <a:rPr lang="en-US" sz="2000" dirty="0" smtClean="0"/>
              <a:t>Gavin Boone</a:t>
            </a:r>
            <a:endParaRPr lang="en-US" sz="2000" dirty="0"/>
          </a:p>
        </p:txBody>
      </p:sp>
    </p:spTree>
    <p:extLst>
      <p:ext uri="{BB962C8B-B14F-4D97-AF65-F5344CB8AC3E}">
        <p14:creationId xmlns:p14="http://schemas.microsoft.com/office/powerpoint/2010/main" val="742395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27384"/>
            <a:ext cx="9144001" cy="6885384"/>
          </a:xfrm>
          <a:prstGeom prst="rect">
            <a:avLst/>
          </a:prstGeom>
        </p:spPr>
      </p:pic>
      <p:sp>
        <p:nvSpPr>
          <p:cNvPr id="7" name="Title 3"/>
          <p:cNvSpPr>
            <a:spLocks noGrp="1"/>
          </p:cNvSpPr>
          <p:nvPr/>
        </p:nvSpPr>
        <p:spPr>
          <a:xfrm>
            <a:off x="495300" y="1205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Customer Requirements</a:t>
            </a:r>
            <a:endParaRPr lang="en-US" dirty="0"/>
          </a:p>
        </p:txBody>
      </p:sp>
      <p:sp>
        <p:nvSpPr>
          <p:cNvPr id="9" name="TextBox 8"/>
          <p:cNvSpPr txBox="1"/>
          <p:nvPr/>
        </p:nvSpPr>
        <p:spPr>
          <a:xfrm>
            <a:off x="7236296" y="6319268"/>
            <a:ext cx="1800200" cy="369332"/>
          </a:xfrm>
          <a:prstGeom prst="rect">
            <a:avLst/>
          </a:prstGeom>
          <a:noFill/>
        </p:spPr>
        <p:txBody>
          <a:bodyPr wrap="square" rtlCol="0">
            <a:spAutoFit/>
          </a:bodyPr>
          <a:lstStyle/>
          <a:p>
            <a:r>
              <a:rPr lang="en-US" dirty="0" smtClean="0"/>
              <a:t>Garth Fletcher </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776572057"/>
              </p:ext>
            </p:extLst>
          </p:nvPr>
        </p:nvGraphicFramePr>
        <p:xfrm>
          <a:off x="4862327" y="2276872"/>
          <a:ext cx="2474722" cy="2966720"/>
        </p:xfrm>
        <a:graphic>
          <a:graphicData uri="http://schemas.openxmlformats.org/drawingml/2006/table">
            <a:tbl>
              <a:tblPr firstRow="1" bandRow="1">
                <a:tableStyleId>{00A15C55-8517-42AA-B614-E9B94910E393}</a:tableStyleId>
              </a:tblPr>
              <a:tblGrid>
                <a:gridCol w="2474722"/>
              </a:tblGrid>
              <a:tr h="370840">
                <a:tc>
                  <a:txBody>
                    <a:bodyPr/>
                    <a:lstStyle/>
                    <a:p>
                      <a:r>
                        <a:rPr lang="en-US" dirty="0" smtClean="0"/>
                        <a:t>Technical Requirements</a:t>
                      </a:r>
                      <a:endParaRPr lang="en-US" dirty="0"/>
                    </a:p>
                  </a:txBody>
                  <a:tcPr/>
                </a:tc>
              </a:tr>
              <a:tr h="370840">
                <a:tc>
                  <a:txBody>
                    <a:bodyPr/>
                    <a:lstStyle/>
                    <a:p>
                      <a:r>
                        <a:rPr lang="en-US" dirty="0" smtClean="0"/>
                        <a:t>Plate Thickness</a:t>
                      </a:r>
                      <a:endParaRPr lang="en-US" dirty="0"/>
                    </a:p>
                  </a:txBody>
                  <a:tcPr/>
                </a:tc>
              </a:tr>
              <a:tr h="370840">
                <a:tc>
                  <a:txBody>
                    <a:bodyPr/>
                    <a:lstStyle/>
                    <a:p>
                      <a:r>
                        <a:rPr lang="en-US" dirty="0" smtClean="0"/>
                        <a:t>Padding Thickness</a:t>
                      </a:r>
                      <a:endParaRPr lang="en-US" dirty="0"/>
                    </a:p>
                  </a:txBody>
                  <a:tcPr/>
                </a:tc>
              </a:tr>
              <a:tr h="370840">
                <a:tc>
                  <a:txBody>
                    <a:bodyPr/>
                    <a:lstStyle/>
                    <a:p>
                      <a:r>
                        <a:rPr lang="en-US" dirty="0" smtClean="0"/>
                        <a:t>Collar Size</a:t>
                      </a:r>
                      <a:endParaRPr lang="en-US" dirty="0"/>
                    </a:p>
                  </a:txBody>
                  <a:tcPr/>
                </a:tc>
              </a:tr>
              <a:tr h="370840">
                <a:tc>
                  <a:txBody>
                    <a:bodyPr/>
                    <a:lstStyle/>
                    <a:p>
                      <a:r>
                        <a:rPr lang="en-US" dirty="0" smtClean="0"/>
                        <a:t>Collar Shape</a:t>
                      </a:r>
                      <a:endParaRPr lang="en-US" dirty="0"/>
                    </a:p>
                  </a:txBody>
                  <a:tcPr/>
                </a:tc>
              </a:tr>
              <a:tr h="370840">
                <a:tc>
                  <a:txBody>
                    <a:bodyPr/>
                    <a:lstStyle/>
                    <a:p>
                      <a:r>
                        <a:rPr lang="en-US" dirty="0" smtClean="0"/>
                        <a:t>Wear ability</a:t>
                      </a:r>
                      <a:endParaRPr lang="en-US" dirty="0"/>
                    </a:p>
                  </a:txBody>
                  <a:tcPr/>
                </a:tc>
              </a:tr>
              <a:tr h="370840">
                <a:tc>
                  <a:txBody>
                    <a:bodyPr/>
                    <a:lstStyle/>
                    <a:p>
                      <a:r>
                        <a:rPr lang="en-US" dirty="0" smtClean="0"/>
                        <a:t>Flexibility</a:t>
                      </a:r>
                      <a:endParaRPr lang="en-US" dirty="0"/>
                    </a:p>
                  </a:txBody>
                  <a:tcPr/>
                </a:tc>
              </a:tr>
              <a:tr h="370840">
                <a:tc>
                  <a:txBody>
                    <a:bodyPr/>
                    <a:lstStyle/>
                    <a:p>
                      <a:r>
                        <a:rPr lang="en-US" dirty="0" smtClean="0"/>
                        <a:t>Collar Weight</a:t>
                      </a:r>
                      <a:endParaRPr lang="en-US"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0207012"/>
              </p:ext>
            </p:extLst>
          </p:nvPr>
        </p:nvGraphicFramePr>
        <p:xfrm>
          <a:off x="1403648" y="2276872"/>
          <a:ext cx="2521204" cy="3332480"/>
        </p:xfrm>
        <a:graphic>
          <a:graphicData uri="http://schemas.openxmlformats.org/drawingml/2006/table">
            <a:tbl>
              <a:tblPr firstRow="1" bandRow="1">
                <a:tableStyleId>{00A15C55-8517-42AA-B614-E9B94910E393}</a:tableStyleId>
              </a:tblPr>
              <a:tblGrid>
                <a:gridCol w="2521204"/>
              </a:tblGrid>
              <a:tr h="224561">
                <a:tc>
                  <a:txBody>
                    <a:bodyPr/>
                    <a:lstStyle/>
                    <a:p>
                      <a:r>
                        <a:rPr lang="en-US" dirty="0" smtClean="0"/>
                        <a:t>Customer Requirements</a:t>
                      </a:r>
                      <a:endParaRPr lang="en-US" dirty="0"/>
                    </a:p>
                  </a:txBody>
                  <a:tcPr/>
                </a:tc>
              </a:tr>
              <a:tr h="370840">
                <a:tc>
                  <a:txBody>
                    <a:bodyPr/>
                    <a:lstStyle/>
                    <a:p>
                      <a:r>
                        <a:rPr lang="en-US" dirty="0" smtClean="0"/>
                        <a:t>Impact Safety</a:t>
                      </a:r>
                      <a:endParaRPr lang="en-US" dirty="0"/>
                    </a:p>
                  </a:txBody>
                  <a:tcPr/>
                </a:tc>
              </a:tr>
              <a:tr h="370840">
                <a:tc>
                  <a:txBody>
                    <a:bodyPr/>
                    <a:lstStyle/>
                    <a:p>
                      <a:r>
                        <a:rPr lang="en-US" dirty="0" smtClean="0"/>
                        <a:t>Aesthetics</a:t>
                      </a:r>
                      <a:endParaRPr lang="en-US" dirty="0"/>
                    </a:p>
                  </a:txBody>
                  <a:tcPr/>
                </a:tc>
              </a:tr>
              <a:tr h="370840">
                <a:tc>
                  <a:txBody>
                    <a:bodyPr/>
                    <a:lstStyle/>
                    <a:p>
                      <a:r>
                        <a:rPr lang="en-US" dirty="0" smtClean="0"/>
                        <a:t>Lightweight</a:t>
                      </a:r>
                      <a:endParaRPr lang="en-US" dirty="0"/>
                    </a:p>
                  </a:txBody>
                  <a:tcPr/>
                </a:tc>
              </a:tr>
              <a:tr h="370840">
                <a:tc>
                  <a:txBody>
                    <a:bodyPr/>
                    <a:lstStyle/>
                    <a:p>
                      <a:r>
                        <a:rPr lang="en-US" dirty="0" smtClean="0"/>
                        <a:t>Cost</a:t>
                      </a:r>
                      <a:endParaRPr lang="en-US" dirty="0"/>
                    </a:p>
                  </a:txBody>
                  <a:tcPr/>
                </a:tc>
              </a:tr>
              <a:tr h="370840">
                <a:tc>
                  <a:txBody>
                    <a:bodyPr/>
                    <a:lstStyle/>
                    <a:p>
                      <a:r>
                        <a:rPr lang="en-US" dirty="0" smtClean="0"/>
                        <a:t>Player Performance</a:t>
                      </a:r>
                      <a:endParaRPr lang="en-US" dirty="0"/>
                    </a:p>
                  </a:txBody>
                  <a:tcPr/>
                </a:tc>
              </a:tr>
              <a:tr h="370840">
                <a:tc>
                  <a:txBody>
                    <a:bodyPr/>
                    <a:lstStyle/>
                    <a:p>
                      <a:r>
                        <a:rPr lang="en-US" dirty="0" smtClean="0"/>
                        <a:t>Durability</a:t>
                      </a:r>
                      <a:endParaRPr lang="en-US" dirty="0"/>
                    </a:p>
                  </a:txBody>
                  <a:tcPr/>
                </a:tc>
              </a:tr>
              <a:tr h="370840">
                <a:tc>
                  <a:txBody>
                    <a:bodyPr/>
                    <a:lstStyle/>
                    <a:p>
                      <a:r>
                        <a:rPr lang="en-US" dirty="0" smtClean="0"/>
                        <a:t>Comfort</a:t>
                      </a:r>
                      <a:endParaRPr lang="en-US" dirty="0"/>
                    </a:p>
                  </a:txBody>
                  <a:tcPr/>
                </a:tc>
              </a:tr>
              <a:tr h="370840">
                <a:tc>
                  <a:txBody>
                    <a:bodyPr/>
                    <a:lstStyle/>
                    <a:p>
                      <a:r>
                        <a:rPr lang="en-US" dirty="0" smtClean="0"/>
                        <a:t>Functionality</a:t>
                      </a:r>
                      <a:endParaRPr lang="en-US" dirty="0"/>
                    </a:p>
                  </a:txBody>
                  <a:tcPr/>
                </a:tc>
              </a:tr>
            </a:tbl>
          </a:graphicData>
        </a:graphic>
      </p:graphicFrame>
      <p:sp>
        <p:nvSpPr>
          <p:cNvPr id="12" name="Rounded Rectangle 11"/>
          <p:cNvSpPr/>
          <p:nvPr/>
        </p:nvSpPr>
        <p:spPr>
          <a:xfrm>
            <a:off x="1403648" y="2715782"/>
            <a:ext cx="2520280" cy="288032"/>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ounded Rectangle 12"/>
          <p:cNvSpPr/>
          <p:nvPr/>
        </p:nvSpPr>
        <p:spPr>
          <a:xfrm>
            <a:off x="4860032" y="2715782"/>
            <a:ext cx="2520280" cy="288032"/>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p:cNvSpPr/>
          <p:nvPr/>
        </p:nvSpPr>
        <p:spPr>
          <a:xfrm>
            <a:off x="4860032" y="3075822"/>
            <a:ext cx="2520280" cy="288032"/>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p:cNvSpPr/>
          <p:nvPr/>
        </p:nvSpPr>
        <p:spPr>
          <a:xfrm>
            <a:off x="4860032" y="4948030"/>
            <a:ext cx="2520280" cy="288032"/>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ounded Rectangle 15"/>
          <p:cNvSpPr/>
          <p:nvPr/>
        </p:nvSpPr>
        <p:spPr>
          <a:xfrm>
            <a:off x="1403648" y="4155942"/>
            <a:ext cx="2520280" cy="288032"/>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p:cNvSpPr/>
          <p:nvPr/>
        </p:nvSpPr>
        <p:spPr>
          <a:xfrm>
            <a:off x="6919795" y="2600647"/>
            <a:ext cx="1825352" cy="400110"/>
          </a:xfrm>
          <a:prstGeom prst="rect">
            <a:avLst/>
          </a:prstGeom>
        </p:spPr>
        <p:txBody>
          <a:bodyPr wrap="square">
            <a:spAutoFit/>
          </a:bodyPr>
          <a:lstStyle/>
          <a:p>
            <a:pPr marL="800100" marR="0" lvl="1" indent="-342900" defTabSz="914400" eaLnBrk="1" fontAlgn="auto" latinLnBrk="0" hangingPunct="1">
              <a:lnSpc>
                <a:spcPct val="100000"/>
              </a:lnSpc>
              <a:spcBef>
                <a:spcPct val="20000"/>
              </a:spcBef>
              <a:spcAft>
                <a:spcPts val="0"/>
              </a:spcAft>
              <a:buClrTx/>
              <a:buSzTx/>
              <a:buFont typeface="Wingdings" panose="05000000000000000000" pitchFamily="2" charset="2"/>
              <a:buChar char="à"/>
              <a:tabLst/>
              <a:defRPr/>
            </a:pPr>
            <a:r>
              <a:rPr kumimoji="0" lang="en-US" sz="2000" b="0" i="0" u="none" strike="noStrike" kern="0" cap="none" spc="0" normalizeH="0" baseline="0" noProof="0" dirty="0" smtClean="0">
                <a:ln>
                  <a:noFill/>
                </a:ln>
                <a:solidFill>
                  <a:prstClr val="black"/>
                </a:solidFill>
                <a:effectLst/>
                <a:uLnTx/>
                <a:uFillTx/>
                <a:latin typeface="Arial"/>
                <a:sym typeface="Wingdings" panose="05000000000000000000" pitchFamily="2" charset="2"/>
              </a:rPr>
              <a:t>486.2</a:t>
            </a:r>
            <a:endParaRPr kumimoji="0" lang="en-US" sz="2000" b="0" i="0" u="none" strike="noStrike" kern="0" cap="none" spc="0" normalizeH="0" baseline="0" noProof="0" dirty="0" smtClean="0">
              <a:ln>
                <a:noFill/>
              </a:ln>
              <a:solidFill>
                <a:prstClr val="black"/>
              </a:solidFill>
              <a:effectLst/>
              <a:uLnTx/>
              <a:uFillTx/>
              <a:latin typeface="Arial"/>
            </a:endParaRPr>
          </a:p>
        </p:txBody>
      </p:sp>
      <p:sp>
        <p:nvSpPr>
          <p:cNvPr id="21" name="Rectangle 20"/>
          <p:cNvSpPr/>
          <p:nvPr/>
        </p:nvSpPr>
        <p:spPr>
          <a:xfrm>
            <a:off x="6980110" y="3030680"/>
            <a:ext cx="4572000" cy="1508105"/>
          </a:xfrm>
          <a:prstGeom prst="rect">
            <a:avLst/>
          </a:prstGeom>
        </p:spPr>
        <p:txBody>
          <a:bodyPr>
            <a:spAutoFit/>
          </a:bodyPr>
          <a:lstStyle/>
          <a:p>
            <a:pPr marL="800100" lvl="1" indent="-342900">
              <a:spcBef>
                <a:spcPct val="20000"/>
              </a:spcBef>
              <a:buFont typeface="Wingdings" panose="05000000000000000000" pitchFamily="2" charset="2"/>
              <a:buChar char="à"/>
              <a:defRPr/>
            </a:pPr>
            <a:r>
              <a:rPr lang="en-US" sz="2000" kern="0" dirty="0" smtClean="0">
                <a:solidFill>
                  <a:prstClr val="black"/>
                </a:solidFill>
                <a:latin typeface="Arial"/>
                <a:sym typeface="Wingdings" panose="05000000000000000000" pitchFamily="2" charset="2"/>
              </a:rPr>
              <a:t>500.0</a:t>
            </a:r>
            <a:endParaRPr lang="en-US" sz="2000" kern="0" dirty="0">
              <a:solidFill>
                <a:prstClr val="black"/>
              </a:solidFill>
              <a:latin typeface="Arial"/>
              <a:sym typeface="Wingdings" panose="05000000000000000000" pitchFamily="2" charset="2"/>
            </a:endParaRPr>
          </a:p>
          <a:p>
            <a:pPr marL="800100" lvl="1" indent="-342900">
              <a:spcBef>
                <a:spcPct val="20000"/>
              </a:spcBef>
              <a:buFont typeface="Wingdings" panose="05000000000000000000" pitchFamily="2" charset="2"/>
              <a:buChar char="à"/>
              <a:defRPr/>
            </a:pPr>
            <a:endParaRPr lang="en-US" sz="2000" kern="0" dirty="0">
              <a:solidFill>
                <a:prstClr val="black"/>
              </a:solidFill>
              <a:latin typeface="Arial"/>
              <a:sym typeface="Wingdings" panose="05000000000000000000" pitchFamily="2" charset="2"/>
            </a:endParaRPr>
          </a:p>
          <a:p>
            <a:pPr lvl="1">
              <a:spcBef>
                <a:spcPct val="20000"/>
              </a:spcBef>
              <a:defRPr/>
            </a:pPr>
            <a:endParaRPr lang="en-US" sz="2000" kern="0" dirty="0">
              <a:solidFill>
                <a:prstClr val="black"/>
              </a:solidFill>
              <a:latin typeface="Arial"/>
              <a:sym typeface="Wingdings" panose="05000000000000000000" pitchFamily="2" charset="2"/>
            </a:endParaRPr>
          </a:p>
          <a:p>
            <a:pPr lvl="1">
              <a:spcBef>
                <a:spcPct val="20000"/>
              </a:spcBef>
              <a:defRPr/>
            </a:pPr>
            <a:endParaRPr lang="en-US" sz="2000" kern="0" dirty="0">
              <a:solidFill>
                <a:prstClr val="black"/>
              </a:solidFill>
              <a:latin typeface="Arial"/>
            </a:endParaRPr>
          </a:p>
        </p:txBody>
      </p:sp>
      <p:sp>
        <p:nvSpPr>
          <p:cNvPr id="22" name="Rectangle 21"/>
          <p:cNvSpPr/>
          <p:nvPr/>
        </p:nvSpPr>
        <p:spPr>
          <a:xfrm>
            <a:off x="6980042" y="4908117"/>
            <a:ext cx="1609736" cy="400110"/>
          </a:xfrm>
          <a:prstGeom prst="rect">
            <a:avLst/>
          </a:prstGeom>
        </p:spPr>
        <p:txBody>
          <a:bodyPr wrap="none">
            <a:spAutoFit/>
          </a:bodyPr>
          <a:lstStyle/>
          <a:p>
            <a:pPr lvl="1">
              <a:spcBef>
                <a:spcPct val="20000"/>
              </a:spcBef>
              <a:defRPr/>
            </a:pPr>
            <a:r>
              <a:rPr lang="en-US" sz="2000" kern="0" dirty="0">
                <a:solidFill>
                  <a:prstClr val="black"/>
                </a:solidFill>
                <a:latin typeface="Arial"/>
                <a:sym typeface="Wingdings" panose="05000000000000000000" pitchFamily="2" charset="2"/>
              </a:rPr>
              <a:t> 651.7</a:t>
            </a:r>
            <a:endParaRPr lang="en-US" sz="2000" kern="0" dirty="0">
              <a:solidFill>
                <a:prstClr val="black"/>
              </a:solidFill>
              <a:latin typeface="Arial"/>
            </a:endParaRPr>
          </a:p>
        </p:txBody>
      </p:sp>
      <p:sp>
        <p:nvSpPr>
          <p:cNvPr id="10" name="Slide Number Placeholder 9"/>
          <p:cNvSpPr>
            <a:spLocks noGrp="1"/>
          </p:cNvSpPr>
          <p:nvPr>
            <p:ph type="sldNum" sz="quarter" idx="12"/>
          </p:nvPr>
        </p:nvSpPr>
        <p:spPr/>
        <p:txBody>
          <a:bodyPr/>
          <a:lstStyle/>
          <a:p>
            <a:fld id="{CFCB4D01-41C5-4FAD-8F48-E275B28D7473}" type="slidenum">
              <a:rPr lang="en-US" smtClean="0"/>
              <a:pPr/>
              <a:t>10</a:t>
            </a:fld>
            <a:endParaRPr lang="en-US" dirty="0"/>
          </a:p>
        </p:txBody>
      </p:sp>
    </p:spTree>
    <p:extLst>
      <p:ext uri="{BB962C8B-B14F-4D97-AF65-F5344CB8AC3E}">
        <p14:creationId xmlns:p14="http://schemas.microsoft.com/office/powerpoint/2010/main" val="23502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8"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27384"/>
            <a:ext cx="9144001" cy="6885384"/>
          </a:xfrm>
          <a:prstGeom prst="rect">
            <a:avLst/>
          </a:prstGeom>
        </p:spPr>
      </p:pic>
      <p:sp>
        <p:nvSpPr>
          <p:cNvPr id="8" name="Title 3"/>
          <p:cNvSpPr>
            <a:spLocks noGrp="1"/>
          </p:cNvSpPr>
          <p:nvPr/>
        </p:nvSpPr>
        <p:spPr>
          <a:xfrm>
            <a:off x="467599" y="1556684"/>
            <a:ext cx="8229600" cy="75020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Human Factor</a:t>
            </a:r>
          </a:p>
        </p:txBody>
      </p:sp>
      <p:sp>
        <p:nvSpPr>
          <p:cNvPr id="6" name="TextBox 5"/>
          <p:cNvSpPr txBox="1"/>
          <p:nvPr/>
        </p:nvSpPr>
        <p:spPr>
          <a:xfrm>
            <a:off x="395536" y="2328550"/>
            <a:ext cx="8496944" cy="3970318"/>
          </a:xfrm>
          <a:prstGeom prst="rect">
            <a:avLst/>
          </a:prstGeom>
          <a:noFill/>
        </p:spPr>
        <p:txBody>
          <a:bodyPr wrap="square" rtlCol="0">
            <a:spAutoFit/>
          </a:bodyPr>
          <a:lstStyle/>
          <a:p>
            <a:pPr marL="285750" indent="-285750">
              <a:buFont typeface="Arial" pitchFamily="34" charset="0"/>
              <a:buChar char="•"/>
            </a:pPr>
            <a:endParaRPr lang="en-US" sz="2400" dirty="0" smtClean="0">
              <a:latin typeface="Calibri Light" panose="020F0302020204030204" pitchFamily="34" charset="0"/>
            </a:endParaRPr>
          </a:p>
          <a:p>
            <a:pPr marL="285750" indent="-285750">
              <a:buFont typeface="Arial" pitchFamily="34" charset="0"/>
              <a:buChar char="•"/>
            </a:pPr>
            <a:r>
              <a:rPr lang="en-US" sz="2400" dirty="0" smtClean="0">
                <a:latin typeface="Calibri Light" panose="020F0302020204030204" pitchFamily="34" charset="0"/>
              </a:rPr>
              <a:t>Range of Motion of head and neck</a:t>
            </a:r>
          </a:p>
          <a:p>
            <a:pPr marL="285750" indent="-285750">
              <a:buFont typeface="Arial" pitchFamily="34" charset="0"/>
              <a:buChar char="•"/>
            </a:pPr>
            <a:endParaRPr lang="en-US" sz="2400" dirty="0" smtClean="0">
              <a:latin typeface="Calibri Light" panose="020F0302020204030204" pitchFamily="34" charset="0"/>
            </a:endParaRPr>
          </a:p>
          <a:p>
            <a:pPr marL="285750" indent="-285750">
              <a:buFont typeface="Arial" pitchFamily="34" charset="0"/>
              <a:buChar char="•"/>
            </a:pPr>
            <a:r>
              <a:rPr lang="en-US" sz="2400" dirty="0" smtClean="0">
                <a:latin typeface="Calibri Light" panose="020F0302020204030204" pitchFamily="34" charset="0"/>
              </a:rPr>
              <a:t>Comfort</a:t>
            </a:r>
          </a:p>
          <a:p>
            <a:pPr marL="742950" lvl="2" indent="-285750">
              <a:buFont typeface="Arial" pitchFamily="34" charset="0"/>
              <a:buChar char="•"/>
            </a:pPr>
            <a:r>
              <a:rPr lang="en-US" sz="2000" dirty="0">
                <a:latin typeface="Calibri Light" panose="020F0302020204030204" pitchFamily="34" charset="0"/>
              </a:rPr>
              <a:t>Size </a:t>
            </a:r>
            <a:endParaRPr lang="en-US" sz="2000" dirty="0" smtClean="0">
              <a:latin typeface="Calibri Light" panose="020F0302020204030204" pitchFamily="34" charset="0"/>
            </a:endParaRPr>
          </a:p>
          <a:p>
            <a:pPr marL="1200150" lvl="3" indent="-285750">
              <a:buFont typeface="Arial" pitchFamily="34" charset="0"/>
              <a:buChar char="•"/>
            </a:pPr>
            <a:r>
              <a:rPr lang="en-US" sz="2000" dirty="0" smtClean="0">
                <a:latin typeface="Calibri Light" panose="020F0302020204030204" pitchFamily="34" charset="0"/>
              </a:rPr>
              <a:t>Based on average dimensions</a:t>
            </a:r>
            <a:endParaRPr lang="en-US" sz="2000" dirty="0">
              <a:latin typeface="Calibri Light" panose="020F0302020204030204" pitchFamily="34" charset="0"/>
            </a:endParaRPr>
          </a:p>
          <a:p>
            <a:pPr marL="742950" lvl="2" indent="-285750">
              <a:buFont typeface="Arial" pitchFamily="34" charset="0"/>
              <a:buChar char="•"/>
            </a:pPr>
            <a:r>
              <a:rPr lang="en-US" sz="2000" dirty="0" smtClean="0">
                <a:latin typeface="Calibri Light" panose="020F0302020204030204" pitchFamily="34" charset="0"/>
              </a:rPr>
              <a:t>Weight </a:t>
            </a:r>
          </a:p>
          <a:p>
            <a:pPr marL="1200150" lvl="3" indent="-285750">
              <a:buFont typeface="Arial" pitchFamily="34" charset="0"/>
              <a:buChar char="•"/>
            </a:pPr>
            <a:r>
              <a:rPr lang="en-US" sz="2000" dirty="0" smtClean="0">
                <a:latin typeface="Calibri Light" panose="020F0302020204030204" pitchFamily="34" charset="0"/>
              </a:rPr>
              <a:t>Maximum of </a:t>
            </a:r>
            <a:r>
              <a:rPr lang="en-US" sz="2800" b="1" dirty="0" smtClean="0">
                <a:solidFill>
                  <a:srgbClr val="FF0000"/>
                </a:solidFill>
                <a:latin typeface="Calibri Light" panose="020F0302020204030204" pitchFamily="34" charset="0"/>
              </a:rPr>
              <a:t>11 oz</a:t>
            </a:r>
            <a:r>
              <a:rPr lang="en-US" sz="2400" b="1" dirty="0" smtClean="0">
                <a:solidFill>
                  <a:srgbClr val="FF0000"/>
                </a:solidFill>
                <a:latin typeface="Calibri Light" panose="020F0302020204030204" pitchFamily="34" charset="0"/>
              </a:rPr>
              <a:t>. </a:t>
            </a:r>
            <a:r>
              <a:rPr lang="en-US" sz="2000" dirty="0" smtClean="0">
                <a:latin typeface="Calibri Light" panose="020F0302020204030204" pitchFamily="34" charset="0"/>
              </a:rPr>
              <a:t>(Half of current helmet)</a:t>
            </a:r>
          </a:p>
          <a:p>
            <a:pPr marL="742950" lvl="2" indent="-285750">
              <a:buFont typeface="Arial" pitchFamily="34" charset="0"/>
              <a:buChar char="•"/>
            </a:pPr>
            <a:r>
              <a:rPr lang="en-US" sz="2000" dirty="0" smtClean="0">
                <a:latin typeface="Calibri Light" panose="020F0302020204030204" pitchFamily="34" charset="0"/>
              </a:rPr>
              <a:t>Conformance to body shape</a:t>
            </a:r>
            <a:endParaRPr lang="en-US" sz="2000" dirty="0">
              <a:latin typeface="Calibri Light" panose="020F0302020204030204" pitchFamily="34" charset="0"/>
            </a:endParaRPr>
          </a:p>
          <a:p>
            <a:endParaRPr lang="en-US" sz="2400" dirty="0" smtClean="0">
              <a:latin typeface="Calibri Light" panose="020F0302020204030204" pitchFamily="34" charset="0"/>
            </a:endParaRPr>
          </a:p>
          <a:p>
            <a:pPr marL="742950" lvl="1" indent="-285750">
              <a:buFont typeface="Arial" pitchFamily="34" charset="0"/>
              <a:buChar char="•"/>
            </a:pPr>
            <a:endParaRPr lang="en-US" sz="2400" dirty="0" smtClean="0">
              <a:latin typeface="Calibri Light" panose="020F0302020204030204" pitchFamily="34" charset="0"/>
            </a:endParaRPr>
          </a:p>
        </p:txBody>
      </p:sp>
      <p:sp>
        <p:nvSpPr>
          <p:cNvPr id="10" name="TextBox 9"/>
          <p:cNvSpPr txBox="1"/>
          <p:nvPr/>
        </p:nvSpPr>
        <p:spPr>
          <a:xfrm>
            <a:off x="7236296" y="6319268"/>
            <a:ext cx="1800200" cy="369332"/>
          </a:xfrm>
          <a:prstGeom prst="rect">
            <a:avLst/>
          </a:prstGeom>
          <a:noFill/>
        </p:spPr>
        <p:txBody>
          <a:bodyPr wrap="square" rtlCol="0">
            <a:spAutoFit/>
          </a:bodyPr>
          <a:lstStyle/>
          <a:p>
            <a:r>
              <a:rPr lang="en-US" dirty="0" smtClean="0"/>
              <a:t>Garth Fletcher</a:t>
            </a:r>
            <a:endParaRPr lang="en-US" dirty="0"/>
          </a:p>
        </p:txBody>
      </p:sp>
      <p:pic>
        <p:nvPicPr>
          <p:cNvPr id="2050" name="Picture 2" descr="http://media.cmgdigital.com/shared/img/photos/2013/06/20/0e/a5/danUgg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8733" y="2420888"/>
            <a:ext cx="2763707" cy="2088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1" name="Slide Number Placeholder 10"/>
          <p:cNvSpPr>
            <a:spLocks noGrp="1"/>
          </p:cNvSpPr>
          <p:nvPr>
            <p:ph type="sldNum" sz="quarter" idx="12"/>
          </p:nvPr>
        </p:nvSpPr>
        <p:spPr/>
        <p:txBody>
          <a:bodyPr/>
          <a:lstStyle/>
          <a:p>
            <a:fld id="{CFCB4D01-41C5-4FAD-8F48-E275B28D7473}" type="slidenum">
              <a:rPr lang="en-US" smtClean="0"/>
              <a:pPr/>
              <a:t>11</a:t>
            </a:fld>
            <a:endParaRPr lang="en-US" dirty="0"/>
          </a:p>
        </p:txBody>
      </p:sp>
    </p:spTree>
    <p:extLst>
      <p:ext uri="{BB962C8B-B14F-4D97-AF65-F5344CB8AC3E}">
        <p14:creationId xmlns:p14="http://schemas.microsoft.com/office/powerpoint/2010/main" val="85079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27384"/>
            <a:ext cx="9144001" cy="6885384"/>
          </a:xfrm>
          <a:prstGeom prst="rect">
            <a:avLst/>
          </a:prstGeom>
        </p:spPr>
      </p:pic>
      <p:sp>
        <p:nvSpPr>
          <p:cNvPr id="18" name="TextBox 17"/>
          <p:cNvSpPr txBox="1"/>
          <p:nvPr/>
        </p:nvSpPr>
        <p:spPr>
          <a:xfrm>
            <a:off x="7236296" y="6319268"/>
            <a:ext cx="1800200" cy="369332"/>
          </a:xfrm>
          <a:prstGeom prst="rect">
            <a:avLst/>
          </a:prstGeom>
          <a:noFill/>
        </p:spPr>
        <p:txBody>
          <a:bodyPr wrap="square" rtlCol="0">
            <a:spAutoFit/>
          </a:bodyPr>
          <a:lstStyle/>
          <a:p>
            <a:r>
              <a:rPr lang="en-US" dirty="0" smtClean="0"/>
              <a:t>Garth Fletcher</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032041217"/>
              </p:ext>
            </p:extLst>
          </p:nvPr>
        </p:nvGraphicFramePr>
        <p:xfrm>
          <a:off x="816993" y="2420888"/>
          <a:ext cx="7355407" cy="2609088"/>
        </p:xfrm>
        <a:graphic>
          <a:graphicData uri="http://schemas.openxmlformats.org/drawingml/2006/table">
            <a:tbl>
              <a:tblPr firstRow="1" firstCol="1" bandRow="1">
                <a:tableStyleId>{EB9631B5-78F2-41C9-869B-9F39066F8104}</a:tableStyleId>
              </a:tblPr>
              <a:tblGrid>
                <a:gridCol w="3168353"/>
                <a:gridCol w="792088"/>
                <a:gridCol w="864096"/>
                <a:gridCol w="792088"/>
                <a:gridCol w="864096"/>
                <a:gridCol w="874686"/>
              </a:tblGrid>
              <a:tr h="249191">
                <a:tc rowSpan="2">
                  <a:txBody>
                    <a:bodyPr/>
                    <a:lstStyle/>
                    <a:p>
                      <a:pPr marL="0" marR="0" algn="ctr">
                        <a:lnSpc>
                          <a:spcPct val="107000"/>
                        </a:lnSpc>
                        <a:spcBef>
                          <a:spcPts val="0"/>
                        </a:spcBef>
                        <a:spcAft>
                          <a:spcPts val="0"/>
                        </a:spcAft>
                      </a:pPr>
                      <a:r>
                        <a:rPr lang="en-US" sz="2000" dirty="0" smtClean="0">
                          <a:effectLst/>
                        </a:rPr>
                        <a:t>Body</a:t>
                      </a:r>
                      <a:r>
                        <a:rPr lang="en-US" sz="2000" baseline="0" dirty="0" smtClean="0">
                          <a:effectLst/>
                        </a:rPr>
                        <a:t> Measurements of Mature Men (in.)</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smtClean="0">
                          <a:effectLst/>
                          <a:latin typeface="+mn-lt"/>
                          <a:ea typeface="+mn-ea"/>
                          <a:cs typeface="+mn-cs"/>
                        </a:rPr>
                        <a:t>Percentiles</a:t>
                      </a: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49191">
                <a:tc vMerge="1">
                  <a:txBody>
                    <a:bodyPr/>
                    <a:lstStyle/>
                    <a:p>
                      <a:pPr marL="0" marR="0" algn="ctr">
                        <a:lnSpc>
                          <a:spcPct val="107000"/>
                        </a:lnSpc>
                        <a:spcBef>
                          <a:spcPts val="0"/>
                        </a:spcBef>
                        <a:spcAft>
                          <a:spcPts val="0"/>
                        </a:spcAft>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5th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50th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95th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99th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7044">
                <a:tc>
                  <a:txBody>
                    <a:bodyPr/>
                    <a:lstStyle/>
                    <a:p>
                      <a:pPr marL="0" marR="0" algn="l">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Head</a:t>
                      </a:r>
                      <a:r>
                        <a:rPr lang="en-US" sz="2000" b="0" baseline="0" dirty="0" smtClean="0">
                          <a:effectLst/>
                          <a:latin typeface="Calibri" panose="020F0502020204030204" pitchFamily="34" charset="0"/>
                          <a:ea typeface="Calibri" panose="020F0502020204030204" pitchFamily="34" charset="0"/>
                          <a:cs typeface="Times New Roman" panose="02020603050405020304" pitchFamily="18" charset="0"/>
                        </a:rPr>
                        <a:t> Breadth</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5.5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5.7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6.3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6.5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4034">
                <a:tc>
                  <a:txBody>
                    <a:bodyPr/>
                    <a:lstStyle/>
                    <a:p>
                      <a:pPr marL="0" marR="0" algn="l">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Menton to Back</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6.5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7.2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7.9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8.2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9191">
                <a:tc>
                  <a:txBody>
                    <a:bodyPr/>
                    <a:lstStyle/>
                    <a:p>
                      <a:pPr marL="0" marR="0" algn="l">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Menton</a:t>
                      </a:r>
                      <a:r>
                        <a:rPr lang="en-US" sz="2000" b="0" baseline="0" dirty="0" smtClean="0">
                          <a:effectLst/>
                          <a:latin typeface="Calibri" panose="020F0502020204030204" pitchFamily="34" charset="0"/>
                          <a:ea typeface="Calibri" panose="020F0502020204030204" pitchFamily="34" charset="0"/>
                          <a:cs typeface="Times New Roman" panose="02020603050405020304" pitchFamily="18" charset="0"/>
                        </a:rPr>
                        <a:t> to Top of Head</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8.4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8.6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9.7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9191">
                <a:tc>
                  <a:txBody>
                    <a:bodyPr/>
                    <a:lstStyle/>
                    <a:p>
                      <a:pPr marL="0" marR="0" algn="l">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Menton</a:t>
                      </a:r>
                      <a:r>
                        <a:rPr lang="en-US" sz="2000" b="0" baseline="0" dirty="0" smtClean="0">
                          <a:effectLst/>
                          <a:latin typeface="Calibri" panose="020F0502020204030204" pitchFamily="34" charset="0"/>
                          <a:ea typeface="Calibri" panose="020F0502020204030204" pitchFamily="34" charset="0"/>
                          <a:cs typeface="Times New Roman" panose="02020603050405020304" pitchFamily="18" charset="0"/>
                        </a:rPr>
                        <a:t> to Sub-Nasal Length</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2.7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9191">
                <a:tc>
                  <a:txBody>
                    <a:bodyPr/>
                    <a:lstStyle/>
                    <a:p>
                      <a:pPr marL="0" marR="0" algn="l">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Base of Neck to Menton</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9191">
                <a:tc>
                  <a:txBody>
                    <a:bodyPr/>
                    <a:lstStyle/>
                    <a:p>
                      <a:pPr marL="0" marR="0" algn="l">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Base of Neck to  Hair</a:t>
                      </a:r>
                      <a:r>
                        <a:rPr lang="en-US" sz="2000" b="0" baseline="0" dirty="0" smtClean="0">
                          <a:effectLst/>
                          <a:latin typeface="Calibri" panose="020F0502020204030204" pitchFamily="34" charset="0"/>
                          <a:ea typeface="Calibri" panose="020F0502020204030204" pitchFamily="34" charset="0"/>
                          <a:cs typeface="Times New Roman" panose="02020603050405020304" pitchFamily="18" charset="0"/>
                        </a:rPr>
                        <a:t> Line</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5.8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5.9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6.6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7" name="Rounded Rectangle 6"/>
          <p:cNvSpPr/>
          <p:nvPr/>
        </p:nvSpPr>
        <p:spPr>
          <a:xfrm>
            <a:off x="7349428" y="2740533"/>
            <a:ext cx="822972" cy="2305742"/>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FCB4D01-41C5-4FAD-8F48-E275B28D7473}" type="slidenum">
              <a:rPr lang="en-US" smtClean="0"/>
              <a:pPr/>
              <a:t>12</a:t>
            </a:fld>
            <a:endParaRPr lang="en-US" dirty="0"/>
          </a:p>
        </p:txBody>
      </p:sp>
      <p:sp>
        <p:nvSpPr>
          <p:cNvPr id="2" name="Rectangle 1"/>
          <p:cNvSpPr/>
          <p:nvPr/>
        </p:nvSpPr>
        <p:spPr>
          <a:xfrm>
            <a:off x="755576" y="5046275"/>
            <a:ext cx="7704856" cy="830997"/>
          </a:xfrm>
          <a:prstGeom prst="rect">
            <a:avLst/>
          </a:prstGeom>
        </p:spPr>
        <p:txBody>
          <a:bodyPr wrap="square">
            <a:spAutoFit/>
          </a:bodyPr>
          <a:lstStyle/>
          <a:p>
            <a:pPr marL="285750" indent="-285750">
              <a:buFont typeface="Arial" pitchFamily="34" charset="0"/>
              <a:buChar char="•"/>
            </a:pPr>
            <a:r>
              <a:rPr lang="en-US" sz="2400" dirty="0">
                <a:latin typeface="Calibri Light" panose="020F0302020204030204" pitchFamily="34" charset="0"/>
              </a:rPr>
              <a:t>Accurate Fit</a:t>
            </a:r>
          </a:p>
          <a:p>
            <a:pPr marL="742950" lvl="1" indent="-285750">
              <a:buFont typeface="Arial" pitchFamily="34" charset="0"/>
              <a:buChar char="•"/>
            </a:pPr>
            <a:r>
              <a:rPr lang="en-US" sz="2400" dirty="0">
                <a:latin typeface="Calibri Light" panose="020F0302020204030204" pitchFamily="34" charset="0"/>
              </a:rPr>
              <a:t>99</a:t>
            </a:r>
            <a:r>
              <a:rPr lang="en-US" sz="2400" baseline="30000" dirty="0">
                <a:latin typeface="Calibri Light" panose="020F0302020204030204" pitchFamily="34" charset="0"/>
              </a:rPr>
              <a:t>th</a:t>
            </a:r>
            <a:r>
              <a:rPr lang="en-US" sz="2400" dirty="0">
                <a:latin typeface="Calibri Light" panose="020F0302020204030204" pitchFamily="34" charset="0"/>
              </a:rPr>
              <a:t> percentile of mature male body measurements</a:t>
            </a:r>
          </a:p>
        </p:txBody>
      </p:sp>
      <p:sp>
        <p:nvSpPr>
          <p:cNvPr id="8" name="Title 3"/>
          <p:cNvSpPr>
            <a:spLocks noGrp="1"/>
          </p:cNvSpPr>
          <p:nvPr/>
        </p:nvSpPr>
        <p:spPr>
          <a:xfrm>
            <a:off x="467599" y="1484784"/>
            <a:ext cx="8229600" cy="75020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Sizing</a:t>
            </a:r>
          </a:p>
        </p:txBody>
      </p:sp>
    </p:spTree>
    <p:extLst>
      <p:ext uri="{BB962C8B-B14F-4D97-AF65-F5344CB8AC3E}">
        <p14:creationId xmlns:p14="http://schemas.microsoft.com/office/powerpoint/2010/main" val="41888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27384"/>
            <a:ext cx="9144001" cy="6885384"/>
          </a:xfrm>
          <a:prstGeom prst="rect">
            <a:avLst/>
          </a:prstGeom>
        </p:spPr>
      </p:pic>
      <p:sp>
        <p:nvSpPr>
          <p:cNvPr id="6" name="Content Placeholder 2"/>
          <p:cNvSpPr txBox="1">
            <a:spLocks/>
          </p:cNvSpPr>
          <p:nvPr/>
        </p:nvSpPr>
        <p:spPr>
          <a:xfrm>
            <a:off x="827584" y="2348880"/>
            <a:ext cx="7560840" cy="48245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7" name="Title 3"/>
          <p:cNvSpPr>
            <a:spLocks noGrp="1"/>
          </p:cNvSpPr>
          <p:nvPr/>
        </p:nvSpPr>
        <p:spPr>
          <a:xfrm>
            <a:off x="495300" y="1205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Baseball Dynamics</a:t>
            </a:r>
            <a:endParaRPr lang="en-US" dirty="0"/>
          </a:p>
        </p:txBody>
      </p:sp>
      <p:sp>
        <p:nvSpPr>
          <p:cNvPr id="8" name="Rectangle 7"/>
          <p:cNvSpPr/>
          <p:nvPr/>
        </p:nvSpPr>
        <p:spPr>
          <a:xfrm>
            <a:off x="805111" y="2460952"/>
            <a:ext cx="7513984" cy="3416320"/>
          </a:xfrm>
          <a:prstGeom prst="rect">
            <a:avLst/>
          </a:prstGeom>
        </p:spPr>
        <p:txBody>
          <a:bodyPr wrap="square">
            <a:spAutoFit/>
          </a:bodyPr>
          <a:lstStyle/>
          <a:p>
            <a:pPr marL="342900" indent="-342900">
              <a:spcBef>
                <a:spcPct val="20000"/>
              </a:spcBef>
              <a:buFont typeface="Arial" panose="020B0604020202020204" pitchFamily="34" charset="0"/>
              <a:buChar char="•"/>
              <a:defRPr/>
            </a:pPr>
            <a:r>
              <a:rPr lang="en-US" kern="0" dirty="0">
                <a:solidFill>
                  <a:prstClr val="black"/>
                </a:solidFill>
                <a:latin typeface="Arial"/>
              </a:rPr>
              <a:t>Force of Impact</a:t>
            </a:r>
          </a:p>
          <a:p>
            <a:pPr marL="1257300" lvl="2" indent="-342900">
              <a:spcBef>
                <a:spcPct val="20000"/>
              </a:spcBef>
              <a:buFontTx/>
              <a:buChar char="-"/>
              <a:defRPr/>
            </a:pPr>
            <a:r>
              <a:rPr lang="en-US" sz="1500" kern="0" dirty="0">
                <a:latin typeface="Arial"/>
              </a:rPr>
              <a:t>2,500 </a:t>
            </a:r>
            <a:r>
              <a:rPr lang="en-US" sz="1500" kern="0" dirty="0" err="1">
                <a:latin typeface="Arial"/>
              </a:rPr>
              <a:t>lbf</a:t>
            </a:r>
            <a:endParaRPr lang="en-US" sz="1500" kern="0" dirty="0">
              <a:latin typeface="Arial"/>
            </a:endParaRPr>
          </a:p>
          <a:p>
            <a:pPr marL="342900" marR="0" lvl="0" indent="-34290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0" cap="none" spc="0" normalizeH="0" baseline="0" noProof="0" dirty="0" smtClean="0">
                <a:ln>
                  <a:noFill/>
                </a:ln>
                <a:solidFill>
                  <a:prstClr val="black"/>
                </a:solidFill>
                <a:effectLst/>
                <a:uLnTx/>
                <a:uFillTx/>
                <a:latin typeface="Arial"/>
              </a:rPr>
              <a:t>Surface area of ball compressed</a:t>
            </a:r>
          </a:p>
          <a:p>
            <a:pPr lvl="2">
              <a:spcBef>
                <a:spcPct val="20000"/>
              </a:spcBef>
              <a:defRPr/>
            </a:pPr>
            <a:r>
              <a:rPr kumimoji="0" lang="en-US" b="0" i="0" u="none" strike="noStrike" kern="0" cap="none" spc="0" normalizeH="0" baseline="0" noProof="0" dirty="0" smtClean="0">
                <a:ln>
                  <a:noFill/>
                </a:ln>
                <a:solidFill>
                  <a:prstClr val="black"/>
                </a:solidFill>
                <a:effectLst/>
                <a:uLnTx/>
                <a:uFillTx/>
                <a:latin typeface="Arial"/>
              </a:rPr>
              <a:t>- </a:t>
            </a:r>
            <a:r>
              <a:rPr kumimoji="0" lang="en-US" sz="1500" b="0" i="0" u="none" strike="noStrike" kern="0" cap="none" spc="0" normalizeH="0" baseline="0" noProof="0" dirty="0" smtClean="0">
                <a:ln>
                  <a:noFill/>
                </a:ln>
                <a:solidFill>
                  <a:prstClr val="black"/>
                </a:solidFill>
                <a:effectLst/>
                <a:uLnTx/>
                <a:uFillTx/>
                <a:latin typeface="Arial"/>
              </a:rPr>
              <a:t>0.50 in</a:t>
            </a:r>
            <a:r>
              <a:rPr kumimoji="0" lang="en-US" sz="1500" b="0" i="0" u="none" strike="noStrike" kern="0" cap="none" spc="0" normalizeH="0" baseline="30000" noProof="0" dirty="0" smtClean="0">
                <a:ln>
                  <a:noFill/>
                </a:ln>
                <a:solidFill>
                  <a:prstClr val="black"/>
                </a:solidFill>
                <a:effectLst/>
                <a:uLnTx/>
                <a:uFillTx/>
                <a:latin typeface="Arial"/>
              </a:rPr>
              <a:t>2</a:t>
            </a:r>
          </a:p>
          <a:p>
            <a:pPr marL="342900" indent="-342900">
              <a:spcBef>
                <a:spcPct val="20000"/>
              </a:spcBef>
              <a:buFont typeface="Arial" panose="020B0604020202020204" pitchFamily="34" charset="0"/>
              <a:buChar char="•"/>
              <a:defRPr/>
            </a:pPr>
            <a:r>
              <a:rPr lang="en-US" kern="0" dirty="0">
                <a:solidFill>
                  <a:prstClr val="black"/>
                </a:solidFill>
                <a:latin typeface="Arial"/>
              </a:rPr>
              <a:t>Impact Energy </a:t>
            </a:r>
            <a:endParaRPr lang="en-US" kern="0" dirty="0" smtClean="0">
              <a:solidFill>
                <a:prstClr val="black"/>
              </a:solidFill>
              <a:latin typeface="Arial"/>
            </a:endParaRPr>
          </a:p>
          <a:p>
            <a:pPr marL="1257300" lvl="2" indent="-342900">
              <a:spcBef>
                <a:spcPct val="20000"/>
              </a:spcBef>
              <a:buFontTx/>
              <a:buChar char="-"/>
              <a:defRPr/>
            </a:pPr>
            <a:r>
              <a:rPr lang="en-US" sz="1500" kern="0" dirty="0">
                <a:latin typeface="Arial"/>
              </a:rPr>
              <a:t>141 J</a:t>
            </a:r>
          </a:p>
          <a:p>
            <a:pPr marL="1257300" lvl="2" indent="-342900">
              <a:spcBef>
                <a:spcPct val="20000"/>
              </a:spcBef>
              <a:buFontTx/>
              <a:buChar char="-"/>
              <a:defRPr/>
            </a:pPr>
            <a:endParaRPr lang="en-US" sz="1500" kern="0" dirty="0" smtClean="0">
              <a:latin typeface="Arial"/>
            </a:endParaRPr>
          </a:p>
          <a:p>
            <a:pPr marL="342900" lvl="0" indent="-342900">
              <a:spcBef>
                <a:spcPct val="20000"/>
              </a:spcBef>
              <a:buFont typeface="Arial" panose="020B0604020202020204" pitchFamily="34" charset="0"/>
              <a:buChar char="•"/>
              <a:defRPr/>
            </a:pPr>
            <a:r>
              <a:rPr lang="en-US" sz="2400" kern="0" dirty="0" smtClean="0">
                <a:latin typeface="Arial"/>
              </a:rPr>
              <a:t>Pressure </a:t>
            </a:r>
            <a:r>
              <a:rPr lang="en-US" sz="2400" kern="0" dirty="0">
                <a:latin typeface="Arial"/>
              </a:rPr>
              <a:t>of impact at </a:t>
            </a:r>
            <a:r>
              <a:rPr lang="en-US" sz="2400" kern="0" dirty="0" smtClean="0">
                <a:latin typeface="Arial"/>
              </a:rPr>
              <a:t>100mph</a:t>
            </a:r>
          </a:p>
          <a:p>
            <a:pPr marL="1257300" lvl="2" indent="-342900">
              <a:spcBef>
                <a:spcPct val="20000"/>
              </a:spcBef>
              <a:buFontTx/>
              <a:buChar char="-"/>
              <a:defRPr/>
            </a:pPr>
            <a:r>
              <a:rPr lang="en-US" sz="2400" b="1" kern="0" dirty="0" smtClean="0">
                <a:latin typeface="Arial"/>
              </a:rPr>
              <a:t>5,000 psi</a:t>
            </a:r>
            <a:endParaRPr lang="en-US" sz="2400" b="1" kern="0" dirty="0">
              <a:latin typeface="Arial"/>
            </a:endParaRPr>
          </a:p>
          <a:p>
            <a:pPr lvl="0">
              <a:spcBef>
                <a:spcPct val="20000"/>
              </a:spcBef>
              <a:defRPr/>
            </a:pPr>
            <a:endParaRPr lang="en-US" b="1" kern="0" dirty="0">
              <a:solidFill>
                <a:srgbClr val="FF0000"/>
              </a:solidFill>
              <a:latin typeface="Arial"/>
            </a:endParaRPr>
          </a:p>
        </p:txBody>
      </p:sp>
      <p:sp>
        <p:nvSpPr>
          <p:cNvPr id="10" name="TextBox 9"/>
          <p:cNvSpPr txBox="1"/>
          <p:nvPr/>
        </p:nvSpPr>
        <p:spPr>
          <a:xfrm>
            <a:off x="7236296" y="6319268"/>
            <a:ext cx="1800200" cy="369332"/>
          </a:xfrm>
          <a:prstGeom prst="rect">
            <a:avLst/>
          </a:prstGeom>
          <a:noFill/>
        </p:spPr>
        <p:txBody>
          <a:bodyPr wrap="square" rtlCol="0">
            <a:spAutoFit/>
          </a:bodyPr>
          <a:lstStyle/>
          <a:p>
            <a:r>
              <a:rPr lang="en-US" dirty="0" smtClean="0"/>
              <a:t>Ryne </a:t>
            </a:r>
            <a:r>
              <a:rPr lang="en-US" dirty="0" err="1" smtClean="0"/>
              <a:t>Wickery</a:t>
            </a:r>
            <a:endParaRPr lang="en-US" dirty="0"/>
          </a:p>
        </p:txBody>
      </p:sp>
      <p:pic>
        <p:nvPicPr>
          <p:cNvPr id="11" name="Picture 20" descr="http://www.gif-favicon.com/images/sports/baseball-sports-transparent-background-0350-1007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924" y="2902970"/>
            <a:ext cx="1643306" cy="162452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p:cNvSpPr>
            <a:spLocks noGrp="1"/>
          </p:cNvSpPr>
          <p:nvPr>
            <p:ph type="sldNum" sz="quarter" idx="12"/>
          </p:nvPr>
        </p:nvSpPr>
        <p:spPr/>
        <p:txBody>
          <a:bodyPr/>
          <a:lstStyle/>
          <a:p>
            <a:fld id="{CFCB4D01-41C5-4FAD-8F48-E275B28D7473}" type="slidenum">
              <a:rPr lang="en-US" smtClean="0"/>
              <a:pPr/>
              <a:t>13</a:t>
            </a:fld>
            <a:endParaRPr lang="en-US" dirty="0"/>
          </a:p>
        </p:txBody>
      </p:sp>
    </p:spTree>
    <p:extLst>
      <p:ext uri="{BB962C8B-B14F-4D97-AF65-F5344CB8AC3E}">
        <p14:creationId xmlns:p14="http://schemas.microsoft.com/office/powerpoint/2010/main" val="33168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7384"/>
            <a:ext cx="9144001" cy="6885384"/>
          </a:xfrm>
          <a:prstGeom prst="rect">
            <a:avLst/>
          </a:prstGeom>
        </p:spPr>
      </p:pic>
      <p:sp>
        <p:nvSpPr>
          <p:cNvPr id="6" name="Title 3"/>
          <p:cNvSpPr>
            <a:spLocks noGrp="1"/>
          </p:cNvSpPr>
          <p:nvPr/>
        </p:nvSpPr>
        <p:spPr>
          <a:xfrm>
            <a:off x="495300" y="27900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Material Selection</a:t>
            </a:r>
            <a:endParaRPr lang="en-US" dirty="0"/>
          </a:p>
        </p:txBody>
      </p:sp>
      <p:sp>
        <p:nvSpPr>
          <p:cNvPr id="8" name="TextBox 7"/>
          <p:cNvSpPr txBox="1"/>
          <p:nvPr/>
        </p:nvSpPr>
        <p:spPr>
          <a:xfrm>
            <a:off x="7524328" y="6319268"/>
            <a:ext cx="1800200" cy="369332"/>
          </a:xfrm>
          <a:prstGeom prst="rect">
            <a:avLst/>
          </a:prstGeom>
          <a:noFill/>
        </p:spPr>
        <p:txBody>
          <a:bodyPr wrap="square" rtlCol="0">
            <a:spAutoFit/>
          </a:bodyPr>
          <a:lstStyle/>
          <a:p>
            <a:r>
              <a:rPr lang="en-US" dirty="0" smtClean="0"/>
              <a:t>Ryne </a:t>
            </a:r>
            <a:r>
              <a:rPr lang="en-US" dirty="0" err="1" smtClean="0"/>
              <a:t>Wickery</a:t>
            </a:r>
            <a:endParaRPr lang="en-US" dirty="0"/>
          </a:p>
        </p:txBody>
      </p:sp>
      <p:sp>
        <p:nvSpPr>
          <p:cNvPr id="7" name="Slide Number Placeholder 6"/>
          <p:cNvSpPr>
            <a:spLocks noGrp="1"/>
          </p:cNvSpPr>
          <p:nvPr>
            <p:ph type="sldNum" sz="quarter" idx="12"/>
          </p:nvPr>
        </p:nvSpPr>
        <p:spPr/>
        <p:txBody>
          <a:bodyPr/>
          <a:lstStyle/>
          <a:p>
            <a:fld id="{CFCB4D01-41C5-4FAD-8F48-E275B28D7473}" type="slidenum">
              <a:rPr lang="en-US" smtClean="0"/>
              <a:pPr/>
              <a:t>14</a:t>
            </a:fld>
            <a:endParaRPr lang="en-US" dirty="0"/>
          </a:p>
        </p:txBody>
      </p:sp>
    </p:spTree>
    <p:extLst>
      <p:ext uri="{BB962C8B-B14F-4D97-AF65-F5344CB8AC3E}">
        <p14:creationId xmlns:p14="http://schemas.microsoft.com/office/powerpoint/2010/main" val="3999536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27384"/>
            <a:ext cx="9144001" cy="6885384"/>
          </a:xfrm>
          <a:prstGeom prst="rect">
            <a:avLst/>
          </a:prstGeom>
        </p:spPr>
      </p:pic>
      <p:sp>
        <p:nvSpPr>
          <p:cNvPr id="6" name="Content Placeholder 1"/>
          <p:cNvSpPr txBox="1">
            <a:spLocks/>
          </p:cNvSpPr>
          <p:nvPr/>
        </p:nvSpPr>
        <p:spPr>
          <a:xfrm>
            <a:off x="755576" y="2381161"/>
            <a:ext cx="7344816" cy="36332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endParaRPr lang="en-US" sz="2400" dirty="0"/>
          </a:p>
        </p:txBody>
      </p:sp>
      <p:sp>
        <p:nvSpPr>
          <p:cNvPr id="7" name="Title 3"/>
          <p:cNvSpPr>
            <a:spLocks noGrp="1"/>
          </p:cNvSpPr>
          <p:nvPr/>
        </p:nvSpPr>
        <p:spPr>
          <a:xfrm>
            <a:off x="495300" y="119675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Hard Plate Material</a:t>
            </a:r>
            <a:endParaRPr lang="en-US" dirty="0"/>
          </a:p>
        </p:txBody>
      </p:sp>
      <p:sp>
        <p:nvSpPr>
          <p:cNvPr id="10" name="TextBox 9"/>
          <p:cNvSpPr txBox="1"/>
          <p:nvPr/>
        </p:nvSpPr>
        <p:spPr>
          <a:xfrm>
            <a:off x="7524328" y="6319268"/>
            <a:ext cx="1800200" cy="369332"/>
          </a:xfrm>
          <a:prstGeom prst="rect">
            <a:avLst/>
          </a:prstGeom>
          <a:noFill/>
        </p:spPr>
        <p:txBody>
          <a:bodyPr wrap="square" rtlCol="0">
            <a:spAutoFit/>
          </a:bodyPr>
          <a:lstStyle/>
          <a:p>
            <a:r>
              <a:rPr lang="en-US" dirty="0" smtClean="0"/>
              <a:t>Ryne </a:t>
            </a:r>
            <a:r>
              <a:rPr lang="en-US" dirty="0" err="1" smtClean="0"/>
              <a:t>Wickery</a:t>
            </a:r>
            <a:endParaRPr lang="en-US" dirty="0"/>
          </a:p>
        </p:txBody>
      </p:sp>
      <p:sp>
        <p:nvSpPr>
          <p:cNvPr id="8" name="Slide Number Placeholder 7"/>
          <p:cNvSpPr>
            <a:spLocks noGrp="1"/>
          </p:cNvSpPr>
          <p:nvPr>
            <p:ph type="sldNum" sz="quarter" idx="12"/>
          </p:nvPr>
        </p:nvSpPr>
        <p:spPr/>
        <p:txBody>
          <a:bodyPr/>
          <a:lstStyle/>
          <a:p>
            <a:fld id="{CFCB4D01-41C5-4FAD-8F48-E275B28D7473}" type="slidenum">
              <a:rPr lang="en-US" smtClean="0"/>
              <a:pPr/>
              <a:t>15</a:t>
            </a:fld>
            <a:endParaRPr lang="en-US" dirty="0"/>
          </a:p>
        </p:txBody>
      </p:sp>
      <p:sp>
        <p:nvSpPr>
          <p:cNvPr id="9" name="TextBox 8"/>
          <p:cNvSpPr txBox="1"/>
          <p:nvPr/>
        </p:nvSpPr>
        <p:spPr>
          <a:xfrm>
            <a:off x="755576" y="2327389"/>
            <a:ext cx="7411938"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Calibri Light" panose="020F0302020204030204" pitchFamily="34" charset="0"/>
              </a:rPr>
              <a:t>Will be used as an impact surface, to disperse impact load</a:t>
            </a:r>
          </a:p>
          <a:p>
            <a:endParaRPr lang="en-US" sz="2000" dirty="0" smtClean="0">
              <a:latin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rPr>
              <a:t>Last semester carbon fiber was chosen as hard plate material</a:t>
            </a:r>
          </a:p>
          <a:p>
            <a:pPr marL="742950" lvl="1" indent="-285750">
              <a:buFont typeface="Arial" panose="020B0604020202020204" pitchFamily="34" charset="0"/>
              <a:buChar char="•"/>
            </a:pPr>
            <a:r>
              <a:rPr lang="en-US" sz="2000" dirty="0">
                <a:latin typeface="Calibri Light" panose="020F0302020204030204" pitchFamily="34" charset="0"/>
              </a:rPr>
              <a:t>R</a:t>
            </a:r>
            <a:r>
              <a:rPr lang="en-US" sz="2000" dirty="0" smtClean="0">
                <a:latin typeface="Calibri Light" panose="020F0302020204030204" pitchFamily="34" charset="0"/>
              </a:rPr>
              <a:t>ejected due to degrading mechanical properties upon impact </a:t>
            </a:r>
          </a:p>
          <a:p>
            <a:pPr marL="742950" lvl="1" indent="-285750">
              <a:buFont typeface="Arial" panose="020B0604020202020204" pitchFamily="34" charset="0"/>
              <a:buChar char="•"/>
            </a:pPr>
            <a:r>
              <a:rPr lang="en-US" sz="2000" dirty="0" smtClean="0">
                <a:latin typeface="Calibri Light" panose="020F0302020204030204" pitchFamily="34" charset="0"/>
              </a:rPr>
              <a:t>Polyester matrix extremely brittle</a:t>
            </a:r>
          </a:p>
          <a:p>
            <a:pPr marL="742950" lvl="1" indent="-285750">
              <a:buFont typeface="Arial" panose="020B0604020202020204" pitchFamily="34" charset="0"/>
              <a:buChar char="•"/>
            </a:pPr>
            <a:r>
              <a:rPr lang="en-US" sz="2000" dirty="0" smtClean="0">
                <a:latin typeface="Calibri Light" panose="020F0302020204030204" pitchFamily="34" charset="0"/>
              </a:rPr>
              <a:t>If failure occurs, the material could crack / splinter</a:t>
            </a:r>
          </a:p>
          <a:p>
            <a:pPr lvl="1"/>
            <a:endParaRPr lang="en-US" sz="2000" dirty="0" smtClean="0">
              <a:latin typeface="Calibri Light" panose="020F0302020204030204" pitchFamily="34" charset="0"/>
            </a:endParaRPr>
          </a:p>
          <a:p>
            <a:pPr marL="285750" indent="-285750">
              <a:buFont typeface="Arial" panose="020B0604020202020204" pitchFamily="34" charset="0"/>
              <a:buChar char="•"/>
            </a:pPr>
            <a:r>
              <a:rPr lang="en-US" sz="2000" dirty="0" smtClean="0">
                <a:latin typeface="Calibri Light" panose="020F0302020204030204" pitchFamily="34" charset="0"/>
              </a:rPr>
              <a:t>This semester, a material was chosen based on stiffness, toughness, and strength</a:t>
            </a:r>
          </a:p>
          <a:p>
            <a:pPr marL="742950" lvl="1" indent="-285750">
              <a:buFont typeface="Arial" panose="020B0604020202020204" pitchFamily="34" charset="0"/>
              <a:buChar char="•"/>
            </a:pPr>
            <a:r>
              <a:rPr lang="en-US" sz="2000" dirty="0" smtClean="0">
                <a:latin typeface="Calibri Light" panose="020F0302020204030204" pitchFamily="34" charset="0"/>
              </a:rPr>
              <a:t>Desired ability to minimize deflection (spread impact load)</a:t>
            </a:r>
          </a:p>
          <a:p>
            <a:pPr marL="742950" lvl="1" indent="-285750">
              <a:buFont typeface="Arial" panose="020B0604020202020204" pitchFamily="34" charset="0"/>
              <a:buChar char="•"/>
            </a:pPr>
            <a:r>
              <a:rPr lang="en-US" sz="2000" dirty="0" smtClean="0">
                <a:latin typeface="Calibri Light" panose="020F0302020204030204" pitchFamily="34" charset="0"/>
              </a:rPr>
              <a:t>Ability to be molded to desired shape (ex. Thermoplastic)</a:t>
            </a:r>
            <a:endParaRPr lang="en-US" sz="2000" dirty="0">
              <a:latin typeface="Calibri Light" panose="020F0302020204030204" pitchFamily="34" charset="0"/>
            </a:endParaRPr>
          </a:p>
        </p:txBody>
      </p:sp>
    </p:spTree>
    <p:extLst>
      <p:ext uri="{BB962C8B-B14F-4D97-AF65-F5344CB8AC3E}">
        <p14:creationId xmlns:p14="http://schemas.microsoft.com/office/powerpoint/2010/main" val="2418155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27384"/>
            <a:ext cx="9144001" cy="6885384"/>
          </a:xfrm>
          <a:prstGeom prst="rect">
            <a:avLst/>
          </a:prstGeom>
        </p:spPr>
      </p:pic>
      <p:sp>
        <p:nvSpPr>
          <p:cNvPr id="6" name="Content Placeholder 1"/>
          <p:cNvSpPr txBox="1">
            <a:spLocks/>
          </p:cNvSpPr>
          <p:nvPr/>
        </p:nvSpPr>
        <p:spPr>
          <a:xfrm>
            <a:off x="755576" y="2381161"/>
            <a:ext cx="7344816" cy="36332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endParaRPr lang="en-US" sz="2400" dirty="0"/>
          </a:p>
        </p:txBody>
      </p:sp>
      <p:sp>
        <p:nvSpPr>
          <p:cNvPr id="7" name="Title 3"/>
          <p:cNvSpPr>
            <a:spLocks noGrp="1"/>
          </p:cNvSpPr>
          <p:nvPr/>
        </p:nvSpPr>
        <p:spPr>
          <a:xfrm>
            <a:off x="495300" y="119675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Hard Plate Material</a:t>
            </a:r>
            <a:endParaRPr lang="en-US" dirty="0"/>
          </a:p>
        </p:txBody>
      </p:sp>
      <p:sp>
        <p:nvSpPr>
          <p:cNvPr id="10" name="TextBox 9"/>
          <p:cNvSpPr txBox="1"/>
          <p:nvPr/>
        </p:nvSpPr>
        <p:spPr>
          <a:xfrm>
            <a:off x="7524328" y="6319268"/>
            <a:ext cx="1800200" cy="369332"/>
          </a:xfrm>
          <a:prstGeom prst="rect">
            <a:avLst/>
          </a:prstGeom>
          <a:noFill/>
        </p:spPr>
        <p:txBody>
          <a:bodyPr wrap="square" rtlCol="0">
            <a:spAutoFit/>
          </a:bodyPr>
          <a:lstStyle/>
          <a:p>
            <a:r>
              <a:rPr lang="en-US" dirty="0" smtClean="0"/>
              <a:t>Ryne </a:t>
            </a:r>
            <a:r>
              <a:rPr lang="en-US" dirty="0" err="1" smtClean="0"/>
              <a:t>Wickery</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858675510"/>
              </p:ext>
            </p:extLst>
          </p:nvPr>
        </p:nvGraphicFramePr>
        <p:xfrm>
          <a:off x="758117" y="2780928"/>
          <a:ext cx="7702315" cy="2054328"/>
        </p:xfrm>
        <a:graphic>
          <a:graphicData uri="http://schemas.openxmlformats.org/drawingml/2006/table">
            <a:tbl>
              <a:tblPr firstRow="1" firstCol="1" bandRow="1">
                <a:tableStyleId>{EB9631B5-78F2-41C9-869B-9F39066F8104}</a:tableStyleId>
              </a:tblPr>
              <a:tblGrid>
                <a:gridCol w="3456384"/>
                <a:gridCol w="1609662"/>
                <a:gridCol w="1268117"/>
                <a:gridCol w="1368152"/>
              </a:tblGrid>
              <a:tr h="360040">
                <a:tc gridSpan="4">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Hard Plate</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 Material Comparison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r>
              <a:tr h="360040">
                <a:tc>
                  <a:txBody>
                    <a:bodyPr/>
                    <a:lstStyle/>
                    <a:p>
                      <a:pPr marL="0" marR="0" algn="ctr">
                        <a:lnSpc>
                          <a:spcPct val="107000"/>
                        </a:lnSpc>
                        <a:spcBef>
                          <a:spcPts val="0"/>
                        </a:spcBef>
                        <a:spcAft>
                          <a:spcPts val="0"/>
                        </a:spcAft>
                      </a:pPr>
                      <a:r>
                        <a:rPr lang="en-US" sz="2000" dirty="0" smtClean="0">
                          <a:effectLst/>
                        </a:rPr>
                        <a:t>Property</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smtClean="0">
                          <a:effectLst/>
                          <a:latin typeface="+mn-lt"/>
                          <a:ea typeface="+mn-ea"/>
                          <a:cs typeface="+mn-cs"/>
                        </a:rPr>
                        <a:t>Polyurethane</a:t>
                      </a: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HDPE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Kevlar</a:t>
                      </a:r>
                    </a:p>
                  </a:txBody>
                  <a:tcPr marL="68580" marR="68580" marT="0" marB="0" anchor="ctr">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pPr marL="0" marR="0" algn="ctr">
                        <a:lnSpc>
                          <a:spcPct val="107000"/>
                        </a:lnSpc>
                        <a:spcBef>
                          <a:spcPts val="0"/>
                        </a:spcBef>
                        <a:spcAft>
                          <a:spcPts val="0"/>
                        </a:spcAft>
                      </a:pPr>
                      <a:r>
                        <a:rPr lang="en-US" sz="2000" b="0" dirty="0" smtClean="0">
                          <a:effectLst/>
                        </a:rPr>
                        <a:t>Density (g/cm^3)</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0.9-1.96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0.93-0.97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6414">
                <a:tc>
                  <a:txBody>
                    <a:bodyPr/>
                    <a:lstStyle/>
                    <a:p>
                      <a:pPr marL="0" marR="0" algn="ctr">
                        <a:lnSpc>
                          <a:spcPct val="107000"/>
                        </a:lnSpc>
                        <a:spcBef>
                          <a:spcPts val="0"/>
                        </a:spcBef>
                        <a:spcAft>
                          <a:spcPts val="0"/>
                        </a:spcAft>
                      </a:pPr>
                      <a:r>
                        <a:rPr lang="en-US" sz="2000" b="0" dirty="0">
                          <a:effectLst/>
                        </a:rPr>
                        <a:t>Tensile </a:t>
                      </a:r>
                      <a:r>
                        <a:rPr lang="en-US" sz="2000" b="0" dirty="0" smtClean="0">
                          <a:effectLst/>
                        </a:rPr>
                        <a:t>strength (</a:t>
                      </a:r>
                      <a:r>
                        <a:rPr lang="en-US" sz="2000" b="0" dirty="0" err="1" smtClean="0">
                          <a:effectLst/>
                        </a:rPr>
                        <a:t>MPa</a:t>
                      </a:r>
                      <a:r>
                        <a:rPr lang="en-US" sz="2000" b="0" dirty="0" smtClean="0">
                          <a:effectLst/>
                        </a:rPr>
                        <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35-56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40.5-48.3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3600-4100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562">
                <a:tc>
                  <a:txBody>
                    <a:bodyPr/>
                    <a:lstStyle/>
                    <a:p>
                      <a:pPr marL="0" marR="0">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Fracture</a:t>
                      </a:r>
                      <a:r>
                        <a:rPr lang="en-US" sz="2000" b="0" baseline="0" dirty="0" smtClean="0">
                          <a:effectLst/>
                          <a:latin typeface="Calibri" panose="020F0502020204030204" pitchFamily="34" charset="0"/>
                          <a:ea typeface="Calibri" panose="020F0502020204030204" pitchFamily="34" charset="0"/>
                          <a:cs typeface="Times New Roman" panose="02020603050405020304" pitchFamily="18" charset="0"/>
                        </a:rPr>
                        <a:t> Toughness (</a:t>
                      </a:r>
                      <a:r>
                        <a:rPr lang="en-US" sz="2000" b="0" baseline="0" dirty="0" err="1" smtClean="0">
                          <a:effectLst/>
                          <a:latin typeface="Calibri" panose="020F0502020204030204" pitchFamily="34" charset="0"/>
                          <a:ea typeface="Calibri" panose="020F0502020204030204" pitchFamily="34" charset="0"/>
                          <a:cs typeface="Times New Roman" panose="02020603050405020304" pitchFamily="18" charset="0"/>
                        </a:rPr>
                        <a:t>MPa</a:t>
                      </a:r>
                      <a:r>
                        <a:rPr lang="en-US" sz="2000" b="0" baseline="0"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2000" b="0" kern="1200" dirty="0" smtClean="0">
                          <a:solidFill>
                            <a:schemeClr val="lt1"/>
                          </a:solidFill>
                          <a:effectLst/>
                          <a:latin typeface="+mn-lt"/>
                          <a:ea typeface="+mn-ea"/>
                          <a:cs typeface="+mn-cs"/>
                        </a:rPr>
                        <a:t>m</a:t>
                      </a:r>
                      <a:r>
                        <a:rPr lang="en-US" sz="2000" b="0" kern="1200" baseline="30000" dirty="0" smtClean="0">
                          <a:solidFill>
                            <a:schemeClr val="lt1"/>
                          </a:solidFill>
                          <a:effectLst/>
                          <a:latin typeface="+mn-lt"/>
                          <a:ea typeface="+mn-ea"/>
                          <a:cs typeface="+mn-cs"/>
                        </a:rPr>
                        <a:t>1/2</a:t>
                      </a:r>
                      <a:r>
                        <a:rPr lang="en-US" sz="2000" b="0"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1.84-4.97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1.44.1.75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algn="ctr">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Price ($/kg)</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4.10-5.60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1.20-1.85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35-100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16" name="Title 3"/>
          <p:cNvSpPr>
            <a:spLocks noGrp="1"/>
          </p:cNvSpPr>
          <p:nvPr/>
        </p:nvSpPr>
        <p:spPr>
          <a:xfrm>
            <a:off x="395536" y="48782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t>High Density Polyethylene (HDPE)</a:t>
            </a:r>
            <a:endParaRPr lang="en-US" sz="3000" dirty="0"/>
          </a:p>
        </p:txBody>
      </p:sp>
      <p:sp>
        <p:nvSpPr>
          <p:cNvPr id="11" name="Rounded Rectangle 10"/>
          <p:cNvSpPr/>
          <p:nvPr/>
        </p:nvSpPr>
        <p:spPr>
          <a:xfrm>
            <a:off x="5868144" y="3140968"/>
            <a:ext cx="1152128" cy="1715187"/>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CFCB4D01-41C5-4FAD-8F48-E275B28D7473}" type="slidenum">
              <a:rPr lang="en-US" smtClean="0"/>
              <a:pPr/>
              <a:t>16</a:t>
            </a:fld>
            <a:endParaRPr lang="en-US" dirty="0"/>
          </a:p>
        </p:txBody>
      </p:sp>
    </p:spTree>
    <p:extLst>
      <p:ext uri="{BB962C8B-B14F-4D97-AF65-F5344CB8AC3E}">
        <p14:creationId xmlns:p14="http://schemas.microsoft.com/office/powerpoint/2010/main" val="298463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27384"/>
            <a:ext cx="9144001" cy="6885384"/>
          </a:xfrm>
          <a:prstGeom prst="rect">
            <a:avLst/>
          </a:prstGeom>
        </p:spPr>
      </p:pic>
      <p:sp>
        <p:nvSpPr>
          <p:cNvPr id="7" name="Title 3"/>
          <p:cNvSpPr>
            <a:spLocks noGrp="1"/>
          </p:cNvSpPr>
          <p:nvPr/>
        </p:nvSpPr>
        <p:spPr>
          <a:xfrm>
            <a:off x="495300" y="12778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Padding Foam</a:t>
            </a:r>
            <a:endParaRPr lang="en-US" dirty="0"/>
          </a:p>
        </p:txBody>
      </p:sp>
      <p:sp>
        <p:nvSpPr>
          <p:cNvPr id="10" name="Rectangle 1"/>
          <p:cNvSpPr>
            <a:spLocks noChangeArrowheads="1"/>
          </p:cNvSpPr>
          <p:nvPr/>
        </p:nvSpPr>
        <p:spPr bwMode="auto">
          <a:xfrm>
            <a:off x="2986088" y="211772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7524328" y="6319268"/>
            <a:ext cx="1800200" cy="369332"/>
          </a:xfrm>
          <a:prstGeom prst="rect">
            <a:avLst/>
          </a:prstGeom>
          <a:noFill/>
        </p:spPr>
        <p:txBody>
          <a:bodyPr wrap="square" rtlCol="0">
            <a:spAutoFit/>
          </a:bodyPr>
          <a:lstStyle/>
          <a:p>
            <a:r>
              <a:rPr lang="en-US" dirty="0" smtClean="0"/>
              <a:t>Ryne </a:t>
            </a:r>
            <a:r>
              <a:rPr lang="en-US" dirty="0" err="1" smtClean="0"/>
              <a:t>Wickery</a:t>
            </a:r>
            <a:endParaRPr lang="en-US" dirty="0"/>
          </a:p>
        </p:txBody>
      </p:sp>
      <p:sp>
        <p:nvSpPr>
          <p:cNvPr id="3" name="TextBox 2"/>
          <p:cNvSpPr txBox="1"/>
          <p:nvPr/>
        </p:nvSpPr>
        <p:spPr>
          <a:xfrm>
            <a:off x="1043608" y="2420888"/>
            <a:ext cx="7272808" cy="317009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Will Be used as a backing material to the hard plate.</a:t>
            </a:r>
          </a:p>
          <a:p>
            <a:endParaRPr lang="en-US" sz="2000" dirty="0" smtClean="0">
              <a:solidFill>
                <a:schemeClr val="tx1"/>
              </a:solidFill>
              <a:latin typeface="Calibri Light" panose="020F0302020204030204" pitchFamily="34" charset="0"/>
            </a:endParaRP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Hard plate will act to spread the impact load over a larger region and the foam will act to absorb the impact energy</a:t>
            </a:r>
          </a:p>
          <a:p>
            <a:pPr marL="285750" indent="-285750">
              <a:buFont typeface="Arial" panose="020B0604020202020204" pitchFamily="34" charset="0"/>
              <a:buChar char="•"/>
            </a:pPr>
            <a:endParaRPr lang="en-US" sz="2000" dirty="0">
              <a:solidFill>
                <a:schemeClr val="tx1"/>
              </a:solidFill>
              <a:latin typeface="Calibri Light" panose="020F0302020204030204" pitchFamily="34" charset="0"/>
            </a:endParaRP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Desired Properties</a:t>
            </a:r>
          </a:p>
          <a:p>
            <a:pPr marL="742950" lvl="1" indent="-285750">
              <a:buFont typeface="Arial" panose="020B0604020202020204" pitchFamily="34" charset="0"/>
              <a:buChar char="•"/>
            </a:pPr>
            <a:r>
              <a:rPr lang="en-US" sz="2000" dirty="0" smtClean="0">
                <a:solidFill>
                  <a:schemeClr val="tx1"/>
                </a:solidFill>
                <a:latin typeface="Calibri Light" panose="020F0302020204030204" pitchFamily="34" charset="0"/>
              </a:rPr>
              <a:t>Closed cell (minimal water absorption)</a:t>
            </a:r>
          </a:p>
          <a:p>
            <a:pPr marL="742950" lvl="1" indent="-285750">
              <a:buFont typeface="Arial" panose="020B0604020202020204" pitchFamily="34" charset="0"/>
              <a:buChar char="•"/>
            </a:pPr>
            <a:r>
              <a:rPr lang="en-US" sz="2000" dirty="0" smtClean="0">
                <a:solidFill>
                  <a:schemeClr val="tx1"/>
                </a:solidFill>
                <a:latin typeface="Calibri Light" panose="020F0302020204030204" pitchFamily="34" charset="0"/>
              </a:rPr>
              <a:t>Relatively large elastic deformation (energy absorption)</a:t>
            </a:r>
          </a:p>
          <a:p>
            <a:pPr marL="742950" lvl="1" indent="-285750">
              <a:buFont typeface="Arial" panose="020B0604020202020204" pitchFamily="34" charset="0"/>
              <a:buChar char="•"/>
            </a:pPr>
            <a:r>
              <a:rPr lang="en-US" sz="2000" dirty="0" smtClean="0">
                <a:solidFill>
                  <a:schemeClr val="tx1"/>
                </a:solidFill>
                <a:latin typeface="Calibri Light" panose="020F0302020204030204" pitchFamily="34" charset="0"/>
              </a:rPr>
              <a:t>Capable of full recovery after impact</a:t>
            </a:r>
          </a:p>
          <a:p>
            <a:pPr marL="742950" lvl="1" indent="-285750">
              <a:buFont typeface="Arial" panose="020B0604020202020204" pitchFamily="34" charset="0"/>
              <a:buChar char="•"/>
            </a:pPr>
            <a:r>
              <a:rPr lang="en-US" sz="2000" dirty="0" smtClean="0">
                <a:solidFill>
                  <a:schemeClr val="tx1"/>
                </a:solidFill>
                <a:latin typeface="Calibri Light" panose="020F0302020204030204" pitchFamily="34" charset="0"/>
              </a:rPr>
              <a:t>Lightweight</a:t>
            </a:r>
          </a:p>
        </p:txBody>
      </p:sp>
      <p:sp>
        <p:nvSpPr>
          <p:cNvPr id="8" name="Slide Number Placeholder 7"/>
          <p:cNvSpPr>
            <a:spLocks noGrp="1"/>
          </p:cNvSpPr>
          <p:nvPr>
            <p:ph type="sldNum" sz="quarter" idx="12"/>
          </p:nvPr>
        </p:nvSpPr>
        <p:spPr/>
        <p:txBody>
          <a:bodyPr/>
          <a:lstStyle/>
          <a:p>
            <a:fld id="{CFCB4D01-41C5-4FAD-8F48-E275B28D7473}" type="slidenum">
              <a:rPr lang="en-US" smtClean="0"/>
              <a:pPr/>
              <a:t>17</a:t>
            </a:fld>
            <a:endParaRPr lang="en-US" dirty="0"/>
          </a:p>
        </p:txBody>
      </p:sp>
    </p:spTree>
    <p:extLst>
      <p:ext uri="{BB962C8B-B14F-4D97-AF65-F5344CB8AC3E}">
        <p14:creationId xmlns:p14="http://schemas.microsoft.com/office/powerpoint/2010/main" val="345586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27384"/>
            <a:ext cx="9144001" cy="6885384"/>
          </a:xfrm>
          <a:prstGeom prst="rect">
            <a:avLst/>
          </a:prstGeom>
        </p:spPr>
      </p:pic>
      <p:sp>
        <p:nvSpPr>
          <p:cNvPr id="7" name="Title 3"/>
          <p:cNvSpPr>
            <a:spLocks noGrp="1"/>
          </p:cNvSpPr>
          <p:nvPr/>
        </p:nvSpPr>
        <p:spPr>
          <a:xfrm>
            <a:off x="495300" y="116388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Padding Foam</a:t>
            </a:r>
            <a:endParaRPr lang="en-US" dirty="0"/>
          </a:p>
        </p:txBody>
      </p:sp>
      <p:sp>
        <p:nvSpPr>
          <p:cNvPr id="10" name="Rectangle 1"/>
          <p:cNvSpPr>
            <a:spLocks noChangeArrowheads="1"/>
          </p:cNvSpPr>
          <p:nvPr/>
        </p:nvSpPr>
        <p:spPr bwMode="auto">
          <a:xfrm>
            <a:off x="2986088" y="211772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7524328" y="6319268"/>
            <a:ext cx="1800200" cy="369332"/>
          </a:xfrm>
          <a:prstGeom prst="rect">
            <a:avLst/>
          </a:prstGeom>
          <a:noFill/>
        </p:spPr>
        <p:txBody>
          <a:bodyPr wrap="square" rtlCol="0">
            <a:spAutoFit/>
          </a:bodyPr>
          <a:lstStyle/>
          <a:p>
            <a:r>
              <a:rPr lang="en-US" dirty="0" smtClean="0"/>
              <a:t>Ryne </a:t>
            </a:r>
            <a:r>
              <a:rPr lang="en-US" dirty="0" err="1" smtClean="0"/>
              <a:t>Wickery</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4136004446"/>
              </p:ext>
            </p:extLst>
          </p:nvPr>
        </p:nvGraphicFramePr>
        <p:xfrm>
          <a:off x="1907704" y="2276872"/>
          <a:ext cx="5246721" cy="2958500"/>
        </p:xfrm>
        <a:graphic>
          <a:graphicData uri="http://schemas.openxmlformats.org/drawingml/2006/table">
            <a:tbl>
              <a:tblPr firstRow="1" firstCol="1" bandRow="1">
                <a:tableStyleId>{EB9631B5-78F2-41C9-869B-9F39066F8104}</a:tableStyleId>
              </a:tblPr>
              <a:tblGrid>
                <a:gridCol w="3086481"/>
                <a:gridCol w="989278"/>
                <a:gridCol w="1170962"/>
              </a:tblGrid>
              <a:tr h="349412">
                <a:tc gridSpan="3">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Padding Material</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 Comparison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r>
              <a:tr h="268648">
                <a:tc>
                  <a:txBody>
                    <a:bodyPr/>
                    <a:lstStyle/>
                    <a:p>
                      <a:pPr marL="0" marR="0" algn="ctr">
                        <a:lnSpc>
                          <a:spcPct val="107000"/>
                        </a:lnSpc>
                        <a:spcBef>
                          <a:spcPts val="0"/>
                        </a:spcBef>
                        <a:spcAft>
                          <a:spcPts val="0"/>
                        </a:spcAft>
                      </a:pPr>
                      <a:r>
                        <a:rPr lang="en-US" sz="2000" dirty="0" smtClean="0">
                          <a:effectLst/>
                        </a:rPr>
                        <a:t>Property</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smtClean="0">
                          <a:effectLst/>
                        </a:rPr>
                        <a:t>EVA</a:t>
                      </a: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smtClean="0">
                          <a:effectLst/>
                        </a:rPr>
                        <a:t>PE</a:t>
                      </a: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r>
              <a:tr h="310819">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b="0" dirty="0" smtClean="0">
                          <a:effectLst/>
                        </a:rPr>
                        <a:t>Density (kg/</a:t>
                      </a:r>
                      <a:r>
                        <a:rPr lang="en-US" sz="2000" b="0" kern="1200" dirty="0" smtClean="0">
                          <a:solidFill>
                            <a:schemeClr val="lt1"/>
                          </a:solidFill>
                          <a:effectLst/>
                          <a:latin typeface="+mn-lt"/>
                          <a:ea typeface="+mn-ea"/>
                          <a:cs typeface="+mn-cs"/>
                        </a:rPr>
                        <a:t>m</a:t>
                      </a:r>
                      <a:r>
                        <a:rPr lang="en-US" sz="2000" b="0" kern="1200" baseline="30000" dirty="0" smtClean="0">
                          <a:solidFill>
                            <a:schemeClr val="lt1"/>
                          </a:solidFill>
                          <a:effectLst/>
                          <a:latin typeface="+mn-lt"/>
                          <a:ea typeface="+mn-ea"/>
                          <a:cs typeface="+mn-cs"/>
                        </a:rPr>
                        <a:t>3</a:t>
                      </a:r>
                      <a:r>
                        <a:rPr lang="en-US" sz="2000" b="0" kern="1200" baseline="0" dirty="0">
                          <a:solidFill>
                            <a:schemeClr val="lt1"/>
                          </a:solidFill>
                          <a:effectLst/>
                          <a:latin typeface="Calibri" panose="020F0502020204030204" pitchFamily="34" charset="0"/>
                          <a:ea typeface="+mn-ea"/>
                          <a:cs typeface="Times New Roman" panose="02020603050405020304" pitchFamily="18" charset="0"/>
                        </a:rPr>
                        <a:t>)</a:t>
                      </a:r>
                      <a:endParaRPr lang="en-US" sz="2000" b="0" kern="1200" dirty="0" smtClean="0">
                        <a:solidFill>
                          <a:schemeClr val="lt1"/>
                        </a:solidFill>
                        <a:effectLst/>
                        <a:latin typeface="+mn-lt"/>
                        <a:ea typeface="+mn-ea"/>
                        <a:cs typeface="+mn-cs"/>
                      </a:endParaRPr>
                    </a:p>
                  </a:txBody>
                  <a:tcPr marL="68580" marR="68580" marT="0" marB="0">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28-33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28-33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0819">
                <a:tc>
                  <a:txBody>
                    <a:bodyPr/>
                    <a:lstStyle/>
                    <a:p>
                      <a:pPr marL="0" marR="0">
                        <a:lnSpc>
                          <a:spcPct val="107000"/>
                        </a:lnSpc>
                        <a:spcBef>
                          <a:spcPts val="0"/>
                        </a:spcBef>
                        <a:spcAft>
                          <a:spcPts val="0"/>
                        </a:spcAft>
                      </a:pPr>
                      <a:r>
                        <a:rPr lang="en-US" sz="2000" b="0" dirty="0" smtClean="0">
                          <a:effectLst/>
                        </a:rPr>
                        <a:t>Thickness (mm)</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3-40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3-40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0819">
                <a:tc>
                  <a:txBody>
                    <a:bodyPr/>
                    <a:lstStyle/>
                    <a:p>
                      <a:pPr marL="0" marR="0">
                        <a:lnSpc>
                          <a:spcPct val="107000"/>
                        </a:lnSpc>
                        <a:spcBef>
                          <a:spcPts val="0"/>
                        </a:spcBef>
                        <a:spcAft>
                          <a:spcPts val="0"/>
                        </a:spcAft>
                      </a:pPr>
                      <a:r>
                        <a:rPr lang="en-US" sz="2000" b="0" dirty="0">
                          <a:effectLst/>
                        </a:rPr>
                        <a:t>Tensile </a:t>
                      </a:r>
                      <a:r>
                        <a:rPr lang="en-US" sz="2000" b="0" dirty="0" smtClean="0">
                          <a:effectLst/>
                        </a:rPr>
                        <a:t>strength (</a:t>
                      </a:r>
                      <a:r>
                        <a:rPr lang="en-US" sz="2000" b="0" dirty="0" err="1" smtClean="0">
                          <a:effectLst/>
                        </a:rPr>
                        <a:t>kPa</a:t>
                      </a:r>
                      <a:r>
                        <a:rPr lang="en-US" sz="2000" b="0" dirty="0" smtClean="0">
                          <a:effectLst/>
                        </a:rPr>
                        <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450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350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2923">
                <a:tc>
                  <a:txBody>
                    <a:bodyPr/>
                    <a:lstStyle/>
                    <a:p>
                      <a:pPr marL="0" marR="0">
                        <a:lnSpc>
                          <a:spcPct val="107000"/>
                        </a:lnSpc>
                        <a:spcBef>
                          <a:spcPts val="0"/>
                        </a:spcBef>
                        <a:spcAft>
                          <a:spcPts val="0"/>
                        </a:spcAft>
                      </a:pPr>
                      <a:r>
                        <a:rPr lang="en-US" sz="2000" b="0" dirty="0">
                          <a:effectLst/>
                        </a:rPr>
                        <a:t>Elongation @</a:t>
                      </a:r>
                      <a:r>
                        <a:rPr lang="en-US" sz="2000" b="0" dirty="0" smtClean="0">
                          <a:effectLst/>
                        </a:rPr>
                        <a:t>break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200-250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150-200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870">
                <a:tc>
                  <a:txBody>
                    <a:bodyPr/>
                    <a:lstStyle/>
                    <a:p>
                      <a:pPr marL="0" marR="0">
                        <a:lnSpc>
                          <a:spcPct val="107000"/>
                        </a:lnSpc>
                        <a:spcBef>
                          <a:spcPts val="0"/>
                        </a:spcBef>
                        <a:spcAft>
                          <a:spcPts val="0"/>
                        </a:spcAft>
                      </a:pPr>
                      <a:r>
                        <a:rPr lang="en-US" sz="2000" b="0" dirty="0">
                          <a:effectLst/>
                        </a:rPr>
                        <a:t>Compressive </a:t>
                      </a:r>
                      <a:r>
                        <a:rPr lang="en-US" sz="2000" b="0" dirty="0" smtClean="0">
                          <a:effectLst/>
                        </a:rPr>
                        <a:t>strength (</a:t>
                      </a:r>
                      <a:r>
                        <a:rPr lang="en-US" sz="2000" b="0" dirty="0" err="1" smtClean="0">
                          <a:effectLst/>
                        </a:rPr>
                        <a:t>kPa</a:t>
                      </a:r>
                      <a:r>
                        <a:rPr lang="en-US" sz="2000" b="0" dirty="0" smtClean="0">
                          <a:effectLst/>
                        </a:rPr>
                        <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0819">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b="0" dirty="0">
                          <a:effectLst/>
                        </a:rPr>
                        <a:t>Water </a:t>
                      </a:r>
                      <a:r>
                        <a:rPr lang="en-US" sz="2000" b="0" dirty="0" smtClean="0">
                          <a:effectLst/>
                        </a:rPr>
                        <a:t>absorption (g/</a:t>
                      </a:r>
                      <a:r>
                        <a:rPr lang="en-US" sz="2000" b="0" kern="1200" dirty="0" smtClean="0">
                          <a:solidFill>
                            <a:schemeClr val="lt1"/>
                          </a:solidFill>
                          <a:effectLst/>
                          <a:latin typeface="+mn-lt"/>
                          <a:ea typeface="+mn-ea"/>
                          <a:cs typeface="+mn-cs"/>
                        </a:rPr>
                        <a:t>cm</a:t>
                      </a:r>
                      <a:r>
                        <a:rPr lang="en-US" sz="2000" b="0" kern="1200" baseline="30000" dirty="0" smtClean="0">
                          <a:solidFill>
                            <a:schemeClr val="lt1"/>
                          </a:solidFill>
                          <a:effectLst/>
                          <a:latin typeface="+mn-lt"/>
                          <a:ea typeface="+mn-ea"/>
                          <a:cs typeface="+mn-cs"/>
                        </a:rPr>
                        <a:t>3</a:t>
                      </a: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0.002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0.002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0819">
                <a:tc>
                  <a:txBody>
                    <a:bodyPr/>
                    <a:lstStyle/>
                    <a:p>
                      <a:pPr marL="0" marR="0">
                        <a:lnSpc>
                          <a:spcPct val="107000"/>
                        </a:lnSpc>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Price ($/sheet)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35.55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28.16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13" name="Rounded Rectangle 12"/>
          <p:cNvSpPr/>
          <p:nvPr/>
        </p:nvSpPr>
        <p:spPr>
          <a:xfrm>
            <a:off x="5004048" y="2636912"/>
            <a:ext cx="962744" cy="2628473"/>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CFCB4D01-41C5-4FAD-8F48-E275B28D7473}" type="slidenum">
              <a:rPr lang="en-US" smtClean="0"/>
              <a:pPr/>
              <a:t>18</a:t>
            </a:fld>
            <a:endParaRPr lang="en-US" dirty="0"/>
          </a:p>
        </p:txBody>
      </p:sp>
      <p:sp>
        <p:nvSpPr>
          <p:cNvPr id="9" name="Title 3"/>
          <p:cNvSpPr>
            <a:spLocks noGrp="1"/>
          </p:cNvSpPr>
          <p:nvPr/>
        </p:nvSpPr>
        <p:spPr>
          <a:xfrm>
            <a:off x="395536" y="509431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t>Ethylene-Vinyl Acetate (EVA)</a:t>
            </a:r>
            <a:endParaRPr lang="en-US" sz="3000" dirty="0"/>
          </a:p>
        </p:txBody>
      </p:sp>
    </p:spTree>
    <p:extLst>
      <p:ext uri="{BB962C8B-B14F-4D97-AF65-F5344CB8AC3E}">
        <p14:creationId xmlns:p14="http://schemas.microsoft.com/office/powerpoint/2010/main" val="148803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endParaRPr lang="en-US" dirty="0" smtClean="0"/>
          </a:p>
          <a:p>
            <a:endParaRPr lang="en-US" dirty="0"/>
          </a:p>
        </p:txBody>
      </p:sp>
      <p:sp>
        <p:nvSpPr>
          <p:cNvPr id="6" name="Title 3"/>
          <p:cNvSpPr>
            <a:spLocks noGrp="1"/>
          </p:cNvSpPr>
          <p:nvPr/>
        </p:nvSpPr>
        <p:spPr>
          <a:xfrm>
            <a:off x="495300" y="27900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Finite Element Analysis</a:t>
            </a:r>
            <a:endParaRPr lang="en-US" dirty="0"/>
          </a:p>
        </p:txBody>
      </p:sp>
      <p:sp>
        <p:nvSpPr>
          <p:cNvPr id="8" name="TextBox 7"/>
          <p:cNvSpPr txBox="1"/>
          <p:nvPr/>
        </p:nvSpPr>
        <p:spPr>
          <a:xfrm>
            <a:off x="7236296" y="6319268"/>
            <a:ext cx="1800200" cy="369332"/>
          </a:xfrm>
          <a:prstGeom prst="rect">
            <a:avLst/>
          </a:prstGeom>
          <a:noFill/>
        </p:spPr>
        <p:txBody>
          <a:bodyPr wrap="square" rtlCol="0">
            <a:spAutoFit/>
          </a:bodyPr>
          <a:lstStyle/>
          <a:p>
            <a:r>
              <a:rPr lang="en-US" dirty="0" smtClean="0"/>
              <a:t>Kyler Hast</a:t>
            </a:r>
            <a:endParaRPr lang="en-US" dirty="0"/>
          </a:p>
        </p:txBody>
      </p:sp>
    </p:spTree>
    <p:extLst>
      <p:ext uri="{BB962C8B-B14F-4D97-AF65-F5344CB8AC3E}">
        <p14:creationId xmlns:p14="http://schemas.microsoft.com/office/powerpoint/2010/main" val="4073916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10" name="Content Placeholder 9"/>
          <p:cNvGraphicFramePr>
            <a:graphicFrameLocks noGrp="1"/>
          </p:cNvGraphicFramePr>
          <p:nvPr>
            <p:ph idx="1"/>
            <p:extLst/>
          </p:nvPr>
        </p:nvGraphicFramePr>
        <p:xfrm>
          <a:off x="2945606" y="2340928"/>
          <a:ext cx="3406775" cy="2065020"/>
        </p:xfrm>
        <a:graphic>
          <a:graphicData uri="http://schemas.openxmlformats.org/drawingml/2006/table">
            <a:tbl>
              <a:tblPr>
                <a:tableStyleId>{5C22544A-7EE6-4342-B048-85BDC9FD1C3A}</a:tableStyleId>
              </a:tblPr>
              <a:tblGrid>
                <a:gridCol w="3406775"/>
              </a:tblGrid>
              <a:tr h="289315">
                <a:tc>
                  <a:txBody>
                    <a:bodyPr/>
                    <a:lstStyle/>
                    <a:p>
                      <a:pPr marL="0" marR="0" algn="ctr">
                        <a:lnSpc>
                          <a:spcPct val="150000"/>
                        </a:lnSpc>
                        <a:spcBef>
                          <a:spcPts val="0"/>
                        </a:spcBef>
                        <a:spcAft>
                          <a:spcPts val="0"/>
                        </a:spcAft>
                      </a:pPr>
                      <a:r>
                        <a:rPr lang="en-US" sz="1200">
                          <a:effectLst/>
                        </a:rPr>
                        <a:t>Ages 0-15: 23.9 percent</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34925" marR="34925" marT="34925" marB="34925"/>
                </a:tc>
              </a:tr>
              <a:tr h="289315">
                <a:tc>
                  <a:txBody>
                    <a:bodyPr/>
                    <a:lstStyle/>
                    <a:p>
                      <a:pPr marL="0" marR="0" algn="ctr">
                        <a:lnSpc>
                          <a:spcPct val="150000"/>
                        </a:lnSpc>
                        <a:spcBef>
                          <a:spcPts val="0"/>
                        </a:spcBef>
                        <a:spcAft>
                          <a:spcPts val="0"/>
                        </a:spcAft>
                      </a:pPr>
                      <a:r>
                        <a:rPr lang="en-US" sz="1200">
                          <a:effectLst/>
                        </a:rPr>
                        <a:t>Ages 16-30: 14.4 percent</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34925" marR="34925" marT="34925" marB="34925"/>
                </a:tc>
              </a:tr>
              <a:tr h="289315">
                <a:tc>
                  <a:txBody>
                    <a:bodyPr/>
                    <a:lstStyle/>
                    <a:p>
                      <a:pPr marL="0" marR="0" algn="ctr">
                        <a:lnSpc>
                          <a:spcPct val="150000"/>
                        </a:lnSpc>
                        <a:spcBef>
                          <a:spcPts val="0"/>
                        </a:spcBef>
                        <a:spcAft>
                          <a:spcPts val="0"/>
                        </a:spcAft>
                      </a:pPr>
                      <a:r>
                        <a:rPr lang="en-US" sz="1200">
                          <a:effectLst/>
                        </a:rPr>
                        <a:t>Ages 31-45: 6.9 percent</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34925" marR="34925" marT="34925" marB="34925"/>
                </a:tc>
              </a:tr>
              <a:tr h="289315">
                <a:tc>
                  <a:txBody>
                    <a:bodyPr/>
                    <a:lstStyle/>
                    <a:p>
                      <a:pPr marL="0" marR="0" algn="ctr">
                        <a:lnSpc>
                          <a:spcPct val="150000"/>
                        </a:lnSpc>
                        <a:spcBef>
                          <a:spcPts val="0"/>
                        </a:spcBef>
                        <a:spcAft>
                          <a:spcPts val="0"/>
                        </a:spcAft>
                      </a:pPr>
                      <a:r>
                        <a:rPr lang="en-US" sz="1200">
                          <a:effectLst/>
                        </a:rPr>
                        <a:t>Ages 46-60: 3.8 percent</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34925" marR="34925" marT="34925" marB="34925"/>
                </a:tc>
              </a:tr>
              <a:tr h="289315">
                <a:tc>
                  <a:txBody>
                    <a:bodyPr/>
                    <a:lstStyle/>
                    <a:p>
                      <a:pPr marL="0" marR="0" algn="ctr">
                        <a:lnSpc>
                          <a:spcPct val="150000"/>
                        </a:lnSpc>
                        <a:spcBef>
                          <a:spcPts val="0"/>
                        </a:spcBef>
                        <a:spcAft>
                          <a:spcPts val="0"/>
                        </a:spcAft>
                      </a:pPr>
                      <a:r>
                        <a:rPr lang="en-US" sz="1200">
                          <a:effectLst/>
                        </a:rPr>
                        <a:t>Ages 61-75: 2.2 percent</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34925" marR="34925" marT="34925" marB="34925"/>
                </a:tc>
              </a:tr>
              <a:tr h="289315">
                <a:tc>
                  <a:txBody>
                    <a:bodyPr/>
                    <a:lstStyle/>
                    <a:p>
                      <a:pPr marL="0" marR="0" algn="ctr">
                        <a:lnSpc>
                          <a:spcPct val="150000"/>
                        </a:lnSpc>
                        <a:spcBef>
                          <a:spcPts val="0"/>
                        </a:spcBef>
                        <a:spcAft>
                          <a:spcPts val="0"/>
                        </a:spcAft>
                      </a:pPr>
                      <a:r>
                        <a:rPr lang="en-US" sz="1200" dirty="0">
                          <a:effectLst/>
                        </a:rPr>
                        <a:t>Ages 76-98: 0.6 percent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34925" marR="34925" marT="34925" marB="34925"/>
                </a:tc>
              </a:tr>
            </a:tbl>
          </a:graphicData>
        </a:graphic>
      </p:graphicFrame>
      <p:sp>
        <p:nvSpPr>
          <p:cNvPr id="4" name="Slide Number Placeholder 3"/>
          <p:cNvSpPr>
            <a:spLocks noGrp="1"/>
          </p:cNvSpPr>
          <p:nvPr>
            <p:ph type="sldNum" sz="quarter" idx="12"/>
          </p:nvPr>
        </p:nvSpPr>
        <p:spPr/>
        <p:txBody>
          <a:bodyPr/>
          <a:lstStyle/>
          <a:p>
            <a:fld id="{CFCB4D01-41C5-4FAD-8F48-E275B28D7473}" type="slidenum">
              <a:rPr lang="en-US" smtClean="0"/>
              <a:pPr/>
              <a:t>2</a:t>
            </a:fld>
            <a:endParaRPr lang="en-US" dirty="0"/>
          </a:p>
        </p:txBody>
      </p:sp>
      <p:pic>
        <p:nvPicPr>
          <p:cNvPr id="5" name="Picture 4"/>
          <p:cNvPicPr>
            <a:picLocks noChangeAspect="1"/>
          </p:cNvPicPr>
          <p:nvPr/>
        </p:nvPicPr>
        <p:blipFill>
          <a:blip r:embed="rId3"/>
          <a:stretch>
            <a:fillRect/>
          </a:stretch>
        </p:blipFill>
        <p:spPr>
          <a:xfrm>
            <a:off x="0" y="-27384"/>
            <a:ext cx="9144001" cy="6885384"/>
          </a:xfrm>
          <a:prstGeom prst="rect">
            <a:avLst/>
          </a:prstGeom>
        </p:spPr>
      </p:pic>
      <p:sp>
        <p:nvSpPr>
          <p:cNvPr id="9" name="Title 3"/>
          <p:cNvSpPr>
            <a:spLocks noGrp="1"/>
          </p:cNvSpPr>
          <p:nvPr/>
        </p:nvSpPr>
        <p:spPr>
          <a:xfrm>
            <a:off x="866015" y="4221088"/>
            <a:ext cx="7522409"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i="1" dirty="0" smtClean="0">
                <a:latin typeface="Calibri Light" panose="020F0302020204030204" pitchFamily="34" charset="0"/>
              </a:rPr>
              <a:t>“To enhance a player’s ability on the field, by endorsing confidence through safety” </a:t>
            </a:r>
            <a:endParaRPr lang="en-US" sz="2800" i="1" dirty="0">
              <a:latin typeface="Calibri Light" panose="020F0302020204030204" pitchFamily="34" charset="0"/>
            </a:endParaRPr>
          </a:p>
        </p:txBody>
      </p:sp>
      <p:pic>
        <p:nvPicPr>
          <p:cNvPr id="15" name="Picture 14"/>
          <p:cNvPicPr>
            <a:picLocks noChangeAspect="1"/>
          </p:cNvPicPr>
          <p:nvPr/>
        </p:nvPicPr>
        <p:blipFill>
          <a:blip r:embed="rId4"/>
          <a:stretch>
            <a:fillRect/>
          </a:stretch>
        </p:blipFill>
        <p:spPr>
          <a:xfrm>
            <a:off x="1115616" y="2132856"/>
            <a:ext cx="6898788" cy="1485770"/>
          </a:xfrm>
          <a:prstGeom prst="rect">
            <a:avLst/>
          </a:prstGeom>
        </p:spPr>
      </p:pic>
      <p:sp>
        <p:nvSpPr>
          <p:cNvPr id="13" name="TextBox 12"/>
          <p:cNvSpPr txBox="1"/>
          <p:nvPr/>
        </p:nvSpPr>
        <p:spPr>
          <a:xfrm>
            <a:off x="7236296" y="6319268"/>
            <a:ext cx="1800200" cy="369332"/>
          </a:xfrm>
          <a:prstGeom prst="rect">
            <a:avLst/>
          </a:prstGeom>
          <a:noFill/>
        </p:spPr>
        <p:txBody>
          <a:bodyPr wrap="square" rtlCol="0">
            <a:spAutoFit/>
          </a:bodyPr>
          <a:lstStyle/>
          <a:p>
            <a:r>
              <a:rPr lang="en-US" dirty="0" smtClean="0"/>
              <a:t>Kyle Meredith</a:t>
            </a:r>
            <a:endParaRPr lang="en-US" dirty="0"/>
          </a:p>
        </p:txBody>
      </p:sp>
    </p:spTree>
    <p:extLst>
      <p:ext uri="{BB962C8B-B14F-4D97-AF65-F5344CB8AC3E}">
        <p14:creationId xmlns:p14="http://schemas.microsoft.com/office/powerpoint/2010/main" val="6541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7384"/>
            <a:ext cx="9144001" cy="6885384"/>
          </a:xfrm>
          <a:prstGeom prst="rect">
            <a:avLst/>
          </a:prstGeom>
        </p:spPr>
      </p:pic>
      <p:sp>
        <p:nvSpPr>
          <p:cNvPr id="8" name="TextBox 7"/>
          <p:cNvSpPr txBox="1"/>
          <p:nvPr/>
        </p:nvSpPr>
        <p:spPr>
          <a:xfrm>
            <a:off x="7236296" y="6319268"/>
            <a:ext cx="1800200" cy="369332"/>
          </a:xfrm>
          <a:prstGeom prst="rect">
            <a:avLst/>
          </a:prstGeom>
          <a:noFill/>
        </p:spPr>
        <p:txBody>
          <a:bodyPr wrap="square" rtlCol="0">
            <a:spAutoFit/>
          </a:bodyPr>
          <a:lstStyle/>
          <a:p>
            <a:r>
              <a:rPr lang="en-US" dirty="0" smtClean="0"/>
              <a:t>Kyler Hast</a:t>
            </a:r>
            <a:endParaRPr lang="en-US" dirty="0"/>
          </a:p>
        </p:txBody>
      </p:sp>
      <p:sp>
        <p:nvSpPr>
          <p:cNvPr id="10" name="Title 3"/>
          <p:cNvSpPr>
            <a:spLocks noGrp="1"/>
          </p:cNvSpPr>
          <p:nvPr/>
        </p:nvSpPr>
        <p:spPr>
          <a:xfrm>
            <a:off x="323528" y="13037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t>FEA – Assumptions</a:t>
            </a:r>
            <a:endParaRPr lang="en-US" sz="3000" dirty="0"/>
          </a:p>
        </p:txBody>
      </p:sp>
      <p:sp>
        <p:nvSpPr>
          <p:cNvPr id="7" name="TextBox 6"/>
          <p:cNvSpPr txBox="1"/>
          <p:nvPr/>
        </p:nvSpPr>
        <p:spPr>
          <a:xfrm>
            <a:off x="513892" y="2204864"/>
            <a:ext cx="4130116"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alibri Light" panose="020F0302020204030204" pitchFamily="34" charset="0"/>
              </a:rPr>
              <a:t>Modeled under the assumption of a flat plate  (2” x 4”)</a:t>
            </a:r>
          </a:p>
          <a:p>
            <a:endParaRPr lang="en-US" dirty="0" smtClean="0">
              <a:latin typeface="Calibri Light" panose="020F0302020204030204" pitchFamily="34" charset="0"/>
            </a:endParaRPr>
          </a:p>
          <a:p>
            <a:pPr marL="285750" indent="-285750">
              <a:buFont typeface="Arial" panose="020B0604020202020204" pitchFamily="34" charset="0"/>
              <a:buChar char="•"/>
            </a:pPr>
            <a:r>
              <a:rPr lang="en-US" dirty="0" smtClean="0">
                <a:latin typeface="Calibri Light" panose="020F0302020204030204" pitchFamily="34" charset="0"/>
              </a:rPr>
              <a:t>Material constrained from the bottom to emulate the collar being attached to the shoulder</a:t>
            </a:r>
          </a:p>
          <a:p>
            <a:endParaRPr lang="en-US" dirty="0" smtClean="0">
              <a:latin typeface="Calibri Light" panose="020F0302020204030204" pitchFamily="34" charset="0"/>
            </a:endParaRPr>
          </a:p>
          <a:p>
            <a:pPr marL="285750" indent="-285750">
              <a:buFont typeface="Arial" panose="020B0604020202020204" pitchFamily="34" charset="0"/>
              <a:buChar char="•"/>
            </a:pPr>
            <a:r>
              <a:rPr lang="en-US" dirty="0" smtClean="0">
                <a:latin typeface="Calibri Light" panose="020F0302020204030204" pitchFamily="34" charset="0"/>
              </a:rPr>
              <a:t>Modeled under worst case scenario (collar touching skin)</a:t>
            </a:r>
          </a:p>
          <a:p>
            <a:endParaRPr lang="en-US" dirty="0" smtClean="0">
              <a:latin typeface="Calibri Light" panose="020F0302020204030204" pitchFamily="34" charset="0"/>
            </a:endParaRPr>
          </a:p>
          <a:p>
            <a:pPr marL="285750" indent="-285750">
              <a:buFont typeface="Arial" panose="020B0604020202020204" pitchFamily="34" charset="0"/>
              <a:buChar char="•"/>
            </a:pPr>
            <a:r>
              <a:rPr lang="en-US" dirty="0" smtClean="0">
                <a:latin typeface="Calibri Light" panose="020F0302020204030204" pitchFamily="34" charset="0"/>
              </a:rPr>
              <a:t>Model constructed as a 4 layer combination (HDPE, EVA, Muscle, and Bone)</a:t>
            </a:r>
          </a:p>
          <a:p>
            <a:endParaRPr lang="en-US" dirty="0">
              <a:latin typeface="Calibri Light" panose="020F0302020204030204" pitchFamily="34" charset="0"/>
            </a:endParaRPr>
          </a:p>
        </p:txBody>
      </p:sp>
      <p:pic>
        <p:nvPicPr>
          <p:cNvPr id="13" name="Picture 12"/>
          <p:cNvPicPr>
            <a:picLocks noChangeAspect="1"/>
          </p:cNvPicPr>
          <p:nvPr/>
        </p:nvPicPr>
        <p:blipFill>
          <a:blip r:embed="rId3"/>
          <a:stretch>
            <a:fillRect/>
          </a:stretch>
        </p:blipFill>
        <p:spPr>
          <a:xfrm>
            <a:off x="4644008" y="2421441"/>
            <a:ext cx="4500514" cy="3023783"/>
          </a:xfrm>
          <a:prstGeom prst="rect">
            <a:avLst/>
          </a:prstGeom>
        </p:spPr>
      </p:pic>
      <p:sp>
        <p:nvSpPr>
          <p:cNvPr id="6" name="Slide Number Placeholder 5"/>
          <p:cNvSpPr>
            <a:spLocks noGrp="1"/>
          </p:cNvSpPr>
          <p:nvPr>
            <p:ph type="sldNum" sz="quarter" idx="12"/>
          </p:nvPr>
        </p:nvSpPr>
        <p:spPr/>
        <p:txBody>
          <a:bodyPr/>
          <a:lstStyle/>
          <a:p>
            <a:fld id="{CFCB4D01-41C5-4FAD-8F48-E275B28D7473}" type="slidenum">
              <a:rPr lang="en-US" smtClean="0"/>
              <a:pPr/>
              <a:t>20</a:t>
            </a:fld>
            <a:endParaRPr lang="en-US" dirty="0"/>
          </a:p>
        </p:txBody>
      </p:sp>
    </p:spTree>
    <p:extLst>
      <p:ext uri="{BB962C8B-B14F-4D97-AF65-F5344CB8AC3E}">
        <p14:creationId xmlns:p14="http://schemas.microsoft.com/office/powerpoint/2010/main" val="168935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21</a:t>
            </a:fld>
            <a:endParaRPr lang="en-US" dirty="0"/>
          </a:p>
        </p:txBody>
      </p:sp>
      <p:sp>
        <p:nvSpPr>
          <p:cNvPr id="8" name="TextBox 7"/>
          <p:cNvSpPr txBox="1"/>
          <p:nvPr/>
        </p:nvSpPr>
        <p:spPr>
          <a:xfrm>
            <a:off x="7236296" y="6319268"/>
            <a:ext cx="1800200" cy="369332"/>
          </a:xfrm>
          <a:prstGeom prst="rect">
            <a:avLst/>
          </a:prstGeom>
          <a:noFill/>
        </p:spPr>
        <p:txBody>
          <a:bodyPr wrap="square" rtlCol="0">
            <a:spAutoFit/>
          </a:bodyPr>
          <a:lstStyle/>
          <a:p>
            <a:r>
              <a:rPr lang="en-US" dirty="0" smtClean="0"/>
              <a:t>Kyler Hast</a:t>
            </a:r>
            <a:endParaRPr lang="en-US" dirty="0"/>
          </a:p>
        </p:txBody>
      </p:sp>
      <p:sp>
        <p:nvSpPr>
          <p:cNvPr id="10" name="Title 3"/>
          <p:cNvSpPr>
            <a:spLocks noGrp="1"/>
          </p:cNvSpPr>
          <p:nvPr/>
        </p:nvSpPr>
        <p:spPr>
          <a:xfrm>
            <a:off x="323528" y="13037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t>FEA – Modeling</a:t>
            </a:r>
            <a:endParaRPr lang="en-US" sz="3000" dirty="0"/>
          </a:p>
        </p:txBody>
      </p:sp>
      <p:pic>
        <p:nvPicPr>
          <p:cNvPr id="9" name="Picture 8"/>
          <p:cNvPicPr>
            <a:picLocks noChangeAspect="1"/>
          </p:cNvPicPr>
          <p:nvPr/>
        </p:nvPicPr>
        <p:blipFill>
          <a:blip r:embed="rId4"/>
          <a:stretch>
            <a:fillRect/>
          </a:stretch>
        </p:blipFill>
        <p:spPr>
          <a:xfrm>
            <a:off x="4355976" y="2737130"/>
            <a:ext cx="4785371" cy="2420062"/>
          </a:xfrm>
          <a:prstGeom prst="rect">
            <a:avLst/>
          </a:prstGeom>
        </p:spPr>
      </p:pic>
      <p:sp>
        <p:nvSpPr>
          <p:cNvPr id="7" name="TextBox 6"/>
          <p:cNvSpPr txBox="1"/>
          <p:nvPr/>
        </p:nvSpPr>
        <p:spPr>
          <a:xfrm>
            <a:off x="369876" y="2132856"/>
            <a:ext cx="4346140" cy="36933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Light" panose="020F0302020204030204" pitchFamily="34" charset="0"/>
              </a:rPr>
              <a:t>5 material combinations tested </a:t>
            </a:r>
          </a:p>
          <a:p>
            <a:pPr marL="742950" lvl="1" indent="-285750">
              <a:buFont typeface="Arial" panose="020B0604020202020204" pitchFamily="34" charset="0"/>
              <a:buChar char="•"/>
            </a:pPr>
            <a:r>
              <a:rPr lang="en-US" dirty="0">
                <a:latin typeface="Calibri Light" panose="020F0302020204030204" pitchFamily="34" charset="0"/>
              </a:rPr>
              <a:t>all combine to equal ¾“ total thickness</a:t>
            </a:r>
          </a:p>
          <a:p>
            <a:pPr marL="742950" lvl="1" indent="-285750">
              <a:buFont typeface="Arial" panose="020B0604020202020204" pitchFamily="34" charset="0"/>
              <a:buChar char="•"/>
            </a:pPr>
            <a:r>
              <a:rPr lang="en-US" dirty="0">
                <a:latin typeface="Calibri Light" panose="020F0302020204030204" pitchFamily="34" charset="0"/>
              </a:rPr>
              <a:t>Compared based on maximum deflection and maximum strain</a:t>
            </a:r>
          </a:p>
          <a:p>
            <a:pPr marL="742950" lvl="1" indent="-285750">
              <a:buFont typeface="Arial" panose="020B0604020202020204" pitchFamily="34" charset="0"/>
              <a:buChar char="•"/>
            </a:pPr>
            <a:r>
              <a:rPr lang="en-US" dirty="0">
                <a:latin typeface="Calibri Light" panose="020F0302020204030204" pitchFamily="34" charset="0"/>
              </a:rPr>
              <a:t>½” Material combinations removed due to nature of failure / minimal </a:t>
            </a:r>
            <a:r>
              <a:rPr lang="en-US" dirty="0" smtClean="0">
                <a:latin typeface="Calibri Light" panose="020F0302020204030204" pitchFamily="34" charset="0"/>
              </a:rPr>
              <a:t>padding</a:t>
            </a:r>
          </a:p>
          <a:p>
            <a:pPr lvl="2"/>
            <a:endParaRPr lang="en-US" dirty="0" smtClean="0">
              <a:latin typeface="Calibri Light" panose="020F0302020204030204" pitchFamily="34" charset="0"/>
            </a:endParaRPr>
          </a:p>
          <a:p>
            <a:pPr marL="285750" indent="-285750">
              <a:buFont typeface="Arial" panose="020B0604020202020204" pitchFamily="34" charset="0"/>
              <a:buChar char="•"/>
            </a:pPr>
            <a:r>
              <a:rPr lang="en-US" dirty="0" smtClean="0">
                <a:latin typeface="Calibri Light" panose="020F0302020204030204" pitchFamily="34" charset="0"/>
              </a:rPr>
              <a:t>5000 psi load (</a:t>
            </a:r>
            <a:r>
              <a:rPr lang="en-US" sz="1400" dirty="0" smtClean="0">
                <a:latin typeface="Calibri Light" panose="020F0302020204030204" pitchFamily="34" charset="0"/>
              </a:rPr>
              <a:t>ISSBS</a:t>
            </a:r>
            <a:r>
              <a:rPr lang="en-US" dirty="0" smtClean="0">
                <a:latin typeface="Calibri Light" panose="020F0302020204030204" pitchFamily="34" charset="0"/>
              </a:rPr>
              <a:t>)</a:t>
            </a:r>
          </a:p>
          <a:p>
            <a:endParaRPr lang="en-US" dirty="0" smtClean="0">
              <a:latin typeface="Calibri Light" panose="020F0302020204030204" pitchFamily="34" charset="0"/>
            </a:endParaRPr>
          </a:p>
          <a:p>
            <a:pPr marL="285750" indent="-285750">
              <a:buFont typeface="Arial" panose="020B0604020202020204" pitchFamily="34" charset="0"/>
              <a:buChar char="•"/>
            </a:pPr>
            <a:r>
              <a:rPr lang="en-US" dirty="0" smtClean="0">
                <a:latin typeface="Calibri Light" panose="020F0302020204030204" pitchFamily="34" charset="0"/>
              </a:rPr>
              <a:t>0.50 in</a:t>
            </a:r>
            <a:r>
              <a:rPr lang="en-US" baseline="30000" dirty="0" smtClean="0">
                <a:latin typeface="Calibri Light" panose="020F0302020204030204" pitchFamily="34" charset="0"/>
              </a:rPr>
              <a:t>2 </a:t>
            </a:r>
            <a:r>
              <a:rPr lang="en-US" dirty="0" smtClean="0">
                <a:latin typeface="Calibri Light" panose="020F0302020204030204" pitchFamily="34" charset="0"/>
              </a:rPr>
              <a:t>impact surface area </a:t>
            </a:r>
            <a:br>
              <a:rPr lang="en-US" dirty="0" smtClean="0">
                <a:latin typeface="Calibri Light" panose="020F0302020204030204" pitchFamily="34" charset="0"/>
              </a:rPr>
            </a:br>
            <a:r>
              <a:rPr lang="en-US" dirty="0" smtClean="0">
                <a:latin typeface="Calibri Light" panose="020F0302020204030204" pitchFamily="34" charset="0"/>
              </a:rPr>
              <a:t>(</a:t>
            </a:r>
            <a:r>
              <a:rPr lang="en-US" sz="1400" dirty="0" err="1" smtClean="0">
                <a:latin typeface="Calibri Light" panose="020F0302020204030204" pitchFamily="34" charset="0"/>
              </a:rPr>
              <a:t>Russel</a:t>
            </a:r>
            <a:r>
              <a:rPr lang="en-US" sz="1400" dirty="0" smtClean="0">
                <a:latin typeface="Calibri Light" panose="020F0302020204030204" pitchFamily="34" charset="0"/>
              </a:rPr>
              <a:t>, Ph.D.)</a:t>
            </a:r>
            <a:endParaRPr lang="en-US" dirty="0" smtClean="0"/>
          </a:p>
        </p:txBody>
      </p:sp>
    </p:spTree>
    <p:extLst>
      <p:ext uri="{BB962C8B-B14F-4D97-AF65-F5344CB8AC3E}">
        <p14:creationId xmlns:p14="http://schemas.microsoft.com/office/powerpoint/2010/main" val="35518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22</a:t>
            </a:fld>
            <a:endParaRPr lang="en-US" dirty="0"/>
          </a:p>
        </p:txBody>
      </p:sp>
      <p:sp>
        <p:nvSpPr>
          <p:cNvPr id="8" name="TextBox 7"/>
          <p:cNvSpPr txBox="1"/>
          <p:nvPr/>
        </p:nvSpPr>
        <p:spPr>
          <a:xfrm>
            <a:off x="7236296" y="6319268"/>
            <a:ext cx="1800200" cy="369332"/>
          </a:xfrm>
          <a:prstGeom prst="rect">
            <a:avLst/>
          </a:prstGeom>
          <a:noFill/>
        </p:spPr>
        <p:txBody>
          <a:bodyPr wrap="square" rtlCol="0">
            <a:spAutoFit/>
          </a:bodyPr>
          <a:lstStyle/>
          <a:p>
            <a:r>
              <a:rPr lang="en-US" dirty="0" smtClean="0"/>
              <a:t>Kyler Hast</a:t>
            </a:r>
            <a:endParaRPr lang="en-US" dirty="0"/>
          </a:p>
        </p:txBody>
      </p:sp>
      <p:sp>
        <p:nvSpPr>
          <p:cNvPr id="10" name="Title 3"/>
          <p:cNvSpPr>
            <a:spLocks noGrp="1"/>
          </p:cNvSpPr>
          <p:nvPr/>
        </p:nvSpPr>
        <p:spPr>
          <a:xfrm>
            <a:off x="323528" y="13037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t>FEA - Deflection</a:t>
            </a:r>
            <a:endParaRPr lang="en-US" sz="3000" dirty="0"/>
          </a:p>
        </p:txBody>
      </p:sp>
      <p:sp>
        <p:nvSpPr>
          <p:cNvPr id="6" name="TextBox 5"/>
          <p:cNvSpPr txBox="1"/>
          <p:nvPr/>
        </p:nvSpPr>
        <p:spPr>
          <a:xfrm>
            <a:off x="827584" y="2348880"/>
            <a:ext cx="3312368" cy="3416320"/>
          </a:xfrm>
          <a:prstGeom prst="rect">
            <a:avLst/>
          </a:prstGeom>
          <a:noFill/>
        </p:spPr>
        <p:txBody>
          <a:bodyPr wrap="square" rtlCol="0">
            <a:spAutoFit/>
          </a:bodyPr>
          <a:lstStyle/>
          <a:p>
            <a:r>
              <a:rPr lang="en-US" u="sng" dirty="0" smtClean="0"/>
              <a:t>Deflection</a:t>
            </a:r>
          </a:p>
          <a:p>
            <a:endParaRPr lang="en-US" u="sng" dirty="0" smtClean="0"/>
          </a:p>
          <a:p>
            <a:pPr marL="285750" indent="-285750">
              <a:buFont typeface="Arial" panose="020B0604020202020204" pitchFamily="34" charset="0"/>
              <a:buChar char="•"/>
            </a:pPr>
            <a:r>
              <a:rPr lang="en-US" dirty="0" smtClean="0">
                <a:latin typeface="Calibri Light" panose="020F0302020204030204" pitchFamily="34" charset="0"/>
              </a:rPr>
              <a:t>Deflection provides a relative measure of a materials ability to spread an impact load over a surface</a:t>
            </a:r>
          </a:p>
          <a:p>
            <a:endParaRPr lang="en-US" dirty="0" smtClean="0">
              <a:latin typeface="Calibri Light" panose="020F0302020204030204" pitchFamily="34" charset="0"/>
            </a:endParaRPr>
          </a:p>
          <a:p>
            <a:pPr marL="285750" indent="-285750">
              <a:buFont typeface="Arial" panose="020B0604020202020204" pitchFamily="34" charset="0"/>
              <a:buChar char="•"/>
            </a:pPr>
            <a:r>
              <a:rPr lang="en-US" dirty="0" smtClean="0">
                <a:latin typeface="Calibri Light" panose="020F0302020204030204" pitchFamily="34" charset="0"/>
              </a:rPr>
              <a:t>A material with lower deflection (thicker in our case) spreads out the impact load more efficiently</a:t>
            </a:r>
          </a:p>
          <a:p>
            <a:endParaRPr lang="en-US" u="sng" dirty="0"/>
          </a:p>
        </p:txBody>
      </p:sp>
      <p:pic>
        <p:nvPicPr>
          <p:cNvPr id="11" name="Picture 10"/>
          <p:cNvPicPr>
            <a:picLocks noChangeAspect="1"/>
          </p:cNvPicPr>
          <p:nvPr/>
        </p:nvPicPr>
        <p:blipFill>
          <a:blip r:embed="rId3"/>
          <a:stretch>
            <a:fillRect/>
          </a:stretch>
        </p:blipFill>
        <p:spPr>
          <a:xfrm>
            <a:off x="4653853" y="2214258"/>
            <a:ext cx="4094611" cy="3807030"/>
          </a:xfrm>
          <a:prstGeom prst="rect">
            <a:avLst/>
          </a:prstGeom>
        </p:spPr>
      </p:pic>
    </p:spTree>
    <p:extLst>
      <p:ext uri="{BB962C8B-B14F-4D97-AF65-F5344CB8AC3E}">
        <p14:creationId xmlns:p14="http://schemas.microsoft.com/office/powerpoint/2010/main" val="29901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23</a:t>
            </a:fld>
            <a:endParaRPr lang="en-US" dirty="0"/>
          </a:p>
        </p:txBody>
      </p:sp>
      <p:sp>
        <p:nvSpPr>
          <p:cNvPr id="8" name="TextBox 7"/>
          <p:cNvSpPr txBox="1"/>
          <p:nvPr/>
        </p:nvSpPr>
        <p:spPr>
          <a:xfrm>
            <a:off x="7236296" y="6319268"/>
            <a:ext cx="1800200" cy="369332"/>
          </a:xfrm>
          <a:prstGeom prst="rect">
            <a:avLst/>
          </a:prstGeom>
          <a:noFill/>
        </p:spPr>
        <p:txBody>
          <a:bodyPr wrap="square" rtlCol="0">
            <a:spAutoFit/>
          </a:bodyPr>
          <a:lstStyle/>
          <a:p>
            <a:r>
              <a:rPr lang="en-US" dirty="0" smtClean="0"/>
              <a:t>Kyler Hast</a:t>
            </a:r>
            <a:endParaRPr lang="en-US" dirty="0"/>
          </a:p>
        </p:txBody>
      </p:sp>
      <p:sp>
        <p:nvSpPr>
          <p:cNvPr id="10" name="Title 3"/>
          <p:cNvSpPr>
            <a:spLocks noGrp="1"/>
          </p:cNvSpPr>
          <p:nvPr/>
        </p:nvSpPr>
        <p:spPr>
          <a:xfrm>
            <a:off x="323528" y="13037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t>FEA - Strain</a:t>
            </a:r>
            <a:endParaRPr lang="en-US" sz="3000" dirty="0"/>
          </a:p>
        </p:txBody>
      </p:sp>
      <p:sp>
        <p:nvSpPr>
          <p:cNvPr id="6" name="TextBox 5"/>
          <p:cNvSpPr txBox="1"/>
          <p:nvPr/>
        </p:nvSpPr>
        <p:spPr>
          <a:xfrm>
            <a:off x="539552" y="2348880"/>
            <a:ext cx="3600400" cy="2862322"/>
          </a:xfrm>
          <a:prstGeom prst="rect">
            <a:avLst/>
          </a:prstGeom>
          <a:noFill/>
        </p:spPr>
        <p:txBody>
          <a:bodyPr wrap="square" rtlCol="0">
            <a:spAutoFit/>
          </a:bodyPr>
          <a:lstStyle/>
          <a:p>
            <a:r>
              <a:rPr lang="en-US" u="sng" dirty="0" smtClean="0"/>
              <a:t>Strain</a:t>
            </a:r>
          </a:p>
          <a:p>
            <a:endParaRPr lang="en-US" u="sng" dirty="0" smtClean="0"/>
          </a:p>
          <a:p>
            <a:pPr marL="285750" indent="-285750">
              <a:buFont typeface="Arial" panose="020B0604020202020204" pitchFamily="34" charset="0"/>
              <a:buChar char="•"/>
            </a:pPr>
            <a:r>
              <a:rPr lang="en-US" dirty="0" smtClean="0">
                <a:latin typeface="Calibri Light" panose="020F0302020204030204" pitchFamily="34" charset="0"/>
              </a:rPr>
              <a:t>Strain provides a relative measure of a materials ability to absorb impact energy</a:t>
            </a:r>
          </a:p>
          <a:p>
            <a:endParaRPr lang="en-US" dirty="0" smtClean="0">
              <a:latin typeface="Calibri Light" panose="020F0302020204030204" pitchFamily="34" charset="0"/>
            </a:endParaRPr>
          </a:p>
          <a:p>
            <a:pPr marL="285750" indent="-285750">
              <a:buFont typeface="Arial" panose="020B0604020202020204" pitchFamily="34" charset="0"/>
              <a:buChar char="•"/>
            </a:pPr>
            <a:r>
              <a:rPr lang="en-US" dirty="0" smtClean="0">
                <a:latin typeface="Calibri Light" panose="020F0302020204030204" pitchFamily="34" charset="0"/>
              </a:rPr>
              <a:t>A sample with a higher strain (of the same material) has stored more impact energy into the molecular structure </a:t>
            </a:r>
            <a:endParaRPr lang="en-US" dirty="0">
              <a:latin typeface="Calibri Light" panose="020F0302020204030204" pitchFamily="34" charset="0"/>
            </a:endParaRPr>
          </a:p>
        </p:txBody>
      </p:sp>
      <p:pic>
        <p:nvPicPr>
          <p:cNvPr id="9" name="Picture 8"/>
          <p:cNvPicPr>
            <a:picLocks noChangeAspect="1"/>
          </p:cNvPicPr>
          <p:nvPr/>
        </p:nvPicPr>
        <p:blipFill>
          <a:blip r:embed="rId3"/>
          <a:stretch>
            <a:fillRect/>
          </a:stretch>
        </p:blipFill>
        <p:spPr>
          <a:xfrm>
            <a:off x="4438328" y="2321298"/>
            <a:ext cx="4140971" cy="3031552"/>
          </a:xfrm>
          <a:prstGeom prst="rect">
            <a:avLst/>
          </a:prstGeom>
        </p:spPr>
      </p:pic>
    </p:spTree>
    <p:extLst>
      <p:ext uri="{BB962C8B-B14F-4D97-AF65-F5344CB8AC3E}">
        <p14:creationId xmlns:p14="http://schemas.microsoft.com/office/powerpoint/2010/main" val="19775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24</a:t>
            </a:fld>
            <a:endParaRPr lang="en-US" dirty="0"/>
          </a:p>
        </p:txBody>
      </p:sp>
      <p:sp>
        <p:nvSpPr>
          <p:cNvPr id="8" name="TextBox 7"/>
          <p:cNvSpPr txBox="1"/>
          <p:nvPr/>
        </p:nvSpPr>
        <p:spPr>
          <a:xfrm>
            <a:off x="7236296" y="6319268"/>
            <a:ext cx="1800200" cy="369332"/>
          </a:xfrm>
          <a:prstGeom prst="rect">
            <a:avLst/>
          </a:prstGeom>
          <a:noFill/>
        </p:spPr>
        <p:txBody>
          <a:bodyPr wrap="square" rtlCol="0">
            <a:spAutoFit/>
          </a:bodyPr>
          <a:lstStyle/>
          <a:p>
            <a:r>
              <a:rPr lang="en-US" dirty="0" smtClean="0"/>
              <a:t>Kyler Hast</a:t>
            </a:r>
            <a:endParaRPr lang="en-US" dirty="0"/>
          </a:p>
        </p:txBody>
      </p:sp>
      <p:sp>
        <p:nvSpPr>
          <p:cNvPr id="6" name="Rectangle 5"/>
          <p:cNvSpPr/>
          <p:nvPr/>
        </p:nvSpPr>
        <p:spPr>
          <a:xfrm>
            <a:off x="734888" y="1916832"/>
            <a:ext cx="7941568" cy="584775"/>
          </a:xfrm>
          <a:prstGeom prst="rect">
            <a:avLst/>
          </a:prstGeom>
        </p:spPr>
        <p:txBody>
          <a:bodyPr wrap="square">
            <a:spAutoFit/>
          </a:bodyPr>
          <a:lstStyle/>
          <a:p>
            <a:pPr marL="342900" lvl="0" indent="-342900">
              <a:buFont typeface="Arial" panose="020B0604020202020204" pitchFamily="34" charset="0"/>
              <a:buChar char="•"/>
              <a:defRPr/>
            </a:pPr>
            <a:r>
              <a:rPr lang="en-US" sz="1600" kern="0" dirty="0">
                <a:latin typeface="Calibri Light" panose="020F0302020204030204" pitchFamily="34" charset="0"/>
              </a:rPr>
              <a:t>NIJ standard for bullet proof vests admit a</a:t>
            </a:r>
            <a:r>
              <a:rPr lang="en-US" sz="1600" b="1" kern="0" dirty="0">
                <a:latin typeface="Calibri Light" panose="020F0302020204030204" pitchFamily="34" charset="0"/>
              </a:rPr>
              <a:t> maximum of </a:t>
            </a:r>
            <a:r>
              <a:rPr lang="en-US" sz="1600" b="1" kern="0" dirty="0" smtClean="0">
                <a:latin typeface="Calibri Light" panose="020F0302020204030204" pitchFamily="34" charset="0"/>
              </a:rPr>
              <a:t>1.73” of </a:t>
            </a:r>
            <a:r>
              <a:rPr lang="en-US" sz="1600" b="1" kern="0" dirty="0" err="1" smtClean="0">
                <a:latin typeface="Calibri Light" panose="020F0302020204030204" pitchFamily="34" charset="0"/>
              </a:rPr>
              <a:t>backface</a:t>
            </a:r>
            <a:r>
              <a:rPr lang="en-US" sz="1600" b="1" kern="0" dirty="0" smtClean="0">
                <a:latin typeface="Calibri Light" panose="020F0302020204030204" pitchFamily="34" charset="0"/>
              </a:rPr>
              <a:t> </a:t>
            </a:r>
          </a:p>
          <a:p>
            <a:pPr lvl="0">
              <a:defRPr/>
            </a:pPr>
            <a:r>
              <a:rPr lang="en-US" sz="1600" b="1" kern="0" dirty="0">
                <a:latin typeface="Calibri Light" panose="020F0302020204030204" pitchFamily="34" charset="0"/>
              </a:rPr>
              <a:t> </a:t>
            </a:r>
            <a:r>
              <a:rPr lang="en-US" sz="1600" b="1" kern="0" dirty="0" smtClean="0">
                <a:latin typeface="Calibri Light" panose="020F0302020204030204" pitchFamily="34" charset="0"/>
              </a:rPr>
              <a:t>       signature</a:t>
            </a:r>
            <a:r>
              <a:rPr lang="en-US" sz="1600" kern="0" dirty="0" smtClean="0">
                <a:latin typeface="Calibri Light" panose="020F0302020204030204" pitchFamily="34" charset="0"/>
              </a:rPr>
              <a:t> (deflection)</a:t>
            </a:r>
            <a:r>
              <a:rPr lang="en-US" sz="1600" kern="0" dirty="0" smtClean="0">
                <a:solidFill>
                  <a:prstClr val="black"/>
                </a:solidFill>
                <a:latin typeface="Calibri Light" panose="020F0302020204030204" pitchFamily="34" charset="0"/>
              </a:rPr>
              <a:t>.</a:t>
            </a:r>
          </a:p>
        </p:txBody>
      </p:sp>
      <p:graphicFrame>
        <p:nvGraphicFramePr>
          <p:cNvPr id="11" name="Table 10"/>
          <p:cNvGraphicFramePr>
            <a:graphicFrameLocks noGrp="1"/>
          </p:cNvGraphicFramePr>
          <p:nvPr>
            <p:extLst>
              <p:ext uri="{D42A27DB-BD31-4B8C-83A1-F6EECF244321}">
                <p14:modId xmlns:p14="http://schemas.microsoft.com/office/powerpoint/2010/main" val="1845668616"/>
              </p:ext>
            </p:extLst>
          </p:nvPr>
        </p:nvGraphicFramePr>
        <p:xfrm>
          <a:off x="1547662" y="2564904"/>
          <a:ext cx="5688634" cy="1712214"/>
        </p:xfrm>
        <a:graphic>
          <a:graphicData uri="http://schemas.openxmlformats.org/drawingml/2006/table">
            <a:tbl>
              <a:tblPr firstRow="1" firstCol="1" bandRow="1"/>
              <a:tblGrid>
                <a:gridCol w="719796"/>
                <a:gridCol w="869869"/>
                <a:gridCol w="1625923"/>
                <a:gridCol w="1236523"/>
                <a:gridCol w="1236523"/>
              </a:tblGrid>
              <a:tr h="386335">
                <a:tc gridSpan="2">
                  <a:txBody>
                    <a:bodyPr/>
                    <a:lstStyle>
                      <a:lvl1pPr marL="0" algn="l" defTabSz="3134593" rtl="0" eaLnBrk="1" latinLnBrk="0" hangingPunct="1">
                        <a:defRPr sz="6200" b="1" kern="1200">
                          <a:solidFill>
                            <a:schemeClr val="lt1"/>
                          </a:solidFill>
                          <a:latin typeface="Calibri"/>
                        </a:defRPr>
                      </a:lvl1pPr>
                      <a:lvl2pPr marL="1567296" algn="l" defTabSz="3134593" rtl="0" eaLnBrk="1" latinLnBrk="0" hangingPunct="1">
                        <a:defRPr sz="6200" b="1" kern="1200">
                          <a:solidFill>
                            <a:schemeClr val="lt1"/>
                          </a:solidFill>
                          <a:latin typeface="Calibri"/>
                        </a:defRPr>
                      </a:lvl2pPr>
                      <a:lvl3pPr marL="3134593" algn="l" defTabSz="3134593" rtl="0" eaLnBrk="1" latinLnBrk="0" hangingPunct="1">
                        <a:defRPr sz="6200" b="1" kern="1200">
                          <a:solidFill>
                            <a:schemeClr val="lt1"/>
                          </a:solidFill>
                          <a:latin typeface="Calibri"/>
                        </a:defRPr>
                      </a:lvl3pPr>
                      <a:lvl4pPr marL="4701889" algn="l" defTabSz="3134593" rtl="0" eaLnBrk="1" latinLnBrk="0" hangingPunct="1">
                        <a:defRPr sz="6200" b="1" kern="1200">
                          <a:solidFill>
                            <a:schemeClr val="lt1"/>
                          </a:solidFill>
                          <a:latin typeface="Calibri"/>
                        </a:defRPr>
                      </a:lvl4pPr>
                      <a:lvl5pPr marL="6269186" algn="l" defTabSz="3134593" rtl="0" eaLnBrk="1" latinLnBrk="0" hangingPunct="1">
                        <a:defRPr sz="6200" b="1" kern="1200">
                          <a:solidFill>
                            <a:schemeClr val="lt1"/>
                          </a:solidFill>
                          <a:latin typeface="Calibri"/>
                        </a:defRPr>
                      </a:lvl5pPr>
                      <a:lvl6pPr marL="7836482" algn="l" defTabSz="3134593" rtl="0" eaLnBrk="1" latinLnBrk="0" hangingPunct="1">
                        <a:defRPr sz="6200" b="1" kern="1200">
                          <a:solidFill>
                            <a:schemeClr val="lt1"/>
                          </a:solidFill>
                          <a:latin typeface="Calibri"/>
                        </a:defRPr>
                      </a:lvl6pPr>
                      <a:lvl7pPr marL="9403780" algn="l" defTabSz="3134593" rtl="0" eaLnBrk="1" latinLnBrk="0" hangingPunct="1">
                        <a:defRPr sz="6200" b="1" kern="1200">
                          <a:solidFill>
                            <a:schemeClr val="lt1"/>
                          </a:solidFill>
                          <a:latin typeface="Calibri"/>
                        </a:defRPr>
                      </a:lvl7pPr>
                      <a:lvl8pPr marL="10971075" algn="l" defTabSz="3134593" rtl="0" eaLnBrk="1" latinLnBrk="0" hangingPunct="1">
                        <a:defRPr sz="6200" b="1" kern="1200">
                          <a:solidFill>
                            <a:schemeClr val="lt1"/>
                          </a:solidFill>
                          <a:latin typeface="Calibri"/>
                        </a:defRPr>
                      </a:lvl8pPr>
                      <a:lvl9pPr marL="12538373" algn="l" defTabSz="3134593" rtl="0" eaLnBrk="1" latinLnBrk="0" hangingPunct="1">
                        <a:defRPr sz="6200" b="1" kern="1200">
                          <a:solidFill>
                            <a:schemeClr val="lt1"/>
                          </a:solidFill>
                          <a:latin typeface="Calibri"/>
                        </a:defRPr>
                      </a:lvl9pPr>
                    </a:lstStyle>
                    <a:p>
                      <a:pPr marL="0" marR="0" algn="ctr">
                        <a:lnSpc>
                          <a:spcPct val="107000"/>
                        </a:lnSpc>
                        <a:spcBef>
                          <a:spcPts val="0"/>
                        </a:spcBef>
                        <a:spcAft>
                          <a:spcPts val="0"/>
                        </a:spcAft>
                      </a:pPr>
                      <a:r>
                        <a:rPr lang="en-US" sz="1500" b="1" dirty="0" smtClean="0">
                          <a:effectLst/>
                          <a:latin typeface="Calibri" panose="020F0502020204030204" pitchFamily="34" charset="0"/>
                          <a:ea typeface="Calibri" panose="020F0502020204030204" pitchFamily="34" charset="0"/>
                          <a:cs typeface="Times New Roman" panose="02020603050405020304" pitchFamily="18" charset="0"/>
                        </a:rPr>
                        <a:t>Thickness</a:t>
                      </a:r>
                      <a:r>
                        <a:rPr lang="en-US" sz="1500" b="1" baseline="0" dirty="0" smtClean="0">
                          <a:effectLst/>
                          <a:latin typeface="Calibri" panose="020F0502020204030204" pitchFamily="34" charset="0"/>
                          <a:ea typeface="Calibri" panose="020F0502020204030204" pitchFamily="34" charset="0"/>
                          <a:cs typeface="Times New Roman" panose="02020603050405020304" pitchFamily="18" charset="0"/>
                        </a:rPr>
                        <a:t> (in)</a:t>
                      </a:r>
                    </a:p>
                    <a:p>
                      <a:pPr marL="0" marR="0" algn="ctr">
                        <a:lnSpc>
                          <a:spcPct val="107000"/>
                        </a:lnSpc>
                        <a:spcBef>
                          <a:spcPts val="0"/>
                        </a:spcBef>
                        <a:spcAft>
                          <a:spcPts val="0"/>
                        </a:spcAft>
                      </a:pPr>
                      <a:r>
                        <a:rPr lang="en-US" sz="1500" b="1" baseline="0" dirty="0" smtClean="0">
                          <a:effectLst/>
                          <a:latin typeface="Calibri" panose="020F0502020204030204" pitchFamily="34" charset="0"/>
                          <a:ea typeface="Calibri" panose="020F0502020204030204" pitchFamily="34" charset="0"/>
                          <a:cs typeface="Times New Roman" panose="02020603050405020304" pitchFamily="18" charset="0"/>
                        </a:rPr>
                        <a:t>HDPE      EVA</a:t>
                      </a:r>
                      <a:endParaRPr lang="en-US" sz="15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hMerge="1">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0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3134593" rtl="0" eaLnBrk="1" latinLnBrk="0" hangingPunct="1">
                        <a:defRPr sz="6200" b="1" kern="1200">
                          <a:solidFill>
                            <a:schemeClr val="lt1"/>
                          </a:solidFill>
                          <a:latin typeface="Calibri"/>
                        </a:defRPr>
                      </a:lvl1pPr>
                      <a:lvl2pPr marL="1567296" algn="l" defTabSz="3134593" rtl="0" eaLnBrk="1" latinLnBrk="0" hangingPunct="1">
                        <a:defRPr sz="6200" b="1" kern="1200">
                          <a:solidFill>
                            <a:schemeClr val="lt1"/>
                          </a:solidFill>
                          <a:latin typeface="Calibri"/>
                        </a:defRPr>
                      </a:lvl2pPr>
                      <a:lvl3pPr marL="3134593" algn="l" defTabSz="3134593" rtl="0" eaLnBrk="1" latinLnBrk="0" hangingPunct="1">
                        <a:defRPr sz="6200" b="1" kern="1200">
                          <a:solidFill>
                            <a:schemeClr val="lt1"/>
                          </a:solidFill>
                          <a:latin typeface="Calibri"/>
                        </a:defRPr>
                      </a:lvl3pPr>
                      <a:lvl4pPr marL="4701889" algn="l" defTabSz="3134593" rtl="0" eaLnBrk="1" latinLnBrk="0" hangingPunct="1">
                        <a:defRPr sz="6200" b="1" kern="1200">
                          <a:solidFill>
                            <a:schemeClr val="lt1"/>
                          </a:solidFill>
                          <a:latin typeface="Calibri"/>
                        </a:defRPr>
                      </a:lvl4pPr>
                      <a:lvl5pPr marL="6269186" algn="l" defTabSz="3134593" rtl="0" eaLnBrk="1" latinLnBrk="0" hangingPunct="1">
                        <a:defRPr sz="6200" b="1" kern="1200">
                          <a:solidFill>
                            <a:schemeClr val="lt1"/>
                          </a:solidFill>
                          <a:latin typeface="Calibri"/>
                        </a:defRPr>
                      </a:lvl5pPr>
                      <a:lvl6pPr marL="7836482" algn="l" defTabSz="3134593" rtl="0" eaLnBrk="1" latinLnBrk="0" hangingPunct="1">
                        <a:defRPr sz="6200" b="1" kern="1200">
                          <a:solidFill>
                            <a:schemeClr val="lt1"/>
                          </a:solidFill>
                          <a:latin typeface="Calibri"/>
                        </a:defRPr>
                      </a:lvl6pPr>
                      <a:lvl7pPr marL="9403780" algn="l" defTabSz="3134593" rtl="0" eaLnBrk="1" latinLnBrk="0" hangingPunct="1">
                        <a:defRPr sz="6200" b="1" kern="1200">
                          <a:solidFill>
                            <a:schemeClr val="lt1"/>
                          </a:solidFill>
                          <a:latin typeface="Calibri"/>
                        </a:defRPr>
                      </a:lvl7pPr>
                      <a:lvl8pPr marL="10971075" algn="l" defTabSz="3134593" rtl="0" eaLnBrk="1" latinLnBrk="0" hangingPunct="1">
                        <a:defRPr sz="6200" b="1" kern="1200">
                          <a:solidFill>
                            <a:schemeClr val="lt1"/>
                          </a:solidFill>
                          <a:latin typeface="Calibri"/>
                        </a:defRPr>
                      </a:lvl8pPr>
                      <a:lvl9pPr marL="12538373" algn="l" defTabSz="3134593" rtl="0" eaLnBrk="1" latinLnBrk="0" hangingPunct="1">
                        <a:defRPr sz="6200" b="1" kern="1200">
                          <a:solidFill>
                            <a:schemeClr val="lt1"/>
                          </a:solidFill>
                          <a:latin typeface="Calibri"/>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500" b="1" dirty="0" smtClean="0">
                          <a:effectLst/>
                          <a:latin typeface="Calibri" panose="020F0502020204030204" pitchFamily="34" charset="0"/>
                          <a:ea typeface="Calibri" panose="020F0502020204030204" pitchFamily="34" charset="0"/>
                          <a:cs typeface="Times New Roman" panose="02020603050405020304" pitchFamily="18" charset="0"/>
                        </a:rPr>
                        <a:t>Maximum</a:t>
                      </a:r>
                      <a:r>
                        <a:rPr lang="en-US" sz="1500" b="1" baseline="0" dirty="0" smtClean="0">
                          <a:effectLst/>
                          <a:latin typeface="Calibri" panose="020F0502020204030204" pitchFamily="34" charset="0"/>
                          <a:ea typeface="Calibri" panose="020F0502020204030204" pitchFamily="34" charset="0"/>
                          <a:cs typeface="Times New Roman" panose="02020603050405020304" pitchFamily="18" charset="0"/>
                        </a:rPr>
                        <a:t> Deflection (in)</a:t>
                      </a:r>
                      <a:endParaRPr lang="en-US" sz="15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5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500" b="1"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NIJ Standard</a:t>
                      </a:r>
                      <a:endParaRPr lang="en-US" sz="15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b="1" kern="1200">
                          <a:solidFill>
                            <a:schemeClr val="lt1"/>
                          </a:solidFill>
                          <a:latin typeface="Calibri"/>
                        </a:defRPr>
                      </a:lvl1pPr>
                      <a:lvl2pPr marL="1567296" algn="l" defTabSz="3134593" rtl="0" eaLnBrk="1" latinLnBrk="0" hangingPunct="1">
                        <a:defRPr sz="6200" b="1" kern="1200">
                          <a:solidFill>
                            <a:schemeClr val="lt1"/>
                          </a:solidFill>
                          <a:latin typeface="Calibri"/>
                        </a:defRPr>
                      </a:lvl2pPr>
                      <a:lvl3pPr marL="3134593" algn="l" defTabSz="3134593" rtl="0" eaLnBrk="1" latinLnBrk="0" hangingPunct="1">
                        <a:defRPr sz="6200" b="1" kern="1200">
                          <a:solidFill>
                            <a:schemeClr val="lt1"/>
                          </a:solidFill>
                          <a:latin typeface="Calibri"/>
                        </a:defRPr>
                      </a:lvl3pPr>
                      <a:lvl4pPr marL="4701889" algn="l" defTabSz="3134593" rtl="0" eaLnBrk="1" latinLnBrk="0" hangingPunct="1">
                        <a:defRPr sz="6200" b="1" kern="1200">
                          <a:solidFill>
                            <a:schemeClr val="lt1"/>
                          </a:solidFill>
                          <a:latin typeface="Calibri"/>
                        </a:defRPr>
                      </a:lvl4pPr>
                      <a:lvl5pPr marL="6269186" algn="l" defTabSz="3134593" rtl="0" eaLnBrk="1" latinLnBrk="0" hangingPunct="1">
                        <a:defRPr sz="6200" b="1" kern="1200">
                          <a:solidFill>
                            <a:schemeClr val="lt1"/>
                          </a:solidFill>
                          <a:latin typeface="Calibri"/>
                        </a:defRPr>
                      </a:lvl5pPr>
                      <a:lvl6pPr marL="7836482" algn="l" defTabSz="3134593" rtl="0" eaLnBrk="1" latinLnBrk="0" hangingPunct="1">
                        <a:defRPr sz="6200" b="1" kern="1200">
                          <a:solidFill>
                            <a:schemeClr val="lt1"/>
                          </a:solidFill>
                          <a:latin typeface="Calibri"/>
                        </a:defRPr>
                      </a:lvl6pPr>
                      <a:lvl7pPr marL="9403780" algn="l" defTabSz="3134593" rtl="0" eaLnBrk="1" latinLnBrk="0" hangingPunct="1">
                        <a:defRPr sz="6200" b="1" kern="1200">
                          <a:solidFill>
                            <a:schemeClr val="lt1"/>
                          </a:solidFill>
                          <a:latin typeface="Calibri"/>
                        </a:defRPr>
                      </a:lvl7pPr>
                      <a:lvl8pPr marL="10971075" algn="l" defTabSz="3134593" rtl="0" eaLnBrk="1" latinLnBrk="0" hangingPunct="1">
                        <a:defRPr sz="6200" b="1" kern="1200">
                          <a:solidFill>
                            <a:schemeClr val="lt1"/>
                          </a:solidFill>
                          <a:latin typeface="Calibri"/>
                        </a:defRPr>
                      </a:lvl8pPr>
                      <a:lvl9pPr marL="12538373" algn="l" defTabSz="3134593" rtl="0" eaLnBrk="1" latinLnBrk="0" hangingPunct="1">
                        <a:defRPr sz="6200" b="1" kern="1200">
                          <a:solidFill>
                            <a:schemeClr val="lt1"/>
                          </a:solidFill>
                          <a:latin typeface="Calibri"/>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500" b="1" dirty="0" smtClean="0">
                          <a:effectLst/>
                          <a:latin typeface="Calibri" panose="020F0502020204030204" pitchFamily="34" charset="0"/>
                          <a:ea typeface="Calibri" panose="020F0502020204030204" pitchFamily="34" charset="0"/>
                          <a:cs typeface="Times New Roman" panose="02020603050405020304" pitchFamily="18" charset="0"/>
                        </a:rPr>
                        <a:t>Maximum Strain (in)</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r>
              <a:tr h="193168">
                <a:tc>
                  <a:txBody>
                    <a:bodyPr/>
                    <a:lstStyle>
                      <a:lvl1pPr marL="0" algn="l" defTabSz="3134593" rtl="0" eaLnBrk="1" latinLnBrk="0" hangingPunct="1">
                        <a:defRPr sz="6200" b="1" kern="1200">
                          <a:solidFill>
                            <a:schemeClr val="lt1"/>
                          </a:solidFill>
                          <a:latin typeface="Calibri"/>
                        </a:defRPr>
                      </a:lvl1pPr>
                      <a:lvl2pPr marL="1567296" algn="l" defTabSz="3134593" rtl="0" eaLnBrk="1" latinLnBrk="0" hangingPunct="1">
                        <a:defRPr sz="6200" b="1" kern="1200">
                          <a:solidFill>
                            <a:schemeClr val="lt1"/>
                          </a:solidFill>
                          <a:latin typeface="Calibri"/>
                        </a:defRPr>
                      </a:lvl2pPr>
                      <a:lvl3pPr marL="3134593" algn="l" defTabSz="3134593" rtl="0" eaLnBrk="1" latinLnBrk="0" hangingPunct="1">
                        <a:defRPr sz="6200" b="1" kern="1200">
                          <a:solidFill>
                            <a:schemeClr val="lt1"/>
                          </a:solidFill>
                          <a:latin typeface="Calibri"/>
                        </a:defRPr>
                      </a:lvl3pPr>
                      <a:lvl4pPr marL="4701889" algn="l" defTabSz="3134593" rtl="0" eaLnBrk="1" latinLnBrk="0" hangingPunct="1">
                        <a:defRPr sz="6200" b="1" kern="1200">
                          <a:solidFill>
                            <a:schemeClr val="lt1"/>
                          </a:solidFill>
                          <a:latin typeface="Calibri"/>
                        </a:defRPr>
                      </a:lvl4pPr>
                      <a:lvl5pPr marL="6269186" algn="l" defTabSz="3134593" rtl="0" eaLnBrk="1" latinLnBrk="0" hangingPunct="1">
                        <a:defRPr sz="6200" b="1" kern="1200">
                          <a:solidFill>
                            <a:schemeClr val="lt1"/>
                          </a:solidFill>
                          <a:latin typeface="Calibri"/>
                        </a:defRPr>
                      </a:lvl5pPr>
                      <a:lvl6pPr marL="7836482" algn="l" defTabSz="3134593" rtl="0" eaLnBrk="1" latinLnBrk="0" hangingPunct="1">
                        <a:defRPr sz="6200" b="1" kern="1200">
                          <a:solidFill>
                            <a:schemeClr val="lt1"/>
                          </a:solidFill>
                          <a:latin typeface="Calibri"/>
                        </a:defRPr>
                      </a:lvl6pPr>
                      <a:lvl7pPr marL="9403780" algn="l" defTabSz="3134593" rtl="0" eaLnBrk="1" latinLnBrk="0" hangingPunct="1">
                        <a:defRPr sz="6200" b="1" kern="1200">
                          <a:solidFill>
                            <a:schemeClr val="lt1"/>
                          </a:solidFill>
                          <a:latin typeface="Calibri"/>
                        </a:defRPr>
                      </a:lvl7pPr>
                      <a:lvl8pPr marL="10971075" algn="l" defTabSz="3134593" rtl="0" eaLnBrk="1" latinLnBrk="0" hangingPunct="1">
                        <a:defRPr sz="6200" b="1" kern="1200">
                          <a:solidFill>
                            <a:schemeClr val="lt1"/>
                          </a:solidFill>
                          <a:latin typeface="Calibri"/>
                        </a:defRPr>
                      </a:lvl8pPr>
                      <a:lvl9pPr marL="12538373" algn="l" defTabSz="3134593" rtl="0" eaLnBrk="1" latinLnBrk="0" hangingPunct="1">
                        <a:defRPr sz="6200" b="1" kern="1200">
                          <a:solidFill>
                            <a:schemeClr val="lt1"/>
                          </a:solidFill>
                          <a:latin typeface="Calibri"/>
                        </a:defRPr>
                      </a:lvl9pPr>
                    </a:lstStyle>
                    <a:p>
                      <a:pPr marL="0" marR="0" algn="ctr">
                        <a:lnSpc>
                          <a:spcPct val="107000"/>
                        </a:lnSpc>
                        <a:spcBef>
                          <a:spcPts val="0"/>
                        </a:spcBef>
                        <a:spcAft>
                          <a:spcPts val="0"/>
                        </a:spcAft>
                      </a:pPr>
                      <a:r>
                        <a:rPr lang="en-US" sz="1500" b="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5/8</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1.60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92.5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94.2</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193168">
                <a:tc>
                  <a:txBody>
                    <a:bodyPr/>
                    <a:lstStyle>
                      <a:lvl1pPr marL="0" algn="l" defTabSz="3134593" rtl="0" eaLnBrk="1" latinLnBrk="0" hangingPunct="1">
                        <a:defRPr sz="6200" b="1" kern="1200">
                          <a:solidFill>
                            <a:schemeClr val="lt1"/>
                          </a:solidFill>
                          <a:latin typeface="Calibri"/>
                        </a:defRPr>
                      </a:lvl1pPr>
                      <a:lvl2pPr marL="1567296" algn="l" defTabSz="3134593" rtl="0" eaLnBrk="1" latinLnBrk="0" hangingPunct="1">
                        <a:defRPr sz="6200" b="1" kern="1200">
                          <a:solidFill>
                            <a:schemeClr val="lt1"/>
                          </a:solidFill>
                          <a:latin typeface="Calibri"/>
                        </a:defRPr>
                      </a:lvl2pPr>
                      <a:lvl3pPr marL="3134593" algn="l" defTabSz="3134593" rtl="0" eaLnBrk="1" latinLnBrk="0" hangingPunct="1">
                        <a:defRPr sz="6200" b="1" kern="1200">
                          <a:solidFill>
                            <a:schemeClr val="lt1"/>
                          </a:solidFill>
                          <a:latin typeface="Calibri"/>
                        </a:defRPr>
                      </a:lvl3pPr>
                      <a:lvl4pPr marL="4701889" algn="l" defTabSz="3134593" rtl="0" eaLnBrk="1" latinLnBrk="0" hangingPunct="1">
                        <a:defRPr sz="6200" b="1" kern="1200">
                          <a:solidFill>
                            <a:schemeClr val="lt1"/>
                          </a:solidFill>
                          <a:latin typeface="Calibri"/>
                        </a:defRPr>
                      </a:lvl4pPr>
                      <a:lvl5pPr marL="6269186" algn="l" defTabSz="3134593" rtl="0" eaLnBrk="1" latinLnBrk="0" hangingPunct="1">
                        <a:defRPr sz="6200" b="1" kern="1200">
                          <a:solidFill>
                            <a:schemeClr val="lt1"/>
                          </a:solidFill>
                          <a:latin typeface="Calibri"/>
                        </a:defRPr>
                      </a:lvl5pPr>
                      <a:lvl6pPr marL="7836482" algn="l" defTabSz="3134593" rtl="0" eaLnBrk="1" latinLnBrk="0" hangingPunct="1">
                        <a:defRPr sz="6200" b="1" kern="1200">
                          <a:solidFill>
                            <a:schemeClr val="lt1"/>
                          </a:solidFill>
                          <a:latin typeface="Calibri"/>
                        </a:defRPr>
                      </a:lvl6pPr>
                      <a:lvl7pPr marL="9403780" algn="l" defTabSz="3134593" rtl="0" eaLnBrk="1" latinLnBrk="0" hangingPunct="1">
                        <a:defRPr sz="6200" b="1" kern="1200">
                          <a:solidFill>
                            <a:schemeClr val="lt1"/>
                          </a:solidFill>
                          <a:latin typeface="Calibri"/>
                        </a:defRPr>
                      </a:lvl7pPr>
                      <a:lvl8pPr marL="10971075" algn="l" defTabSz="3134593" rtl="0" eaLnBrk="1" latinLnBrk="0" hangingPunct="1">
                        <a:defRPr sz="6200" b="1" kern="1200">
                          <a:solidFill>
                            <a:schemeClr val="lt1"/>
                          </a:solidFill>
                          <a:latin typeface="Calibri"/>
                        </a:defRPr>
                      </a:lvl8pPr>
                      <a:lvl9pPr marL="12538373" algn="l" defTabSz="3134593" rtl="0" eaLnBrk="1" latinLnBrk="0" hangingPunct="1">
                        <a:defRPr sz="6200" b="1" kern="1200">
                          <a:solidFill>
                            <a:schemeClr val="lt1"/>
                          </a:solidFill>
                          <a:latin typeface="Calibri"/>
                        </a:defRPr>
                      </a:lvl9pPr>
                    </a:lstStyle>
                    <a:p>
                      <a:pPr marL="0" marR="0" algn="ctr">
                        <a:lnSpc>
                          <a:spcPct val="107000"/>
                        </a:lnSpc>
                        <a:spcBef>
                          <a:spcPts val="0"/>
                        </a:spcBef>
                        <a:spcAft>
                          <a:spcPts val="0"/>
                        </a:spcAft>
                      </a:pPr>
                      <a:r>
                        <a:rPr lang="en-US" sz="1500" b="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1.10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63.6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72.3</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193168">
                <a:tc>
                  <a:txBody>
                    <a:bodyPr/>
                    <a:lstStyle>
                      <a:lvl1pPr marL="0" algn="l" defTabSz="3134593" rtl="0" eaLnBrk="1" latinLnBrk="0" hangingPunct="1">
                        <a:defRPr sz="6200" b="1" kern="1200">
                          <a:solidFill>
                            <a:schemeClr val="lt1"/>
                          </a:solidFill>
                          <a:latin typeface="Calibri"/>
                        </a:defRPr>
                      </a:lvl1pPr>
                      <a:lvl2pPr marL="1567296" algn="l" defTabSz="3134593" rtl="0" eaLnBrk="1" latinLnBrk="0" hangingPunct="1">
                        <a:defRPr sz="6200" b="1" kern="1200">
                          <a:solidFill>
                            <a:schemeClr val="lt1"/>
                          </a:solidFill>
                          <a:latin typeface="Calibri"/>
                        </a:defRPr>
                      </a:lvl2pPr>
                      <a:lvl3pPr marL="3134593" algn="l" defTabSz="3134593" rtl="0" eaLnBrk="1" latinLnBrk="0" hangingPunct="1">
                        <a:defRPr sz="6200" b="1" kern="1200">
                          <a:solidFill>
                            <a:schemeClr val="lt1"/>
                          </a:solidFill>
                          <a:latin typeface="Calibri"/>
                        </a:defRPr>
                      </a:lvl3pPr>
                      <a:lvl4pPr marL="4701889" algn="l" defTabSz="3134593" rtl="0" eaLnBrk="1" latinLnBrk="0" hangingPunct="1">
                        <a:defRPr sz="6200" b="1" kern="1200">
                          <a:solidFill>
                            <a:schemeClr val="lt1"/>
                          </a:solidFill>
                          <a:latin typeface="Calibri"/>
                        </a:defRPr>
                      </a:lvl4pPr>
                      <a:lvl5pPr marL="6269186" algn="l" defTabSz="3134593" rtl="0" eaLnBrk="1" latinLnBrk="0" hangingPunct="1">
                        <a:defRPr sz="6200" b="1" kern="1200">
                          <a:solidFill>
                            <a:schemeClr val="lt1"/>
                          </a:solidFill>
                          <a:latin typeface="Calibri"/>
                        </a:defRPr>
                      </a:lvl5pPr>
                      <a:lvl6pPr marL="7836482" algn="l" defTabSz="3134593" rtl="0" eaLnBrk="1" latinLnBrk="0" hangingPunct="1">
                        <a:defRPr sz="6200" b="1" kern="1200">
                          <a:solidFill>
                            <a:schemeClr val="lt1"/>
                          </a:solidFill>
                          <a:latin typeface="Calibri"/>
                        </a:defRPr>
                      </a:lvl6pPr>
                      <a:lvl7pPr marL="9403780" algn="l" defTabSz="3134593" rtl="0" eaLnBrk="1" latinLnBrk="0" hangingPunct="1">
                        <a:defRPr sz="6200" b="1" kern="1200">
                          <a:solidFill>
                            <a:schemeClr val="lt1"/>
                          </a:solidFill>
                          <a:latin typeface="Calibri"/>
                        </a:defRPr>
                      </a:lvl7pPr>
                      <a:lvl8pPr marL="10971075" algn="l" defTabSz="3134593" rtl="0" eaLnBrk="1" latinLnBrk="0" hangingPunct="1">
                        <a:defRPr sz="6200" b="1" kern="1200">
                          <a:solidFill>
                            <a:schemeClr val="lt1"/>
                          </a:solidFill>
                          <a:latin typeface="Calibri"/>
                        </a:defRPr>
                      </a:lvl8pPr>
                      <a:lvl9pPr marL="12538373" algn="l" defTabSz="3134593" rtl="0" eaLnBrk="1" latinLnBrk="0" hangingPunct="1">
                        <a:defRPr sz="6200" b="1" kern="1200">
                          <a:solidFill>
                            <a:schemeClr val="lt1"/>
                          </a:solidFill>
                          <a:latin typeface="Calibri"/>
                        </a:defRPr>
                      </a:lvl9pPr>
                    </a:lstStyle>
                    <a:p>
                      <a:pPr marL="0" marR="0" algn="ctr">
                        <a:lnSpc>
                          <a:spcPct val="107000"/>
                        </a:lnSpc>
                        <a:spcBef>
                          <a:spcPts val="0"/>
                        </a:spcBef>
                        <a:spcAft>
                          <a:spcPts val="0"/>
                        </a:spcAft>
                      </a:pPr>
                      <a:r>
                        <a:rPr lang="en-US" sz="1500" b="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3/8</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3/8</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0.49</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28.3</a:t>
                      </a: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32.3</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193168">
                <a:tc>
                  <a:txBody>
                    <a:bodyPr/>
                    <a:lstStyle>
                      <a:lvl1pPr marL="0" algn="l" defTabSz="3134593" rtl="0" eaLnBrk="1" latinLnBrk="0" hangingPunct="1">
                        <a:defRPr sz="6200" b="1" kern="1200">
                          <a:solidFill>
                            <a:schemeClr val="lt1"/>
                          </a:solidFill>
                          <a:latin typeface="Calibri"/>
                        </a:defRPr>
                      </a:lvl1pPr>
                      <a:lvl2pPr marL="1567296" algn="l" defTabSz="3134593" rtl="0" eaLnBrk="1" latinLnBrk="0" hangingPunct="1">
                        <a:defRPr sz="6200" b="1" kern="1200">
                          <a:solidFill>
                            <a:schemeClr val="lt1"/>
                          </a:solidFill>
                          <a:latin typeface="Calibri"/>
                        </a:defRPr>
                      </a:lvl2pPr>
                      <a:lvl3pPr marL="3134593" algn="l" defTabSz="3134593" rtl="0" eaLnBrk="1" latinLnBrk="0" hangingPunct="1">
                        <a:defRPr sz="6200" b="1" kern="1200">
                          <a:solidFill>
                            <a:schemeClr val="lt1"/>
                          </a:solidFill>
                          <a:latin typeface="Calibri"/>
                        </a:defRPr>
                      </a:lvl3pPr>
                      <a:lvl4pPr marL="4701889" algn="l" defTabSz="3134593" rtl="0" eaLnBrk="1" latinLnBrk="0" hangingPunct="1">
                        <a:defRPr sz="6200" b="1" kern="1200">
                          <a:solidFill>
                            <a:schemeClr val="lt1"/>
                          </a:solidFill>
                          <a:latin typeface="Calibri"/>
                        </a:defRPr>
                      </a:lvl4pPr>
                      <a:lvl5pPr marL="6269186" algn="l" defTabSz="3134593" rtl="0" eaLnBrk="1" latinLnBrk="0" hangingPunct="1">
                        <a:defRPr sz="6200" b="1" kern="1200">
                          <a:solidFill>
                            <a:schemeClr val="lt1"/>
                          </a:solidFill>
                          <a:latin typeface="Calibri"/>
                        </a:defRPr>
                      </a:lvl5pPr>
                      <a:lvl6pPr marL="7836482" algn="l" defTabSz="3134593" rtl="0" eaLnBrk="1" latinLnBrk="0" hangingPunct="1">
                        <a:defRPr sz="6200" b="1" kern="1200">
                          <a:solidFill>
                            <a:schemeClr val="lt1"/>
                          </a:solidFill>
                          <a:latin typeface="Calibri"/>
                        </a:defRPr>
                      </a:lvl6pPr>
                      <a:lvl7pPr marL="9403780" algn="l" defTabSz="3134593" rtl="0" eaLnBrk="1" latinLnBrk="0" hangingPunct="1">
                        <a:defRPr sz="6200" b="1" kern="1200">
                          <a:solidFill>
                            <a:schemeClr val="lt1"/>
                          </a:solidFill>
                          <a:latin typeface="Calibri"/>
                        </a:defRPr>
                      </a:lvl7pPr>
                      <a:lvl8pPr marL="10971075" algn="l" defTabSz="3134593" rtl="0" eaLnBrk="1" latinLnBrk="0" hangingPunct="1">
                        <a:defRPr sz="6200" b="1" kern="1200">
                          <a:solidFill>
                            <a:schemeClr val="lt1"/>
                          </a:solidFill>
                          <a:latin typeface="Calibri"/>
                        </a:defRPr>
                      </a:lvl8pPr>
                      <a:lvl9pPr marL="12538373" algn="l" defTabSz="3134593" rtl="0" eaLnBrk="1" latinLnBrk="0" hangingPunct="1">
                        <a:defRPr sz="6200" b="1" kern="1200">
                          <a:solidFill>
                            <a:schemeClr val="lt1"/>
                          </a:solidFill>
                          <a:latin typeface="Calibri"/>
                        </a:defRPr>
                      </a:lvl9pPr>
                    </a:lstStyle>
                    <a:p>
                      <a:pPr marL="0" marR="0" algn="ctr">
                        <a:lnSpc>
                          <a:spcPct val="107000"/>
                        </a:lnSpc>
                        <a:spcBef>
                          <a:spcPts val="0"/>
                        </a:spcBef>
                        <a:spcAft>
                          <a:spcPts val="0"/>
                        </a:spcAft>
                      </a:pPr>
                      <a:r>
                        <a:rPr lang="en-US" sz="1500" b="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0.26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15.0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17.2</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193168">
                <a:tc>
                  <a:txBody>
                    <a:bodyPr/>
                    <a:lstStyle>
                      <a:lvl1pPr marL="0" algn="l" defTabSz="3134593" rtl="0" eaLnBrk="1" latinLnBrk="0" hangingPunct="1">
                        <a:defRPr sz="6200" b="1" kern="1200">
                          <a:solidFill>
                            <a:schemeClr val="lt1"/>
                          </a:solidFill>
                          <a:latin typeface="Calibri"/>
                        </a:defRPr>
                      </a:lvl1pPr>
                      <a:lvl2pPr marL="1567296" algn="l" defTabSz="3134593" rtl="0" eaLnBrk="1" latinLnBrk="0" hangingPunct="1">
                        <a:defRPr sz="6200" b="1" kern="1200">
                          <a:solidFill>
                            <a:schemeClr val="lt1"/>
                          </a:solidFill>
                          <a:latin typeface="Calibri"/>
                        </a:defRPr>
                      </a:lvl2pPr>
                      <a:lvl3pPr marL="3134593" algn="l" defTabSz="3134593" rtl="0" eaLnBrk="1" latinLnBrk="0" hangingPunct="1">
                        <a:defRPr sz="6200" b="1" kern="1200">
                          <a:solidFill>
                            <a:schemeClr val="lt1"/>
                          </a:solidFill>
                          <a:latin typeface="Calibri"/>
                        </a:defRPr>
                      </a:lvl3pPr>
                      <a:lvl4pPr marL="4701889" algn="l" defTabSz="3134593" rtl="0" eaLnBrk="1" latinLnBrk="0" hangingPunct="1">
                        <a:defRPr sz="6200" b="1" kern="1200">
                          <a:solidFill>
                            <a:schemeClr val="lt1"/>
                          </a:solidFill>
                          <a:latin typeface="Calibri"/>
                        </a:defRPr>
                      </a:lvl4pPr>
                      <a:lvl5pPr marL="6269186" algn="l" defTabSz="3134593" rtl="0" eaLnBrk="1" latinLnBrk="0" hangingPunct="1">
                        <a:defRPr sz="6200" b="1" kern="1200">
                          <a:solidFill>
                            <a:schemeClr val="lt1"/>
                          </a:solidFill>
                          <a:latin typeface="Calibri"/>
                        </a:defRPr>
                      </a:lvl5pPr>
                      <a:lvl6pPr marL="7836482" algn="l" defTabSz="3134593" rtl="0" eaLnBrk="1" latinLnBrk="0" hangingPunct="1">
                        <a:defRPr sz="6200" b="1" kern="1200">
                          <a:solidFill>
                            <a:schemeClr val="lt1"/>
                          </a:solidFill>
                          <a:latin typeface="Calibri"/>
                        </a:defRPr>
                      </a:lvl6pPr>
                      <a:lvl7pPr marL="9403780" algn="l" defTabSz="3134593" rtl="0" eaLnBrk="1" latinLnBrk="0" hangingPunct="1">
                        <a:defRPr sz="6200" b="1" kern="1200">
                          <a:solidFill>
                            <a:schemeClr val="lt1"/>
                          </a:solidFill>
                          <a:latin typeface="Calibri"/>
                        </a:defRPr>
                      </a:lvl7pPr>
                      <a:lvl8pPr marL="10971075" algn="l" defTabSz="3134593" rtl="0" eaLnBrk="1" latinLnBrk="0" hangingPunct="1">
                        <a:defRPr sz="6200" b="1" kern="1200">
                          <a:solidFill>
                            <a:schemeClr val="lt1"/>
                          </a:solidFill>
                          <a:latin typeface="Calibri"/>
                        </a:defRPr>
                      </a:lvl8pPr>
                      <a:lvl9pPr marL="12538373" algn="l" defTabSz="3134593" rtl="0" eaLnBrk="1" latinLnBrk="0" hangingPunct="1">
                        <a:defRPr sz="6200" b="1" kern="1200">
                          <a:solidFill>
                            <a:schemeClr val="lt1"/>
                          </a:solidFill>
                          <a:latin typeface="Calibri"/>
                        </a:defRPr>
                      </a:lvl9pPr>
                    </a:lstStyle>
                    <a:p>
                      <a:pPr marL="0" marR="0" algn="ctr">
                        <a:lnSpc>
                          <a:spcPct val="107000"/>
                        </a:lnSpc>
                        <a:spcBef>
                          <a:spcPts val="0"/>
                        </a:spcBef>
                        <a:spcAft>
                          <a:spcPts val="0"/>
                        </a:spcAft>
                      </a:pPr>
                      <a:r>
                        <a:rPr lang="en-US" sz="1500" b="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5/8</a:t>
                      </a:r>
                      <a:endParaRPr lang="en-US" sz="15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rgbClr val="368CA0"/>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0.15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8.7</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defRPr>
                      </a:lvl1pPr>
                      <a:lvl2pPr marL="1567296" algn="l" defTabSz="3134593" rtl="0" eaLnBrk="1" latinLnBrk="0" hangingPunct="1">
                        <a:defRPr sz="6200" kern="1200">
                          <a:solidFill>
                            <a:schemeClr val="dk1"/>
                          </a:solidFill>
                          <a:latin typeface="Calibri"/>
                        </a:defRPr>
                      </a:lvl2pPr>
                      <a:lvl3pPr marL="3134593" algn="l" defTabSz="3134593" rtl="0" eaLnBrk="1" latinLnBrk="0" hangingPunct="1">
                        <a:defRPr sz="6200" kern="1200">
                          <a:solidFill>
                            <a:schemeClr val="dk1"/>
                          </a:solidFill>
                          <a:latin typeface="Calibri"/>
                        </a:defRPr>
                      </a:lvl3pPr>
                      <a:lvl4pPr marL="4701889" algn="l" defTabSz="3134593" rtl="0" eaLnBrk="1" latinLnBrk="0" hangingPunct="1">
                        <a:defRPr sz="6200" kern="1200">
                          <a:solidFill>
                            <a:schemeClr val="dk1"/>
                          </a:solidFill>
                          <a:latin typeface="Calibri"/>
                        </a:defRPr>
                      </a:lvl4pPr>
                      <a:lvl5pPr marL="6269186" algn="l" defTabSz="3134593" rtl="0" eaLnBrk="1" latinLnBrk="0" hangingPunct="1">
                        <a:defRPr sz="6200" kern="1200">
                          <a:solidFill>
                            <a:schemeClr val="dk1"/>
                          </a:solidFill>
                          <a:latin typeface="Calibri"/>
                        </a:defRPr>
                      </a:lvl5pPr>
                      <a:lvl6pPr marL="7836482" algn="l" defTabSz="3134593" rtl="0" eaLnBrk="1" latinLnBrk="0" hangingPunct="1">
                        <a:defRPr sz="6200" kern="1200">
                          <a:solidFill>
                            <a:schemeClr val="dk1"/>
                          </a:solidFill>
                          <a:latin typeface="Calibri"/>
                        </a:defRPr>
                      </a:lvl6pPr>
                      <a:lvl7pPr marL="9403780" algn="l" defTabSz="3134593" rtl="0" eaLnBrk="1" latinLnBrk="0" hangingPunct="1">
                        <a:defRPr sz="6200" kern="1200">
                          <a:solidFill>
                            <a:schemeClr val="dk1"/>
                          </a:solidFill>
                          <a:latin typeface="Calibri"/>
                        </a:defRPr>
                      </a:lvl7pPr>
                      <a:lvl8pPr marL="10971075" algn="l" defTabSz="3134593" rtl="0" eaLnBrk="1" latinLnBrk="0" hangingPunct="1">
                        <a:defRPr sz="6200" kern="1200">
                          <a:solidFill>
                            <a:schemeClr val="dk1"/>
                          </a:solidFill>
                          <a:latin typeface="Calibri"/>
                        </a:defRPr>
                      </a:lvl8pPr>
                      <a:lvl9pPr marL="12538373" algn="l" defTabSz="3134593" rtl="0" eaLnBrk="1" latinLnBrk="0" hangingPunct="1">
                        <a:defRPr sz="6200" kern="1200">
                          <a:solidFill>
                            <a:schemeClr val="dk1"/>
                          </a:solidFill>
                          <a:latin typeface="Calibri"/>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9.8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r>
            </a:tbl>
          </a:graphicData>
        </a:graphic>
      </p:graphicFrame>
      <p:sp>
        <p:nvSpPr>
          <p:cNvPr id="7" name="TextBox 6"/>
          <p:cNvSpPr txBox="1"/>
          <p:nvPr/>
        </p:nvSpPr>
        <p:spPr>
          <a:xfrm>
            <a:off x="755576" y="4379620"/>
            <a:ext cx="7704856"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Calibri Light" panose="020F0302020204030204" pitchFamily="34" charset="0"/>
              </a:rPr>
              <a:t>3/8” HDPE – 3/8” EVA chosen based on the balance of deflection and strain</a:t>
            </a:r>
          </a:p>
          <a:p>
            <a:pPr marL="1200150" lvl="2" indent="-285750">
              <a:buFont typeface="Arial" panose="020B0604020202020204" pitchFamily="34" charset="0"/>
              <a:buChar char="•"/>
            </a:pPr>
            <a:r>
              <a:rPr lang="en-US" sz="1600" dirty="0" smtClean="0">
                <a:latin typeface="Calibri Light" panose="020F0302020204030204" pitchFamily="34" charset="0"/>
              </a:rPr>
              <a:t>Ability to spread impact load over rear surface (lower deflection)</a:t>
            </a:r>
          </a:p>
          <a:p>
            <a:pPr marL="1200150" lvl="2" indent="-285750">
              <a:buFont typeface="Arial" panose="020B0604020202020204" pitchFamily="34" charset="0"/>
              <a:buChar char="•"/>
            </a:pPr>
            <a:r>
              <a:rPr lang="en-US" sz="1600" dirty="0" smtClean="0">
                <a:latin typeface="Calibri Light" panose="020F0302020204030204" pitchFamily="34" charset="0"/>
              </a:rPr>
              <a:t>Ability to absorb impact energy (higher strain)</a:t>
            </a:r>
          </a:p>
          <a:p>
            <a:pPr lvl="2"/>
            <a:endParaRPr lang="en-US" sz="1600" dirty="0" smtClean="0">
              <a:latin typeface="Calibri Light" panose="020F0302020204030204" pitchFamily="34" charset="0"/>
            </a:endParaRPr>
          </a:p>
          <a:p>
            <a:pPr marL="285750" indent="-285750">
              <a:buFont typeface="Arial" panose="020B0604020202020204" pitchFamily="34" charset="0"/>
              <a:buChar char="•"/>
            </a:pPr>
            <a:r>
              <a:rPr lang="en-US" sz="1600" dirty="0" smtClean="0">
                <a:latin typeface="Calibri Light" panose="020F0302020204030204" pitchFamily="34" charset="0"/>
              </a:rPr>
              <a:t>Other combinations compromise deflection by absorbing more energy, or compromise energy absorption by decreasing deflection</a:t>
            </a:r>
            <a:endParaRPr lang="en-US" sz="1600" dirty="0">
              <a:latin typeface="Calibri Light" panose="020F0302020204030204" pitchFamily="34" charset="0"/>
            </a:endParaRPr>
          </a:p>
        </p:txBody>
      </p:sp>
      <p:sp>
        <p:nvSpPr>
          <p:cNvPr id="12" name="Title 3"/>
          <p:cNvSpPr>
            <a:spLocks noGrp="1"/>
          </p:cNvSpPr>
          <p:nvPr/>
        </p:nvSpPr>
        <p:spPr>
          <a:xfrm>
            <a:off x="323528" y="105273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t>FEA Results</a:t>
            </a:r>
            <a:endParaRPr lang="en-US" sz="3000" dirty="0"/>
          </a:p>
        </p:txBody>
      </p:sp>
      <p:sp>
        <p:nvSpPr>
          <p:cNvPr id="13" name="Rounded Rectangle 12"/>
          <p:cNvSpPr/>
          <p:nvPr/>
        </p:nvSpPr>
        <p:spPr>
          <a:xfrm>
            <a:off x="1553297" y="3573016"/>
            <a:ext cx="5688632" cy="216024"/>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2119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25</a:t>
            </a:fld>
            <a:endParaRPr lang="en-US" dirty="0"/>
          </a:p>
        </p:txBody>
      </p:sp>
      <p:sp>
        <p:nvSpPr>
          <p:cNvPr id="8" name="TextBox 7"/>
          <p:cNvSpPr txBox="1"/>
          <p:nvPr/>
        </p:nvSpPr>
        <p:spPr>
          <a:xfrm>
            <a:off x="7236296" y="6319268"/>
            <a:ext cx="1800200" cy="369332"/>
          </a:xfrm>
          <a:prstGeom prst="rect">
            <a:avLst/>
          </a:prstGeom>
          <a:noFill/>
        </p:spPr>
        <p:txBody>
          <a:bodyPr wrap="square" rtlCol="0">
            <a:spAutoFit/>
          </a:bodyPr>
          <a:lstStyle/>
          <a:p>
            <a:r>
              <a:rPr lang="en-US" dirty="0" smtClean="0"/>
              <a:t>Kyler Hast</a:t>
            </a:r>
            <a:endParaRPr lang="en-US" dirty="0"/>
          </a:p>
        </p:txBody>
      </p:sp>
      <p:sp>
        <p:nvSpPr>
          <p:cNvPr id="10" name="Title 3"/>
          <p:cNvSpPr>
            <a:spLocks noGrp="1"/>
          </p:cNvSpPr>
          <p:nvPr/>
        </p:nvSpPr>
        <p:spPr>
          <a:xfrm>
            <a:off x="323528" y="13037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000" dirty="0"/>
          </a:p>
        </p:txBody>
      </p:sp>
      <p:sp>
        <p:nvSpPr>
          <p:cNvPr id="6" name="Rectangle 5"/>
          <p:cNvSpPr/>
          <p:nvPr/>
        </p:nvSpPr>
        <p:spPr>
          <a:xfrm>
            <a:off x="734888" y="4951486"/>
            <a:ext cx="7941568" cy="646331"/>
          </a:xfrm>
          <a:prstGeom prst="rect">
            <a:avLst/>
          </a:prstGeom>
        </p:spPr>
        <p:txBody>
          <a:bodyPr wrap="square">
            <a:spAutoFit/>
          </a:bodyPr>
          <a:lstStyle/>
          <a:p>
            <a:pPr marL="285750" indent="-285750">
              <a:buFont typeface="Arial" panose="020B0604020202020204" pitchFamily="34" charset="0"/>
              <a:buChar char="•"/>
              <a:defRPr/>
            </a:pPr>
            <a:r>
              <a:rPr lang="en-US" kern="0" dirty="0" smtClean="0">
                <a:solidFill>
                  <a:prstClr val="black"/>
                </a:solidFill>
                <a:latin typeface="Calibri Light" panose="020F0302020204030204" pitchFamily="34" charset="0"/>
              </a:rPr>
              <a:t>Hard Plate reduces impact force to acceptable level (89.6% of </a:t>
            </a:r>
            <a:r>
              <a:rPr lang="en-US" kern="0" dirty="0" smtClean="0">
                <a:latin typeface="Calibri Light" panose="020F0302020204030204" pitchFamily="34" charset="0"/>
              </a:rPr>
              <a:t>standard</a:t>
            </a:r>
            <a:r>
              <a:rPr lang="en-US" kern="0" dirty="0" smtClean="0">
                <a:solidFill>
                  <a:prstClr val="black"/>
                </a:solidFill>
                <a:latin typeface="Calibri Light" panose="020F0302020204030204" pitchFamily="34" charset="0"/>
              </a:rPr>
              <a:t>), even before energy absorption of foam and neck muscle is taken into consideration.</a:t>
            </a:r>
            <a:endParaRPr lang="en-US" kern="0" dirty="0" smtClean="0">
              <a:latin typeface="Calibri Light" panose="020F0302020204030204" pitchFamily="34" charset="0"/>
            </a:endParaRPr>
          </a:p>
        </p:txBody>
      </p:sp>
      <p:pic>
        <p:nvPicPr>
          <p:cNvPr id="7" name="Picture 6"/>
          <p:cNvPicPr>
            <a:picLocks noChangeAspect="1"/>
          </p:cNvPicPr>
          <p:nvPr/>
        </p:nvPicPr>
        <p:blipFill>
          <a:blip r:embed="rId3"/>
          <a:stretch>
            <a:fillRect/>
          </a:stretch>
        </p:blipFill>
        <p:spPr>
          <a:xfrm>
            <a:off x="1938337" y="2352278"/>
            <a:ext cx="5267325" cy="2228850"/>
          </a:xfrm>
          <a:prstGeom prst="rect">
            <a:avLst/>
          </a:prstGeom>
        </p:spPr>
      </p:pic>
      <p:sp>
        <p:nvSpPr>
          <p:cNvPr id="9" name="Title 3"/>
          <p:cNvSpPr>
            <a:spLocks noGrp="1"/>
          </p:cNvSpPr>
          <p:nvPr/>
        </p:nvSpPr>
        <p:spPr>
          <a:xfrm>
            <a:off x="323528"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t>Simple Force Analysis</a:t>
            </a:r>
            <a:endParaRPr lang="en-US" sz="3000" dirty="0"/>
          </a:p>
        </p:txBody>
      </p:sp>
    </p:spTree>
    <p:extLst>
      <p:ext uri="{BB962C8B-B14F-4D97-AF65-F5344CB8AC3E}">
        <p14:creationId xmlns:p14="http://schemas.microsoft.com/office/powerpoint/2010/main" val="274672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26</a:t>
            </a:fld>
            <a:endParaRPr lang="en-US" dirty="0"/>
          </a:p>
        </p:txBody>
      </p:sp>
      <p:sp>
        <p:nvSpPr>
          <p:cNvPr id="8" name="TextBox 7"/>
          <p:cNvSpPr txBox="1"/>
          <p:nvPr/>
        </p:nvSpPr>
        <p:spPr>
          <a:xfrm>
            <a:off x="7236296" y="6319268"/>
            <a:ext cx="1800200" cy="369332"/>
          </a:xfrm>
          <a:prstGeom prst="rect">
            <a:avLst/>
          </a:prstGeom>
          <a:noFill/>
        </p:spPr>
        <p:txBody>
          <a:bodyPr wrap="square" rtlCol="0">
            <a:spAutoFit/>
          </a:bodyPr>
          <a:lstStyle/>
          <a:p>
            <a:r>
              <a:rPr lang="en-US" dirty="0" smtClean="0"/>
              <a:t>Kyler Hast</a:t>
            </a:r>
            <a:endParaRPr lang="en-US" dirty="0"/>
          </a:p>
        </p:txBody>
      </p:sp>
      <p:sp>
        <p:nvSpPr>
          <p:cNvPr id="10" name="Title 3"/>
          <p:cNvSpPr>
            <a:spLocks noGrp="1"/>
          </p:cNvSpPr>
          <p:nvPr/>
        </p:nvSpPr>
        <p:spPr>
          <a:xfrm>
            <a:off x="323528" y="13037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000" dirty="0"/>
          </a:p>
        </p:txBody>
      </p:sp>
      <p:sp>
        <p:nvSpPr>
          <p:cNvPr id="9" name="Title 3"/>
          <p:cNvSpPr>
            <a:spLocks noGrp="1"/>
          </p:cNvSpPr>
          <p:nvPr/>
        </p:nvSpPr>
        <p:spPr>
          <a:xfrm>
            <a:off x="101427" y="1763332"/>
            <a:ext cx="19442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Clay Impact Test</a:t>
            </a:r>
            <a:endParaRPr lang="en-US" sz="3200" dirty="0"/>
          </a:p>
        </p:txBody>
      </p:sp>
      <p:pic>
        <p:nvPicPr>
          <p:cNvPr id="2" name="Picture 1" descr="IMG_8135.jpg"/>
          <p:cNvPicPr>
            <a:picLocks noChangeAspect="1"/>
          </p:cNvPicPr>
          <p:nvPr/>
        </p:nvPicPr>
        <p:blipFill rotWithShape="1">
          <a:blip r:embed="rId4" cstate="print">
            <a:extLst>
              <a:ext uri="{28A0092B-C50C-407E-A947-70E740481C1C}">
                <a14:useLocalDpi xmlns:a14="http://schemas.microsoft.com/office/drawing/2010/main" val="0"/>
              </a:ext>
            </a:extLst>
          </a:blip>
          <a:srcRect l="16485" t="21671" r="8001" b="18085"/>
          <a:stretch/>
        </p:blipFill>
        <p:spPr>
          <a:xfrm rot="16200000">
            <a:off x="6135328" y="2385141"/>
            <a:ext cx="3443367" cy="2060333"/>
          </a:xfrm>
          <a:prstGeom prst="rect">
            <a:avLst/>
          </a:prstGeom>
        </p:spPr>
      </p:pic>
      <p:pic>
        <p:nvPicPr>
          <p:cNvPr id="5" name="Picture 4"/>
          <p:cNvPicPr>
            <a:picLocks noChangeAspect="1"/>
          </p:cNvPicPr>
          <p:nvPr/>
        </p:nvPicPr>
        <p:blipFill rotWithShape="1">
          <a:blip r:embed="rId5"/>
          <a:srcRect l="4171" t="15303" r="7540" b="20979"/>
          <a:stretch/>
        </p:blipFill>
        <p:spPr>
          <a:xfrm rot="16200000">
            <a:off x="1630853" y="2515593"/>
            <a:ext cx="3458672" cy="1872087"/>
          </a:xfrm>
          <a:prstGeom prst="rect">
            <a:avLst/>
          </a:prstGeom>
        </p:spPr>
      </p:pic>
      <p:pic>
        <p:nvPicPr>
          <p:cNvPr id="12" name="Picture 11"/>
          <p:cNvPicPr>
            <a:picLocks noChangeAspect="1"/>
          </p:cNvPicPr>
          <p:nvPr/>
        </p:nvPicPr>
        <p:blipFill rotWithShape="1">
          <a:blip r:embed="rId6"/>
          <a:srcRect l="10619" t="19051" r="12501" b="22964"/>
          <a:stretch/>
        </p:blipFill>
        <p:spPr>
          <a:xfrm rot="16200000">
            <a:off x="3825741" y="2443382"/>
            <a:ext cx="3436370" cy="1943849"/>
          </a:xfrm>
          <a:prstGeom prst="rect">
            <a:avLst/>
          </a:prstGeom>
        </p:spPr>
      </p:pic>
      <p:pic>
        <p:nvPicPr>
          <p:cNvPr id="7" name="Picture 6"/>
          <p:cNvPicPr>
            <a:picLocks noChangeAspect="1"/>
          </p:cNvPicPr>
          <p:nvPr/>
        </p:nvPicPr>
        <p:blipFill>
          <a:blip r:embed="rId7"/>
          <a:stretch>
            <a:fillRect/>
          </a:stretch>
        </p:blipFill>
        <p:spPr>
          <a:xfrm>
            <a:off x="230998" y="3257700"/>
            <a:ext cx="1962150" cy="1905000"/>
          </a:xfrm>
          <a:prstGeom prst="rect">
            <a:avLst/>
          </a:prstGeom>
        </p:spPr>
      </p:pic>
      <p:pic>
        <p:nvPicPr>
          <p:cNvPr id="15" name="Picture 14"/>
          <p:cNvPicPr>
            <a:picLocks noChangeAspect="1"/>
          </p:cNvPicPr>
          <p:nvPr/>
        </p:nvPicPr>
        <p:blipFill>
          <a:blip r:embed="rId8"/>
          <a:stretch>
            <a:fillRect/>
          </a:stretch>
        </p:blipFill>
        <p:spPr>
          <a:xfrm>
            <a:off x="1105879" y="5358670"/>
            <a:ext cx="6997431" cy="563716"/>
          </a:xfrm>
          <a:prstGeom prst="rect">
            <a:avLst/>
          </a:prstGeom>
        </p:spPr>
      </p:pic>
    </p:spTree>
    <p:extLst>
      <p:ext uri="{BB962C8B-B14F-4D97-AF65-F5344CB8AC3E}">
        <p14:creationId xmlns:p14="http://schemas.microsoft.com/office/powerpoint/2010/main" val="17776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27384"/>
            <a:ext cx="9144001" cy="6885384"/>
          </a:xfrm>
          <a:prstGeom prst="rect">
            <a:avLst/>
          </a:prstGeom>
        </p:spPr>
      </p:pic>
      <p:sp>
        <p:nvSpPr>
          <p:cNvPr id="6" name="Title 3"/>
          <p:cNvSpPr>
            <a:spLocks noGrp="1"/>
          </p:cNvSpPr>
          <p:nvPr/>
        </p:nvSpPr>
        <p:spPr>
          <a:xfrm>
            <a:off x="457200" y="28438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Collar Design</a:t>
            </a:r>
            <a:endParaRPr lang="en-US" dirty="0"/>
          </a:p>
        </p:txBody>
      </p:sp>
      <p:sp>
        <p:nvSpPr>
          <p:cNvPr id="9" name="TextBox 8"/>
          <p:cNvSpPr txBox="1"/>
          <p:nvPr/>
        </p:nvSpPr>
        <p:spPr>
          <a:xfrm>
            <a:off x="7236296" y="6319268"/>
            <a:ext cx="1800200" cy="369332"/>
          </a:xfrm>
          <a:prstGeom prst="rect">
            <a:avLst/>
          </a:prstGeom>
          <a:noFill/>
        </p:spPr>
        <p:txBody>
          <a:bodyPr wrap="square" rtlCol="0">
            <a:spAutoFit/>
          </a:bodyPr>
          <a:lstStyle/>
          <a:p>
            <a:r>
              <a:rPr lang="en-US" dirty="0" smtClean="0"/>
              <a:t>Cecilia Wong</a:t>
            </a:r>
          </a:p>
        </p:txBody>
      </p:sp>
      <p:sp>
        <p:nvSpPr>
          <p:cNvPr id="7" name="Slide Number Placeholder 6"/>
          <p:cNvSpPr>
            <a:spLocks noGrp="1"/>
          </p:cNvSpPr>
          <p:nvPr>
            <p:ph type="sldNum" sz="quarter" idx="12"/>
          </p:nvPr>
        </p:nvSpPr>
        <p:spPr/>
        <p:txBody>
          <a:bodyPr/>
          <a:lstStyle/>
          <a:p>
            <a:fld id="{CFCB4D01-41C5-4FAD-8F48-E275B28D7473}" type="slidenum">
              <a:rPr lang="en-US" smtClean="0"/>
              <a:pPr/>
              <a:t>27</a:t>
            </a:fld>
            <a:endParaRPr lang="en-US" dirty="0"/>
          </a:p>
        </p:txBody>
      </p:sp>
    </p:spTree>
    <p:extLst>
      <p:ext uri="{BB962C8B-B14F-4D97-AF65-F5344CB8AC3E}">
        <p14:creationId xmlns:p14="http://schemas.microsoft.com/office/powerpoint/2010/main" val="3824668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28</a:t>
            </a:fld>
            <a:endParaRPr lang="en-US" dirty="0"/>
          </a:p>
        </p:txBody>
      </p:sp>
      <p:sp>
        <p:nvSpPr>
          <p:cNvPr id="10" name="TextBox 9"/>
          <p:cNvSpPr txBox="1"/>
          <p:nvPr/>
        </p:nvSpPr>
        <p:spPr>
          <a:xfrm>
            <a:off x="7236296" y="6309320"/>
            <a:ext cx="1800200" cy="369332"/>
          </a:xfrm>
          <a:prstGeom prst="rect">
            <a:avLst/>
          </a:prstGeom>
          <a:noFill/>
        </p:spPr>
        <p:txBody>
          <a:bodyPr wrap="square" rtlCol="0">
            <a:spAutoFit/>
          </a:bodyPr>
          <a:lstStyle/>
          <a:p>
            <a:r>
              <a:rPr lang="en-US" dirty="0" smtClean="0"/>
              <a:t>Cecilia Wong</a:t>
            </a:r>
          </a:p>
        </p:txBody>
      </p:sp>
      <p:sp>
        <p:nvSpPr>
          <p:cNvPr id="18" name="TextBox 17"/>
          <p:cNvSpPr txBox="1"/>
          <p:nvPr/>
        </p:nvSpPr>
        <p:spPr>
          <a:xfrm>
            <a:off x="2432098" y="1819519"/>
            <a:ext cx="3922209" cy="461665"/>
          </a:xfrm>
          <a:prstGeom prst="rect">
            <a:avLst/>
          </a:prstGeom>
          <a:noFill/>
        </p:spPr>
        <p:txBody>
          <a:bodyPr wrap="square" rtlCol="0">
            <a:spAutoFit/>
          </a:bodyPr>
          <a:lstStyle/>
          <a:p>
            <a:pPr marL="411415" algn="ctr"/>
            <a:r>
              <a:rPr lang="en-US" sz="2400" dirty="0" smtClean="0">
                <a:cs typeface="Arial" panose="020B0604020202020204" pitchFamily="34" charset="0"/>
              </a:rPr>
              <a:t>Mr. Boone’s Design</a:t>
            </a:r>
            <a:endParaRPr lang="en-US" sz="2400" dirty="0"/>
          </a:p>
        </p:txBody>
      </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0" b="100000" l="353" r="97880">
                        <a14:foregroundMark x1="12721" y1="48649" x2="353" y2="72201"/>
                        <a14:foregroundMark x1="33922" y1="3089" x2="57951" y2="3861"/>
                        <a14:foregroundMark x1="27562" y1="21236" x2="33569" y2="16602"/>
                        <a14:foregroundMark x1="58304" y1="18533" x2="61484" y2="28185"/>
                        <a14:foregroundMark x1="13428" y1="46718" x2="22968" y2="45946"/>
                        <a14:foregroundMark x1="49117" y1="44402" x2="75618" y2="44402"/>
                        <a14:foregroundMark x1="61484" y1="47876" x2="74912" y2="47104"/>
                        <a14:foregroundMark x1="65018" y1="37452" x2="74558" y2="42857"/>
                        <a14:foregroundMark x1="41343" y1="20077" x2="51237" y2="21236"/>
                        <a14:foregroundMark x1="61837" y1="4633" x2="62191" y2="6178"/>
                        <a14:foregroundMark x1="26855" y1="20077" x2="27562" y2="20077"/>
                        <a14:foregroundMark x1="29329" y1="17375" x2="29329" y2="17375"/>
                        <a14:foregroundMark x1="31802" y1="16216" x2="31802" y2="16216"/>
                        <a14:foregroundMark x1="28269" y1="33205" x2="28269" y2="33205"/>
                        <a14:foregroundMark x1="27208" y1="31274" x2="27208" y2="31274"/>
                        <a14:foregroundMark x1="26502" y1="28958" x2="26502" y2="28958"/>
                        <a14:foregroundMark x1="26148" y1="27413" x2="26148" y2="27413"/>
                        <a14:foregroundMark x1="28975" y1="5792" x2="28975" y2="5792"/>
                        <a14:foregroundMark x1="29329" y1="3475" x2="29329" y2="3475"/>
                        <a14:foregroundMark x1="30389" y1="10039" x2="30389" y2="10039"/>
                        <a14:foregroundMark x1="31095" y1="11583" x2="31095" y2="11583"/>
                        <a14:foregroundMark x1="32862" y1="13127" x2="32862" y2="13127"/>
                        <a14:foregroundMark x1="58657" y1="14286" x2="58657" y2="14286"/>
                        <a14:foregroundMark x1="60071" y1="15444" x2="60071" y2="15444"/>
                        <a14:foregroundMark x1="61837" y1="17761" x2="61837" y2="17761"/>
                        <a14:foregroundMark x1="62898" y1="20077" x2="62898" y2="20077"/>
                        <a14:foregroundMark x1="62898" y1="22394" x2="62898" y2="22394"/>
                        <a14:foregroundMark x1="62898" y1="24324" x2="62898" y2="24324"/>
                        <a14:foregroundMark x1="62191" y1="30116" x2="62191" y2="30116"/>
                        <a14:foregroundMark x1="61131" y1="32432" x2="61131" y2="32432"/>
                        <a14:foregroundMark x1="62898" y1="28571" x2="62898" y2="28571"/>
                        <a14:foregroundMark x1="6007" y1="54826" x2="6007" y2="54826"/>
                        <a14:foregroundMark x1="6360" y1="53282" x2="6360" y2="53282"/>
                        <a14:foregroundMark x1="7774" y1="51737" x2="7774" y2="51737"/>
                        <a14:foregroundMark x1="9894" y1="49421" x2="9894" y2="49421"/>
                        <a14:foregroundMark x1="11661" y1="47490" x2="11661" y2="47490"/>
                        <a14:foregroundMark x1="12367" y1="46718" x2="12367" y2="46718"/>
                        <a14:foregroundMark x1="14134" y1="45560" x2="14134" y2="45560"/>
                        <a14:foregroundMark x1="707" y1="68726" x2="707" y2="68726"/>
                        <a14:foregroundMark x1="1060" y1="67954" x2="1060" y2="67954"/>
                        <a14:foregroundMark x1="2120" y1="66023" x2="2473" y2="66023"/>
                        <a14:foregroundMark x1="3534" y1="59846" x2="3534" y2="59846"/>
                        <a14:foregroundMark x1="4240" y1="57915" x2="4240" y2="57915"/>
                        <a14:foregroundMark x1="5300" y1="56757" x2="5300" y2="56757"/>
                        <a14:foregroundMark x1="7420" y1="52510" x2="7420" y2="52510"/>
                        <a14:foregroundMark x1="8834" y1="50965" x2="8834" y2="50965"/>
                        <a14:foregroundMark x1="15548" y1="45174" x2="15548" y2="45174"/>
                        <a14:foregroundMark x1="16961" y1="44402" x2="16961" y2="44402"/>
                        <a14:foregroundMark x1="18021" y1="44015" x2="18021" y2="44015"/>
                        <a14:foregroundMark x1="19435" y1="43629" x2="19435" y2="43629"/>
                        <a14:foregroundMark x1="20495" y1="43243" x2="20495" y2="43243"/>
                        <a14:foregroundMark x1="22615" y1="42085" x2="22615" y2="42085"/>
                        <a14:foregroundMark x1="23322" y1="41313" x2="23322" y2="41313"/>
                        <a14:foregroundMark x1="25088" y1="40154" x2="25088" y2="40154"/>
                        <a14:foregroundMark x1="25795" y1="39382" x2="25795" y2="39382"/>
                        <a14:foregroundMark x1="26502" y1="38996" x2="26502" y2="38996"/>
                        <a14:foregroundMark x1="28269" y1="37838" x2="28269" y2="37838"/>
                        <a14:foregroundMark x1="28622" y1="37066" x2="28622" y2="37066"/>
                        <a14:foregroundMark x1="28975" y1="36680" x2="28975" y2="36680"/>
                        <a14:foregroundMark x1="59717" y1="10811" x2="59717" y2="10811"/>
                        <a14:foregroundMark x1="61131" y1="9653" x2="61131" y2="9653"/>
                        <a14:foregroundMark x1="62191" y1="8108" x2="62191" y2="8108"/>
                        <a14:foregroundMark x1="58657" y1="12355" x2="58657" y2="12355"/>
                        <a14:foregroundMark x1="81625" y1="47490" x2="81625" y2="47490"/>
                        <a14:foregroundMark x1="84099" y1="49807" x2="84099" y2="49807"/>
                        <a14:foregroundMark x1="83039" y1="48649" x2="83039" y2="48649"/>
                        <a14:foregroundMark x1="82332" y1="48263" x2="82332" y2="48263"/>
                        <a14:foregroundMark x1="96113" y1="95367" x2="96113" y2="95367"/>
                        <a14:foregroundMark x1="95406" y1="93050" x2="95406" y2="93050"/>
                        <a14:foregroundMark x1="95406" y1="81853" x2="95406" y2="81853"/>
                        <a14:foregroundMark x1="95406" y1="86873" x2="95406" y2="86873"/>
                        <a14:foregroundMark x1="95406" y1="83784" x2="95406" y2="99614"/>
                        <a14:foregroundMark x1="86219" y1="85328" x2="85866" y2="98456"/>
                        <a14:foregroundMark x1="87986" y1="85328" x2="87986" y2="98456"/>
                        <a14:foregroundMark x1="88693" y1="85328" x2="89046" y2="98069"/>
                        <a14:foregroundMark x1="89753" y1="85714" x2="89753" y2="98842"/>
                        <a14:foregroundMark x1="90813" y1="86486" x2="90459" y2="97683"/>
                        <a14:foregroundMark x1="88693" y1="53668" x2="91166" y2="61004"/>
                        <a14:foregroundMark x1="92226" y1="64479" x2="93640" y2="73745"/>
                        <a14:foregroundMark x1="91166" y1="59073" x2="91166" y2="59073"/>
                        <a14:foregroundMark x1="92226" y1="62934" x2="92226" y2="62934"/>
                        <a14:foregroundMark x1="91519" y1="61004" x2="91519" y2="61004"/>
                        <a14:foregroundMark x1="93993" y1="76448" x2="93993" y2="76448"/>
                        <a14:foregroundMark x1="95053" y1="79537" x2="95053" y2="79537"/>
                        <a14:foregroundMark x1="93286" y1="67568" x2="93286" y2="67568"/>
                        <a14:foregroundMark x1="92580" y1="64865" x2="92580" y2="64865"/>
                        <a14:foregroundMark x1="87279" y1="52124" x2="87279" y2="52124"/>
                        <a14:foregroundMark x1="85512" y1="51351" x2="85512" y2="51351"/>
                        <a14:foregroundMark x1="2827" y1="62162" x2="2827" y2="62162"/>
                      </a14:backgroundRemoval>
                    </a14:imgEffect>
                  </a14:imgLayer>
                </a14:imgProps>
              </a:ext>
            </a:extLst>
          </a:blip>
          <a:stretch>
            <a:fillRect/>
          </a:stretch>
        </p:blipFill>
        <p:spPr>
          <a:xfrm>
            <a:off x="3257662" y="2281184"/>
            <a:ext cx="2778672" cy="2381047"/>
          </a:xfrm>
          <a:prstGeom prst="rect">
            <a:avLst/>
          </a:prstGeom>
        </p:spPr>
      </p:pic>
      <p:sp>
        <p:nvSpPr>
          <p:cNvPr id="24" name="TextBox 23"/>
          <p:cNvSpPr txBox="1"/>
          <p:nvPr/>
        </p:nvSpPr>
        <p:spPr>
          <a:xfrm>
            <a:off x="395536" y="2182445"/>
            <a:ext cx="2520281" cy="461665"/>
          </a:xfrm>
          <a:prstGeom prst="rect">
            <a:avLst/>
          </a:prstGeom>
          <a:noFill/>
        </p:spPr>
        <p:txBody>
          <a:bodyPr wrap="square" rtlCol="0">
            <a:spAutoFit/>
          </a:bodyPr>
          <a:lstStyle/>
          <a:p>
            <a:pPr marL="411415" algn="ctr"/>
            <a:r>
              <a:rPr lang="en-US" sz="2400" dirty="0" smtClean="0">
                <a:cs typeface="Arial" panose="020B0604020202020204" pitchFamily="34" charset="0"/>
              </a:rPr>
              <a:t>Crown Plate</a:t>
            </a:r>
            <a:endParaRPr lang="en-US" sz="2400" dirty="0"/>
          </a:p>
        </p:txBody>
      </p:sp>
      <p:pic>
        <p:nvPicPr>
          <p:cNvPr id="26"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2170" y="4075042"/>
            <a:ext cx="1620742" cy="139204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Title 3"/>
          <p:cNvSpPr>
            <a:spLocks noGrp="1"/>
          </p:cNvSpPr>
          <p:nvPr/>
        </p:nvSpPr>
        <p:spPr>
          <a:xfrm>
            <a:off x="6012160" y="1916832"/>
            <a:ext cx="2520280" cy="7503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Arched Neck Plate</a:t>
            </a:r>
            <a:endParaRPr lang="en-US" sz="2400" dirty="0"/>
          </a:p>
        </p:txBody>
      </p:sp>
      <p:pic>
        <p:nvPicPr>
          <p:cNvPr id="28"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2667" y="2644066"/>
            <a:ext cx="1763829" cy="1163531"/>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pic>
      <p:pic>
        <p:nvPicPr>
          <p:cNvPr id="29"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0315" y="2563908"/>
            <a:ext cx="1573955" cy="1243689"/>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pic>
      <p:pic>
        <p:nvPicPr>
          <p:cNvPr id="30"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28" y="2694137"/>
            <a:ext cx="1653572" cy="13446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15817" y="4085315"/>
            <a:ext cx="1461689" cy="151875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32"/>
          <p:cNvPicPr>
            <a:picLocks noGrp="1"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1558" y="2688015"/>
            <a:ext cx="1754683" cy="120848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p:nvSpPr>
        <p:spPr>
          <a:xfrm>
            <a:off x="3306948" y="3577135"/>
            <a:ext cx="2277350" cy="461665"/>
          </a:xfrm>
          <a:prstGeom prst="rect">
            <a:avLst/>
          </a:prstGeom>
          <a:noFill/>
        </p:spPr>
        <p:txBody>
          <a:bodyPr wrap="square" rtlCol="0">
            <a:spAutoFit/>
          </a:bodyPr>
          <a:lstStyle/>
          <a:p>
            <a:pPr marL="411415" algn="just"/>
            <a:r>
              <a:rPr lang="en-US" sz="2400" dirty="0" smtClean="0">
                <a:cs typeface="Arial" panose="020B0604020202020204" pitchFamily="34" charset="0"/>
              </a:rPr>
              <a:t>Flat Plate</a:t>
            </a:r>
            <a:endParaRPr lang="en-US" sz="2400" dirty="0"/>
          </a:p>
        </p:txBody>
      </p:sp>
    </p:spTree>
    <p:extLst>
      <p:ext uri="{BB962C8B-B14F-4D97-AF65-F5344CB8AC3E}">
        <p14:creationId xmlns:p14="http://schemas.microsoft.com/office/powerpoint/2010/main" val="374072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P spid="24" grpId="0"/>
      <p:bldP spid="27"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29</a:t>
            </a:fld>
            <a:endParaRPr lang="en-US" dirty="0"/>
          </a:p>
        </p:txBody>
      </p:sp>
      <p:sp>
        <p:nvSpPr>
          <p:cNvPr id="10" name="TextBox 9"/>
          <p:cNvSpPr txBox="1"/>
          <p:nvPr/>
        </p:nvSpPr>
        <p:spPr>
          <a:xfrm>
            <a:off x="7236296" y="6309320"/>
            <a:ext cx="1800200" cy="369332"/>
          </a:xfrm>
          <a:prstGeom prst="rect">
            <a:avLst/>
          </a:prstGeom>
          <a:noFill/>
        </p:spPr>
        <p:txBody>
          <a:bodyPr wrap="square" rtlCol="0">
            <a:spAutoFit/>
          </a:bodyPr>
          <a:lstStyle/>
          <a:p>
            <a:r>
              <a:rPr lang="en-US" dirty="0" smtClean="0"/>
              <a:t>Cecilia Wong</a:t>
            </a:r>
          </a:p>
        </p:txBody>
      </p:sp>
      <p:sp>
        <p:nvSpPr>
          <p:cNvPr id="20" name="TextBox 19"/>
          <p:cNvSpPr txBox="1"/>
          <p:nvPr/>
        </p:nvSpPr>
        <p:spPr>
          <a:xfrm>
            <a:off x="899592" y="2420888"/>
            <a:ext cx="2277350" cy="461665"/>
          </a:xfrm>
          <a:prstGeom prst="rect">
            <a:avLst/>
          </a:prstGeom>
          <a:noFill/>
        </p:spPr>
        <p:txBody>
          <a:bodyPr wrap="square" rtlCol="0">
            <a:spAutoFit/>
          </a:bodyPr>
          <a:lstStyle/>
          <a:p>
            <a:pPr marL="411415" algn="just"/>
            <a:r>
              <a:rPr lang="en-US" sz="2400" dirty="0" smtClean="0">
                <a:cs typeface="Arial" panose="020B0604020202020204" pitchFamily="34" charset="0"/>
              </a:rPr>
              <a:t>Flat Plate</a:t>
            </a:r>
            <a:endParaRPr lang="en-US" sz="2400" dirty="0"/>
          </a:p>
        </p:txBody>
      </p:sp>
      <p:pic>
        <p:nvPicPr>
          <p:cNvPr id="2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4814" y="2918795"/>
            <a:ext cx="1620742" cy="139204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461" y="2929068"/>
            <a:ext cx="1461689" cy="151875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6" name="Table 15"/>
          <p:cNvGraphicFramePr>
            <a:graphicFrameLocks noGrp="1"/>
          </p:cNvGraphicFramePr>
          <p:nvPr>
            <p:extLst>
              <p:ext uri="{D42A27DB-BD31-4B8C-83A1-F6EECF244321}">
                <p14:modId xmlns:p14="http://schemas.microsoft.com/office/powerpoint/2010/main" val="3721845528"/>
              </p:ext>
            </p:extLst>
          </p:nvPr>
        </p:nvGraphicFramePr>
        <p:xfrm>
          <a:off x="3923928" y="1484785"/>
          <a:ext cx="4900295" cy="4495527"/>
        </p:xfrm>
        <a:graphic>
          <a:graphicData uri="http://schemas.openxmlformats.org/drawingml/2006/table">
            <a:tbl>
              <a:tblPr/>
              <a:tblGrid>
                <a:gridCol w="1735899"/>
                <a:gridCol w="386340"/>
                <a:gridCol w="694514"/>
                <a:gridCol w="694514"/>
                <a:gridCol w="694514"/>
                <a:gridCol w="694514"/>
              </a:tblGrid>
              <a:tr h="183445">
                <a:tc gridSpan="2">
                  <a:txBody>
                    <a:bodyPr/>
                    <a:lstStyle/>
                    <a:p>
                      <a:pPr algn="ctr" fontAlgn="b"/>
                      <a:r>
                        <a:rPr lang="en-US" sz="1200" b="0" i="0" u="none" strike="noStrike" dirty="0">
                          <a:solidFill>
                            <a:srgbClr val="000000"/>
                          </a:solidFill>
                          <a:effectLst/>
                          <a:latin typeface="Calibri"/>
                        </a:rPr>
                        <a:t>Evaluation Matrix</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gridSpan="4">
                  <a:txBody>
                    <a:bodyPr/>
                    <a:lstStyle/>
                    <a:p>
                      <a:pPr algn="ctr" fontAlgn="b"/>
                      <a:r>
                        <a:rPr lang="en-US" sz="1200" b="0" i="0" u="none" strike="noStrike">
                          <a:solidFill>
                            <a:srgbClr val="000000"/>
                          </a:solidFill>
                          <a:effectLst/>
                          <a:latin typeface="Calibri"/>
                        </a:rPr>
                        <a:t>CONCEPTS</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18467">
                <a:tc>
                  <a:txBody>
                    <a:bodyPr/>
                    <a:lstStyle/>
                    <a:p>
                      <a:pPr algn="ctr" fontAlgn="ctr"/>
                      <a:r>
                        <a:rPr lang="en-US" sz="1200" b="0" i="0" u="none" strike="noStrike" dirty="0">
                          <a:solidFill>
                            <a:srgbClr val="000000"/>
                          </a:solidFill>
                          <a:effectLst/>
                          <a:latin typeface="Calibri"/>
                        </a:rPr>
                        <a:t>CRITERIA</a:t>
                      </a:r>
                    </a:p>
                  </a:txBody>
                  <a:tcPr marL="10290" marR="10290" marT="10290" marB="0" anchor="ctr">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200" b="0" i="0" u="none" strike="noStrike" dirty="0">
                          <a:solidFill>
                            <a:srgbClr val="000000"/>
                          </a:solidFill>
                          <a:effectLst/>
                          <a:latin typeface="Calibri"/>
                        </a:rPr>
                        <a:t>Importance </a:t>
                      </a:r>
                      <a:r>
                        <a:rPr lang="en-US" sz="1200" b="0" i="0" u="none" strike="noStrike" dirty="0" smtClean="0">
                          <a:solidFill>
                            <a:srgbClr val="000000"/>
                          </a:solidFill>
                          <a:effectLst/>
                          <a:latin typeface="Calibri"/>
                        </a:rPr>
                        <a:t>Rating</a:t>
                      </a:r>
                      <a:endParaRPr lang="en-US" sz="1200" b="0" i="0" u="none" strike="noStrike" dirty="0">
                        <a:solidFill>
                          <a:srgbClr val="000000"/>
                        </a:solidFill>
                        <a:effectLst/>
                        <a:latin typeface="Calibri"/>
                      </a:endParaRPr>
                    </a:p>
                  </a:txBody>
                  <a:tcPr marL="10290" marR="10290" marT="1029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200" b="0" i="0" u="none" strike="noStrike">
                          <a:solidFill>
                            <a:srgbClr val="000000"/>
                          </a:solidFill>
                          <a:effectLst/>
                          <a:latin typeface="Calibri"/>
                        </a:rPr>
                        <a:t>Mr. Boone's Design</a:t>
                      </a:r>
                    </a:p>
                  </a:txBody>
                  <a:tcPr marL="10290" marR="10290" marT="1029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200" b="0" i="0" u="none" strike="noStrike">
                          <a:solidFill>
                            <a:srgbClr val="000000"/>
                          </a:solidFill>
                          <a:effectLst/>
                          <a:latin typeface="Calibri"/>
                        </a:rPr>
                        <a:t>Crown-like shape</a:t>
                      </a:r>
                    </a:p>
                  </a:txBody>
                  <a:tcPr marL="10290" marR="10290" marT="1029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200" b="0" i="0" u="none" strike="noStrike">
                          <a:solidFill>
                            <a:srgbClr val="000000"/>
                          </a:solidFill>
                          <a:effectLst/>
                          <a:latin typeface="Calibri"/>
                        </a:rPr>
                        <a:t>Arched shape</a:t>
                      </a:r>
                    </a:p>
                  </a:txBody>
                  <a:tcPr marL="10290" marR="10290" marT="1029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200" b="0" i="0" u="none" strike="noStrike">
                          <a:solidFill>
                            <a:srgbClr val="000000"/>
                          </a:solidFill>
                          <a:effectLst/>
                          <a:latin typeface="Calibri"/>
                        </a:rPr>
                        <a:t>Flat neck shape</a:t>
                      </a:r>
                    </a:p>
                  </a:txBody>
                  <a:tcPr marL="10290" marR="10290" marT="10290" marB="0" vert="vert270" anchor="ctr">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183445">
                <a:tc>
                  <a:txBody>
                    <a:bodyPr/>
                    <a:lstStyle/>
                    <a:p>
                      <a:pPr algn="l" fontAlgn="b"/>
                      <a:r>
                        <a:rPr lang="en-US" sz="1200" b="0" i="0" u="none" strike="noStrike">
                          <a:solidFill>
                            <a:srgbClr val="000000"/>
                          </a:solidFill>
                          <a:effectLst/>
                          <a:latin typeface="Calibri"/>
                        </a:rPr>
                        <a:t>Cost</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1">
                  <a:txBody>
                    <a:bodyPr/>
                    <a:lstStyle/>
                    <a:p>
                      <a:pPr algn="ctr" fontAlgn="ctr"/>
                      <a:r>
                        <a:rPr lang="en-US" sz="1200" b="0" i="0" u="none" strike="noStrike">
                          <a:solidFill>
                            <a:srgbClr val="000000"/>
                          </a:solidFill>
                          <a:effectLst/>
                          <a:latin typeface="Calibri"/>
                        </a:rPr>
                        <a:t>DATUM</a:t>
                      </a:r>
                    </a:p>
                  </a:txBody>
                  <a:tcPr marL="10290" marR="10290" marT="1029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S</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Adjustability</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9</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S</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S</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Level of Comfort</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7</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dirty="0">
                          <a:solidFill>
                            <a:srgbClr val="000000"/>
                          </a:solidFill>
                          <a:effectLst/>
                          <a:latin typeface="Calibri"/>
                        </a:rPr>
                        <a:t>Ease of Maintenance</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Safety</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S</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Aesthetics</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7</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S</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Lightweight</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9</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Durability</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S</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dirty="0">
                          <a:solidFill>
                            <a:srgbClr val="000000"/>
                          </a:solidFill>
                          <a:effectLst/>
                          <a:latin typeface="Calibri"/>
                        </a:rPr>
                        <a:t>Player Performance</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9</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dirty="0">
                          <a:solidFill>
                            <a:srgbClr val="000000"/>
                          </a:solidFill>
                          <a:effectLst/>
                          <a:latin typeface="Calibri"/>
                        </a:rPr>
                        <a:t>+</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S</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Functionality</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8</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S</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 </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solidFill>
                            <a:srgbClr val="000000"/>
                          </a:solidFill>
                          <a:effectLst/>
                          <a:latin typeface="Calibri"/>
                        </a:rPr>
                        <a:t> </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Sum of Positives</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sz="1200" b="0" i="0" u="none" strike="noStrike">
                          <a:solidFill>
                            <a:srgbClr val="000000"/>
                          </a:solidFill>
                          <a:effectLst/>
                          <a:latin typeface="Calibri"/>
                        </a:rPr>
                        <a:t>DATUM</a:t>
                      </a:r>
                    </a:p>
                  </a:txBody>
                  <a:tcPr marL="10290" marR="10290" marT="1029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3</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3</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6</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Sum of Negatives</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r" fontAlgn="b"/>
                      <a:r>
                        <a:rPr lang="en-US" sz="1200" b="0" i="0" u="none" strike="noStrike" dirty="0">
                          <a:solidFill>
                            <a:srgbClr val="000000"/>
                          </a:solidFill>
                          <a:effectLst/>
                          <a:latin typeface="Calibri"/>
                        </a:rPr>
                        <a:t>1</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7</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2</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Sum of Sames</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r" fontAlgn="b"/>
                      <a:r>
                        <a:rPr lang="en-US" sz="1200" b="0" i="0" u="none" strike="noStrike">
                          <a:solidFill>
                            <a:srgbClr val="000000"/>
                          </a:solidFill>
                          <a:effectLst/>
                          <a:latin typeface="Calibri"/>
                        </a:rPr>
                        <a:t>6</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0</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2</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Weigthed Sum of Positives</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r" fontAlgn="b"/>
                      <a:r>
                        <a:rPr lang="en-US" sz="1200" b="0" i="0" u="none" strike="noStrike">
                          <a:solidFill>
                            <a:srgbClr val="000000"/>
                          </a:solidFill>
                          <a:effectLst/>
                          <a:latin typeface="Calibri"/>
                        </a:rPr>
                        <a:t>22</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19</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43</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a:solidFill>
                            <a:srgbClr val="000000"/>
                          </a:solidFill>
                          <a:effectLst/>
                          <a:latin typeface="Calibri"/>
                        </a:rPr>
                        <a:t>Weigthed Sum of Negatives</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r" fontAlgn="b"/>
                      <a:r>
                        <a:rPr lang="en-US" sz="1200" b="0" i="0" u="none" strike="noStrike">
                          <a:solidFill>
                            <a:srgbClr val="000000"/>
                          </a:solidFill>
                          <a:effectLst/>
                          <a:latin typeface="Calibri"/>
                        </a:rPr>
                        <a:t>7</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56</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14</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445">
                <a:tc>
                  <a:txBody>
                    <a:bodyPr/>
                    <a:lstStyle/>
                    <a:p>
                      <a:pPr algn="l" fontAlgn="b"/>
                      <a:r>
                        <a:rPr lang="en-US" sz="1200" b="0" i="0" u="none" strike="noStrike" dirty="0">
                          <a:solidFill>
                            <a:srgbClr val="000000"/>
                          </a:solidFill>
                          <a:effectLst/>
                          <a:latin typeface="Calibri"/>
                        </a:rPr>
                        <a:t> </a:t>
                      </a:r>
                    </a:p>
                  </a:txBody>
                  <a:tcPr marL="10290" marR="10290" marT="10290" marB="0" anchor="b">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Calibri"/>
                        </a:rPr>
                        <a:t> </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Calibri"/>
                        </a:rPr>
                        <a:t>15</a:t>
                      </a:r>
                    </a:p>
                  </a:txBody>
                  <a:tcPr marL="10290" marR="10290" marT="102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Calibri"/>
                        </a:rPr>
                        <a:t>-37</a:t>
                      </a:r>
                    </a:p>
                  </a:txBody>
                  <a:tcPr marL="10290" marR="10290" marT="10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Calibri"/>
                        </a:rPr>
                        <a:t>29</a:t>
                      </a:r>
                    </a:p>
                  </a:txBody>
                  <a:tcPr marL="10290" marR="10290" marT="10290" marB="0" anchor="b">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35861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27384"/>
            <a:ext cx="9144001" cy="6885384"/>
          </a:xfrm>
          <a:prstGeom prst="rect">
            <a:avLst/>
          </a:prstGeom>
        </p:spPr>
      </p:pic>
      <p:sp>
        <p:nvSpPr>
          <p:cNvPr id="7" name="Content Placeholder 2"/>
          <p:cNvSpPr txBox="1">
            <a:spLocks/>
          </p:cNvSpPr>
          <p:nvPr/>
        </p:nvSpPr>
        <p:spPr>
          <a:xfrm>
            <a:off x="683568" y="2996736"/>
            <a:ext cx="8136904" cy="3024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latin typeface="Calibri Light" panose="020F0302020204030204" pitchFamily="34" charset="0"/>
              </a:rPr>
              <a:t>Sports equipment development company.</a:t>
            </a:r>
          </a:p>
          <a:p>
            <a:endParaRPr lang="en-US" sz="2000" dirty="0" smtClean="0">
              <a:latin typeface="Calibri Light" panose="020F0302020204030204" pitchFamily="34" charset="0"/>
            </a:endParaRPr>
          </a:p>
          <a:p>
            <a:r>
              <a:rPr lang="en-US" sz="2000" dirty="0" smtClean="0">
                <a:latin typeface="Calibri Light" panose="020F0302020204030204" pitchFamily="34" charset="0"/>
              </a:rPr>
              <a:t>Specialized in athletic protective equipment.</a:t>
            </a:r>
          </a:p>
          <a:p>
            <a:endParaRPr lang="en-US" sz="2000" dirty="0" smtClean="0">
              <a:latin typeface="Calibri Light" panose="020F0302020204030204" pitchFamily="34" charset="0"/>
            </a:endParaRPr>
          </a:p>
          <a:p>
            <a:r>
              <a:rPr lang="en-US" sz="2000" dirty="0" smtClean="0">
                <a:latin typeface="Calibri Light" panose="020F0302020204030204" pitchFamily="34" charset="0"/>
              </a:rPr>
              <a:t>Provision of innovative gear to protect players during sporting events.</a:t>
            </a:r>
          </a:p>
          <a:p>
            <a:pPr marL="0" indent="0">
              <a:buNone/>
            </a:pPr>
            <a:endParaRPr lang="en-US" dirty="0"/>
          </a:p>
        </p:txBody>
      </p:sp>
      <p:sp>
        <p:nvSpPr>
          <p:cNvPr id="9" name="Title 3"/>
          <p:cNvSpPr>
            <a:spLocks noGrp="1"/>
          </p:cNvSpPr>
          <p:nvPr/>
        </p:nvSpPr>
        <p:spPr>
          <a:xfrm>
            <a:off x="3419872" y="1340768"/>
            <a:ext cx="508900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Overview</a:t>
            </a:r>
            <a:endParaRPr lang="en-US" dirty="0"/>
          </a:p>
        </p:txBody>
      </p:sp>
      <p:sp>
        <p:nvSpPr>
          <p:cNvPr id="11" name="TextBox 10"/>
          <p:cNvSpPr txBox="1"/>
          <p:nvPr/>
        </p:nvSpPr>
        <p:spPr>
          <a:xfrm>
            <a:off x="7236296" y="6319268"/>
            <a:ext cx="1800200" cy="369332"/>
          </a:xfrm>
          <a:prstGeom prst="rect">
            <a:avLst/>
          </a:prstGeom>
          <a:noFill/>
        </p:spPr>
        <p:txBody>
          <a:bodyPr wrap="square" rtlCol="0">
            <a:spAutoFit/>
          </a:bodyPr>
          <a:lstStyle/>
          <a:p>
            <a:r>
              <a:rPr lang="en-US" dirty="0" smtClean="0"/>
              <a:t>Kyle Meredith</a:t>
            </a:r>
            <a:endParaRPr lang="en-US" dirty="0"/>
          </a:p>
        </p:txBody>
      </p:sp>
      <p:pic>
        <p:nvPicPr>
          <p:cNvPr id="13" name="Picture 12"/>
          <p:cNvPicPr>
            <a:picLocks noChangeAspect="1"/>
          </p:cNvPicPr>
          <p:nvPr/>
        </p:nvPicPr>
        <p:blipFill>
          <a:blip r:embed="rId4"/>
          <a:stretch>
            <a:fillRect/>
          </a:stretch>
        </p:blipFill>
        <p:spPr>
          <a:xfrm>
            <a:off x="1259632" y="1547974"/>
            <a:ext cx="3456384" cy="744390"/>
          </a:xfrm>
          <a:prstGeom prst="rect">
            <a:avLst/>
          </a:prstGeom>
        </p:spPr>
      </p:pic>
      <p:sp>
        <p:nvSpPr>
          <p:cNvPr id="6" name="Slide Number Placeholder 5"/>
          <p:cNvSpPr>
            <a:spLocks noGrp="1"/>
          </p:cNvSpPr>
          <p:nvPr>
            <p:ph type="sldNum" sz="quarter" idx="12"/>
          </p:nvPr>
        </p:nvSpPr>
        <p:spPr/>
        <p:txBody>
          <a:bodyPr/>
          <a:lstStyle/>
          <a:p>
            <a:fld id="{CFCB4D01-41C5-4FAD-8F48-E275B28D7473}" type="slidenum">
              <a:rPr lang="en-US" smtClean="0"/>
              <a:pPr/>
              <a:t>3</a:t>
            </a:fld>
            <a:endParaRPr lang="en-US" dirty="0"/>
          </a:p>
        </p:txBody>
      </p:sp>
    </p:spTree>
    <p:extLst>
      <p:ext uri="{BB962C8B-B14F-4D97-AF65-F5344CB8AC3E}">
        <p14:creationId xmlns:p14="http://schemas.microsoft.com/office/powerpoint/2010/main" val="39779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down)">
                                      <p:cBhvr>
                                        <p:cTn id="10" dur="500"/>
                                        <p:tgtEl>
                                          <p:spTgt spid="7">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wipe(down)">
                                      <p:cBhvr>
                                        <p:cTn id="1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30</a:t>
            </a:fld>
            <a:endParaRPr lang="en-US" dirty="0"/>
          </a:p>
        </p:txBody>
      </p:sp>
      <p:sp>
        <p:nvSpPr>
          <p:cNvPr id="10" name="TextBox 9"/>
          <p:cNvSpPr txBox="1"/>
          <p:nvPr/>
        </p:nvSpPr>
        <p:spPr>
          <a:xfrm>
            <a:off x="7236296" y="6309320"/>
            <a:ext cx="1800200" cy="369332"/>
          </a:xfrm>
          <a:prstGeom prst="rect">
            <a:avLst/>
          </a:prstGeom>
          <a:noFill/>
        </p:spPr>
        <p:txBody>
          <a:bodyPr wrap="square" rtlCol="0">
            <a:spAutoFit/>
          </a:bodyPr>
          <a:lstStyle/>
          <a:p>
            <a:r>
              <a:rPr lang="en-US" dirty="0" smtClean="0"/>
              <a:t>Cecilia Wong</a:t>
            </a:r>
          </a:p>
        </p:txBody>
      </p:sp>
      <p:sp>
        <p:nvSpPr>
          <p:cNvPr id="19" name="Title 3"/>
          <p:cNvSpPr>
            <a:spLocks noGrp="1"/>
          </p:cNvSpPr>
          <p:nvPr/>
        </p:nvSpPr>
        <p:spPr>
          <a:xfrm>
            <a:off x="395536" y="134076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Material Adhesion</a:t>
            </a:r>
            <a:endParaRPr lang="en-US" sz="3500" dirty="0"/>
          </a:p>
        </p:txBody>
      </p:sp>
      <p:sp>
        <p:nvSpPr>
          <p:cNvPr id="22" name="TextBox 21"/>
          <p:cNvSpPr txBox="1"/>
          <p:nvPr/>
        </p:nvSpPr>
        <p:spPr>
          <a:xfrm>
            <a:off x="1015438" y="2786152"/>
            <a:ext cx="2751154" cy="1938992"/>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Hot Melts</a:t>
            </a:r>
          </a:p>
          <a:p>
            <a:pPr marL="285750" indent="-285750">
              <a:buFont typeface="Arial" panose="020B0604020202020204" pitchFamily="34" charset="0"/>
              <a:buChar char="•"/>
            </a:pPr>
            <a:r>
              <a:rPr lang="en-US" sz="2000" dirty="0">
                <a:solidFill>
                  <a:schemeClr val="tx1"/>
                </a:solidFill>
                <a:latin typeface="Calibri Light" panose="020F0302020204030204" pitchFamily="34" charset="0"/>
              </a:rPr>
              <a:t>M</a:t>
            </a:r>
            <a:r>
              <a:rPr lang="en-US" sz="2000" dirty="0" smtClean="0">
                <a:solidFill>
                  <a:schemeClr val="tx1"/>
                </a:solidFill>
                <a:latin typeface="Calibri Light" panose="020F0302020204030204" pitchFamily="34" charset="0"/>
              </a:rPr>
              <a:t>elding</a:t>
            </a: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Double-side tape</a:t>
            </a: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Contact cement</a:t>
            </a: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Screws &amp; bolts</a:t>
            </a:r>
          </a:p>
          <a:p>
            <a:pPr marL="285750" indent="-285750">
              <a:buFont typeface="Arial" panose="020B0604020202020204" pitchFamily="34" charset="0"/>
              <a:buChar char="•"/>
            </a:pPr>
            <a:endParaRPr lang="en-US" sz="2000" dirty="0" smtClean="0">
              <a:solidFill>
                <a:schemeClr val="tx1"/>
              </a:solidFill>
              <a:latin typeface="Calibri Light" panose="020F0302020204030204" pitchFamily="34" charset="0"/>
            </a:endParaRPr>
          </a:p>
        </p:txBody>
      </p:sp>
      <p:pic>
        <p:nvPicPr>
          <p:cNvPr id="25" name="Picture 8" descr="http://www.dap.com/images/products/0027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158878"/>
            <a:ext cx="1411633" cy="173853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724128" y="2780928"/>
            <a:ext cx="2901008" cy="2246769"/>
          </a:xfrm>
          <a:prstGeom prst="rect">
            <a:avLst/>
          </a:prstGeom>
          <a:noFill/>
        </p:spPr>
        <p:txBody>
          <a:bodyPr wrap="square" rtlCol="0">
            <a:spAutoFit/>
          </a:bodyPr>
          <a:lstStyle/>
          <a:p>
            <a:r>
              <a:rPr lang="en-US" sz="2000" u="sng" dirty="0" smtClean="0">
                <a:latin typeface="Calibri Light" panose="020F0302020204030204" pitchFamily="34" charset="0"/>
              </a:rPr>
              <a:t>Contact Cement</a:t>
            </a:r>
          </a:p>
          <a:p>
            <a:pPr marL="742950" lvl="1" indent="-285750">
              <a:buFont typeface="Arial" panose="020B0604020202020204" pitchFamily="34" charset="0"/>
              <a:buChar char="•"/>
            </a:pPr>
            <a:r>
              <a:rPr lang="en-US" sz="2000" dirty="0" smtClean="0">
                <a:latin typeface="Calibri Light" panose="020F0302020204030204" pitchFamily="34" charset="0"/>
              </a:rPr>
              <a:t>Strong Bonding capabilities</a:t>
            </a:r>
          </a:p>
          <a:p>
            <a:pPr marL="742950" lvl="1" indent="-285750">
              <a:buFont typeface="Arial" panose="020B0604020202020204" pitchFamily="34" charset="0"/>
              <a:buChar char="•"/>
            </a:pPr>
            <a:r>
              <a:rPr lang="en-US" sz="2000" dirty="0" smtClean="0">
                <a:latin typeface="Calibri Light" panose="020F0302020204030204" pitchFamily="34" charset="0"/>
              </a:rPr>
              <a:t>Waterproof</a:t>
            </a:r>
          </a:p>
          <a:p>
            <a:pPr marL="742950" lvl="1" indent="-285750">
              <a:buFont typeface="Arial" panose="020B0604020202020204" pitchFamily="34" charset="0"/>
              <a:buChar char="•"/>
            </a:pPr>
            <a:r>
              <a:rPr lang="en-US" sz="2000" dirty="0" smtClean="0">
                <a:latin typeface="Calibri Light" panose="020F0302020204030204" pitchFamily="34" charset="0"/>
              </a:rPr>
              <a:t>Flexible</a:t>
            </a:r>
          </a:p>
          <a:p>
            <a:pPr marL="742950" lvl="1" indent="-285750">
              <a:buFont typeface="Arial" panose="020B0604020202020204" pitchFamily="34" charset="0"/>
              <a:buChar char="•"/>
            </a:pPr>
            <a:r>
              <a:rPr lang="en-US" sz="2000" dirty="0" smtClean="0">
                <a:latin typeface="Calibri Light" panose="020F0302020204030204" pitchFamily="34" charset="0"/>
              </a:rPr>
              <a:t>Relatively inexpensive</a:t>
            </a:r>
            <a:endParaRPr lang="en-US" sz="2000" dirty="0">
              <a:latin typeface="Calibri Light" panose="020F0302020204030204" pitchFamily="34" charset="0"/>
            </a:endParaRPr>
          </a:p>
        </p:txBody>
      </p:sp>
    </p:spTree>
    <p:extLst>
      <p:ext uri="{BB962C8B-B14F-4D97-AF65-F5344CB8AC3E}">
        <p14:creationId xmlns:p14="http://schemas.microsoft.com/office/powerpoint/2010/main" val="103617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animEffect transition="in" filter="fade">
                                      <p:cBhvr>
                                        <p:cTn id="13" dur="500"/>
                                        <p:tgtEl>
                                          <p:spTgt spid="2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xEl>
                                              <p:pRg st="3" end="3"/>
                                            </p:txEl>
                                          </p:spTgt>
                                        </p:tgtEl>
                                        <p:attrNameLst>
                                          <p:attrName>style.visibility</p:attrName>
                                        </p:attrNameLst>
                                      </p:cBhvr>
                                      <p:to>
                                        <p:strVal val="visible"/>
                                      </p:to>
                                    </p:set>
                                    <p:animEffect transition="in" filter="fade">
                                      <p:cBhvr>
                                        <p:cTn id="16" dur="500"/>
                                        <p:tgtEl>
                                          <p:spTgt spid="2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animEffect transition="in" filter="fade">
                                      <p:cBhvr>
                                        <p:cTn id="19" dur="500"/>
                                        <p:tgtEl>
                                          <p:spTgt spid="2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2">
                                            <p:txEl>
                                              <p:pRg st="0" end="0"/>
                                            </p:txEl>
                                          </p:spTgt>
                                        </p:tgtEl>
                                      </p:cBhvr>
                                    </p:animEffect>
                                    <p:set>
                                      <p:cBhvr>
                                        <p:cTn id="24" dur="1" fill="hold">
                                          <p:stCondLst>
                                            <p:cond delay="499"/>
                                          </p:stCondLst>
                                        </p:cTn>
                                        <p:tgtEl>
                                          <p:spTgt spid="22">
                                            <p:txEl>
                                              <p:pRg st="0" end="0"/>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2">
                                            <p:txEl>
                                              <p:pRg st="1" end="1"/>
                                            </p:txEl>
                                          </p:spTgt>
                                        </p:tgtEl>
                                      </p:cBhvr>
                                    </p:animEffect>
                                    <p:set>
                                      <p:cBhvr>
                                        <p:cTn id="27" dur="1" fill="hold">
                                          <p:stCondLst>
                                            <p:cond delay="499"/>
                                          </p:stCondLst>
                                        </p:cTn>
                                        <p:tgtEl>
                                          <p:spTgt spid="22">
                                            <p:txEl>
                                              <p:pRg st="1" end="1"/>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2">
                                            <p:txEl>
                                              <p:pRg st="2" end="2"/>
                                            </p:txEl>
                                          </p:spTgt>
                                        </p:tgtEl>
                                      </p:cBhvr>
                                    </p:animEffect>
                                    <p:set>
                                      <p:cBhvr>
                                        <p:cTn id="30" dur="1" fill="hold">
                                          <p:stCondLst>
                                            <p:cond delay="499"/>
                                          </p:stCondLst>
                                        </p:cTn>
                                        <p:tgtEl>
                                          <p:spTgt spid="22">
                                            <p:txEl>
                                              <p:pRg st="2" end="2"/>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2">
                                            <p:txEl>
                                              <p:pRg st="4" end="4"/>
                                            </p:txEl>
                                          </p:spTgt>
                                        </p:tgtEl>
                                      </p:cBhvr>
                                    </p:animEffect>
                                    <p:set>
                                      <p:cBhvr>
                                        <p:cTn id="33" dur="1" fill="hold">
                                          <p:stCondLst>
                                            <p:cond delay="499"/>
                                          </p:stCondLst>
                                        </p:cTn>
                                        <p:tgtEl>
                                          <p:spTgt spid="22">
                                            <p:txEl>
                                              <p:pRg st="4" end="4"/>
                                            </p:txEl>
                                          </p:spTgt>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31</a:t>
            </a:fld>
            <a:endParaRPr lang="en-US" dirty="0"/>
          </a:p>
        </p:txBody>
      </p:sp>
      <p:sp>
        <p:nvSpPr>
          <p:cNvPr id="10" name="TextBox 9"/>
          <p:cNvSpPr txBox="1"/>
          <p:nvPr/>
        </p:nvSpPr>
        <p:spPr>
          <a:xfrm>
            <a:off x="7236296" y="6309320"/>
            <a:ext cx="1800200" cy="369332"/>
          </a:xfrm>
          <a:prstGeom prst="rect">
            <a:avLst/>
          </a:prstGeom>
          <a:noFill/>
        </p:spPr>
        <p:txBody>
          <a:bodyPr wrap="square" rtlCol="0">
            <a:spAutoFit/>
          </a:bodyPr>
          <a:lstStyle/>
          <a:p>
            <a:r>
              <a:rPr lang="en-US" dirty="0" smtClean="0"/>
              <a:t>Cecilia Wong</a:t>
            </a:r>
          </a:p>
        </p:txBody>
      </p:sp>
      <p:sp>
        <p:nvSpPr>
          <p:cNvPr id="19" name="Title 3"/>
          <p:cNvSpPr>
            <a:spLocks noGrp="1"/>
          </p:cNvSpPr>
          <p:nvPr/>
        </p:nvSpPr>
        <p:spPr>
          <a:xfrm>
            <a:off x="395536" y="134076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Body Attachment</a:t>
            </a:r>
            <a:endParaRPr lang="en-US" sz="3500" dirty="0"/>
          </a:p>
        </p:txBody>
      </p:sp>
      <p:sp>
        <p:nvSpPr>
          <p:cNvPr id="23" name="TextBox 22"/>
          <p:cNvSpPr txBox="1"/>
          <p:nvPr/>
        </p:nvSpPr>
        <p:spPr>
          <a:xfrm>
            <a:off x="755576" y="2949912"/>
            <a:ext cx="2751154" cy="1631216"/>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Sewing</a:t>
            </a: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Velcro</a:t>
            </a: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Straps (nylon)</a:t>
            </a: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Shoulder padding</a:t>
            </a:r>
          </a:p>
          <a:p>
            <a:pPr marL="285750" indent="-285750">
              <a:buFont typeface="Arial" panose="020B0604020202020204" pitchFamily="34" charset="0"/>
              <a:buChar char="•"/>
            </a:pPr>
            <a:r>
              <a:rPr lang="en-US" sz="2000" dirty="0" smtClean="0">
                <a:solidFill>
                  <a:schemeClr val="tx1"/>
                </a:solidFill>
                <a:latin typeface="Calibri Light" panose="020F0302020204030204" pitchFamily="34" charset="0"/>
              </a:rPr>
              <a:t>Snaps</a:t>
            </a:r>
          </a:p>
        </p:txBody>
      </p:sp>
      <p:pic>
        <p:nvPicPr>
          <p:cNvPr id="32" name="Picture 31"/>
          <p:cNvPicPr>
            <a:picLocks noChangeAspect="1"/>
          </p:cNvPicPr>
          <p:nvPr/>
        </p:nvPicPr>
        <p:blipFill>
          <a:blip r:embed="rId4"/>
          <a:stretch>
            <a:fillRect/>
          </a:stretch>
        </p:blipFill>
        <p:spPr>
          <a:xfrm>
            <a:off x="3563888" y="2852936"/>
            <a:ext cx="1694727" cy="1960841"/>
          </a:xfrm>
          <a:prstGeom prst="rect">
            <a:avLst/>
          </a:prstGeom>
        </p:spPr>
      </p:pic>
      <p:sp>
        <p:nvSpPr>
          <p:cNvPr id="14" name="TextBox 13"/>
          <p:cNvSpPr txBox="1"/>
          <p:nvPr/>
        </p:nvSpPr>
        <p:spPr>
          <a:xfrm>
            <a:off x="5997310" y="2564904"/>
            <a:ext cx="2751154" cy="255454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u="sng" dirty="0" smtClean="0">
                <a:solidFill>
                  <a:schemeClr val="tx1"/>
                </a:solidFill>
                <a:latin typeface="Calibri Light" panose="020F0302020204030204" pitchFamily="34" charset="0"/>
              </a:rPr>
              <a:t>Straps (nylon)</a:t>
            </a:r>
          </a:p>
          <a:p>
            <a:pPr marL="342900" indent="-342900">
              <a:buFont typeface="Arial" panose="020B0604020202020204" pitchFamily="34" charset="0"/>
              <a:buChar char="•"/>
            </a:pPr>
            <a:r>
              <a:rPr lang="en-US" sz="2000" dirty="0" smtClean="0">
                <a:solidFill>
                  <a:schemeClr val="tx1"/>
                </a:solidFill>
                <a:latin typeface="Calibri Light" panose="020F0302020204030204" pitchFamily="34" charset="0"/>
              </a:rPr>
              <a:t>Lightweight</a:t>
            </a:r>
          </a:p>
          <a:p>
            <a:pPr marL="342900" indent="-342900">
              <a:buFont typeface="Arial" panose="020B0604020202020204" pitchFamily="34" charset="0"/>
              <a:buChar char="•"/>
            </a:pPr>
            <a:r>
              <a:rPr lang="en-US" sz="2000" dirty="0" smtClean="0">
                <a:solidFill>
                  <a:schemeClr val="tx1"/>
                </a:solidFill>
                <a:latin typeface="Calibri Light" panose="020F0302020204030204" pitchFamily="34" charset="0"/>
              </a:rPr>
              <a:t>Strong </a:t>
            </a:r>
          </a:p>
          <a:p>
            <a:pPr marL="342900" indent="-342900">
              <a:buFont typeface="Arial" panose="020B0604020202020204" pitchFamily="34" charset="0"/>
              <a:buChar char="•"/>
            </a:pPr>
            <a:r>
              <a:rPr lang="en-US" sz="2000" dirty="0" smtClean="0">
                <a:solidFill>
                  <a:schemeClr val="tx1"/>
                </a:solidFill>
                <a:latin typeface="Calibri Light" panose="020F0302020204030204" pitchFamily="34" charset="0"/>
              </a:rPr>
              <a:t>Ability to fasten the collar even across front and back</a:t>
            </a:r>
          </a:p>
          <a:p>
            <a:pPr marL="342900" indent="-342900">
              <a:buFont typeface="Arial" panose="020B0604020202020204" pitchFamily="34" charset="0"/>
              <a:buChar char="•"/>
            </a:pPr>
            <a:r>
              <a:rPr lang="en-US" sz="2000" dirty="0" smtClean="0">
                <a:solidFill>
                  <a:schemeClr val="tx1"/>
                </a:solidFill>
                <a:latin typeface="Calibri Light" panose="020F0302020204030204" pitchFamily="34" charset="0"/>
              </a:rPr>
              <a:t>Easily adjustable</a:t>
            </a:r>
          </a:p>
          <a:p>
            <a:endParaRPr lang="en-US" sz="2000" dirty="0" smtClean="0">
              <a:solidFill>
                <a:schemeClr val="tx1"/>
              </a:solidFill>
              <a:latin typeface="Calibri Light" panose="020F0302020204030204" pitchFamily="34" charset="0"/>
            </a:endParaRPr>
          </a:p>
        </p:txBody>
      </p:sp>
    </p:spTree>
    <p:extLst>
      <p:ext uri="{BB962C8B-B14F-4D97-AF65-F5344CB8AC3E}">
        <p14:creationId xmlns:p14="http://schemas.microsoft.com/office/powerpoint/2010/main" val="2087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fade">
                                      <p:cBhvr>
                                        <p:cTn id="10" dur="500"/>
                                        <p:tgtEl>
                                          <p:spTgt spid="2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Effect transition="in" filter="fade">
                                      <p:cBhvr>
                                        <p:cTn id="13" dur="500"/>
                                        <p:tgtEl>
                                          <p:spTgt spid="2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xEl>
                                              <p:pRg st="3" end="3"/>
                                            </p:txEl>
                                          </p:spTgt>
                                        </p:tgtEl>
                                        <p:attrNameLst>
                                          <p:attrName>style.visibility</p:attrName>
                                        </p:attrNameLst>
                                      </p:cBhvr>
                                      <p:to>
                                        <p:strVal val="visible"/>
                                      </p:to>
                                    </p:set>
                                    <p:animEffect transition="in" filter="fade">
                                      <p:cBhvr>
                                        <p:cTn id="16" dur="500"/>
                                        <p:tgtEl>
                                          <p:spTgt spid="2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animEffect transition="in" filter="fade">
                                      <p:cBhvr>
                                        <p:cTn id="19" dur="500"/>
                                        <p:tgtEl>
                                          <p:spTgt spid="2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3">
                                            <p:txEl>
                                              <p:pRg st="0" end="0"/>
                                            </p:txEl>
                                          </p:spTgt>
                                        </p:tgtEl>
                                      </p:cBhvr>
                                    </p:animEffect>
                                    <p:set>
                                      <p:cBhvr>
                                        <p:cTn id="24" dur="1" fill="hold">
                                          <p:stCondLst>
                                            <p:cond delay="499"/>
                                          </p:stCondLst>
                                        </p:cTn>
                                        <p:tgtEl>
                                          <p:spTgt spid="23">
                                            <p:txEl>
                                              <p:pRg st="0" end="0"/>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3">
                                            <p:txEl>
                                              <p:pRg st="1" end="1"/>
                                            </p:txEl>
                                          </p:spTgt>
                                        </p:tgtEl>
                                      </p:cBhvr>
                                    </p:animEffect>
                                    <p:set>
                                      <p:cBhvr>
                                        <p:cTn id="27" dur="1" fill="hold">
                                          <p:stCondLst>
                                            <p:cond delay="499"/>
                                          </p:stCondLst>
                                        </p:cTn>
                                        <p:tgtEl>
                                          <p:spTgt spid="23">
                                            <p:txEl>
                                              <p:pRg st="1" end="1"/>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
                                            <p:txEl>
                                              <p:pRg st="3" end="3"/>
                                            </p:txEl>
                                          </p:spTgt>
                                        </p:tgtEl>
                                      </p:cBhvr>
                                    </p:animEffect>
                                    <p:set>
                                      <p:cBhvr>
                                        <p:cTn id="30" dur="1" fill="hold">
                                          <p:stCondLst>
                                            <p:cond delay="499"/>
                                          </p:stCondLst>
                                        </p:cTn>
                                        <p:tgtEl>
                                          <p:spTgt spid="23">
                                            <p:txEl>
                                              <p:pRg st="3" end="3"/>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3">
                                            <p:txEl>
                                              <p:pRg st="4" end="4"/>
                                            </p:txEl>
                                          </p:spTgt>
                                        </p:tgtEl>
                                      </p:cBhvr>
                                    </p:animEffect>
                                    <p:set>
                                      <p:cBhvr>
                                        <p:cTn id="33" dur="1" fill="hold">
                                          <p:stCondLst>
                                            <p:cond delay="499"/>
                                          </p:stCondLst>
                                        </p:cTn>
                                        <p:tgtEl>
                                          <p:spTgt spid="23">
                                            <p:txEl>
                                              <p:pRg st="4" end="4"/>
                                            </p:txEl>
                                          </p:spTgt>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32</a:t>
            </a:fld>
            <a:endParaRPr lang="en-US" dirty="0"/>
          </a:p>
        </p:txBody>
      </p:sp>
      <p:sp>
        <p:nvSpPr>
          <p:cNvPr id="8" name="TextBox 7"/>
          <p:cNvSpPr txBox="1"/>
          <p:nvPr/>
        </p:nvSpPr>
        <p:spPr>
          <a:xfrm>
            <a:off x="7380312" y="6319268"/>
            <a:ext cx="1800200" cy="369332"/>
          </a:xfrm>
          <a:prstGeom prst="rect">
            <a:avLst/>
          </a:prstGeom>
          <a:noFill/>
        </p:spPr>
        <p:txBody>
          <a:bodyPr wrap="square" rtlCol="0">
            <a:spAutoFit/>
          </a:bodyPr>
          <a:lstStyle/>
          <a:p>
            <a:r>
              <a:rPr lang="en-US" dirty="0" smtClean="0"/>
              <a:t>Cecilia Wong</a:t>
            </a:r>
            <a:endParaRPr lang="en-US" dirty="0"/>
          </a:p>
        </p:txBody>
      </p:sp>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0301" y="1907614"/>
            <a:ext cx="1481408" cy="1475838"/>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0" name="Picture 9"/>
          <p:cNvPicPr>
            <a:picLocks noChangeAspect="1"/>
          </p:cNvPicPr>
          <p:nvPr/>
        </p:nvPicPr>
        <p:blipFill rotWithShape="1">
          <a:blip r:embed="rId5"/>
          <a:srcRect l="37000" t="19757" r="39061" b="59242"/>
          <a:stretch/>
        </p:blipFill>
        <p:spPr>
          <a:xfrm>
            <a:off x="1554212" y="4437112"/>
            <a:ext cx="2058911" cy="1444938"/>
          </a:xfrm>
          <a:prstGeom prst="rect">
            <a:avLst/>
          </a:prstGeom>
          <a:ln>
            <a:noFill/>
          </a:ln>
          <a:effectLst/>
        </p:spPr>
      </p:pic>
      <p:sp>
        <p:nvSpPr>
          <p:cNvPr id="11" name="Bent Arrow 10"/>
          <p:cNvSpPr/>
          <p:nvPr/>
        </p:nvSpPr>
        <p:spPr>
          <a:xfrm rot="10800000">
            <a:off x="4972774" y="3573017"/>
            <a:ext cx="1903482" cy="251681"/>
          </a:xfrm>
          <a:prstGeom prst="bentArrow">
            <a:avLst>
              <a:gd name="adj1" fmla="val 25000"/>
              <a:gd name="adj2" fmla="val 26170"/>
              <a:gd name="adj3" fmla="val 25000"/>
              <a:gd name="adj4" fmla="val 43750"/>
            </a:avLst>
          </a:prstGeom>
          <a:gradFill>
            <a:gsLst>
              <a:gs pos="35000">
                <a:schemeClr val="dk1">
                  <a:tint val="50000"/>
                  <a:satMod val="300000"/>
                </a:schemeClr>
              </a:gs>
              <a:gs pos="35000">
                <a:schemeClr val="dk1">
                  <a:tint val="37000"/>
                  <a:satMod val="300000"/>
                </a:schemeClr>
              </a:gs>
              <a:gs pos="100000">
                <a:schemeClr val="dk1">
                  <a:tint val="15000"/>
                  <a:satMod val="35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flipH="1">
            <a:off x="2551644" y="2816918"/>
            <a:ext cx="229423" cy="2029651"/>
          </a:xfrm>
          <a:prstGeom prst="bentArrow">
            <a:avLst>
              <a:gd name="adj1" fmla="val 31204"/>
              <a:gd name="adj2" fmla="val 25000"/>
              <a:gd name="adj3" fmla="val 25000"/>
              <a:gd name="adj4" fmla="val 43750"/>
            </a:avLst>
          </a:prstGeom>
          <a:gradFill>
            <a:gsLst>
              <a:gs pos="35000">
                <a:schemeClr val="dk1">
                  <a:tint val="50000"/>
                  <a:satMod val="300000"/>
                </a:schemeClr>
              </a:gs>
              <a:gs pos="35000">
                <a:schemeClr val="dk1">
                  <a:tint val="37000"/>
                  <a:satMod val="300000"/>
                </a:schemeClr>
              </a:gs>
              <a:gs pos="100000">
                <a:schemeClr val="dk1">
                  <a:tint val="15000"/>
                  <a:satMod val="35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ight Arrow 12"/>
          <p:cNvSpPr/>
          <p:nvPr/>
        </p:nvSpPr>
        <p:spPr>
          <a:xfrm>
            <a:off x="4185816" y="2483030"/>
            <a:ext cx="792815" cy="16891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ight Arrow 13"/>
          <p:cNvSpPr/>
          <p:nvPr/>
        </p:nvSpPr>
        <p:spPr>
          <a:xfrm>
            <a:off x="4209222" y="5040192"/>
            <a:ext cx="792815" cy="16891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TextBox 14"/>
          <p:cNvSpPr txBox="1"/>
          <p:nvPr/>
        </p:nvSpPr>
        <p:spPr>
          <a:xfrm>
            <a:off x="908659" y="1497832"/>
            <a:ext cx="3582266" cy="400110"/>
          </a:xfrm>
          <a:prstGeom prst="rect">
            <a:avLst/>
          </a:prstGeom>
          <a:noFill/>
        </p:spPr>
        <p:txBody>
          <a:bodyPr wrap="square" rtlCol="0">
            <a:spAutoFit/>
          </a:bodyPr>
          <a:lstStyle/>
          <a:p>
            <a:pPr marL="411415" algn="just"/>
            <a:r>
              <a:rPr lang="en-US" sz="2000" dirty="0" smtClean="0">
                <a:latin typeface="Calibri Light" panose="020F0302020204030204" pitchFamily="34" charset="0"/>
                <a:cs typeface="Arial" panose="020B0604020202020204" pitchFamily="34" charset="0"/>
              </a:rPr>
              <a:t>Mr. Boone’s Design</a:t>
            </a:r>
            <a:endParaRPr lang="en-US" sz="2000" dirty="0">
              <a:latin typeface="Calibri Light" panose="020F0302020204030204" pitchFamily="34" charset="0"/>
            </a:endParaRPr>
          </a:p>
        </p:txBody>
      </p:sp>
      <p:sp>
        <p:nvSpPr>
          <p:cNvPr id="16" name="TextBox 15"/>
          <p:cNvSpPr txBox="1"/>
          <p:nvPr/>
        </p:nvSpPr>
        <p:spPr>
          <a:xfrm>
            <a:off x="368276" y="4001681"/>
            <a:ext cx="4633761" cy="400110"/>
          </a:xfrm>
          <a:prstGeom prst="rect">
            <a:avLst/>
          </a:prstGeom>
          <a:noFill/>
        </p:spPr>
        <p:txBody>
          <a:bodyPr wrap="square" rtlCol="0">
            <a:spAutoFit/>
          </a:bodyPr>
          <a:lstStyle/>
          <a:p>
            <a:pPr marL="411415" algn="just"/>
            <a:r>
              <a:rPr lang="en-US" sz="2000" dirty="0" smtClean="0">
                <a:latin typeface="Calibri Light" panose="020F0302020204030204" pitchFamily="34" charset="0"/>
                <a:cs typeface="Arial" panose="020B0604020202020204" pitchFamily="34" charset="0"/>
              </a:rPr>
              <a:t>Flat Plate with Shoulder Padding</a:t>
            </a:r>
            <a:endParaRPr lang="en-US" sz="2000" dirty="0">
              <a:latin typeface="Calibri Light" panose="020F0302020204030204" pitchFamily="34" charset="0"/>
            </a:endParaRPr>
          </a:p>
        </p:txBody>
      </p:sp>
      <p:sp>
        <p:nvSpPr>
          <p:cNvPr id="17" name="TextBox 16"/>
          <p:cNvSpPr txBox="1"/>
          <p:nvPr/>
        </p:nvSpPr>
        <p:spPr>
          <a:xfrm>
            <a:off x="5251161" y="1512697"/>
            <a:ext cx="2792996" cy="400110"/>
          </a:xfrm>
          <a:prstGeom prst="rect">
            <a:avLst/>
          </a:prstGeom>
          <a:noFill/>
        </p:spPr>
        <p:txBody>
          <a:bodyPr wrap="square" rtlCol="0">
            <a:spAutoFit/>
          </a:bodyPr>
          <a:lstStyle/>
          <a:p>
            <a:pPr marL="411415" algn="just"/>
            <a:r>
              <a:rPr lang="en-US" sz="2000" dirty="0" smtClean="0">
                <a:latin typeface="Calibri Light" panose="020F0302020204030204" pitchFamily="34" charset="0"/>
                <a:cs typeface="Arial" panose="020B0604020202020204" pitchFamily="34" charset="0"/>
              </a:rPr>
              <a:t>Flat Plate Design</a:t>
            </a:r>
            <a:endParaRPr lang="en-US" sz="2000" dirty="0">
              <a:latin typeface="Calibri Light" panose="020F0302020204030204" pitchFamily="34" charset="0"/>
            </a:endParaRPr>
          </a:p>
        </p:txBody>
      </p:sp>
      <p:pic>
        <p:nvPicPr>
          <p:cNvPr id="18" name="Picture 17"/>
          <p:cNvPicPr>
            <a:picLocks noChangeAspect="1"/>
          </p:cNvPicPr>
          <p:nvPr/>
        </p:nvPicPr>
        <p:blipFill rotWithShape="1">
          <a:blip r:embed="rId6">
            <a:extLst>
              <a:ext uri="{BEBA8EAE-BF5A-486C-A8C5-ECC9F3942E4B}">
                <a14:imgProps xmlns:a14="http://schemas.microsoft.com/office/drawing/2010/main">
                  <a14:imgLayer r:embed="rId7">
                    <a14:imgEffect>
                      <a14:backgroundRemoval t="1303" b="56678" l="130" r="81641">
                        <a14:foregroundMark x1="4297" y1="50814" x2="15885" y2="42834"/>
                        <a14:foregroundMark x1="40104" y1="14332" x2="51823" y2="14169"/>
                      </a14:backgroundRemoval>
                    </a14:imgEffect>
                  </a14:imgLayer>
                </a14:imgProps>
              </a:ext>
            </a:extLst>
          </a:blip>
          <a:srcRect l="1502" r="20469" b="43844"/>
          <a:stretch/>
        </p:blipFill>
        <p:spPr>
          <a:xfrm>
            <a:off x="5817851" y="4514175"/>
            <a:ext cx="2116810" cy="1217973"/>
          </a:xfrm>
          <a:prstGeom prst="rect">
            <a:avLst/>
          </a:prstGeom>
          <a:ln>
            <a:noFill/>
          </a:ln>
          <a:effectLst/>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353" r="97880">
                        <a14:foregroundMark x1="12721" y1="48649" x2="353" y2="72201"/>
                        <a14:foregroundMark x1="33922" y1="3089" x2="57951" y2="3861"/>
                        <a14:foregroundMark x1="27562" y1="21236" x2="33569" y2="16602"/>
                        <a14:foregroundMark x1="58304" y1="18533" x2="61484" y2="28185"/>
                        <a14:foregroundMark x1="13428" y1="46718" x2="22968" y2="45946"/>
                        <a14:foregroundMark x1="49117" y1="44402" x2="75618" y2="44402"/>
                        <a14:foregroundMark x1="61484" y1="47876" x2="74912" y2="47104"/>
                        <a14:foregroundMark x1="65018" y1="37452" x2="74558" y2="42857"/>
                        <a14:foregroundMark x1="41343" y1="20077" x2="51237" y2="21236"/>
                        <a14:foregroundMark x1="61837" y1="4633" x2="62191" y2="6178"/>
                        <a14:foregroundMark x1="26855" y1="20077" x2="27562" y2="20077"/>
                        <a14:foregroundMark x1="29329" y1="17375" x2="29329" y2="17375"/>
                        <a14:foregroundMark x1="31802" y1="16216" x2="31802" y2="16216"/>
                        <a14:foregroundMark x1="28269" y1="33205" x2="28269" y2="33205"/>
                        <a14:foregroundMark x1="27208" y1="31274" x2="27208" y2="31274"/>
                        <a14:foregroundMark x1="26502" y1="28958" x2="26502" y2="28958"/>
                        <a14:foregroundMark x1="26148" y1="27413" x2="26148" y2="27413"/>
                        <a14:foregroundMark x1="28975" y1="5792" x2="28975" y2="5792"/>
                        <a14:foregroundMark x1="29329" y1="3475" x2="29329" y2="3475"/>
                        <a14:foregroundMark x1="30389" y1="10039" x2="30389" y2="10039"/>
                        <a14:foregroundMark x1="31095" y1="11583" x2="31095" y2="11583"/>
                        <a14:foregroundMark x1="32862" y1="13127" x2="32862" y2="13127"/>
                        <a14:foregroundMark x1="58657" y1="14286" x2="58657" y2="14286"/>
                        <a14:foregroundMark x1="60071" y1="15444" x2="60071" y2="15444"/>
                        <a14:foregroundMark x1="61837" y1="17761" x2="61837" y2="17761"/>
                        <a14:foregroundMark x1="62898" y1="20077" x2="62898" y2="20077"/>
                        <a14:foregroundMark x1="62898" y1="22394" x2="62898" y2="22394"/>
                        <a14:foregroundMark x1="62898" y1="24324" x2="62898" y2="24324"/>
                        <a14:foregroundMark x1="62191" y1="30116" x2="62191" y2="30116"/>
                        <a14:foregroundMark x1="61131" y1="32432" x2="61131" y2="32432"/>
                        <a14:foregroundMark x1="62898" y1="28571" x2="62898" y2="28571"/>
                        <a14:foregroundMark x1="6007" y1="54826" x2="6007" y2="54826"/>
                        <a14:foregroundMark x1="6360" y1="53282" x2="6360" y2="53282"/>
                        <a14:foregroundMark x1="7774" y1="51737" x2="7774" y2="51737"/>
                        <a14:foregroundMark x1="9894" y1="49421" x2="9894" y2="49421"/>
                        <a14:foregroundMark x1="11661" y1="47490" x2="11661" y2="47490"/>
                        <a14:foregroundMark x1="12367" y1="46718" x2="12367" y2="46718"/>
                        <a14:foregroundMark x1="14134" y1="45560" x2="14134" y2="45560"/>
                        <a14:foregroundMark x1="707" y1="68726" x2="707" y2="68726"/>
                        <a14:foregroundMark x1="1060" y1="67954" x2="1060" y2="67954"/>
                        <a14:foregroundMark x1="2120" y1="66023" x2="2473" y2="66023"/>
                        <a14:foregroundMark x1="3534" y1="59846" x2="3534" y2="59846"/>
                        <a14:foregroundMark x1="4240" y1="57915" x2="4240" y2="57915"/>
                        <a14:foregroundMark x1="5300" y1="56757" x2="5300" y2="56757"/>
                        <a14:foregroundMark x1="7420" y1="52510" x2="7420" y2="52510"/>
                        <a14:foregroundMark x1="8834" y1="50965" x2="8834" y2="50965"/>
                        <a14:foregroundMark x1="15548" y1="45174" x2="15548" y2="45174"/>
                        <a14:foregroundMark x1="16961" y1="44402" x2="16961" y2="44402"/>
                        <a14:foregroundMark x1="18021" y1="44015" x2="18021" y2="44015"/>
                        <a14:foregroundMark x1="19435" y1="43629" x2="19435" y2="43629"/>
                        <a14:foregroundMark x1="20495" y1="43243" x2="20495" y2="43243"/>
                        <a14:foregroundMark x1="22615" y1="42085" x2="22615" y2="42085"/>
                        <a14:foregroundMark x1="23322" y1="41313" x2="23322" y2="41313"/>
                        <a14:foregroundMark x1="25088" y1="40154" x2="25088" y2="40154"/>
                        <a14:foregroundMark x1="25795" y1="39382" x2="25795" y2="39382"/>
                        <a14:foregroundMark x1="26502" y1="38996" x2="26502" y2="38996"/>
                        <a14:foregroundMark x1="28269" y1="37838" x2="28269" y2="37838"/>
                        <a14:foregroundMark x1="28622" y1="37066" x2="28622" y2="37066"/>
                        <a14:foregroundMark x1="28975" y1="36680" x2="28975" y2="36680"/>
                        <a14:foregroundMark x1="59717" y1="10811" x2="59717" y2="10811"/>
                        <a14:foregroundMark x1="61131" y1="9653" x2="61131" y2="9653"/>
                        <a14:foregroundMark x1="62191" y1="8108" x2="62191" y2="8108"/>
                        <a14:foregroundMark x1="58657" y1="12355" x2="58657" y2="12355"/>
                        <a14:foregroundMark x1="81625" y1="47490" x2="81625" y2="47490"/>
                        <a14:foregroundMark x1="84099" y1="49807" x2="84099" y2="49807"/>
                        <a14:foregroundMark x1="83039" y1="48649" x2="83039" y2="48649"/>
                        <a14:foregroundMark x1="82332" y1="48263" x2="82332" y2="48263"/>
                        <a14:foregroundMark x1="96113" y1="95367" x2="96113" y2="95367"/>
                        <a14:foregroundMark x1="95406" y1="93050" x2="95406" y2="93050"/>
                        <a14:foregroundMark x1="95406" y1="81853" x2="95406" y2="81853"/>
                        <a14:foregroundMark x1="95406" y1="86873" x2="95406" y2="86873"/>
                        <a14:foregroundMark x1="95406" y1="83784" x2="95406" y2="99614"/>
                        <a14:foregroundMark x1="86219" y1="85328" x2="85866" y2="98456"/>
                        <a14:foregroundMark x1="87986" y1="85328" x2="87986" y2="98456"/>
                        <a14:foregroundMark x1="88693" y1="85328" x2="89046" y2="98069"/>
                        <a14:foregroundMark x1="89753" y1="85714" x2="89753" y2="98842"/>
                        <a14:foregroundMark x1="90813" y1="86486" x2="90459" y2="97683"/>
                        <a14:foregroundMark x1="88693" y1="53668" x2="91166" y2="61004"/>
                        <a14:foregroundMark x1="92226" y1="64479" x2="93640" y2="73745"/>
                        <a14:foregroundMark x1="91166" y1="59073" x2="91166" y2="59073"/>
                        <a14:foregroundMark x1="92226" y1="62934" x2="92226" y2="62934"/>
                        <a14:foregroundMark x1="91519" y1="61004" x2="91519" y2="61004"/>
                        <a14:foregroundMark x1="93993" y1="76448" x2="93993" y2="76448"/>
                        <a14:foregroundMark x1="95053" y1="79537" x2="95053" y2="79537"/>
                        <a14:foregroundMark x1="93286" y1="67568" x2="93286" y2="67568"/>
                        <a14:foregroundMark x1="92580" y1="64865" x2="92580" y2="64865"/>
                        <a14:foregroundMark x1="87279" y1="52124" x2="87279" y2="52124"/>
                        <a14:foregroundMark x1="85512" y1="51351" x2="85512" y2="51351"/>
                        <a14:foregroundMark x1="2827" y1="62162" x2="2827" y2="62162"/>
                      </a14:backgroundRemoval>
                    </a14:imgEffect>
                  </a14:imgLayer>
                </a14:imgProps>
              </a:ext>
            </a:extLst>
          </a:blip>
          <a:stretch>
            <a:fillRect/>
          </a:stretch>
        </p:blipFill>
        <p:spPr>
          <a:xfrm>
            <a:off x="1627779" y="1837163"/>
            <a:ext cx="1640856" cy="1501702"/>
          </a:xfrm>
          <a:prstGeom prst="rect">
            <a:avLst/>
          </a:prstGeom>
        </p:spPr>
      </p:pic>
      <p:sp>
        <p:nvSpPr>
          <p:cNvPr id="20" name="TextBox 19"/>
          <p:cNvSpPr txBox="1"/>
          <p:nvPr/>
        </p:nvSpPr>
        <p:spPr>
          <a:xfrm>
            <a:off x="5601827" y="4114087"/>
            <a:ext cx="2282541" cy="400110"/>
          </a:xfrm>
          <a:prstGeom prst="rect">
            <a:avLst/>
          </a:prstGeom>
          <a:noFill/>
        </p:spPr>
        <p:txBody>
          <a:bodyPr wrap="square" rtlCol="0">
            <a:spAutoFit/>
          </a:bodyPr>
          <a:lstStyle/>
          <a:p>
            <a:pPr marL="411415" algn="just"/>
            <a:r>
              <a:rPr lang="en-US" sz="2000" dirty="0" smtClean="0">
                <a:latin typeface="Calibri Light" panose="020F0302020204030204" pitchFamily="34" charset="0"/>
                <a:cs typeface="Arial" panose="020B0604020202020204" pitchFamily="34" charset="0"/>
              </a:rPr>
              <a:t>Final Design</a:t>
            </a:r>
            <a:endParaRPr lang="en-US" sz="2000" dirty="0">
              <a:latin typeface="Calibri Light" panose="020F0302020204030204" pitchFamily="34" charset="0"/>
            </a:endParaRPr>
          </a:p>
        </p:txBody>
      </p:sp>
    </p:spTree>
    <p:extLst>
      <p:ext uri="{BB962C8B-B14F-4D97-AF65-F5344CB8AC3E}">
        <p14:creationId xmlns:p14="http://schemas.microsoft.com/office/powerpoint/2010/main" val="3761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33</a:t>
            </a:fld>
            <a:endParaRPr lang="en-US" dirty="0"/>
          </a:p>
        </p:txBody>
      </p:sp>
      <p:sp>
        <p:nvSpPr>
          <p:cNvPr id="11" name="TextBox 10"/>
          <p:cNvSpPr txBox="1"/>
          <p:nvPr/>
        </p:nvSpPr>
        <p:spPr>
          <a:xfrm>
            <a:off x="7236296" y="6319268"/>
            <a:ext cx="1800200" cy="369332"/>
          </a:xfrm>
          <a:prstGeom prst="rect">
            <a:avLst/>
          </a:prstGeom>
          <a:noFill/>
        </p:spPr>
        <p:txBody>
          <a:bodyPr wrap="square" rtlCol="0">
            <a:spAutoFit/>
          </a:bodyPr>
          <a:lstStyle/>
          <a:p>
            <a:r>
              <a:rPr lang="en-US" dirty="0" smtClean="0"/>
              <a:t>Cecilia Wong</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821949262"/>
              </p:ext>
            </p:extLst>
          </p:nvPr>
        </p:nvGraphicFramePr>
        <p:xfrm>
          <a:off x="5124791" y="2492896"/>
          <a:ext cx="3263633" cy="3107795"/>
        </p:xfrm>
        <a:graphic>
          <a:graphicData uri="http://schemas.openxmlformats.org/drawingml/2006/table">
            <a:tbl>
              <a:tblPr firstRow="1" firstCol="1" bandRow="1"/>
              <a:tblGrid>
                <a:gridCol w="388099"/>
                <a:gridCol w="1898015"/>
                <a:gridCol w="977519"/>
              </a:tblGrid>
              <a:tr h="417173">
                <a:tc gridSpan="2">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solidFill>
                            <a:schemeClr val="bg1"/>
                          </a:solidFill>
                          <a:effectLst/>
                        </a:rPr>
                        <a:t>Description</a:t>
                      </a:r>
                      <a:r>
                        <a:rPr lang="en-US" sz="1500" dirty="0">
                          <a:solidFill>
                            <a:schemeClr val="bg1"/>
                          </a:solidFill>
                          <a:effectLst/>
                        </a:rPr>
                        <a:t> </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ysClr val="windowText" lastClr="000000"/>
                      </a:solidFill>
                      <a:prstDash val="solid"/>
                      <a:round/>
                      <a:headEnd type="none" w="med" len="med"/>
                      <a:tailEnd type="none" w="med" len="med"/>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3891A7"/>
                    </a:solidFill>
                  </a:tcPr>
                </a:tc>
                <a:tc hMerge="1">
                  <a:txBody>
                    <a:bodyPr/>
                    <a:lstStyle/>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500" dirty="0" smtClean="0">
                          <a:solidFill>
                            <a:schemeClr val="bg1"/>
                          </a:solidFill>
                          <a:effectLst/>
                        </a:rPr>
                        <a:t>Value (in.)</a:t>
                      </a:r>
                      <a:endParaRPr lang="en-US" sz="15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3891A7"/>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254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rPr>
                        <a:t>Back Height</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54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2.25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254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rPr>
                        <a:t>B</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latin typeface="+mn-lt"/>
                          <a:ea typeface="+mn-ea"/>
                          <a:cs typeface="+mn-cs"/>
                        </a:rPr>
                        <a:t>Back/Top</a:t>
                      </a:r>
                      <a:r>
                        <a:rPr lang="en-US" sz="1500" baseline="0" dirty="0" smtClean="0">
                          <a:effectLst/>
                          <a:latin typeface="+mn-lt"/>
                          <a:ea typeface="+mn-ea"/>
                          <a:cs typeface="+mn-cs"/>
                        </a:rPr>
                        <a:t> Height</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1.50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rPr>
                        <a:t>C</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rPr>
                        <a:t>Back/From Height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2.0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Front Height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1.00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Total Back Height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5.75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rPr>
                        <a:t>F</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rPr>
                        <a:t>Back Piece Width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2.50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Shoulder Piece Length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2.50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Shoulder</a:t>
                      </a:r>
                      <a:r>
                        <a:rPr lang="en-US" sz="1500" baseline="0" dirty="0" smtClean="0">
                          <a:effectLst/>
                          <a:latin typeface="Calibri" panose="020F0502020204030204" pitchFamily="34" charset="0"/>
                          <a:ea typeface="Calibri" panose="020F0502020204030204" pitchFamily="34" charset="0"/>
                          <a:cs typeface="Times New Roman" panose="02020603050405020304" pitchFamily="18" charset="0"/>
                        </a:rPr>
                        <a:t> Piece Width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1.50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I</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Collar Diameter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7.50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J</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Strap</a:t>
                      </a:r>
                      <a:r>
                        <a:rPr lang="en-US" sz="1500" baseline="0" dirty="0" smtClean="0">
                          <a:effectLst/>
                          <a:latin typeface="Calibri" panose="020F0502020204030204" pitchFamily="34" charset="0"/>
                          <a:ea typeface="Calibri" panose="020F0502020204030204" pitchFamily="34" charset="0"/>
                          <a:cs typeface="Times New Roman" panose="02020603050405020304" pitchFamily="18" charset="0"/>
                        </a:rPr>
                        <a:t> Hole Width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1.25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208586">
                <a:tc>
                  <a:txBody>
                    <a:bodyPr/>
                    <a:lstStyle>
                      <a:lvl1pPr marL="0" algn="l" defTabSz="3134593" rtl="0" eaLnBrk="1" latinLnBrk="0" hangingPunct="1">
                        <a:defRPr sz="6200" b="1" kern="1200">
                          <a:solidFill>
                            <a:schemeClr val="lt1"/>
                          </a:solidFill>
                          <a:latin typeface="Calibri"/>
                          <a:ea typeface=""/>
                          <a:cs typeface=""/>
                        </a:defRPr>
                      </a:lvl1pPr>
                      <a:lvl2pPr marL="1567296" algn="l" defTabSz="3134593" rtl="0" eaLnBrk="1" latinLnBrk="0" hangingPunct="1">
                        <a:defRPr sz="6200" b="1" kern="1200">
                          <a:solidFill>
                            <a:schemeClr val="lt1"/>
                          </a:solidFill>
                          <a:latin typeface="Calibri"/>
                          <a:ea typeface=""/>
                          <a:cs typeface=""/>
                        </a:defRPr>
                      </a:lvl2pPr>
                      <a:lvl3pPr marL="3134593" algn="l" defTabSz="3134593" rtl="0" eaLnBrk="1" latinLnBrk="0" hangingPunct="1">
                        <a:defRPr sz="6200" b="1" kern="1200">
                          <a:solidFill>
                            <a:schemeClr val="lt1"/>
                          </a:solidFill>
                          <a:latin typeface="Calibri"/>
                          <a:ea typeface=""/>
                          <a:cs typeface=""/>
                        </a:defRPr>
                      </a:lvl3pPr>
                      <a:lvl4pPr marL="4701889" algn="l" defTabSz="3134593" rtl="0" eaLnBrk="1" latinLnBrk="0" hangingPunct="1">
                        <a:defRPr sz="6200" b="1" kern="1200">
                          <a:solidFill>
                            <a:schemeClr val="lt1"/>
                          </a:solidFill>
                          <a:latin typeface="Calibri"/>
                          <a:ea typeface=""/>
                          <a:cs typeface=""/>
                        </a:defRPr>
                      </a:lvl4pPr>
                      <a:lvl5pPr marL="6269186" algn="l" defTabSz="3134593" rtl="0" eaLnBrk="1" latinLnBrk="0" hangingPunct="1">
                        <a:defRPr sz="6200" b="1" kern="1200">
                          <a:solidFill>
                            <a:schemeClr val="lt1"/>
                          </a:solidFill>
                          <a:latin typeface="Calibri"/>
                          <a:ea typeface=""/>
                          <a:cs typeface=""/>
                        </a:defRPr>
                      </a:lvl5pPr>
                      <a:lvl6pPr marL="7836482" algn="l" defTabSz="3134593" rtl="0" eaLnBrk="1" latinLnBrk="0" hangingPunct="1">
                        <a:defRPr sz="6200" b="1" kern="1200">
                          <a:solidFill>
                            <a:schemeClr val="lt1"/>
                          </a:solidFill>
                          <a:latin typeface="Calibri"/>
                          <a:ea typeface=""/>
                          <a:cs typeface=""/>
                        </a:defRPr>
                      </a:lvl6pPr>
                      <a:lvl7pPr marL="9403780" algn="l" defTabSz="3134593" rtl="0" eaLnBrk="1" latinLnBrk="0" hangingPunct="1">
                        <a:defRPr sz="6200" b="1" kern="1200">
                          <a:solidFill>
                            <a:schemeClr val="lt1"/>
                          </a:solidFill>
                          <a:latin typeface="Calibri"/>
                          <a:ea typeface=""/>
                          <a:cs typeface=""/>
                        </a:defRPr>
                      </a:lvl7pPr>
                      <a:lvl8pPr marL="10971075" algn="l" defTabSz="3134593" rtl="0" eaLnBrk="1" latinLnBrk="0" hangingPunct="1">
                        <a:defRPr sz="6200" b="1" kern="1200">
                          <a:solidFill>
                            <a:schemeClr val="lt1"/>
                          </a:solidFill>
                          <a:latin typeface="Calibri"/>
                          <a:ea typeface=""/>
                          <a:cs typeface=""/>
                        </a:defRPr>
                      </a:lvl8pPr>
                      <a:lvl9pPr marL="12538373" algn="l" defTabSz="3134593" rtl="0" eaLnBrk="1" latinLnBrk="0" hangingPunct="1">
                        <a:defRPr sz="6200" b="1" kern="1200">
                          <a:solidFill>
                            <a:schemeClr val="lt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K</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rgbClr val="3891A7"/>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l">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Strap Hole Height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3134593" rtl="0" eaLnBrk="1" latinLnBrk="0" hangingPunct="1">
                        <a:defRPr sz="6200" kern="1200">
                          <a:solidFill>
                            <a:schemeClr val="dk1"/>
                          </a:solidFill>
                          <a:latin typeface="Calibri"/>
                          <a:ea typeface=""/>
                          <a:cs typeface=""/>
                        </a:defRPr>
                      </a:lvl1pPr>
                      <a:lvl2pPr marL="1567296" algn="l" defTabSz="3134593" rtl="0" eaLnBrk="1" latinLnBrk="0" hangingPunct="1">
                        <a:defRPr sz="6200" kern="1200">
                          <a:solidFill>
                            <a:schemeClr val="dk1"/>
                          </a:solidFill>
                          <a:latin typeface="Calibri"/>
                          <a:ea typeface=""/>
                          <a:cs typeface=""/>
                        </a:defRPr>
                      </a:lvl2pPr>
                      <a:lvl3pPr marL="3134593" algn="l" defTabSz="3134593" rtl="0" eaLnBrk="1" latinLnBrk="0" hangingPunct="1">
                        <a:defRPr sz="6200" kern="1200">
                          <a:solidFill>
                            <a:schemeClr val="dk1"/>
                          </a:solidFill>
                          <a:latin typeface="Calibri"/>
                          <a:ea typeface=""/>
                          <a:cs typeface=""/>
                        </a:defRPr>
                      </a:lvl3pPr>
                      <a:lvl4pPr marL="4701889" algn="l" defTabSz="3134593" rtl="0" eaLnBrk="1" latinLnBrk="0" hangingPunct="1">
                        <a:defRPr sz="6200" kern="1200">
                          <a:solidFill>
                            <a:schemeClr val="dk1"/>
                          </a:solidFill>
                          <a:latin typeface="Calibri"/>
                          <a:ea typeface=""/>
                          <a:cs typeface=""/>
                        </a:defRPr>
                      </a:lvl4pPr>
                      <a:lvl5pPr marL="6269186" algn="l" defTabSz="3134593" rtl="0" eaLnBrk="1" latinLnBrk="0" hangingPunct="1">
                        <a:defRPr sz="6200" kern="1200">
                          <a:solidFill>
                            <a:schemeClr val="dk1"/>
                          </a:solidFill>
                          <a:latin typeface="Calibri"/>
                          <a:ea typeface=""/>
                          <a:cs typeface=""/>
                        </a:defRPr>
                      </a:lvl5pPr>
                      <a:lvl6pPr marL="7836482" algn="l" defTabSz="3134593" rtl="0" eaLnBrk="1" latinLnBrk="0" hangingPunct="1">
                        <a:defRPr sz="6200" kern="1200">
                          <a:solidFill>
                            <a:schemeClr val="dk1"/>
                          </a:solidFill>
                          <a:latin typeface="Calibri"/>
                          <a:ea typeface=""/>
                          <a:cs typeface=""/>
                        </a:defRPr>
                      </a:lvl6pPr>
                      <a:lvl7pPr marL="9403780" algn="l" defTabSz="3134593" rtl="0" eaLnBrk="1" latinLnBrk="0" hangingPunct="1">
                        <a:defRPr sz="6200" kern="1200">
                          <a:solidFill>
                            <a:schemeClr val="dk1"/>
                          </a:solidFill>
                          <a:latin typeface="Calibri"/>
                          <a:ea typeface=""/>
                          <a:cs typeface=""/>
                        </a:defRPr>
                      </a:lvl7pPr>
                      <a:lvl8pPr marL="10971075" algn="l" defTabSz="3134593" rtl="0" eaLnBrk="1" latinLnBrk="0" hangingPunct="1">
                        <a:defRPr sz="6200" kern="1200">
                          <a:solidFill>
                            <a:schemeClr val="dk1"/>
                          </a:solidFill>
                          <a:latin typeface="Calibri"/>
                          <a:ea typeface=""/>
                          <a:cs typeface=""/>
                        </a:defRPr>
                      </a:lvl8pPr>
                      <a:lvl9pPr marL="12538373" algn="l" defTabSz="3134593" rtl="0" eaLnBrk="1" latinLnBrk="0" hangingPunct="1">
                        <a:defRPr sz="6200" kern="1200">
                          <a:solidFill>
                            <a:schemeClr val="dk1"/>
                          </a:solidFill>
                          <a:latin typeface="Calibri"/>
                          <a:ea typeface=""/>
                          <a:cs typeface=""/>
                        </a:defRPr>
                      </a:lvl9pPr>
                    </a:lstStyle>
                    <a:p>
                      <a:pPr marL="0" marR="0" algn="ctr">
                        <a:lnSpc>
                          <a:spcPct val="107000"/>
                        </a:lnSpc>
                        <a:spcBef>
                          <a:spcPts val="0"/>
                        </a:spcBef>
                        <a:spcAft>
                          <a:spcPts val="0"/>
                        </a:spcAft>
                      </a:pPr>
                      <a:r>
                        <a:rPr lang="en-US" sz="1500" dirty="0" smtClean="0">
                          <a:effectLst/>
                          <a:latin typeface="Calibri" panose="020F0502020204030204" pitchFamily="34" charset="0"/>
                          <a:ea typeface="Calibri" panose="020F0502020204030204" pitchFamily="34" charset="0"/>
                          <a:cs typeface="Times New Roman" panose="02020603050405020304" pitchFamily="18" charset="0"/>
                        </a:rPr>
                        <a:t>0.125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r>
            </a:tbl>
          </a:graphicData>
        </a:graphic>
      </p:graphicFrame>
      <p:pic>
        <p:nvPicPr>
          <p:cNvPr id="10" name="Picture 9"/>
          <p:cNvPicPr>
            <a:picLocks noChangeAspect="1"/>
          </p:cNvPicPr>
          <p:nvPr/>
        </p:nvPicPr>
        <p:blipFill rotWithShape="1">
          <a:blip r:embed="rId4"/>
          <a:srcRect r="8333"/>
          <a:stretch/>
        </p:blipFill>
        <p:spPr>
          <a:xfrm>
            <a:off x="820438" y="2204864"/>
            <a:ext cx="3895578" cy="3528393"/>
          </a:xfrm>
          <a:prstGeom prst="rect">
            <a:avLst/>
          </a:prstGeom>
        </p:spPr>
      </p:pic>
      <p:sp>
        <p:nvSpPr>
          <p:cNvPr id="8" name="Title 3"/>
          <p:cNvSpPr>
            <a:spLocks noGrp="1"/>
          </p:cNvSpPr>
          <p:nvPr/>
        </p:nvSpPr>
        <p:spPr>
          <a:xfrm>
            <a:off x="395536" y="134076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Dimensions</a:t>
            </a:r>
            <a:endParaRPr lang="en-US" sz="3500" dirty="0"/>
          </a:p>
        </p:txBody>
      </p:sp>
    </p:spTree>
    <p:extLst>
      <p:ext uri="{BB962C8B-B14F-4D97-AF65-F5344CB8AC3E}">
        <p14:creationId xmlns:p14="http://schemas.microsoft.com/office/powerpoint/2010/main" val="29259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7384"/>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34</a:t>
            </a:fld>
            <a:endParaRPr lang="en-US" dirty="0"/>
          </a:p>
        </p:txBody>
      </p:sp>
      <p:sp>
        <p:nvSpPr>
          <p:cNvPr id="15" name="TextBox 14"/>
          <p:cNvSpPr txBox="1"/>
          <p:nvPr/>
        </p:nvSpPr>
        <p:spPr>
          <a:xfrm>
            <a:off x="7380312" y="6319268"/>
            <a:ext cx="1800200" cy="369332"/>
          </a:xfrm>
          <a:prstGeom prst="rect">
            <a:avLst/>
          </a:prstGeom>
          <a:noFill/>
        </p:spPr>
        <p:txBody>
          <a:bodyPr wrap="square" rtlCol="0">
            <a:spAutoFit/>
          </a:bodyPr>
          <a:lstStyle/>
          <a:p>
            <a:r>
              <a:rPr lang="en-US" dirty="0" smtClean="0"/>
              <a:t>Cecilia Wong</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14" y="1709656"/>
            <a:ext cx="2494707" cy="369561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946" y="1694220"/>
            <a:ext cx="2808312" cy="369991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5021" y="1701644"/>
            <a:ext cx="2834732" cy="3696169"/>
          </a:xfrm>
          <a:prstGeom prst="rect">
            <a:avLst/>
          </a:prstGeom>
        </p:spPr>
      </p:pic>
    </p:spTree>
    <p:extLst>
      <p:ext uri="{BB962C8B-B14F-4D97-AF65-F5344CB8AC3E}">
        <p14:creationId xmlns:p14="http://schemas.microsoft.com/office/powerpoint/2010/main" val="126205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7384"/>
            <a:ext cx="9144001" cy="6885384"/>
          </a:xfrm>
          <a:prstGeom prst="rect">
            <a:avLst/>
          </a:prstGeom>
        </p:spPr>
      </p:pic>
      <p:sp>
        <p:nvSpPr>
          <p:cNvPr id="2" name="Title 1"/>
          <p:cNvSpPr>
            <a:spLocks noGrp="1"/>
          </p:cNvSpPr>
          <p:nvPr>
            <p:ph type="title"/>
          </p:nvPr>
        </p:nvSpPr>
        <p:spPr>
          <a:xfrm>
            <a:off x="539552" y="1412776"/>
            <a:ext cx="8064896" cy="792088"/>
          </a:xfrm>
        </p:spPr>
        <p:txBody>
          <a:bodyPr/>
          <a:lstStyle/>
          <a:p>
            <a:r>
              <a:rPr lang="en-US" dirty="0" smtClean="0"/>
              <a:t>Market Examination</a:t>
            </a:r>
            <a:endParaRPr lang="en-US" dirty="0"/>
          </a:p>
        </p:txBody>
      </p:sp>
      <p:graphicFrame>
        <p:nvGraphicFramePr>
          <p:cNvPr id="7" name="Diagram 6"/>
          <p:cNvGraphicFramePr/>
          <p:nvPr>
            <p:extLst>
              <p:ext uri="{D42A27DB-BD31-4B8C-83A1-F6EECF244321}">
                <p14:modId xmlns:p14="http://schemas.microsoft.com/office/powerpoint/2010/main" val="3011225407"/>
              </p:ext>
            </p:extLst>
          </p:nvPr>
        </p:nvGraphicFramePr>
        <p:xfrm>
          <a:off x="1187624" y="2204864"/>
          <a:ext cx="6662704" cy="3789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spTree>
    <p:extLst>
      <p:ext uri="{BB962C8B-B14F-4D97-AF65-F5344CB8AC3E}">
        <p14:creationId xmlns:p14="http://schemas.microsoft.com/office/powerpoint/2010/main" val="40725656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7384"/>
            <a:ext cx="9144001" cy="6885384"/>
          </a:xfrm>
          <a:prstGeom prst="rect">
            <a:avLst/>
          </a:prstGeom>
        </p:spPr>
      </p:pic>
      <p:sp>
        <p:nvSpPr>
          <p:cNvPr id="3" name="Content Placeholder 2"/>
          <p:cNvSpPr>
            <a:spLocks noGrp="1"/>
          </p:cNvSpPr>
          <p:nvPr>
            <p:ph idx="1"/>
          </p:nvPr>
        </p:nvSpPr>
        <p:spPr>
          <a:xfrm>
            <a:off x="4427984" y="5265034"/>
            <a:ext cx="4447847" cy="3263504"/>
          </a:xfrm>
        </p:spPr>
        <p:txBody>
          <a:bodyPr/>
          <a:lstStyle/>
          <a:p>
            <a:pPr lvl="1"/>
            <a:r>
              <a:rPr lang="en-US" dirty="0" smtClean="0"/>
              <a:t>Take a pitch </a:t>
            </a:r>
            <a:endParaRPr lang="en-US" dirty="0"/>
          </a:p>
        </p:txBody>
      </p:sp>
      <p:pic>
        <p:nvPicPr>
          <p:cNvPr id="2050" name="Picture 2" descr="https://www.claremont-courier.com/cms_uploads/sf.baseball-v-South-Hills-3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251" y="1771650"/>
            <a:ext cx="2342237" cy="338687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4" name="Group 13"/>
          <p:cNvGrpSpPr/>
          <p:nvPr/>
        </p:nvGrpSpPr>
        <p:grpSpPr>
          <a:xfrm>
            <a:off x="683568" y="1727449"/>
            <a:ext cx="2454482" cy="2133599"/>
            <a:chOff x="1547186" y="1959755"/>
            <a:chExt cx="1797901" cy="1543552"/>
          </a:xfrm>
        </p:grpSpPr>
        <p:sp>
          <p:nvSpPr>
            <p:cNvPr id="15" name="Hexagon 14"/>
            <p:cNvSpPr/>
            <p:nvPr/>
          </p:nvSpPr>
          <p:spPr>
            <a:xfrm>
              <a:off x="1547186" y="1959755"/>
              <a:ext cx="1797901" cy="1543552"/>
            </a:xfrm>
            <a:prstGeom prst="hexagon">
              <a:avLst>
                <a:gd name="adj" fmla="val 25000"/>
                <a:gd name="vf" fmla="val 115470"/>
              </a:avLst>
            </a:prstGeom>
            <a:solidFill>
              <a:srgbClr val="FFC000">
                <a:hueOff val="5197846"/>
                <a:satOff val="-23984"/>
                <a:lumOff val="883"/>
                <a:alphaOff val="0"/>
              </a:srgbClr>
            </a:solidFill>
            <a:ln w="12700" cap="flat" cmpd="sng" algn="ctr">
              <a:solidFill>
                <a:srgbClr val="FFC000">
                  <a:hueOff val="5197846"/>
                  <a:satOff val="-23984"/>
                  <a:lumOff val="883"/>
                  <a:alphaOff val="0"/>
                </a:srgbClr>
              </a:solidFill>
              <a:prstDash val="solid"/>
              <a:miter lim="800000"/>
            </a:ln>
            <a:effectLst/>
          </p:spPr>
        </p:sp>
        <p:sp>
          <p:nvSpPr>
            <p:cNvPr id="16" name="Hexagon 4"/>
            <p:cNvSpPr/>
            <p:nvPr/>
          </p:nvSpPr>
          <p:spPr>
            <a:xfrm>
              <a:off x="1825640" y="2198816"/>
              <a:ext cx="1240993" cy="1065430"/>
            </a:xfrm>
            <a:prstGeom prst="rect">
              <a:avLst/>
            </a:prstGeom>
            <a:noFill/>
            <a:ln>
              <a:noFill/>
            </a:ln>
            <a:effectLst/>
          </p:spPr>
          <p:txBody>
            <a:bodyPr spcFirstLastPara="0" vert="horz" wrap="square" lIns="0" tIns="29210" rIns="0" bIns="29210"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en-US" sz="2300" b="0" i="0" u="none" strike="noStrike" kern="0" cap="none" spc="0" normalizeH="0" baseline="0" noProof="0" dirty="0" smtClean="0">
                  <a:ln>
                    <a:noFill/>
                  </a:ln>
                  <a:solidFill>
                    <a:prstClr val="white"/>
                  </a:solidFill>
                  <a:effectLst/>
                  <a:uLnTx/>
                  <a:uFillTx/>
                  <a:latin typeface="Calibri" panose="020F0502020204030204"/>
                  <a:ea typeface="+mn-ea"/>
                  <a:cs typeface="+mn-cs"/>
                </a:rPr>
                <a:t>Player Habits</a:t>
              </a:r>
            </a:p>
          </p:txBody>
        </p:sp>
      </p:grpSp>
      <p:sp>
        <p:nvSpPr>
          <p:cNvPr id="8" name="TextBox 7"/>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spTree>
    <p:extLst>
      <p:ext uri="{BB962C8B-B14F-4D97-AF65-F5344CB8AC3E}">
        <p14:creationId xmlns:p14="http://schemas.microsoft.com/office/powerpoint/2010/main" val="282669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6512" y="-27384"/>
            <a:ext cx="9180512" cy="6885384"/>
          </a:xfrm>
          <a:prstGeom prst="rect">
            <a:avLst/>
          </a:prstGeom>
        </p:spPr>
      </p:pic>
      <p:sp>
        <p:nvSpPr>
          <p:cNvPr id="3" name="Content Placeholder 2"/>
          <p:cNvSpPr>
            <a:spLocks noGrp="1"/>
          </p:cNvSpPr>
          <p:nvPr>
            <p:ph idx="1"/>
          </p:nvPr>
        </p:nvSpPr>
        <p:spPr>
          <a:xfrm>
            <a:off x="3635896" y="1988840"/>
            <a:ext cx="5112568" cy="3263504"/>
          </a:xfrm>
        </p:spPr>
        <p:txBody>
          <a:bodyPr>
            <a:normAutofit lnSpcReduction="10000"/>
          </a:bodyPr>
          <a:lstStyle/>
          <a:p>
            <a:pPr lvl="1"/>
            <a:r>
              <a:rPr lang="en-US" sz="2200" dirty="0" smtClean="0">
                <a:latin typeface="Calibri Light" panose="020F0302020204030204" pitchFamily="34" charset="0"/>
              </a:rPr>
              <a:t>Approximately 500,000 adult Americans play baseball.</a:t>
            </a:r>
          </a:p>
          <a:p>
            <a:pPr marL="457200" lvl="1" indent="0">
              <a:buNone/>
            </a:pPr>
            <a:endParaRPr lang="en-US" sz="2200" dirty="0" smtClean="0">
              <a:latin typeface="Calibri Light" panose="020F0302020204030204" pitchFamily="34" charset="0"/>
            </a:endParaRPr>
          </a:p>
          <a:p>
            <a:pPr lvl="1"/>
            <a:r>
              <a:rPr lang="en-US" sz="2200" dirty="0" smtClean="0">
                <a:latin typeface="Calibri Light" panose="020F0302020204030204" pitchFamily="34" charset="0"/>
              </a:rPr>
              <a:t>In high school alone, there are 15,000 teams and 450,000+ participants.</a:t>
            </a:r>
          </a:p>
          <a:p>
            <a:pPr marL="457200" lvl="1" indent="0">
              <a:buNone/>
            </a:pPr>
            <a:endParaRPr lang="en-US" sz="2200" dirty="0" smtClean="0">
              <a:latin typeface="Calibri Light" panose="020F0302020204030204" pitchFamily="34" charset="0"/>
            </a:endParaRPr>
          </a:p>
          <a:p>
            <a:pPr lvl="1"/>
            <a:r>
              <a:rPr lang="en-US" sz="2200" dirty="0" smtClean="0">
                <a:latin typeface="Calibri Light" panose="020F0302020204030204" pitchFamily="34" charset="0"/>
              </a:rPr>
              <a:t>High school, college, major leagues, and minor leagues.</a:t>
            </a:r>
          </a:p>
          <a:p>
            <a:pPr marL="0" indent="0">
              <a:buNone/>
            </a:pPr>
            <a:endParaRPr lang="en-US" dirty="0"/>
          </a:p>
        </p:txBody>
      </p:sp>
      <p:grpSp>
        <p:nvGrpSpPr>
          <p:cNvPr id="11" name="Group 10"/>
          <p:cNvGrpSpPr/>
          <p:nvPr/>
        </p:nvGrpSpPr>
        <p:grpSpPr>
          <a:xfrm>
            <a:off x="683568" y="1703254"/>
            <a:ext cx="2475503" cy="2157794"/>
            <a:chOff x="1547186" y="3666413"/>
            <a:chExt cx="1797901" cy="1543552"/>
          </a:xfrm>
        </p:grpSpPr>
        <p:sp>
          <p:nvSpPr>
            <p:cNvPr id="12" name="Hexagon 11"/>
            <p:cNvSpPr/>
            <p:nvPr/>
          </p:nvSpPr>
          <p:spPr>
            <a:xfrm>
              <a:off x="1547186" y="3666413"/>
              <a:ext cx="1797901" cy="1543552"/>
            </a:xfrm>
            <a:prstGeom prst="hexagon">
              <a:avLst>
                <a:gd name="adj" fmla="val 25000"/>
                <a:gd name="vf" fmla="val 115470"/>
              </a:avLst>
            </a:prstGeom>
            <a:solidFill>
              <a:srgbClr val="FFC000">
                <a:hueOff val="0"/>
                <a:satOff val="0"/>
                <a:lumOff val="0"/>
                <a:alphaOff val="0"/>
              </a:srgbClr>
            </a:solidFill>
            <a:ln w="12700" cap="flat" cmpd="sng" algn="ctr">
              <a:solidFill>
                <a:srgbClr val="FFC000">
                  <a:hueOff val="0"/>
                  <a:satOff val="0"/>
                  <a:lumOff val="0"/>
                  <a:alphaOff val="0"/>
                </a:srgbClr>
              </a:solidFill>
              <a:prstDash val="solid"/>
              <a:miter lim="800000"/>
            </a:ln>
            <a:effectLst/>
          </p:spPr>
        </p:sp>
        <p:sp>
          <p:nvSpPr>
            <p:cNvPr id="13" name="Hexagon 4"/>
            <p:cNvSpPr/>
            <p:nvPr/>
          </p:nvSpPr>
          <p:spPr>
            <a:xfrm>
              <a:off x="1825640" y="3905474"/>
              <a:ext cx="1240993" cy="1065430"/>
            </a:xfrm>
            <a:prstGeom prst="rect">
              <a:avLst/>
            </a:prstGeom>
            <a:noFill/>
            <a:ln>
              <a:noFill/>
            </a:ln>
            <a:effectLst/>
          </p:spPr>
          <p:txBody>
            <a:bodyPr spcFirstLastPara="0" vert="horz" wrap="square" lIns="0" tIns="29210" rIns="0" bIns="29210"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en-US" sz="2300" b="0" i="0" u="none" strike="noStrike" kern="0" cap="none" spc="0" normalizeH="0" baseline="0" noProof="0" dirty="0" smtClean="0">
                  <a:ln>
                    <a:noFill/>
                  </a:ln>
                  <a:solidFill>
                    <a:prstClr val="white"/>
                  </a:solidFill>
                  <a:effectLst/>
                  <a:uLnTx/>
                  <a:uFillTx/>
                  <a:latin typeface="Calibri" panose="020F0502020204030204"/>
                  <a:ea typeface="+mn-ea"/>
                  <a:cs typeface="+mn-cs"/>
                </a:rPr>
                <a:t>Market Segment</a:t>
              </a:r>
            </a:p>
          </p:txBody>
        </p:sp>
      </p:grpSp>
      <p:pic>
        <p:nvPicPr>
          <p:cNvPr id="1028" name="Picture 4" descr="http://theyardsd.com/wp-content/uploads/2012/08/baseball-player-out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365104"/>
            <a:ext cx="3168352" cy="114192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spTree>
    <p:extLst>
      <p:ext uri="{BB962C8B-B14F-4D97-AF65-F5344CB8AC3E}">
        <p14:creationId xmlns:p14="http://schemas.microsoft.com/office/powerpoint/2010/main" val="150313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7384"/>
            <a:ext cx="9144001" cy="6885384"/>
          </a:xfrm>
          <a:prstGeom prst="rect">
            <a:avLst/>
          </a:prstGeom>
        </p:spPr>
      </p:pic>
      <p:sp>
        <p:nvSpPr>
          <p:cNvPr id="3" name="Content Placeholder 2"/>
          <p:cNvSpPr>
            <a:spLocks noGrp="1"/>
          </p:cNvSpPr>
          <p:nvPr>
            <p:ph idx="1"/>
          </p:nvPr>
        </p:nvSpPr>
        <p:spPr>
          <a:xfrm>
            <a:off x="3318641" y="2298918"/>
            <a:ext cx="5196709" cy="3263504"/>
          </a:xfrm>
        </p:spPr>
        <p:txBody>
          <a:bodyPr>
            <a:normAutofit/>
          </a:bodyPr>
          <a:lstStyle/>
          <a:p>
            <a:pPr marL="457200" lvl="1" indent="0" algn="ctr">
              <a:buNone/>
            </a:pPr>
            <a:r>
              <a:rPr lang="en-US" b="1" u="sng" dirty="0" smtClean="0">
                <a:latin typeface="Calibri Light" panose="020F0302020204030204" pitchFamily="34" charset="0"/>
              </a:rPr>
              <a:t>Two Categories </a:t>
            </a:r>
          </a:p>
          <a:p>
            <a:pPr marL="457200" lvl="1" indent="0">
              <a:buNone/>
            </a:pPr>
            <a:endParaRPr lang="en-US" sz="2000" b="1" dirty="0" smtClean="0">
              <a:latin typeface="Calibri Light" panose="020F0302020204030204" pitchFamily="34" charset="0"/>
            </a:endParaRPr>
          </a:p>
          <a:p>
            <a:pPr marL="1085850" lvl="2" indent="-342900">
              <a:buFont typeface="+mj-lt"/>
              <a:buAutoNum type="arabicPeriod"/>
            </a:pPr>
            <a:r>
              <a:rPr lang="en-US" sz="2000" dirty="0" smtClean="0">
                <a:latin typeface="Calibri Light" panose="020F0302020204030204" pitchFamily="34" charset="0"/>
              </a:rPr>
              <a:t>Youth </a:t>
            </a:r>
            <a:r>
              <a:rPr lang="en-US" sz="2000" dirty="0">
                <a:latin typeface="Calibri Light" panose="020F0302020204030204" pitchFamily="34" charset="0"/>
              </a:rPr>
              <a:t>baseball </a:t>
            </a:r>
            <a:r>
              <a:rPr lang="en-US" sz="2000" dirty="0" smtClean="0">
                <a:latin typeface="Calibri Light" panose="020F0302020204030204" pitchFamily="34" charset="0"/>
              </a:rPr>
              <a:t>players</a:t>
            </a:r>
          </a:p>
          <a:p>
            <a:pPr lvl="3"/>
            <a:r>
              <a:rPr lang="en-US" sz="1800" dirty="0" smtClean="0">
                <a:latin typeface="Calibri Light" panose="020F0302020204030204" pitchFamily="34" charset="0"/>
              </a:rPr>
              <a:t>Teens and high-school players ranging from ages 13-18 </a:t>
            </a:r>
          </a:p>
          <a:p>
            <a:pPr marL="1371600" lvl="3" indent="0">
              <a:buNone/>
            </a:pPr>
            <a:endParaRPr lang="en-US" sz="1800" dirty="0" smtClean="0">
              <a:latin typeface="Calibri Light" panose="020F0302020204030204" pitchFamily="34" charset="0"/>
            </a:endParaRPr>
          </a:p>
          <a:p>
            <a:pPr marL="1085850" lvl="2" indent="-342900">
              <a:buFont typeface="+mj-lt"/>
              <a:buAutoNum type="arabicPeriod"/>
            </a:pPr>
            <a:r>
              <a:rPr lang="en-US" sz="2000" dirty="0" smtClean="0">
                <a:latin typeface="Calibri Light" panose="020F0302020204030204" pitchFamily="34" charset="0"/>
              </a:rPr>
              <a:t>College and major league players</a:t>
            </a:r>
          </a:p>
          <a:p>
            <a:pPr lvl="3"/>
            <a:r>
              <a:rPr lang="en-US" sz="1800" dirty="0" smtClean="0">
                <a:latin typeface="Calibri Light" panose="020F0302020204030204" pitchFamily="34" charset="0"/>
              </a:rPr>
              <a:t>Adults and ranging from ages 18-45</a:t>
            </a:r>
          </a:p>
        </p:txBody>
      </p:sp>
      <p:sp>
        <p:nvSpPr>
          <p:cNvPr id="6" name="Hexagon 4"/>
          <p:cNvSpPr/>
          <p:nvPr/>
        </p:nvSpPr>
        <p:spPr>
          <a:xfrm>
            <a:off x="1486061" y="2611990"/>
            <a:ext cx="1285363" cy="10789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1908" rIns="0" bIns="21908" numCol="1" spcCol="1270" anchor="ctr" anchorCtr="0">
            <a:noAutofit/>
          </a:bodyPr>
          <a:lstStyle/>
          <a:p>
            <a:pPr algn="ctr" defTabSz="766763">
              <a:lnSpc>
                <a:spcPct val="90000"/>
              </a:lnSpc>
              <a:spcBef>
                <a:spcPct val="0"/>
              </a:spcBef>
              <a:spcAft>
                <a:spcPct val="35000"/>
              </a:spcAft>
            </a:pPr>
            <a:r>
              <a:rPr lang="en-US" sz="1725" dirty="0"/>
              <a:t>Player Profile</a:t>
            </a:r>
          </a:p>
        </p:txBody>
      </p:sp>
      <p:sp>
        <p:nvSpPr>
          <p:cNvPr id="12" name="Hexagon 4"/>
          <p:cNvSpPr/>
          <p:nvPr/>
        </p:nvSpPr>
        <p:spPr>
          <a:xfrm>
            <a:off x="1170181" y="3633341"/>
            <a:ext cx="1281529" cy="11170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1908" rIns="0" bIns="21908" numCol="1" spcCol="1270" anchor="ctr" anchorCtr="0">
            <a:noAutofit/>
          </a:bodyPr>
          <a:lstStyle/>
          <a:p>
            <a:pPr algn="ctr" defTabSz="766763">
              <a:lnSpc>
                <a:spcPct val="90000"/>
              </a:lnSpc>
              <a:spcBef>
                <a:spcPct val="0"/>
              </a:spcBef>
              <a:spcAft>
                <a:spcPct val="35000"/>
              </a:spcAft>
            </a:pPr>
            <a:r>
              <a:rPr lang="en-US" sz="1725" dirty="0"/>
              <a:t>Market Segment</a:t>
            </a:r>
          </a:p>
        </p:txBody>
      </p:sp>
      <p:grpSp>
        <p:nvGrpSpPr>
          <p:cNvPr id="11" name="Group 10"/>
          <p:cNvGrpSpPr/>
          <p:nvPr/>
        </p:nvGrpSpPr>
        <p:grpSpPr>
          <a:xfrm>
            <a:off x="683568" y="1776830"/>
            <a:ext cx="2482909" cy="2084218"/>
            <a:chOff x="3094373" y="2808154"/>
            <a:chExt cx="1797901" cy="1543552"/>
          </a:xfrm>
        </p:grpSpPr>
        <p:sp>
          <p:nvSpPr>
            <p:cNvPr id="13" name="Hexagon 12"/>
            <p:cNvSpPr/>
            <p:nvPr/>
          </p:nvSpPr>
          <p:spPr>
            <a:xfrm>
              <a:off x="3094373" y="2808154"/>
              <a:ext cx="1797901" cy="1543552"/>
            </a:xfrm>
            <a:prstGeom prst="hexagon">
              <a:avLst>
                <a:gd name="adj" fmla="val 25000"/>
                <a:gd name="vf" fmla="val 115470"/>
              </a:avLst>
            </a:prstGeom>
            <a:solidFill>
              <a:srgbClr val="FFC000">
                <a:hueOff val="2598923"/>
                <a:satOff val="-11992"/>
                <a:lumOff val="441"/>
                <a:alphaOff val="0"/>
              </a:srgbClr>
            </a:solidFill>
            <a:ln w="12700" cap="flat" cmpd="sng" algn="ctr">
              <a:solidFill>
                <a:srgbClr val="FFC000">
                  <a:hueOff val="2598923"/>
                  <a:satOff val="-11992"/>
                  <a:lumOff val="441"/>
                  <a:alphaOff val="0"/>
                </a:srgbClr>
              </a:solidFill>
              <a:prstDash val="solid"/>
              <a:miter lim="800000"/>
            </a:ln>
            <a:effectLst/>
          </p:spPr>
        </p:sp>
        <p:sp>
          <p:nvSpPr>
            <p:cNvPr id="14" name="Hexagon 4"/>
            <p:cNvSpPr/>
            <p:nvPr/>
          </p:nvSpPr>
          <p:spPr>
            <a:xfrm>
              <a:off x="3372827" y="3047215"/>
              <a:ext cx="1240993" cy="1065430"/>
            </a:xfrm>
            <a:prstGeom prst="rect">
              <a:avLst/>
            </a:prstGeom>
            <a:noFill/>
            <a:ln>
              <a:noFill/>
            </a:ln>
            <a:effectLst/>
          </p:spPr>
          <p:txBody>
            <a:bodyPr spcFirstLastPara="0" vert="horz" wrap="square" lIns="0" tIns="29210" rIns="0" bIns="29210"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en-US" sz="2300" b="0" i="0" u="none" strike="noStrike" kern="0" cap="none" spc="0" normalizeH="0" baseline="0" noProof="0" dirty="0" smtClean="0">
                  <a:ln>
                    <a:noFill/>
                  </a:ln>
                  <a:solidFill>
                    <a:prstClr val="white"/>
                  </a:solidFill>
                  <a:effectLst/>
                  <a:uLnTx/>
                  <a:uFillTx/>
                  <a:latin typeface="Calibri" panose="020F0502020204030204"/>
                  <a:ea typeface="+mn-ea"/>
                  <a:cs typeface="+mn-cs"/>
                </a:rPr>
                <a:t>Player Profile</a:t>
              </a:r>
            </a:p>
          </p:txBody>
        </p:sp>
      </p:grpSp>
      <p:sp>
        <p:nvSpPr>
          <p:cNvPr id="9" name="TextBox 8"/>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spTree>
    <p:extLst>
      <p:ext uri="{BB962C8B-B14F-4D97-AF65-F5344CB8AC3E}">
        <p14:creationId xmlns:p14="http://schemas.microsoft.com/office/powerpoint/2010/main" val="29536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7384"/>
            <a:ext cx="9144001" cy="6885384"/>
          </a:xfrm>
          <a:prstGeom prst="rect">
            <a:avLst/>
          </a:prstGeom>
        </p:spPr>
      </p:pic>
      <p:sp>
        <p:nvSpPr>
          <p:cNvPr id="3" name="Content Placeholder 2"/>
          <p:cNvSpPr>
            <a:spLocks noGrp="1"/>
          </p:cNvSpPr>
          <p:nvPr>
            <p:ph idx="1"/>
          </p:nvPr>
        </p:nvSpPr>
        <p:spPr>
          <a:xfrm>
            <a:off x="2915816" y="1901032"/>
            <a:ext cx="6020310" cy="3688208"/>
          </a:xfrm>
        </p:spPr>
        <p:txBody>
          <a:bodyPr>
            <a:noAutofit/>
          </a:bodyPr>
          <a:lstStyle/>
          <a:p>
            <a:pPr marL="457200" lvl="1" indent="0">
              <a:buNone/>
            </a:pPr>
            <a:endParaRPr lang="en-US" sz="1600" dirty="0" smtClean="0">
              <a:latin typeface="Calibri Light" panose="020F0302020204030204" pitchFamily="34" charset="0"/>
            </a:endParaRPr>
          </a:p>
          <a:p>
            <a:pPr lvl="1"/>
            <a:r>
              <a:rPr lang="en-US" sz="1600" dirty="0" smtClean="0">
                <a:latin typeface="Calibri Light" panose="020F0302020204030204" pitchFamily="34" charset="0"/>
              </a:rPr>
              <a:t>3 to 4 players (under the age of 15) die each year.</a:t>
            </a:r>
          </a:p>
          <a:p>
            <a:pPr marL="457200" lvl="1" indent="0">
              <a:buNone/>
            </a:pPr>
            <a:r>
              <a:rPr lang="en-US" sz="1600" dirty="0" smtClean="0">
                <a:latin typeface="Calibri Light" panose="020F0302020204030204" pitchFamily="34" charset="0"/>
              </a:rPr>
              <a:t> </a:t>
            </a:r>
          </a:p>
          <a:p>
            <a:pPr lvl="1"/>
            <a:r>
              <a:rPr lang="en-US" sz="1600" dirty="0" smtClean="0">
                <a:latin typeface="Calibri Light" panose="020F0302020204030204" pitchFamily="34" charset="0"/>
              </a:rPr>
              <a:t>Baseball has the highest fatality rate among all common youth sports.</a:t>
            </a:r>
          </a:p>
          <a:p>
            <a:pPr lvl="1"/>
            <a:endParaRPr lang="en-US" sz="1600" dirty="0">
              <a:latin typeface="Calibri Light" panose="020F0302020204030204" pitchFamily="34" charset="0"/>
            </a:endParaRPr>
          </a:p>
          <a:p>
            <a:pPr lvl="1"/>
            <a:r>
              <a:rPr lang="en-US" sz="1600" dirty="0">
                <a:latin typeface="Calibri Light" panose="020F0302020204030204" pitchFamily="34" charset="0"/>
              </a:rPr>
              <a:t>“The U.S. market for sports protective equipment was worth </a:t>
            </a:r>
            <a:r>
              <a:rPr lang="en-US" sz="2400" b="1" dirty="0">
                <a:solidFill>
                  <a:srgbClr val="FF0000"/>
                </a:solidFill>
                <a:latin typeface="Calibri Light" panose="020F0302020204030204" pitchFamily="34" charset="0"/>
              </a:rPr>
              <a:t>$1.8 billion in 2012</a:t>
            </a:r>
            <a:r>
              <a:rPr lang="en-US" sz="1600" dirty="0">
                <a:latin typeface="Calibri Light" panose="020F0302020204030204" pitchFamily="34" charset="0"/>
              </a:rPr>
              <a:t>. The market increased to nearly </a:t>
            </a:r>
            <a:r>
              <a:rPr lang="en-US" sz="2400" b="1" dirty="0">
                <a:solidFill>
                  <a:srgbClr val="FF0000"/>
                </a:solidFill>
                <a:latin typeface="Calibri Light" panose="020F0302020204030204" pitchFamily="34" charset="0"/>
              </a:rPr>
              <a:t>$1.9 billion in 2013 </a:t>
            </a:r>
            <a:r>
              <a:rPr lang="en-US" sz="1600" dirty="0">
                <a:latin typeface="Calibri Light" panose="020F0302020204030204" pitchFamily="34" charset="0"/>
              </a:rPr>
              <a:t>and expected to increase </a:t>
            </a:r>
            <a:r>
              <a:rPr lang="en-US" sz="1600" dirty="0" smtClean="0">
                <a:latin typeface="Calibri Light" panose="020F0302020204030204" pitchFamily="34" charset="0"/>
              </a:rPr>
              <a:t>to </a:t>
            </a:r>
            <a:r>
              <a:rPr lang="en-US" sz="2400" b="1" dirty="0" smtClean="0">
                <a:solidFill>
                  <a:srgbClr val="FF0000"/>
                </a:solidFill>
                <a:latin typeface="Calibri Light" panose="020F0302020204030204" pitchFamily="34" charset="0"/>
              </a:rPr>
              <a:t>$2.1 </a:t>
            </a:r>
            <a:r>
              <a:rPr lang="en-US" sz="2400" b="1" dirty="0">
                <a:solidFill>
                  <a:srgbClr val="FF0000"/>
                </a:solidFill>
                <a:latin typeface="Calibri Light" panose="020F0302020204030204" pitchFamily="34" charset="0"/>
              </a:rPr>
              <a:t>billion in 2018</a:t>
            </a:r>
            <a:r>
              <a:rPr lang="en-US" sz="1600" dirty="0">
                <a:latin typeface="Calibri Light" panose="020F0302020204030204" pitchFamily="34" charset="0"/>
              </a:rPr>
              <a:t>, a CAGR of 2.6% between 2013 and 2018”.  Source: PR Newswire</a:t>
            </a:r>
            <a:r>
              <a:rPr lang="en-US" sz="1800" dirty="0">
                <a:latin typeface="Calibri Light" panose="020F0302020204030204" pitchFamily="34" charset="0"/>
              </a:rPr>
              <a:t>. </a:t>
            </a:r>
            <a:endParaRPr lang="en-US" sz="1600" dirty="0" smtClean="0">
              <a:latin typeface="Calibri Light" panose="020F0302020204030204" pitchFamily="34" charset="0"/>
            </a:endParaRPr>
          </a:p>
          <a:p>
            <a:pPr marL="0" indent="0">
              <a:buNone/>
            </a:pPr>
            <a:endParaRPr lang="en-US" sz="2400" dirty="0"/>
          </a:p>
        </p:txBody>
      </p:sp>
      <p:grpSp>
        <p:nvGrpSpPr>
          <p:cNvPr id="14" name="Group 13"/>
          <p:cNvGrpSpPr/>
          <p:nvPr/>
        </p:nvGrpSpPr>
        <p:grpSpPr>
          <a:xfrm>
            <a:off x="683568" y="1788616"/>
            <a:ext cx="2435928" cy="2072432"/>
            <a:chOff x="4640607" y="1956468"/>
            <a:chExt cx="1797901" cy="1543552"/>
          </a:xfrm>
        </p:grpSpPr>
        <p:sp>
          <p:nvSpPr>
            <p:cNvPr id="15" name="Hexagon 14"/>
            <p:cNvSpPr/>
            <p:nvPr/>
          </p:nvSpPr>
          <p:spPr>
            <a:xfrm>
              <a:off x="4640607" y="1956468"/>
              <a:ext cx="1797901" cy="1543552"/>
            </a:xfrm>
            <a:prstGeom prst="hexagon">
              <a:avLst>
                <a:gd name="adj" fmla="val 25000"/>
                <a:gd name="vf" fmla="val 115470"/>
              </a:avLst>
            </a:prstGeom>
            <a:solidFill>
              <a:srgbClr val="FFC000">
                <a:hueOff val="7796769"/>
                <a:satOff val="-35976"/>
                <a:lumOff val="1324"/>
                <a:alphaOff val="0"/>
              </a:srgbClr>
            </a:solidFill>
            <a:ln w="12700" cap="flat" cmpd="sng" algn="ctr">
              <a:solidFill>
                <a:srgbClr val="FFC000">
                  <a:hueOff val="7796769"/>
                  <a:satOff val="-35976"/>
                  <a:lumOff val="1324"/>
                  <a:alphaOff val="0"/>
                </a:srgbClr>
              </a:solidFill>
              <a:prstDash val="solid"/>
              <a:miter lim="800000"/>
            </a:ln>
            <a:effectLst/>
          </p:spPr>
        </p:sp>
        <p:sp>
          <p:nvSpPr>
            <p:cNvPr id="16" name="Hexagon 4"/>
            <p:cNvSpPr/>
            <p:nvPr/>
          </p:nvSpPr>
          <p:spPr>
            <a:xfrm>
              <a:off x="4919061" y="2195529"/>
              <a:ext cx="1240993" cy="1065430"/>
            </a:xfrm>
            <a:prstGeom prst="rect">
              <a:avLst/>
            </a:prstGeom>
            <a:noFill/>
            <a:ln>
              <a:noFill/>
            </a:ln>
            <a:effectLst/>
          </p:spPr>
          <p:txBody>
            <a:bodyPr spcFirstLastPara="0" vert="horz" wrap="square" lIns="0" tIns="29210" rIns="0" bIns="29210"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en-US" sz="2300" b="0" i="0" u="none" strike="noStrike" kern="0" cap="none" spc="0" normalizeH="0" baseline="0" noProof="0" dirty="0" smtClean="0">
                  <a:ln>
                    <a:noFill/>
                  </a:ln>
                  <a:solidFill>
                    <a:prstClr val="white"/>
                  </a:solidFill>
                  <a:effectLst/>
                  <a:uLnTx/>
                  <a:uFillTx/>
                  <a:latin typeface="Calibri" panose="020F0502020204030204"/>
                  <a:ea typeface="+mn-ea"/>
                  <a:cs typeface="+mn-cs"/>
                </a:rPr>
                <a:t>Research and Studies</a:t>
              </a:r>
            </a:p>
          </p:txBody>
        </p:sp>
      </p:grpSp>
      <p:sp>
        <p:nvSpPr>
          <p:cNvPr id="9" name="TextBox 8"/>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pic>
        <p:nvPicPr>
          <p:cNvPr id="17" name="Picture 4" descr="http://fplreflib.findlay.co.uk/articles/44261%5Csem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211" y="4263392"/>
            <a:ext cx="1988772" cy="13258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8908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27384"/>
            <a:ext cx="9144001" cy="6885384"/>
          </a:xfrm>
          <a:prstGeom prst="rect">
            <a:avLst/>
          </a:prstGeom>
        </p:spPr>
      </p:pic>
      <p:sp>
        <p:nvSpPr>
          <p:cNvPr id="9" name="Title 3"/>
          <p:cNvSpPr>
            <a:spLocks noGrp="1"/>
          </p:cNvSpPr>
          <p:nvPr/>
        </p:nvSpPr>
        <p:spPr>
          <a:xfrm>
            <a:off x="495300" y="126876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Sponsor Overview</a:t>
            </a:r>
            <a:endParaRPr lang="en-US" dirty="0"/>
          </a:p>
        </p:txBody>
      </p:sp>
      <p:sp>
        <p:nvSpPr>
          <p:cNvPr id="12" name="TextBox 11"/>
          <p:cNvSpPr txBox="1"/>
          <p:nvPr/>
        </p:nvSpPr>
        <p:spPr>
          <a:xfrm>
            <a:off x="7236296" y="6319268"/>
            <a:ext cx="1800200" cy="369332"/>
          </a:xfrm>
          <a:prstGeom prst="rect">
            <a:avLst/>
          </a:prstGeom>
          <a:noFill/>
        </p:spPr>
        <p:txBody>
          <a:bodyPr wrap="square" rtlCol="0">
            <a:spAutoFit/>
          </a:bodyPr>
          <a:lstStyle/>
          <a:p>
            <a:r>
              <a:rPr lang="en-US" dirty="0" smtClean="0"/>
              <a:t>Kyle Meredith</a:t>
            </a:r>
            <a:endParaRPr lang="en-US" dirty="0"/>
          </a:p>
        </p:txBody>
      </p:sp>
      <p:sp>
        <p:nvSpPr>
          <p:cNvPr id="6" name="Slide Number Placeholder 5"/>
          <p:cNvSpPr>
            <a:spLocks noGrp="1"/>
          </p:cNvSpPr>
          <p:nvPr>
            <p:ph type="sldNum" sz="quarter" idx="12"/>
          </p:nvPr>
        </p:nvSpPr>
        <p:spPr/>
        <p:txBody>
          <a:bodyPr/>
          <a:lstStyle/>
          <a:p>
            <a:fld id="{CFCB4D01-41C5-4FAD-8F48-E275B28D7473}" type="slidenum">
              <a:rPr lang="en-US" smtClean="0"/>
              <a:pPr/>
              <a:t>4</a:t>
            </a:fld>
            <a:endParaRPr lang="en-US" dirty="0"/>
          </a:p>
        </p:txBody>
      </p:sp>
      <p:sp>
        <p:nvSpPr>
          <p:cNvPr id="13" name="Content Placeholder 2"/>
          <p:cNvSpPr txBox="1">
            <a:spLocks/>
          </p:cNvSpPr>
          <p:nvPr/>
        </p:nvSpPr>
        <p:spPr>
          <a:xfrm>
            <a:off x="503548" y="2564688"/>
            <a:ext cx="8136904" cy="3024552"/>
          </a:xfrm>
          <a:prstGeom prst="rect">
            <a:avLst/>
          </a:prstGeom>
        </p:spPr>
        <p:txBody>
          <a:bodyPr vert="horz" lIns="91440" tIns="45720" rIns="91440" bIns="45720" rtlCol="0">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200" dirty="0" smtClean="0">
                <a:latin typeface="Calibri Light" panose="020F0302020204030204" pitchFamily="34" charset="0"/>
              </a:rPr>
              <a:t>Mr. Gavin Boone, candidate for an MBA at Florida State University</a:t>
            </a:r>
          </a:p>
          <a:p>
            <a:pPr marL="342900" indent="-342900" algn="just">
              <a:buFont typeface="Arial" panose="020B0604020202020204" pitchFamily="34" charset="0"/>
              <a:buChar char="•"/>
            </a:pPr>
            <a:endParaRPr lang="en-US" sz="2200" dirty="0" smtClean="0">
              <a:latin typeface="Calibri Light" panose="020F0302020204030204" pitchFamily="34" charset="0"/>
            </a:endParaRPr>
          </a:p>
          <a:p>
            <a:pPr marL="342900" indent="-342900" algn="just">
              <a:buFont typeface="Arial" panose="020B0604020202020204" pitchFamily="34" charset="0"/>
              <a:buChar char="•"/>
            </a:pPr>
            <a:r>
              <a:rPr lang="en-US" sz="2200" dirty="0" smtClean="0">
                <a:latin typeface="Calibri Light" panose="020F0302020204030204" pitchFamily="34" charset="0"/>
              </a:rPr>
              <a:t>Currently works as an executive professional of sales at SANOFI, a leading global health care company</a:t>
            </a:r>
          </a:p>
          <a:p>
            <a:pPr marL="342900" indent="-342900" algn="just">
              <a:buFont typeface="Arial" panose="020B0604020202020204" pitchFamily="34" charset="0"/>
              <a:buChar char="•"/>
            </a:pPr>
            <a:endParaRPr lang="en-US" sz="2200" dirty="0" smtClean="0">
              <a:latin typeface="Calibri Light" panose="020F0302020204030204" pitchFamily="34" charset="0"/>
            </a:endParaRPr>
          </a:p>
          <a:p>
            <a:pPr marL="342900" indent="-342900" algn="just">
              <a:buFont typeface="Arial" panose="020B0604020202020204" pitchFamily="34" charset="0"/>
              <a:buChar char="•"/>
            </a:pPr>
            <a:r>
              <a:rPr lang="en-US" sz="2200" dirty="0" smtClean="0">
                <a:latin typeface="Calibri Light" panose="020F0302020204030204" pitchFamily="34" charset="0"/>
              </a:rPr>
              <a:t>Served as Athletic Director at Holy Comforter Episcopal Middle School for </a:t>
            </a:r>
            <a:r>
              <a:rPr lang="en-US" sz="2200" dirty="0">
                <a:latin typeface="Calibri Light" panose="020F0302020204030204" pitchFamily="34" charset="0"/>
              </a:rPr>
              <a:t>4</a:t>
            </a:r>
            <a:r>
              <a:rPr lang="en-US" sz="2200" dirty="0" smtClean="0">
                <a:latin typeface="Calibri Light" panose="020F0302020204030204" pitchFamily="34" charset="0"/>
              </a:rPr>
              <a:t> years</a:t>
            </a:r>
          </a:p>
          <a:p>
            <a:pPr marL="342900" indent="-342900" algn="just">
              <a:buFont typeface="Arial" panose="020B0604020202020204" pitchFamily="34" charset="0"/>
              <a:buChar char="•"/>
            </a:pPr>
            <a:endParaRPr lang="en-US" sz="2200" dirty="0" smtClean="0">
              <a:latin typeface="Calibri Light" panose="020F0302020204030204" pitchFamily="34" charset="0"/>
            </a:endParaRPr>
          </a:p>
          <a:p>
            <a:pPr marL="342900" indent="-342900" algn="just">
              <a:buFont typeface="Arial" panose="020B0604020202020204" pitchFamily="34" charset="0"/>
              <a:buChar char="•"/>
            </a:pPr>
            <a:r>
              <a:rPr lang="en-US" sz="2200" dirty="0" smtClean="0">
                <a:latin typeface="Calibri Light" panose="020F0302020204030204" pitchFamily="34" charset="0"/>
              </a:rPr>
              <a:t>Has coached for many years at the high school level, specifically at A.C Flora and Duluth High Schools</a:t>
            </a:r>
          </a:p>
          <a:p>
            <a:pPr algn="just"/>
            <a:endParaRPr lang="en-US" sz="2400" dirty="0" smtClean="0">
              <a:latin typeface="Calibri Light" panose="020F0302020204030204" pitchFamily="34" charset="0"/>
            </a:endParaRPr>
          </a:p>
          <a:p>
            <a:pPr algn="just">
              <a:buFont typeface="Wingdings" charset="2"/>
              <a:buChar char="Ø"/>
            </a:pPr>
            <a:endParaRPr lang="en-US" sz="2400" dirty="0" smtClean="0">
              <a:latin typeface="Calibri Light" panose="020F0302020204030204" pitchFamily="34" charset="0"/>
            </a:endParaRPr>
          </a:p>
          <a:p>
            <a:endParaRPr lang="en-US" dirty="0"/>
          </a:p>
        </p:txBody>
      </p:sp>
    </p:spTree>
    <p:extLst>
      <p:ext uri="{BB962C8B-B14F-4D97-AF65-F5344CB8AC3E}">
        <p14:creationId xmlns:p14="http://schemas.microsoft.com/office/powerpoint/2010/main" val="213217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7384"/>
            <a:ext cx="9144001" cy="6885384"/>
          </a:xfrm>
          <a:prstGeom prst="rect">
            <a:avLst/>
          </a:prstGeom>
        </p:spPr>
      </p:pic>
      <p:sp>
        <p:nvSpPr>
          <p:cNvPr id="2" name="Title 1"/>
          <p:cNvSpPr>
            <a:spLocks noGrp="1"/>
          </p:cNvSpPr>
          <p:nvPr>
            <p:ph type="title"/>
          </p:nvPr>
        </p:nvSpPr>
        <p:spPr>
          <a:xfrm>
            <a:off x="594776" y="1299203"/>
            <a:ext cx="8064896" cy="792088"/>
          </a:xfrm>
        </p:spPr>
        <p:txBody>
          <a:bodyPr/>
          <a:lstStyle/>
          <a:p>
            <a:r>
              <a:rPr lang="en-US" dirty="0" smtClean="0"/>
              <a:t>Marketing Strategy</a:t>
            </a:r>
            <a:endParaRPr lang="en-US" dirty="0"/>
          </a:p>
        </p:txBody>
      </p:sp>
      <p:sp>
        <p:nvSpPr>
          <p:cNvPr id="4" name="Rounded Rectangle 3"/>
          <p:cNvSpPr/>
          <p:nvPr/>
        </p:nvSpPr>
        <p:spPr>
          <a:xfrm>
            <a:off x="1941816" y="2305906"/>
            <a:ext cx="5370816" cy="685800"/>
          </a:xfrm>
          <a:prstGeom prst="roundRect">
            <a:avLst/>
          </a:prstGeom>
          <a:solidFill>
            <a:srgbClr val="0066CC"/>
          </a:solidFill>
          <a:ln>
            <a:solidFill>
              <a:schemeClr val="tx1"/>
            </a:solidFill>
          </a:ln>
          <a:effectLst>
            <a:glow rad="63500">
              <a:schemeClr val="accent4">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6" name="Content Placeholder 2"/>
          <p:cNvSpPr>
            <a:spLocks noGrp="1"/>
          </p:cNvSpPr>
          <p:nvPr>
            <p:ph idx="1"/>
          </p:nvPr>
        </p:nvSpPr>
        <p:spPr>
          <a:xfrm>
            <a:off x="594776" y="3284193"/>
            <a:ext cx="7886700" cy="2611428"/>
          </a:xfrm>
        </p:spPr>
        <p:txBody>
          <a:bodyPr>
            <a:normAutofit/>
          </a:bodyPr>
          <a:lstStyle/>
          <a:p>
            <a:r>
              <a:rPr lang="en-US" sz="2000" dirty="0" smtClean="0">
                <a:latin typeface="Calibri Light" panose="020F0302020204030204" pitchFamily="34" charset="0"/>
              </a:rPr>
              <a:t>Exhibits</a:t>
            </a:r>
            <a:r>
              <a:rPr lang="en-US" sz="2000" dirty="0">
                <a:latin typeface="Calibri Light" panose="020F0302020204030204" pitchFamily="34" charset="0"/>
              </a:rPr>
              <a:t>, </a:t>
            </a:r>
            <a:r>
              <a:rPr lang="en-US" sz="2000" dirty="0" smtClean="0">
                <a:latin typeface="Calibri Light" panose="020F0302020204030204" pitchFamily="34" charset="0"/>
              </a:rPr>
              <a:t>television, newspaper, </a:t>
            </a:r>
            <a:r>
              <a:rPr lang="en-US" sz="2000" dirty="0">
                <a:latin typeface="Calibri Light" panose="020F0302020204030204" pitchFamily="34" charset="0"/>
              </a:rPr>
              <a:t>and </a:t>
            </a:r>
            <a:r>
              <a:rPr lang="en-US" sz="2000" dirty="0" smtClean="0">
                <a:latin typeface="Calibri Light" panose="020F0302020204030204" pitchFamily="34" charset="0"/>
              </a:rPr>
              <a:t>magazines</a:t>
            </a:r>
          </a:p>
          <a:p>
            <a:pPr marL="0" indent="0">
              <a:buNone/>
            </a:pPr>
            <a:endParaRPr lang="en-US" sz="2000" dirty="0" smtClean="0">
              <a:latin typeface="Calibri Light" panose="020F0302020204030204" pitchFamily="34" charset="0"/>
            </a:endParaRPr>
          </a:p>
          <a:p>
            <a:r>
              <a:rPr lang="en-US" sz="2000" dirty="0" smtClean="0">
                <a:latin typeface="Calibri Light" panose="020F0302020204030204" pitchFamily="34" charset="0"/>
              </a:rPr>
              <a:t>Product’s </a:t>
            </a:r>
            <a:r>
              <a:rPr lang="en-US" sz="2000" dirty="0">
                <a:latin typeface="Calibri Light" panose="020F0302020204030204" pitchFamily="34" charset="0"/>
              </a:rPr>
              <a:t>website </a:t>
            </a:r>
            <a:endParaRPr lang="en-US" sz="2000" dirty="0" smtClean="0">
              <a:latin typeface="Calibri Light" panose="020F0302020204030204" pitchFamily="34" charset="0"/>
            </a:endParaRPr>
          </a:p>
          <a:p>
            <a:pPr marL="0" indent="0">
              <a:buNone/>
            </a:pPr>
            <a:endParaRPr lang="en-US" sz="2000" dirty="0">
              <a:latin typeface="Calibri Light" panose="020F0302020204030204" pitchFamily="34" charset="0"/>
            </a:endParaRPr>
          </a:p>
          <a:p>
            <a:r>
              <a:rPr lang="en-US" sz="2000" dirty="0" smtClean="0">
                <a:latin typeface="Calibri Light" panose="020F0302020204030204" pitchFamily="34" charset="0"/>
              </a:rPr>
              <a:t>Individual </a:t>
            </a:r>
            <a:r>
              <a:rPr lang="en-US" sz="2000" dirty="0">
                <a:latin typeface="Calibri Light" panose="020F0302020204030204" pitchFamily="34" charset="0"/>
              </a:rPr>
              <a:t>or corporate </a:t>
            </a:r>
            <a:r>
              <a:rPr lang="en-US" sz="2000" dirty="0" smtClean="0">
                <a:latin typeface="Calibri Light" panose="020F0302020204030204" pitchFamily="34" charset="0"/>
              </a:rPr>
              <a:t>sponsorships</a:t>
            </a:r>
          </a:p>
          <a:p>
            <a:pPr marL="0" indent="0">
              <a:buNone/>
            </a:pPr>
            <a:endParaRPr lang="en-US" sz="2000" dirty="0" smtClean="0">
              <a:latin typeface="Calibri Light" panose="020F0302020204030204" pitchFamily="34" charset="0"/>
            </a:endParaRPr>
          </a:p>
          <a:p>
            <a:r>
              <a:rPr lang="en-US" sz="2000" dirty="0" smtClean="0">
                <a:latin typeface="Calibri Light" panose="020F0302020204030204" pitchFamily="34" charset="0"/>
              </a:rPr>
              <a:t>License product to current manufacturer</a:t>
            </a:r>
          </a:p>
          <a:p>
            <a:endParaRPr lang="en-US" sz="2800" dirty="0" smtClean="0">
              <a:latin typeface="Calibri Light" panose="020F0302020204030204" pitchFamily="34" charset="0"/>
            </a:endParaRPr>
          </a:p>
          <a:p>
            <a:endParaRPr lang="en-US" dirty="0">
              <a:latin typeface="Calibri Light" panose="020F0302020204030204" pitchFamily="34" charset="0"/>
            </a:endParaRPr>
          </a:p>
        </p:txBody>
      </p:sp>
      <p:sp>
        <p:nvSpPr>
          <p:cNvPr id="3" name="TextBox 2"/>
          <p:cNvSpPr txBox="1"/>
          <p:nvPr/>
        </p:nvSpPr>
        <p:spPr>
          <a:xfrm>
            <a:off x="2051720" y="2420888"/>
            <a:ext cx="5544616" cy="400110"/>
          </a:xfrm>
          <a:prstGeom prst="rect">
            <a:avLst/>
          </a:prstGeom>
          <a:noFill/>
        </p:spPr>
        <p:txBody>
          <a:bodyPr wrap="square" rtlCol="0">
            <a:spAutoFit/>
          </a:bodyPr>
          <a:lstStyle/>
          <a:p>
            <a:r>
              <a:rPr lang="en-US" sz="2000" b="1" spc="50" dirty="0" smtClean="0">
                <a:ln w="9525" cmpd="sng">
                  <a:solidFill>
                    <a:schemeClr val="accent1"/>
                  </a:solidFill>
                  <a:prstDash val="solid"/>
                </a:ln>
                <a:solidFill>
                  <a:srgbClr val="70AD47">
                    <a:tint val="1000"/>
                  </a:srgbClr>
                </a:solidFill>
                <a:effectLst>
                  <a:glow rad="38100">
                    <a:schemeClr val="accent1">
                      <a:alpha val="40000"/>
                    </a:schemeClr>
                  </a:glow>
                </a:effectLst>
              </a:rPr>
              <a:t>Targeted Media + Public Relations = SUCCESS! </a:t>
            </a:r>
            <a:endParaRPr lang="en-US" sz="20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7" name="TextBox 6"/>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spTree>
    <p:extLst>
      <p:ext uri="{BB962C8B-B14F-4D97-AF65-F5344CB8AC3E}">
        <p14:creationId xmlns:p14="http://schemas.microsoft.com/office/powerpoint/2010/main" val="409682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7384"/>
            <a:ext cx="9144001" cy="6885384"/>
          </a:xfrm>
          <a:prstGeom prst="rect">
            <a:avLst/>
          </a:prstGeom>
        </p:spPr>
      </p:pic>
      <p:sp>
        <p:nvSpPr>
          <p:cNvPr id="2" name="Title 1"/>
          <p:cNvSpPr>
            <a:spLocks noGrp="1"/>
          </p:cNvSpPr>
          <p:nvPr>
            <p:ph type="title"/>
          </p:nvPr>
        </p:nvSpPr>
        <p:spPr>
          <a:xfrm>
            <a:off x="539552" y="1412776"/>
            <a:ext cx="8064896" cy="792088"/>
          </a:xfrm>
        </p:spPr>
        <p:txBody>
          <a:bodyPr/>
          <a:lstStyle/>
          <a:p>
            <a:r>
              <a:rPr lang="en-US" dirty="0" smtClean="0"/>
              <a:t>Distribution Plan </a:t>
            </a:r>
            <a:endParaRPr lang="en-US" dirty="0"/>
          </a:p>
        </p:txBody>
      </p:sp>
      <p:sp>
        <p:nvSpPr>
          <p:cNvPr id="3" name="Content Placeholder 2"/>
          <p:cNvSpPr>
            <a:spLocks noGrp="1"/>
          </p:cNvSpPr>
          <p:nvPr>
            <p:ph idx="1"/>
          </p:nvPr>
        </p:nvSpPr>
        <p:spPr>
          <a:xfrm>
            <a:off x="611560" y="2204864"/>
            <a:ext cx="8075240" cy="3672408"/>
          </a:xfrm>
        </p:spPr>
        <p:txBody>
          <a:bodyPr>
            <a:normAutofit/>
          </a:bodyPr>
          <a:lstStyle/>
          <a:p>
            <a:endParaRPr lang="en-US" sz="2800" dirty="0">
              <a:latin typeface="Calibri Light" panose="020F0302020204030204" pitchFamily="34" charset="0"/>
            </a:endParaRPr>
          </a:p>
          <a:p>
            <a:r>
              <a:rPr lang="en-US" sz="2800" dirty="0" smtClean="0">
                <a:latin typeface="Calibri Light" panose="020F0302020204030204" pitchFamily="34" charset="0"/>
              </a:rPr>
              <a:t>Find </a:t>
            </a:r>
            <a:r>
              <a:rPr lang="en-US" sz="2800" dirty="0">
                <a:latin typeface="Calibri Light" panose="020F0302020204030204" pitchFamily="34" charset="0"/>
              </a:rPr>
              <a:t>a </a:t>
            </a:r>
            <a:r>
              <a:rPr lang="en-US" sz="2800" dirty="0" smtClean="0">
                <a:latin typeface="Calibri Light" panose="020F0302020204030204" pitchFamily="34" charset="0"/>
              </a:rPr>
              <a:t>buyer </a:t>
            </a:r>
            <a:r>
              <a:rPr lang="en-US" sz="2800" dirty="0">
                <a:latin typeface="Calibri Light" panose="020F0302020204030204" pitchFamily="34" charset="0"/>
              </a:rPr>
              <a:t>with </a:t>
            </a:r>
            <a:r>
              <a:rPr lang="en-US" sz="2800" dirty="0" smtClean="0">
                <a:latin typeface="Calibri Light" panose="020F0302020204030204" pitchFamily="34" charset="0"/>
              </a:rPr>
              <a:t>an established distribution channel.</a:t>
            </a:r>
          </a:p>
          <a:p>
            <a:pPr lvl="2"/>
            <a:r>
              <a:rPr lang="en-US" sz="1800" dirty="0" smtClean="0">
                <a:latin typeface="Calibri Light" panose="020F0302020204030204" pitchFamily="34" charset="0"/>
              </a:rPr>
              <a:t>Ex: </a:t>
            </a:r>
            <a:r>
              <a:rPr lang="en-US" sz="1800" dirty="0" err="1">
                <a:latin typeface="Calibri Light" panose="020F0302020204030204" pitchFamily="34" charset="0"/>
              </a:rPr>
              <a:t>Atec</a:t>
            </a:r>
            <a:r>
              <a:rPr lang="en-US" sz="1800" dirty="0">
                <a:latin typeface="Calibri Light" panose="020F0302020204030204" pitchFamily="34" charset="0"/>
              </a:rPr>
              <a:t>, </a:t>
            </a:r>
            <a:r>
              <a:rPr lang="en-US" sz="1800" dirty="0" err="1">
                <a:latin typeface="Calibri Light" panose="020F0302020204030204" pitchFamily="34" charset="0"/>
              </a:rPr>
              <a:t>Champro</a:t>
            </a:r>
            <a:r>
              <a:rPr lang="en-US" sz="1800" dirty="0">
                <a:latin typeface="Calibri Light" panose="020F0302020204030204" pitchFamily="34" charset="0"/>
              </a:rPr>
              <a:t>, Easton, Rawlings, </a:t>
            </a:r>
            <a:r>
              <a:rPr lang="en-US" sz="1800" dirty="0" err="1">
                <a:latin typeface="Calibri Light" panose="020F0302020204030204" pitchFamily="34" charset="0"/>
              </a:rPr>
              <a:t>Schutt</a:t>
            </a:r>
            <a:r>
              <a:rPr lang="en-US" sz="1800" dirty="0">
                <a:latin typeface="Calibri Light" panose="020F0302020204030204" pitchFamily="34" charset="0"/>
              </a:rPr>
              <a:t>, Wilson, </a:t>
            </a:r>
            <a:r>
              <a:rPr lang="en-US" sz="1800" dirty="0" err="1">
                <a:latin typeface="Calibri Light" panose="020F0302020204030204" pitchFamily="34" charset="0"/>
              </a:rPr>
              <a:t>Evoshield</a:t>
            </a:r>
            <a:r>
              <a:rPr lang="en-US" sz="1800" dirty="0">
                <a:latin typeface="Calibri Light" panose="020F0302020204030204" pitchFamily="34" charset="0"/>
              </a:rPr>
              <a:t>, and WSI.</a:t>
            </a:r>
          </a:p>
          <a:p>
            <a:endParaRPr lang="en-US" sz="2800" dirty="0" smtClean="0">
              <a:latin typeface="Calibri Light" panose="020F0302020204030204" pitchFamily="34" charset="0"/>
            </a:endParaRPr>
          </a:p>
          <a:p>
            <a:r>
              <a:rPr lang="en-US" sz="2800" dirty="0" smtClean="0">
                <a:latin typeface="Calibri Light" panose="020F0302020204030204" pitchFamily="34" charset="0"/>
              </a:rPr>
              <a:t>This </a:t>
            </a:r>
            <a:r>
              <a:rPr lang="en-US" sz="2800" dirty="0">
                <a:latin typeface="Calibri Light" panose="020F0302020204030204" pitchFamily="34" charset="0"/>
              </a:rPr>
              <a:t>would help speed the introduction </a:t>
            </a:r>
            <a:r>
              <a:rPr lang="en-US" sz="2800" dirty="0" smtClean="0">
                <a:latin typeface="Calibri Light" panose="020F0302020204030204" pitchFamily="34" charset="0"/>
              </a:rPr>
              <a:t>of </a:t>
            </a:r>
            <a:r>
              <a:rPr lang="en-US" sz="2800" dirty="0">
                <a:latin typeface="Calibri Light" panose="020F0302020204030204" pitchFamily="34" charset="0"/>
              </a:rPr>
              <a:t>the </a:t>
            </a:r>
            <a:r>
              <a:rPr lang="en-US" sz="2800" dirty="0" smtClean="0">
                <a:latin typeface="Calibri Light" panose="020F0302020204030204" pitchFamily="34" charset="0"/>
              </a:rPr>
              <a:t>product.</a:t>
            </a:r>
          </a:p>
          <a:p>
            <a:pPr marL="0" indent="0">
              <a:buNone/>
            </a:pPr>
            <a:endParaRPr lang="en-US" sz="2400" dirty="0" smtClean="0">
              <a:latin typeface="Calibri Light" panose="020F0302020204030204" pitchFamily="34" charset="0"/>
            </a:endParaRPr>
          </a:p>
        </p:txBody>
      </p:sp>
      <p:sp>
        <p:nvSpPr>
          <p:cNvPr id="5" name="TextBox 4"/>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spTree>
    <p:extLst>
      <p:ext uri="{BB962C8B-B14F-4D97-AF65-F5344CB8AC3E}">
        <p14:creationId xmlns:p14="http://schemas.microsoft.com/office/powerpoint/2010/main" val="31048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 y="0"/>
            <a:ext cx="9144001" cy="6885384"/>
          </a:xfrm>
          <a:prstGeom prst="rect">
            <a:avLst/>
          </a:prstGeom>
        </p:spPr>
      </p:pic>
      <p:sp>
        <p:nvSpPr>
          <p:cNvPr id="2" name="Title 1"/>
          <p:cNvSpPr>
            <a:spLocks noGrp="1"/>
          </p:cNvSpPr>
          <p:nvPr>
            <p:ph type="title"/>
          </p:nvPr>
        </p:nvSpPr>
        <p:spPr>
          <a:xfrm>
            <a:off x="539552" y="1342127"/>
            <a:ext cx="8064896" cy="792088"/>
          </a:xfrm>
        </p:spPr>
        <p:txBody>
          <a:bodyPr/>
          <a:lstStyle/>
          <a:p>
            <a:r>
              <a:rPr lang="en-US" dirty="0" smtClean="0"/>
              <a:t>SWOT Analysis </a:t>
            </a:r>
            <a:endParaRPr lang="en-US" dirty="0"/>
          </a:p>
        </p:txBody>
      </p:sp>
      <p:pic>
        <p:nvPicPr>
          <p:cNvPr id="5" name="Picture 4"/>
          <p:cNvPicPr>
            <a:picLocks noChangeAspect="1"/>
          </p:cNvPicPr>
          <p:nvPr/>
        </p:nvPicPr>
        <p:blipFill>
          <a:blip r:embed="rId4"/>
          <a:stretch>
            <a:fillRect/>
          </a:stretch>
        </p:blipFill>
        <p:spPr>
          <a:xfrm>
            <a:off x="520842" y="2015741"/>
            <a:ext cx="8028397" cy="4005547"/>
          </a:xfrm>
          <a:prstGeom prst="rect">
            <a:avLst/>
          </a:prstGeom>
        </p:spPr>
      </p:pic>
      <p:sp>
        <p:nvSpPr>
          <p:cNvPr id="6" name="TextBox 5"/>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spTree>
    <p:extLst>
      <p:ext uri="{BB962C8B-B14F-4D97-AF65-F5344CB8AC3E}">
        <p14:creationId xmlns:p14="http://schemas.microsoft.com/office/powerpoint/2010/main" val="2394357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7384"/>
            <a:ext cx="9144001" cy="6885384"/>
          </a:xfrm>
          <a:prstGeom prst="rect">
            <a:avLst/>
          </a:prstGeom>
        </p:spPr>
      </p:pic>
      <p:sp>
        <p:nvSpPr>
          <p:cNvPr id="2" name="Title 1"/>
          <p:cNvSpPr>
            <a:spLocks noGrp="1"/>
          </p:cNvSpPr>
          <p:nvPr>
            <p:ph type="title"/>
          </p:nvPr>
        </p:nvSpPr>
        <p:spPr>
          <a:xfrm>
            <a:off x="539552" y="1414298"/>
            <a:ext cx="2736304" cy="792088"/>
          </a:xfrm>
        </p:spPr>
        <p:txBody>
          <a:bodyPr>
            <a:normAutofit/>
          </a:bodyPr>
          <a:lstStyle/>
          <a:p>
            <a:r>
              <a:rPr lang="en-US" sz="3400" u="sng" dirty="0" smtClean="0"/>
              <a:t>Initial Sales</a:t>
            </a:r>
            <a:endParaRPr lang="en-US" sz="3400" u="sng" dirty="0"/>
          </a:p>
        </p:txBody>
      </p:sp>
      <p:sp>
        <p:nvSpPr>
          <p:cNvPr id="3" name="Content Placeholder 2"/>
          <p:cNvSpPr>
            <a:spLocks noGrp="1"/>
          </p:cNvSpPr>
          <p:nvPr>
            <p:ph idx="1"/>
          </p:nvPr>
        </p:nvSpPr>
        <p:spPr>
          <a:xfrm>
            <a:off x="395535" y="2532037"/>
            <a:ext cx="3995937" cy="3633267"/>
          </a:xfrm>
        </p:spPr>
        <p:txBody>
          <a:bodyPr>
            <a:normAutofit/>
          </a:bodyPr>
          <a:lstStyle/>
          <a:p>
            <a:r>
              <a:rPr lang="en-US" sz="2500" dirty="0" smtClean="0">
                <a:latin typeface="Calibri Light" panose="020F0302020204030204" pitchFamily="34" charset="0"/>
              </a:rPr>
              <a:t>6 collars </a:t>
            </a:r>
            <a:r>
              <a:rPr lang="en-US" sz="2500" dirty="0">
                <a:latin typeface="Calibri Light" panose="020F0302020204030204" pitchFamily="34" charset="0"/>
              </a:rPr>
              <a:t>per team</a:t>
            </a:r>
          </a:p>
          <a:p>
            <a:pPr marL="0" indent="0">
              <a:buNone/>
            </a:pPr>
            <a:endParaRPr lang="en-US" sz="2500" dirty="0">
              <a:latin typeface="Calibri Light" panose="020F0302020204030204" pitchFamily="34" charset="0"/>
            </a:endParaRPr>
          </a:p>
          <a:p>
            <a:r>
              <a:rPr lang="en-US" sz="2500" dirty="0" smtClean="0">
                <a:latin typeface="Calibri Light" panose="020F0302020204030204" pitchFamily="34" charset="0"/>
              </a:rPr>
              <a:t>≈ 16,000 </a:t>
            </a:r>
            <a:r>
              <a:rPr lang="en-US" sz="2500" dirty="0">
                <a:latin typeface="Calibri Light" panose="020F0302020204030204" pitchFamily="34" charset="0"/>
              </a:rPr>
              <a:t>teams</a:t>
            </a:r>
          </a:p>
          <a:p>
            <a:pPr marL="0" indent="0">
              <a:buNone/>
            </a:pPr>
            <a:endParaRPr lang="en-US" sz="2500" dirty="0">
              <a:latin typeface="Calibri Light" panose="020F0302020204030204" pitchFamily="34" charset="0"/>
            </a:endParaRPr>
          </a:p>
          <a:p>
            <a:r>
              <a:rPr lang="en-US" sz="2600" b="1" dirty="0" smtClean="0">
                <a:solidFill>
                  <a:srgbClr val="00B050"/>
                </a:solidFill>
                <a:latin typeface="Calibri Light" panose="020F0302020204030204" pitchFamily="34" charset="0"/>
              </a:rPr>
              <a:t>93,750 UNITS </a:t>
            </a:r>
            <a:endParaRPr lang="en-US" sz="2600" b="1" dirty="0">
              <a:solidFill>
                <a:srgbClr val="00B050"/>
              </a:solidFill>
              <a:latin typeface="Calibri Light" panose="020F0302020204030204" pitchFamily="34" charset="0"/>
            </a:endParaRPr>
          </a:p>
          <a:p>
            <a:pPr marL="0" indent="0">
              <a:buNone/>
            </a:pPr>
            <a:endParaRPr lang="en-US" dirty="0"/>
          </a:p>
          <a:p>
            <a:pPr marL="0" indent="0">
              <a:buNone/>
            </a:pPr>
            <a:endParaRPr lang="en-US" dirty="0" smtClean="0"/>
          </a:p>
          <a:p>
            <a:endParaRPr lang="en-US" dirty="0" smtClean="0"/>
          </a:p>
          <a:p>
            <a:endParaRPr lang="en-US" dirty="0"/>
          </a:p>
        </p:txBody>
      </p:sp>
      <p:sp>
        <p:nvSpPr>
          <p:cNvPr id="5" name="TextBox 4"/>
          <p:cNvSpPr txBox="1"/>
          <p:nvPr/>
        </p:nvSpPr>
        <p:spPr>
          <a:xfrm>
            <a:off x="7380312" y="6319268"/>
            <a:ext cx="1800200" cy="369332"/>
          </a:xfrm>
          <a:prstGeom prst="rect">
            <a:avLst/>
          </a:prstGeom>
          <a:noFill/>
        </p:spPr>
        <p:txBody>
          <a:bodyPr wrap="square" rtlCol="0">
            <a:spAutoFit/>
          </a:bodyPr>
          <a:lstStyle/>
          <a:p>
            <a:r>
              <a:rPr lang="en-US" dirty="0" smtClean="0"/>
              <a:t>Maria </a:t>
            </a:r>
            <a:r>
              <a:rPr lang="en-US" dirty="0" err="1" smtClean="0"/>
              <a:t>Miro</a:t>
            </a:r>
            <a:endParaRPr lang="en-US" dirty="0"/>
          </a:p>
        </p:txBody>
      </p:sp>
      <p:sp>
        <p:nvSpPr>
          <p:cNvPr id="6" name="Content Placeholder 2"/>
          <p:cNvSpPr txBox="1">
            <a:spLocks/>
          </p:cNvSpPr>
          <p:nvPr/>
        </p:nvSpPr>
        <p:spPr>
          <a:xfrm>
            <a:off x="4427984" y="2423719"/>
            <a:ext cx="4464497" cy="310180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70000"/>
              </a:lnSpc>
            </a:pPr>
            <a:r>
              <a:rPr lang="en-US" dirty="0" smtClean="0">
                <a:latin typeface="Calibri Light" panose="020F0302020204030204" pitchFamily="34" charset="0"/>
              </a:rPr>
              <a:t>EVA foam ……………….     $3.50 </a:t>
            </a:r>
          </a:p>
          <a:p>
            <a:pPr>
              <a:lnSpc>
                <a:spcPct val="170000"/>
              </a:lnSpc>
            </a:pPr>
            <a:r>
              <a:rPr lang="en-US" dirty="0" smtClean="0">
                <a:latin typeface="Calibri Light" panose="020F0302020204030204" pitchFamily="34" charset="0"/>
              </a:rPr>
              <a:t>HDPE ……………………..     $9.50</a:t>
            </a:r>
          </a:p>
          <a:p>
            <a:pPr>
              <a:lnSpc>
                <a:spcPct val="170000"/>
              </a:lnSpc>
            </a:pPr>
            <a:r>
              <a:rPr lang="en-US" dirty="0" smtClean="0">
                <a:latin typeface="Calibri Light" panose="020F0302020204030204" pitchFamily="34" charset="0"/>
              </a:rPr>
              <a:t>Contact Cement …….     $3.00</a:t>
            </a:r>
          </a:p>
          <a:p>
            <a:pPr>
              <a:lnSpc>
                <a:spcPct val="170000"/>
              </a:lnSpc>
            </a:pPr>
            <a:r>
              <a:rPr lang="en-US" u="sng" dirty="0" smtClean="0">
                <a:latin typeface="Calibri Light" panose="020F0302020204030204" pitchFamily="34" charset="0"/>
              </a:rPr>
              <a:t>Straps &amp; Buckle………     $5.00</a:t>
            </a:r>
          </a:p>
          <a:p>
            <a:pPr>
              <a:lnSpc>
                <a:spcPct val="170000"/>
              </a:lnSpc>
            </a:pPr>
            <a:r>
              <a:rPr lang="en-US" sz="3400" b="1" dirty="0" smtClean="0">
                <a:solidFill>
                  <a:srgbClr val="00B050"/>
                </a:solidFill>
                <a:latin typeface="Calibri Light" panose="020F0302020204030204" pitchFamily="34" charset="0"/>
              </a:rPr>
              <a:t>TOTAL COST                   $21.00 </a:t>
            </a:r>
          </a:p>
          <a:p>
            <a:endParaRPr lang="en-US" dirty="0" smtClean="0"/>
          </a:p>
          <a:p>
            <a:pPr marL="0" indent="0">
              <a:buFont typeface="Arial" pitchFamily="34" charset="0"/>
              <a:buNone/>
            </a:pPr>
            <a:endParaRPr lang="en-US" dirty="0"/>
          </a:p>
        </p:txBody>
      </p:sp>
      <p:sp>
        <p:nvSpPr>
          <p:cNvPr id="7" name="Title 1"/>
          <p:cNvSpPr txBox="1">
            <a:spLocks/>
          </p:cNvSpPr>
          <p:nvPr/>
        </p:nvSpPr>
        <p:spPr>
          <a:xfrm>
            <a:off x="5004048" y="1434736"/>
            <a:ext cx="3456384" cy="79208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r>
              <a:rPr lang="en-US" u="sng" dirty="0" smtClean="0"/>
              <a:t>Cost of Prototype</a:t>
            </a:r>
            <a:endParaRPr lang="en-US" u="sng" dirty="0"/>
          </a:p>
        </p:txBody>
      </p:sp>
    </p:spTree>
    <p:extLst>
      <p:ext uri="{BB962C8B-B14F-4D97-AF65-F5344CB8AC3E}">
        <p14:creationId xmlns:p14="http://schemas.microsoft.com/office/powerpoint/2010/main" val="15684299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1" cy="6885384"/>
          </a:xfrm>
          <a:prstGeom prst="rect">
            <a:avLst/>
          </a:prstGeom>
        </p:spPr>
      </p:pic>
      <p:sp>
        <p:nvSpPr>
          <p:cNvPr id="6" name="Content Placeholder 2"/>
          <p:cNvSpPr txBox="1">
            <a:spLocks/>
          </p:cNvSpPr>
          <p:nvPr/>
        </p:nvSpPr>
        <p:spPr>
          <a:xfrm>
            <a:off x="1461030" y="2204864"/>
            <a:ext cx="5869159" cy="348925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20000"/>
              </a:lnSpc>
            </a:pPr>
            <a:r>
              <a:rPr lang="en-US" sz="2500" dirty="0" smtClean="0">
                <a:latin typeface="Calibri Light" panose="020F0302020204030204" pitchFamily="34" charset="0"/>
              </a:rPr>
              <a:t>More Detailed Finite Element Analysis</a:t>
            </a:r>
          </a:p>
          <a:p>
            <a:pPr>
              <a:lnSpc>
                <a:spcPct val="220000"/>
              </a:lnSpc>
            </a:pPr>
            <a:r>
              <a:rPr lang="en-US" sz="2500" dirty="0" smtClean="0">
                <a:latin typeface="Calibri Light" panose="020F0302020204030204" pitchFamily="34" charset="0"/>
              </a:rPr>
              <a:t>Impact Testing</a:t>
            </a:r>
          </a:p>
          <a:p>
            <a:pPr lvl="2">
              <a:lnSpc>
                <a:spcPct val="220000"/>
              </a:lnSpc>
            </a:pPr>
            <a:r>
              <a:rPr lang="en-US" sz="1700" dirty="0" smtClean="0">
                <a:latin typeface="Calibri Light" panose="020F0302020204030204" pitchFamily="34" charset="0"/>
              </a:rPr>
              <a:t>Measured values of Force on neck</a:t>
            </a:r>
          </a:p>
          <a:p>
            <a:pPr>
              <a:lnSpc>
                <a:spcPct val="220000"/>
              </a:lnSpc>
            </a:pPr>
            <a:r>
              <a:rPr lang="en-US" sz="2500" dirty="0" smtClean="0">
                <a:latin typeface="Calibri Light" panose="020F0302020204030204" pitchFamily="34" charset="0"/>
              </a:rPr>
              <a:t>Prototype construction</a:t>
            </a:r>
          </a:p>
          <a:p>
            <a:pPr>
              <a:lnSpc>
                <a:spcPct val="220000"/>
              </a:lnSpc>
            </a:pPr>
            <a:r>
              <a:rPr lang="en-US" sz="2500" dirty="0" smtClean="0">
                <a:latin typeface="Calibri Light" panose="020F0302020204030204" pitchFamily="34" charset="0"/>
              </a:rPr>
              <a:t>Test collar fit and player mobility</a:t>
            </a:r>
          </a:p>
        </p:txBody>
      </p:sp>
      <p:sp>
        <p:nvSpPr>
          <p:cNvPr id="8" name="Slide Number Placeholder 7"/>
          <p:cNvSpPr>
            <a:spLocks noGrp="1"/>
          </p:cNvSpPr>
          <p:nvPr>
            <p:ph type="sldNum" sz="quarter" idx="12"/>
          </p:nvPr>
        </p:nvSpPr>
        <p:spPr/>
        <p:txBody>
          <a:bodyPr/>
          <a:lstStyle/>
          <a:p>
            <a:fld id="{CFCB4D01-41C5-4FAD-8F48-E275B28D7473}" type="slidenum">
              <a:rPr lang="en-US" smtClean="0"/>
              <a:pPr/>
              <a:t>44</a:t>
            </a:fld>
            <a:endParaRPr lang="en-US" dirty="0"/>
          </a:p>
        </p:txBody>
      </p:sp>
      <p:sp>
        <p:nvSpPr>
          <p:cNvPr id="9" name="TextBox 8"/>
          <p:cNvSpPr txBox="1"/>
          <p:nvPr/>
        </p:nvSpPr>
        <p:spPr>
          <a:xfrm>
            <a:off x="7308304" y="6319268"/>
            <a:ext cx="1944216" cy="369332"/>
          </a:xfrm>
          <a:prstGeom prst="rect">
            <a:avLst/>
          </a:prstGeom>
          <a:noFill/>
        </p:spPr>
        <p:txBody>
          <a:bodyPr wrap="square" rtlCol="0">
            <a:spAutoFit/>
          </a:bodyPr>
          <a:lstStyle/>
          <a:p>
            <a:r>
              <a:rPr lang="en-US" dirty="0" smtClean="0"/>
              <a:t>Kyle Meredith</a:t>
            </a:r>
            <a:endParaRPr lang="en-US" dirty="0"/>
          </a:p>
        </p:txBody>
      </p:sp>
      <p:sp>
        <p:nvSpPr>
          <p:cNvPr id="10" name="Title 1"/>
          <p:cNvSpPr>
            <a:spLocks noGrp="1"/>
          </p:cNvSpPr>
          <p:nvPr>
            <p:ph type="title"/>
          </p:nvPr>
        </p:nvSpPr>
        <p:spPr>
          <a:xfrm>
            <a:off x="539552" y="1412776"/>
            <a:ext cx="8064896" cy="792088"/>
          </a:xfrm>
        </p:spPr>
        <p:txBody>
          <a:bodyPr/>
          <a:lstStyle/>
          <a:p>
            <a:r>
              <a:rPr lang="en-US" dirty="0" smtClean="0"/>
              <a:t>Future Work</a:t>
            </a:r>
            <a:endParaRPr lang="en-US" dirty="0"/>
          </a:p>
        </p:txBody>
      </p:sp>
    </p:spTree>
    <p:extLst>
      <p:ext uri="{BB962C8B-B14F-4D97-AF65-F5344CB8AC3E}">
        <p14:creationId xmlns:p14="http://schemas.microsoft.com/office/powerpoint/2010/main" val="271478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2973"/>
            <a:ext cx="9144001" cy="6885384"/>
          </a:xfrm>
          <a:prstGeom prst="rect">
            <a:avLst/>
          </a:prstGeom>
        </p:spPr>
      </p:pic>
      <p:sp>
        <p:nvSpPr>
          <p:cNvPr id="6" name="Content Placeholder 2"/>
          <p:cNvSpPr txBox="1">
            <a:spLocks/>
          </p:cNvSpPr>
          <p:nvPr/>
        </p:nvSpPr>
        <p:spPr>
          <a:xfrm>
            <a:off x="534380" y="2171997"/>
            <a:ext cx="7782036" cy="363326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60000"/>
              </a:lnSpc>
            </a:pPr>
            <a:r>
              <a:rPr lang="en-US" sz="2500" dirty="0" smtClean="0">
                <a:latin typeface="Calibri Light" panose="020F0302020204030204" pitchFamily="34" charset="0"/>
              </a:rPr>
              <a:t>No current neck protection on the market</a:t>
            </a:r>
          </a:p>
          <a:p>
            <a:pPr lvl="2">
              <a:lnSpc>
                <a:spcPct val="160000"/>
              </a:lnSpc>
            </a:pPr>
            <a:r>
              <a:rPr lang="en-US" sz="2000" dirty="0" smtClean="0">
                <a:latin typeface="Calibri Light" panose="020F0302020204030204" pitchFamily="34" charset="0"/>
              </a:rPr>
              <a:t>Our product fills this void</a:t>
            </a:r>
          </a:p>
          <a:p>
            <a:pPr>
              <a:lnSpc>
                <a:spcPct val="160000"/>
              </a:lnSpc>
            </a:pPr>
            <a:r>
              <a:rPr lang="en-US" sz="2500" dirty="0" smtClean="0">
                <a:latin typeface="Calibri Light" panose="020F0302020204030204" pitchFamily="34" charset="0"/>
              </a:rPr>
              <a:t>Collar exceeds current NIJ deflection standard</a:t>
            </a:r>
          </a:p>
          <a:p>
            <a:pPr>
              <a:lnSpc>
                <a:spcPct val="160000"/>
              </a:lnSpc>
            </a:pPr>
            <a:r>
              <a:rPr lang="en-US" sz="2500" dirty="0" smtClean="0">
                <a:latin typeface="Calibri Light" panose="020F0302020204030204" pitchFamily="34" charset="0"/>
              </a:rPr>
              <a:t>Collar effectively reduces shear force applied to neck</a:t>
            </a:r>
          </a:p>
          <a:p>
            <a:pPr>
              <a:lnSpc>
                <a:spcPct val="160000"/>
              </a:lnSpc>
            </a:pPr>
            <a:r>
              <a:rPr lang="en-US" sz="2500" dirty="0" smtClean="0">
                <a:latin typeface="Calibri Light" panose="020F0302020204030204" pitchFamily="34" charset="0"/>
              </a:rPr>
              <a:t>3/4” thickness utilized to maximize protection with minimal weight</a:t>
            </a:r>
          </a:p>
          <a:p>
            <a:pPr marL="0" indent="0">
              <a:buNone/>
            </a:pPr>
            <a:endParaRPr lang="en-US" sz="2500" dirty="0" smtClean="0">
              <a:latin typeface="Calibri Light" panose="020F0302020204030204" pitchFamily="34" charset="0"/>
            </a:endParaRPr>
          </a:p>
        </p:txBody>
      </p:sp>
      <p:sp>
        <p:nvSpPr>
          <p:cNvPr id="8" name="Slide Number Placeholder 7"/>
          <p:cNvSpPr>
            <a:spLocks noGrp="1"/>
          </p:cNvSpPr>
          <p:nvPr>
            <p:ph type="sldNum" sz="quarter" idx="12"/>
          </p:nvPr>
        </p:nvSpPr>
        <p:spPr/>
        <p:txBody>
          <a:bodyPr/>
          <a:lstStyle/>
          <a:p>
            <a:fld id="{CFCB4D01-41C5-4FAD-8F48-E275B28D7473}" type="slidenum">
              <a:rPr lang="en-US" smtClean="0"/>
              <a:pPr/>
              <a:t>45</a:t>
            </a:fld>
            <a:endParaRPr lang="en-US" dirty="0"/>
          </a:p>
        </p:txBody>
      </p:sp>
      <p:sp>
        <p:nvSpPr>
          <p:cNvPr id="9" name="TextBox 8"/>
          <p:cNvSpPr txBox="1"/>
          <p:nvPr/>
        </p:nvSpPr>
        <p:spPr>
          <a:xfrm>
            <a:off x="7308304" y="6319268"/>
            <a:ext cx="1944216" cy="369332"/>
          </a:xfrm>
          <a:prstGeom prst="rect">
            <a:avLst/>
          </a:prstGeom>
          <a:noFill/>
        </p:spPr>
        <p:txBody>
          <a:bodyPr wrap="square" rtlCol="0">
            <a:spAutoFit/>
          </a:bodyPr>
          <a:lstStyle/>
          <a:p>
            <a:r>
              <a:rPr lang="en-US" dirty="0" smtClean="0"/>
              <a:t>Kyle Meredith</a:t>
            </a:r>
            <a:endParaRPr lang="en-US" dirty="0"/>
          </a:p>
        </p:txBody>
      </p:sp>
      <p:pic>
        <p:nvPicPr>
          <p:cNvPr id="1026" name="Picture 2" descr="http://sweetclipart.com/multisite/sweetclipart/files/check_mark_g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1764" y="3288675"/>
            <a:ext cx="558443" cy="50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sweetclipart.com/multisite/sweetclipart/files/check_mark_g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1764" y="4728835"/>
            <a:ext cx="558443" cy="50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sweetclipart.com/multisite/sweetclipart/files/check_mark_g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1764" y="4005064"/>
            <a:ext cx="558443" cy="50036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sweetclipart.com/multisite/sweetclipart/files/check_mark_g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1763" y="2348880"/>
            <a:ext cx="558443" cy="50036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title"/>
          </p:nvPr>
        </p:nvSpPr>
        <p:spPr>
          <a:xfrm>
            <a:off x="539552" y="1412776"/>
            <a:ext cx="8064896" cy="792088"/>
          </a:xfrm>
        </p:spPr>
        <p:txBody>
          <a:bodyPr/>
          <a:lstStyle/>
          <a:p>
            <a:r>
              <a:rPr lang="en-US" dirty="0" smtClean="0"/>
              <a:t>Conclusion</a:t>
            </a:r>
            <a:endParaRPr lang="en-US" dirty="0"/>
          </a:p>
        </p:txBody>
      </p:sp>
    </p:spTree>
    <p:extLst>
      <p:ext uri="{BB962C8B-B14F-4D97-AF65-F5344CB8AC3E}">
        <p14:creationId xmlns:p14="http://schemas.microsoft.com/office/powerpoint/2010/main" val="34234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27384"/>
            <a:ext cx="9144001" cy="6885384"/>
          </a:xfrm>
          <a:prstGeom prst="rect">
            <a:avLst/>
          </a:prstGeom>
        </p:spPr>
      </p:pic>
      <p:sp>
        <p:nvSpPr>
          <p:cNvPr id="6" name="Content Placeholder 2"/>
          <p:cNvSpPr txBox="1">
            <a:spLocks/>
          </p:cNvSpPr>
          <p:nvPr/>
        </p:nvSpPr>
        <p:spPr>
          <a:xfrm>
            <a:off x="1866528" y="4591565"/>
            <a:ext cx="5410944"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dirty="0" smtClean="0"/>
              <a:t>Questions?</a:t>
            </a:r>
            <a:endParaRPr lang="en-US" sz="4800" dirty="0"/>
          </a:p>
        </p:txBody>
      </p:sp>
      <p:pic>
        <p:nvPicPr>
          <p:cNvPr id="7" name="Picture 6"/>
          <p:cNvPicPr>
            <a:picLocks noChangeAspect="1"/>
          </p:cNvPicPr>
          <p:nvPr/>
        </p:nvPicPr>
        <p:blipFill>
          <a:blip r:embed="rId3"/>
          <a:stretch>
            <a:fillRect/>
          </a:stretch>
        </p:blipFill>
        <p:spPr>
          <a:xfrm>
            <a:off x="611560" y="1928972"/>
            <a:ext cx="8180952" cy="1761905"/>
          </a:xfrm>
          <a:prstGeom prst="rect">
            <a:avLst/>
          </a:prstGeom>
        </p:spPr>
      </p:pic>
      <p:sp>
        <p:nvSpPr>
          <p:cNvPr id="9" name="Slide Number Placeholder 8"/>
          <p:cNvSpPr>
            <a:spLocks noGrp="1"/>
          </p:cNvSpPr>
          <p:nvPr>
            <p:ph type="sldNum" sz="quarter" idx="12"/>
          </p:nvPr>
        </p:nvSpPr>
        <p:spPr/>
        <p:txBody>
          <a:bodyPr/>
          <a:lstStyle/>
          <a:p>
            <a:fld id="{CFCB4D01-41C5-4FAD-8F48-E275B28D7473}" type="slidenum">
              <a:rPr lang="en-US" smtClean="0"/>
              <a:pPr/>
              <a:t>46</a:t>
            </a:fld>
            <a:endParaRPr lang="en-US" dirty="0"/>
          </a:p>
        </p:txBody>
      </p:sp>
    </p:spTree>
    <p:extLst>
      <p:ext uri="{BB962C8B-B14F-4D97-AF65-F5344CB8AC3E}">
        <p14:creationId xmlns:p14="http://schemas.microsoft.com/office/powerpoint/2010/main" val="602219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27384"/>
            <a:ext cx="9144001" cy="6885384"/>
          </a:xfrm>
          <a:prstGeom prst="rect">
            <a:avLst/>
          </a:prstGeom>
        </p:spPr>
      </p:pic>
      <p:sp>
        <p:nvSpPr>
          <p:cNvPr id="12" name="TextBox 11"/>
          <p:cNvSpPr txBox="1"/>
          <p:nvPr/>
        </p:nvSpPr>
        <p:spPr>
          <a:xfrm>
            <a:off x="7236296" y="6319268"/>
            <a:ext cx="1800200" cy="369332"/>
          </a:xfrm>
          <a:prstGeom prst="rect">
            <a:avLst/>
          </a:prstGeom>
          <a:noFill/>
        </p:spPr>
        <p:txBody>
          <a:bodyPr wrap="square" rtlCol="0">
            <a:spAutoFit/>
          </a:bodyPr>
          <a:lstStyle/>
          <a:p>
            <a:r>
              <a:rPr lang="en-US" dirty="0" smtClean="0"/>
              <a:t>Kyle Meredith</a:t>
            </a:r>
            <a:endParaRPr lang="en-US" dirty="0"/>
          </a:p>
        </p:txBody>
      </p:sp>
      <p:sp>
        <p:nvSpPr>
          <p:cNvPr id="6" name="Slide Number Placeholder 5"/>
          <p:cNvSpPr>
            <a:spLocks noGrp="1"/>
          </p:cNvSpPr>
          <p:nvPr>
            <p:ph type="sldNum" sz="quarter" idx="12"/>
          </p:nvPr>
        </p:nvSpPr>
        <p:spPr/>
        <p:txBody>
          <a:bodyPr/>
          <a:lstStyle/>
          <a:p>
            <a:fld id="{CFCB4D01-41C5-4FAD-8F48-E275B28D7473}" type="slidenum">
              <a:rPr lang="en-US" smtClean="0"/>
              <a:pPr/>
              <a:t>5</a:t>
            </a:fld>
            <a:endParaRPr lang="en-US" dirty="0"/>
          </a:p>
        </p:txBody>
      </p:sp>
      <p:sp>
        <p:nvSpPr>
          <p:cNvPr id="13" name="Content Placeholder 2"/>
          <p:cNvSpPr txBox="1">
            <a:spLocks/>
          </p:cNvSpPr>
          <p:nvPr/>
        </p:nvSpPr>
        <p:spPr>
          <a:xfrm>
            <a:off x="755576" y="2564688"/>
            <a:ext cx="7560840" cy="302455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400" dirty="0">
                <a:latin typeface="Calibri Light" panose="020F0302020204030204" pitchFamily="34" charset="0"/>
              </a:rPr>
              <a:t>The inspiration for this project arose from Mr. Boone seeing a </a:t>
            </a:r>
            <a:r>
              <a:rPr lang="en-US" sz="2400" dirty="0" smtClean="0">
                <a:latin typeface="Calibri Light" panose="020F0302020204030204" pitchFamily="34" charset="0"/>
              </a:rPr>
              <a:t>batter </a:t>
            </a:r>
            <a:r>
              <a:rPr lang="en-US" sz="2400" dirty="0">
                <a:latin typeface="Calibri Light" panose="020F0302020204030204" pitchFamily="34" charset="0"/>
              </a:rPr>
              <a:t>struck in the back of the neck during a game.</a:t>
            </a:r>
          </a:p>
          <a:p>
            <a:pPr algn="just"/>
            <a:endParaRPr lang="en-US" sz="2400" dirty="0">
              <a:latin typeface="Calibri Light" panose="020F0302020204030204" pitchFamily="34" charset="0"/>
            </a:endParaRPr>
          </a:p>
          <a:p>
            <a:pPr marL="342900" indent="-342900" algn="just">
              <a:buFont typeface="Arial" panose="020B0604020202020204" pitchFamily="34" charset="0"/>
              <a:buChar char="•"/>
            </a:pPr>
            <a:r>
              <a:rPr lang="en-US" sz="2400" dirty="0" smtClean="0">
                <a:latin typeface="Calibri Light" panose="020F0302020204030204" pitchFamily="34" charset="0"/>
              </a:rPr>
              <a:t>Mr</a:t>
            </a:r>
            <a:r>
              <a:rPr lang="en-US" sz="2400" dirty="0">
                <a:latin typeface="Calibri Light" panose="020F0302020204030204" pitchFamily="34" charset="0"/>
              </a:rPr>
              <a:t>. Boone recognized there was a need for a protective garment that would protect the neck and other vital areas. </a:t>
            </a:r>
          </a:p>
          <a:p>
            <a:pPr algn="just"/>
            <a:endParaRPr lang="en-US" sz="2400" dirty="0" smtClean="0">
              <a:latin typeface="Calibri Light" panose="020F0302020204030204" pitchFamily="34" charset="0"/>
            </a:endParaRPr>
          </a:p>
          <a:p>
            <a:pPr algn="just">
              <a:buFont typeface="Wingdings" charset="2"/>
              <a:buChar char="Ø"/>
            </a:pPr>
            <a:endParaRPr lang="en-US" sz="2400" dirty="0" smtClean="0">
              <a:latin typeface="Calibri Light" panose="020F0302020204030204" pitchFamily="34" charset="0"/>
            </a:endParaRPr>
          </a:p>
          <a:p>
            <a:endParaRPr lang="en-US" dirty="0"/>
          </a:p>
        </p:txBody>
      </p:sp>
      <p:sp>
        <p:nvSpPr>
          <p:cNvPr id="7" name="Title 3"/>
          <p:cNvSpPr>
            <a:spLocks noGrp="1"/>
          </p:cNvSpPr>
          <p:nvPr/>
        </p:nvSpPr>
        <p:spPr>
          <a:xfrm>
            <a:off x="495300" y="126876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Product Need</a:t>
            </a:r>
            <a:endParaRPr lang="en-US" dirty="0"/>
          </a:p>
        </p:txBody>
      </p:sp>
    </p:spTree>
    <p:extLst>
      <p:ext uri="{BB962C8B-B14F-4D97-AF65-F5344CB8AC3E}">
        <p14:creationId xmlns:p14="http://schemas.microsoft.com/office/powerpoint/2010/main" val="215617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27384"/>
            <a:ext cx="9144001" cy="6885384"/>
          </a:xfrm>
          <a:prstGeom prst="rect">
            <a:avLst/>
          </a:prstGeom>
        </p:spPr>
      </p:pic>
      <p:sp>
        <p:nvSpPr>
          <p:cNvPr id="7" name="Content Placeholder 2"/>
          <p:cNvSpPr txBox="1">
            <a:spLocks/>
          </p:cNvSpPr>
          <p:nvPr/>
        </p:nvSpPr>
        <p:spPr>
          <a:xfrm>
            <a:off x="4896544" y="2636696"/>
            <a:ext cx="3707904" cy="338459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dirty="0" smtClean="0">
                <a:latin typeface="Calibri Light" panose="020F0302020204030204" pitchFamily="34" charset="0"/>
              </a:rPr>
              <a:t>2009     14,390 neck fractures. </a:t>
            </a:r>
          </a:p>
          <a:p>
            <a:pPr lvl="1" algn="just"/>
            <a:r>
              <a:rPr lang="en-US" dirty="0" smtClean="0">
                <a:latin typeface="Calibri Light" panose="020F0302020204030204" pitchFamily="34" charset="0"/>
              </a:rPr>
              <a:t>2,692 were sports related</a:t>
            </a:r>
          </a:p>
          <a:p>
            <a:pPr marL="0" indent="0" algn="just">
              <a:buFont typeface="Arial" pitchFamily="34" charset="0"/>
              <a:buNone/>
            </a:pPr>
            <a:endParaRPr lang="en-US" dirty="0" smtClean="0">
              <a:latin typeface="Calibri Light" panose="020F0302020204030204" pitchFamily="34" charset="0"/>
            </a:endParaRPr>
          </a:p>
          <a:p>
            <a:pPr algn="just"/>
            <a:r>
              <a:rPr lang="en-US" dirty="0" smtClean="0">
                <a:latin typeface="Calibri Light" panose="020F0302020204030204" pitchFamily="34" charset="0"/>
              </a:rPr>
              <a:t>With an effective protective collar, injuries to the spine and neck can be prevented</a:t>
            </a:r>
          </a:p>
          <a:p>
            <a:pPr algn="just"/>
            <a:endParaRPr lang="en-US" dirty="0" smtClean="0">
              <a:latin typeface="Calibri Light" panose="020F0302020204030204" pitchFamily="34" charset="0"/>
            </a:endParaRPr>
          </a:p>
          <a:p>
            <a:pPr algn="just"/>
            <a:r>
              <a:rPr lang="en-US" dirty="0" smtClean="0">
                <a:latin typeface="Calibri Light" panose="020F0302020204030204" pitchFamily="34" charset="0"/>
              </a:rPr>
              <a:t>No current protection is available for the neck region</a:t>
            </a:r>
          </a:p>
          <a:p>
            <a:endParaRPr lang="en-US" dirty="0"/>
          </a:p>
        </p:txBody>
      </p:sp>
      <p:sp>
        <p:nvSpPr>
          <p:cNvPr id="9" name="Title 3"/>
          <p:cNvSpPr>
            <a:spLocks noGrp="1"/>
          </p:cNvSpPr>
          <p:nvPr/>
        </p:nvSpPr>
        <p:spPr>
          <a:xfrm>
            <a:off x="495300" y="12778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Market Opportunity</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974657118"/>
              </p:ext>
            </p:extLst>
          </p:nvPr>
        </p:nvGraphicFramePr>
        <p:xfrm>
          <a:off x="842194" y="2971968"/>
          <a:ext cx="3297758" cy="2626200"/>
        </p:xfrm>
        <a:graphic>
          <a:graphicData uri="http://schemas.openxmlformats.org/drawingml/2006/table">
            <a:tbl>
              <a:tblPr firstRow="1" bandRow="1">
                <a:tableStyleId>{C4B1156A-380E-4F78-BDF5-A606A8083BF9}</a:tableStyleId>
              </a:tblPr>
              <a:tblGrid>
                <a:gridCol w="2080927"/>
                <a:gridCol w="1216831"/>
              </a:tblGrid>
              <a:tr h="437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Ages 0-15</a:t>
                      </a:r>
                      <a:endParaRPr lang="en-US" b="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23.9 %</a:t>
                      </a:r>
                      <a:endParaRPr lang="en-US" b="0" dirty="0" smtClean="0"/>
                    </a:p>
                  </a:txBody>
                  <a:tcPr/>
                </a:tc>
              </a:tr>
              <a:tr h="437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Ages 16-30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14.4 %</a:t>
                      </a:r>
                    </a:p>
                  </a:txBody>
                  <a:tcPr/>
                </a:tc>
              </a:tr>
              <a:tr h="437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Ages 31-45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6.9 %</a:t>
                      </a:r>
                    </a:p>
                  </a:txBody>
                  <a:tcPr/>
                </a:tc>
              </a:tr>
              <a:tr h="437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Ages 46-60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3.8 %</a:t>
                      </a:r>
                    </a:p>
                  </a:txBody>
                  <a:tcPr/>
                </a:tc>
              </a:tr>
              <a:tr h="437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Ages 61-75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2.2 %</a:t>
                      </a:r>
                    </a:p>
                  </a:txBody>
                  <a:tcPr/>
                </a:tc>
              </a:tr>
              <a:tr h="437700">
                <a:tc>
                  <a:txBody>
                    <a:bodyPr/>
                    <a:lstStyle/>
                    <a:p>
                      <a:pPr algn="ctr"/>
                      <a:r>
                        <a:rPr lang="en-US" dirty="0" smtClean="0"/>
                        <a:t>Ages 76-98</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0.6 %</a:t>
                      </a:r>
                    </a:p>
                  </a:txBody>
                  <a:tcPr/>
                </a:tc>
              </a:tr>
            </a:tbl>
          </a:graphicData>
        </a:graphic>
      </p:graphicFrame>
      <p:pic>
        <p:nvPicPr>
          <p:cNvPr id="14" name="Picture 13"/>
          <p:cNvPicPr>
            <a:picLocks noChangeAspect="1"/>
          </p:cNvPicPr>
          <p:nvPr/>
        </p:nvPicPr>
        <p:blipFill rotWithShape="1">
          <a:blip r:embed="rId4"/>
          <a:srcRect r="48981" b="-4996"/>
          <a:stretch/>
        </p:blipFill>
        <p:spPr>
          <a:xfrm>
            <a:off x="467544" y="2636696"/>
            <a:ext cx="4176464" cy="288248"/>
          </a:xfrm>
          <a:prstGeom prst="rect">
            <a:avLst/>
          </a:prstGeom>
        </p:spPr>
      </p:pic>
      <p:sp>
        <p:nvSpPr>
          <p:cNvPr id="3" name="Rounded Rectangle 2"/>
          <p:cNvSpPr/>
          <p:nvPr/>
        </p:nvSpPr>
        <p:spPr>
          <a:xfrm>
            <a:off x="899592" y="2996952"/>
            <a:ext cx="3168352" cy="864096"/>
          </a:xfrm>
          <a:prstGeom prst="roundRect">
            <a:avLst/>
          </a:prstGeom>
          <a:no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8" name="Straight Arrow Connector 7"/>
          <p:cNvCxnSpPr/>
          <p:nvPr/>
        </p:nvCxnSpPr>
        <p:spPr>
          <a:xfrm>
            <a:off x="6156176" y="2780928"/>
            <a:ext cx="4320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7236296" y="6319268"/>
            <a:ext cx="1800200" cy="369332"/>
          </a:xfrm>
          <a:prstGeom prst="rect">
            <a:avLst/>
          </a:prstGeom>
          <a:noFill/>
        </p:spPr>
        <p:txBody>
          <a:bodyPr wrap="square" rtlCol="0">
            <a:spAutoFit/>
          </a:bodyPr>
          <a:lstStyle/>
          <a:p>
            <a:r>
              <a:rPr lang="en-US" dirty="0" smtClean="0"/>
              <a:t>Kyle Meredith</a:t>
            </a:r>
            <a:endParaRPr lang="en-US" dirty="0"/>
          </a:p>
        </p:txBody>
      </p:sp>
      <p:sp>
        <p:nvSpPr>
          <p:cNvPr id="11" name="Slide Number Placeholder 10"/>
          <p:cNvSpPr>
            <a:spLocks noGrp="1"/>
          </p:cNvSpPr>
          <p:nvPr>
            <p:ph type="sldNum" sz="quarter" idx="12"/>
          </p:nvPr>
        </p:nvSpPr>
        <p:spPr/>
        <p:txBody>
          <a:bodyPr/>
          <a:lstStyle/>
          <a:p>
            <a:fld id="{CFCB4D01-41C5-4FAD-8F48-E275B28D7473}" type="slidenum">
              <a:rPr lang="en-US" smtClean="0"/>
              <a:pPr/>
              <a:t>6</a:t>
            </a:fld>
            <a:endParaRPr lang="en-US" dirty="0"/>
          </a:p>
        </p:txBody>
      </p:sp>
    </p:spTree>
    <p:extLst>
      <p:ext uri="{BB962C8B-B14F-4D97-AF65-F5344CB8AC3E}">
        <p14:creationId xmlns:p14="http://schemas.microsoft.com/office/powerpoint/2010/main" val="4450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1" cy="6885384"/>
          </a:xfrm>
          <a:prstGeom prst="rect">
            <a:avLst/>
          </a:prstGeom>
        </p:spPr>
      </p:pic>
      <p:sp>
        <p:nvSpPr>
          <p:cNvPr id="4" name="Slide Number Placeholder 3"/>
          <p:cNvSpPr>
            <a:spLocks noGrp="1"/>
          </p:cNvSpPr>
          <p:nvPr>
            <p:ph type="sldNum" sz="quarter" idx="12"/>
          </p:nvPr>
        </p:nvSpPr>
        <p:spPr/>
        <p:txBody>
          <a:bodyPr/>
          <a:lstStyle/>
          <a:p>
            <a:fld id="{CFCB4D01-41C5-4FAD-8F48-E275B28D7473}" type="slidenum">
              <a:rPr lang="en-US" smtClean="0"/>
              <a:pPr/>
              <a:t>7</a:t>
            </a:fld>
            <a:endParaRPr lang="en-US" dirty="0"/>
          </a:p>
        </p:txBody>
      </p:sp>
      <p:sp>
        <p:nvSpPr>
          <p:cNvPr id="6" name="Content Placeholder 2"/>
          <p:cNvSpPr txBox="1">
            <a:spLocks/>
          </p:cNvSpPr>
          <p:nvPr/>
        </p:nvSpPr>
        <p:spPr>
          <a:xfrm>
            <a:off x="539552" y="1340768"/>
            <a:ext cx="8075240" cy="8249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dirty="0" smtClean="0"/>
              <a:t>Competition</a:t>
            </a:r>
          </a:p>
        </p:txBody>
      </p:sp>
      <p:sp>
        <p:nvSpPr>
          <p:cNvPr id="2" name="TextBox 1"/>
          <p:cNvSpPr txBox="1"/>
          <p:nvPr/>
        </p:nvSpPr>
        <p:spPr>
          <a:xfrm>
            <a:off x="755576" y="2228671"/>
            <a:ext cx="3816424" cy="1200329"/>
          </a:xfrm>
          <a:prstGeom prst="rect">
            <a:avLst/>
          </a:prstGeom>
          <a:noFill/>
        </p:spPr>
        <p:txBody>
          <a:bodyPr wrap="square" rtlCol="0">
            <a:spAutoFit/>
          </a:bodyPr>
          <a:lstStyle/>
          <a:p>
            <a:r>
              <a:rPr lang="en-US" u="sng" dirty="0" smtClean="0"/>
              <a:t>Direct</a:t>
            </a:r>
          </a:p>
          <a:p>
            <a:pPr marL="285750" indent="-285750">
              <a:buFont typeface="Arial" panose="020B0604020202020204" pitchFamily="34" charset="0"/>
              <a:buChar char="•"/>
            </a:pPr>
            <a:r>
              <a:rPr lang="en-US" dirty="0" smtClean="0"/>
              <a:t>None</a:t>
            </a:r>
          </a:p>
          <a:p>
            <a:pPr marL="285750" indent="-285750">
              <a:buFont typeface="Arial" panose="020B0604020202020204" pitchFamily="34" charset="0"/>
              <a:buChar char="•"/>
            </a:pPr>
            <a:r>
              <a:rPr lang="en-US" dirty="0" smtClean="0"/>
              <a:t>There is no current market offering of a batting protective collar</a:t>
            </a:r>
            <a:endParaRPr lang="en-US" dirty="0"/>
          </a:p>
        </p:txBody>
      </p:sp>
      <p:sp>
        <p:nvSpPr>
          <p:cNvPr id="7" name="TextBox 6"/>
          <p:cNvSpPr txBox="1"/>
          <p:nvPr/>
        </p:nvSpPr>
        <p:spPr>
          <a:xfrm>
            <a:off x="4860032" y="2228671"/>
            <a:ext cx="3816424" cy="1200329"/>
          </a:xfrm>
          <a:prstGeom prst="rect">
            <a:avLst/>
          </a:prstGeom>
          <a:noFill/>
        </p:spPr>
        <p:txBody>
          <a:bodyPr wrap="square" rtlCol="0">
            <a:spAutoFit/>
          </a:bodyPr>
          <a:lstStyle/>
          <a:p>
            <a:r>
              <a:rPr lang="en-US" u="sng" dirty="0" smtClean="0"/>
              <a:t>Indirect</a:t>
            </a:r>
          </a:p>
          <a:p>
            <a:pPr marL="285750" indent="-285750">
              <a:buFont typeface="Arial" panose="020B0604020202020204" pitchFamily="34" charset="0"/>
              <a:buChar char="•"/>
            </a:pPr>
            <a:r>
              <a:rPr lang="en-US" dirty="0" err="1" smtClean="0"/>
              <a:t>EvoShield</a:t>
            </a:r>
            <a:r>
              <a:rPr lang="en-US" dirty="0" smtClean="0"/>
              <a:t> Torso Protection</a:t>
            </a:r>
          </a:p>
          <a:p>
            <a:pPr marL="285750" indent="-285750">
              <a:buFont typeface="Arial" panose="020B0604020202020204" pitchFamily="34" charset="0"/>
              <a:buChar char="•"/>
            </a:pPr>
            <a:r>
              <a:rPr lang="en-US" dirty="0" smtClean="0"/>
              <a:t>Cooper Batting Vest</a:t>
            </a:r>
          </a:p>
          <a:p>
            <a:pPr marL="285750" indent="-285750">
              <a:buFont typeface="Arial" panose="020B0604020202020204" pitchFamily="34" charset="0"/>
              <a:buChar char="•"/>
            </a:pPr>
            <a:r>
              <a:rPr lang="en-US" dirty="0" smtClean="0"/>
              <a:t>Adams Torso Padding Vest</a:t>
            </a:r>
            <a:endParaRPr lang="en-US" dirty="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303" b="56678" l="130" r="81641">
                        <a14:foregroundMark x1="4297" y1="50814" x2="15885" y2="42834"/>
                        <a14:foregroundMark x1="40104" y1="14332" x2="51823" y2="14169"/>
                      </a14:backgroundRemoval>
                    </a14:imgEffect>
                  </a14:imgLayer>
                </a14:imgProps>
              </a:ext>
            </a:extLst>
          </a:blip>
          <a:srcRect l="1502" r="20469" b="43844"/>
          <a:stretch/>
        </p:blipFill>
        <p:spPr>
          <a:xfrm>
            <a:off x="1475656" y="4201224"/>
            <a:ext cx="2162045" cy="1244000"/>
          </a:xfrm>
          <a:prstGeom prst="rect">
            <a:avLst/>
          </a:prstGeom>
          <a:ln>
            <a:noFill/>
          </a:ln>
          <a:effectLst/>
        </p:spPr>
      </p:pic>
      <p:sp>
        <p:nvSpPr>
          <p:cNvPr id="5" name="Oval 4"/>
          <p:cNvSpPr/>
          <p:nvPr/>
        </p:nvSpPr>
        <p:spPr>
          <a:xfrm>
            <a:off x="1345415" y="3717032"/>
            <a:ext cx="2311175" cy="21328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759580" y="4005064"/>
            <a:ext cx="1372260" cy="1691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http://cdn1.evoshield.com/media/catalog/product/cache/1/image/1350x1350/9df78eab33525d08d6e5fb8d27136e95/A/3/A310-1_1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1483" y="3284984"/>
            <a:ext cx="2788939" cy="278893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7380312" y="6319268"/>
            <a:ext cx="1800200" cy="369332"/>
          </a:xfrm>
          <a:prstGeom prst="rect">
            <a:avLst/>
          </a:prstGeom>
          <a:noFill/>
        </p:spPr>
        <p:txBody>
          <a:bodyPr wrap="square" rtlCol="0">
            <a:spAutoFit/>
          </a:bodyPr>
          <a:lstStyle/>
          <a:p>
            <a:r>
              <a:rPr lang="en-US" dirty="0" smtClean="0"/>
              <a:t>Garth Fletcher</a:t>
            </a:r>
            <a:endParaRPr lang="en-US" dirty="0"/>
          </a:p>
        </p:txBody>
      </p:sp>
    </p:spTree>
    <p:extLst>
      <p:ext uri="{BB962C8B-B14F-4D97-AF65-F5344CB8AC3E}">
        <p14:creationId xmlns:p14="http://schemas.microsoft.com/office/powerpoint/2010/main" val="359704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27384"/>
            <a:ext cx="9144001" cy="6885384"/>
          </a:xfrm>
          <a:prstGeom prst="rect">
            <a:avLst/>
          </a:prstGeom>
        </p:spPr>
      </p:pic>
      <p:sp>
        <p:nvSpPr>
          <p:cNvPr id="6" name="Content Placeholder 2"/>
          <p:cNvSpPr txBox="1">
            <a:spLocks/>
          </p:cNvSpPr>
          <p:nvPr/>
        </p:nvSpPr>
        <p:spPr>
          <a:xfrm>
            <a:off x="683568" y="2564904"/>
            <a:ext cx="8062800" cy="48245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Calibri Light" panose="020F0302020204030204" pitchFamily="34" charset="0"/>
              </a:rPr>
              <a:t>Design a collar to prevent injury from baseball impact.</a:t>
            </a:r>
          </a:p>
          <a:p>
            <a:endParaRPr lang="en-US" sz="2400" dirty="0">
              <a:latin typeface="Calibri Light" panose="020F0302020204030204" pitchFamily="34" charset="0"/>
            </a:endParaRPr>
          </a:p>
          <a:p>
            <a:r>
              <a:rPr lang="en-US" sz="2400" dirty="0" smtClean="0">
                <a:latin typeface="Calibri Light" panose="020F0302020204030204" pitchFamily="34" charset="0"/>
              </a:rPr>
              <a:t>Design the collar so it does not hinder motion/performance.</a:t>
            </a:r>
          </a:p>
          <a:p>
            <a:endParaRPr lang="en-US" sz="2400" dirty="0">
              <a:latin typeface="Calibri Light" panose="020F0302020204030204" pitchFamily="34" charset="0"/>
            </a:endParaRPr>
          </a:p>
          <a:p>
            <a:r>
              <a:rPr lang="en-US" sz="2400" dirty="0" smtClean="0">
                <a:latin typeface="Calibri Light" panose="020F0302020204030204" pitchFamily="34" charset="0"/>
              </a:rPr>
              <a:t>Design collar to be attached to the vest and/or to the body of the player.</a:t>
            </a:r>
          </a:p>
          <a:p>
            <a:endParaRPr lang="en-US" dirty="0"/>
          </a:p>
          <a:p>
            <a:endParaRPr lang="en-US" dirty="0"/>
          </a:p>
        </p:txBody>
      </p:sp>
      <p:sp>
        <p:nvSpPr>
          <p:cNvPr id="7" name="Title 3"/>
          <p:cNvSpPr>
            <a:spLocks noGrp="1"/>
          </p:cNvSpPr>
          <p:nvPr/>
        </p:nvSpPr>
        <p:spPr>
          <a:xfrm>
            <a:off x="495300" y="1205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Project Scope</a:t>
            </a:r>
            <a:endParaRPr lang="en-US" dirty="0"/>
          </a:p>
        </p:txBody>
      </p:sp>
      <p:sp>
        <p:nvSpPr>
          <p:cNvPr id="10" name="TextBox 9"/>
          <p:cNvSpPr txBox="1"/>
          <p:nvPr/>
        </p:nvSpPr>
        <p:spPr>
          <a:xfrm>
            <a:off x="7236296" y="6319268"/>
            <a:ext cx="1800200" cy="369332"/>
          </a:xfrm>
          <a:prstGeom prst="rect">
            <a:avLst/>
          </a:prstGeom>
          <a:noFill/>
        </p:spPr>
        <p:txBody>
          <a:bodyPr wrap="square" rtlCol="0">
            <a:spAutoFit/>
          </a:bodyPr>
          <a:lstStyle/>
          <a:p>
            <a:r>
              <a:rPr lang="en-US" dirty="0" smtClean="0"/>
              <a:t>Garth Fletcher</a:t>
            </a:r>
            <a:endParaRPr lang="en-US" dirty="0"/>
          </a:p>
        </p:txBody>
      </p:sp>
      <p:sp>
        <p:nvSpPr>
          <p:cNvPr id="8" name="Slide Number Placeholder 7"/>
          <p:cNvSpPr>
            <a:spLocks noGrp="1"/>
          </p:cNvSpPr>
          <p:nvPr>
            <p:ph type="sldNum" sz="quarter" idx="12"/>
          </p:nvPr>
        </p:nvSpPr>
        <p:spPr/>
        <p:txBody>
          <a:bodyPr/>
          <a:lstStyle/>
          <a:p>
            <a:fld id="{CFCB4D01-41C5-4FAD-8F48-E275B28D7473}" type="slidenum">
              <a:rPr lang="en-US" smtClean="0"/>
              <a:pPr/>
              <a:t>8</a:t>
            </a:fld>
            <a:endParaRPr lang="en-US" dirty="0"/>
          </a:p>
        </p:txBody>
      </p:sp>
    </p:spTree>
    <p:extLst>
      <p:ext uri="{BB962C8B-B14F-4D97-AF65-F5344CB8AC3E}">
        <p14:creationId xmlns:p14="http://schemas.microsoft.com/office/powerpoint/2010/main" val="13873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FCB4D01-41C5-4FAD-8F48-E275B28D7473}" type="slidenum">
              <a:rPr lang="en-US" smtClean="0"/>
              <a:pPr/>
              <a:t>9</a:t>
            </a:fld>
            <a:endParaRPr lang="en-US" dirty="0"/>
          </a:p>
        </p:txBody>
      </p:sp>
      <p:pic>
        <p:nvPicPr>
          <p:cNvPr id="10" name="Picture 9"/>
          <p:cNvPicPr>
            <a:picLocks noChangeAspect="1"/>
          </p:cNvPicPr>
          <p:nvPr/>
        </p:nvPicPr>
        <p:blipFill>
          <a:blip r:embed="rId3"/>
          <a:stretch>
            <a:fillRect/>
          </a:stretch>
        </p:blipFill>
        <p:spPr>
          <a:xfrm>
            <a:off x="0" y="-27384"/>
            <a:ext cx="9144001" cy="6885384"/>
          </a:xfrm>
          <a:prstGeom prst="rect">
            <a:avLst/>
          </a:prstGeom>
        </p:spPr>
      </p:pic>
      <p:sp>
        <p:nvSpPr>
          <p:cNvPr id="7" name="Title 3"/>
          <p:cNvSpPr>
            <a:spLocks noGrp="1"/>
          </p:cNvSpPr>
          <p:nvPr/>
        </p:nvSpPr>
        <p:spPr>
          <a:xfrm>
            <a:off x="-612576" y="3024932"/>
            <a:ext cx="6025108"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Customer</a:t>
            </a:r>
          </a:p>
          <a:p>
            <a:r>
              <a:rPr lang="en-US" dirty="0" smtClean="0"/>
              <a:t> Requirements</a:t>
            </a:r>
            <a:endParaRPr lang="en-US" dirty="0"/>
          </a:p>
        </p:txBody>
      </p:sp>
      <p:sp>
        <p:nvSpPr>
          <p:cNvPr id="9" name="TextBox 8"/>
          <p:cNvSpPr txBox="1"/>
          <p:nvPr/>
        </p:nvSpPr>
        <p:spPr>
          <a:xfrm>
            <a:off x="7236296" y="6319268"/>
            <a:ext cx="1800200" cy="369332"/>
          </a:xfrm>
          <a:prstGeom prst="rect">
            <a:avLst/>
          </a:prstGeom>
          <a:noFill/>
        </p:spPr>
        <p:txBody>
          <a:bodyPr wrap="square" rtlCol="0">
            <a:spAutoFit/>
          </a:bodyPr>
          <a:lstStyle/>
          <a:p>
            <a:r>
              <a:rPr lang="en-US" dirty="0" smtClean="0"/>
              <a:t>Garth Fletcher </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308" y="-27384"/>
            <a:ext cx="3834172" cy="5983847"/>
          </a:xfrm>
          <a:prstGeom prst="rect">
            <a:avLst/>
          </a:prstGeom>
        </p:spPr>
      </p:pic>
    </p:spTree>
    <p:extLst>
      <p:ext uri="{BB962C8B-B14F-4D97-AF65-F5344CB8AC3E}">
        <p14:creationId xmlns:p14="http://schemas.microsoft.com/office/powerpoint/2010/main" val="48195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0_0004free">
  <a:themeElements>
    <a:clrScheme name="green, orange, red, blue">
      <a:dk1>
        <a:sysClr val="windowText" lastClr="000000"/>
      </a:dk1>
      <a:lt1>
        <a:sysClr val="window" lastClr="FFFFFF"/>
      </a:lt1>
      <a:dk2>
        <a:srgbClr val="4F271C"/>
      </a:dk2>
      <a:lt2>
        <a:srgbClr val="E7DEC9"/>
      </a:lt2>
      <a:accent1>
        <a:srgbClr val="84AA33"/>
      </a:accent1>
      <a:accent2>
        <a:srgbClr val="FEB80A"/>
      </a:accent2>
      <a:accent3>
        <a:srgbClr val="C32D2E"/>
      </a:accent3>
      <a:accent4>
        <a:srgbClr val="3891A7"/>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00_0004free</Template>
  <TotalTime>0</TotalTime>
  <Words>2938</Words>
  <Application>Microsoft Office PowerPoint</Application>
  <PresentationFormat>On-screen Show (4:3)</PresentationFormat>
  <Paragraphs>750</Paragraphs>
  <Slides>46</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MS Mincho</vt:lpstr>
      <vt:lpstr>Arial</vt:lpstr>
      <vt:lpstr>Calibri</vt:lpstr>
      <vt:lpstr>Calibri Light</vt:lpstr>
      <vt:lpstr>Cambria</vt:lpstr>
      <vt:lpstr>Times New Roman</vt:lpstr>
      <vt:lpstr>Wingdings</vt:lpstr>
      <vt:lpstr>00_0004free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 Examination</vt:lpstr>
      <vt:lpstr>PowerPoint Presentation</vt:lpstr>
      <vt:lpstr>PowerPoint Presentation</vt:lpstr>
      <vt:lpstr>PowerPoint Presentation</vt:lpstr>
      <vt:lpstr>PowerPoint Presentation</vt:lpstr>
      <vt:lpstr>Marketing Strategy</vt:lpstr>
      <vt:lpstr>Distribution Plan </vt:lpstr>
      <vt:lpstr>SWOT Analysis </vt:lpstr>
      <vt:lpstr>Initial Sales</vt:lpstr>
      <vt:lpstr>Future Work</vt:lpstr>
      <vt:lpstr>Conclusion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2013-12-04T04:57:45Z</dcterms:created>
  <dcterms:modified xsi:type="dcterms:W3CDTF">2014-04-25T20:45:16Z</dcterms:modified>
</cp:coreProperties>
</file>