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68" r:id="rId2"/>
    <p:sldId id="272" r:id="rId3"/>
    <p:sldId id="259" r:id="rId4"/>
    <p:sldId id="261" r:id="rId5"/>
    <p:sldId id="263" r:id="rId6"/>
    <p:sldId id="271" r:id="rId7"/>
    <p:sldId id="264" r:id="rId8"/>
    <p:sldId id="258" r:id="rId9"/>
    <p:sldId id="282" r:id="rId10"/>
    <p:sldId id="289" r:id="rId11"/>
    <p:sldId id="290" r:id="rId12"/>
    <p:sldId id="291" r:id="rId13"/>
    <p:sldId id="292" r:id="rId14"/>
    <p:sldId id="294" r:id="rId15"/>
    <p:sldId id="301" r:id="rId16"/>
    <p:sldId id="302" r:id="rId17"/>
    <p:sldId id="303" r:id="rId18"/>
    <p:sldId id="287" r:id="rId19"/>
    <p:sldId id="284" r:id="rId20"/>
    <p:sldId id="286" r:id="rId21"/>
    <p:sldId id="295" r:id="rId22"/>
    <p:sldId id="300" r:id="rId23"/>
    <p:sldId id="297" r:id="rId24"/>
    <p:sldId id="299" r:id="rId25"/>
    <p:sldId id="288" r:id="rId26"/>
    <p:sldId id="26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317" autoAdjust="0"/>
  </p:normalViewPr>
  <p:slideViewPr>
    <p:cSldViewPr>
      <p:cViewPr>
        <p:scale>
          <a:sx n="92" d="100"/>
          <a:sy n="92" d="100"/>
        </p:scale>
        <p:origin x="-1181" y="2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F8915-9E72-4FC8-BF68-C8C8A9A83FB6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95E2A-38DA-402C-95DB-83FC35BEF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6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EBF10-02AD-4162-8948-31EDDCD172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9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4FF181F-7B15-4324-868B-3C71262186ED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8077200" cy="5257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spc="0" dirty="0" smtClean="0">
                <a:solidFill>
                  <a:schemeClr val="tx1"/>
                </a:solidFill>
              </a:rPr>
              <a:t/>
            </a:r>
            <a:br>
              <a:rPr lang="en-US" sz="2000" spc="0" dirty="0" smtClean="0">
                <a:solidFill>
                  <a:schemeClr val="tx1"/>
                </a:solidFill>
              </a:rPr>
            </a:br>
            <a:r>
              <a:rPr lang="en-US" sz="2000" spc="0" dirty="0" smtClean="0">
                <a:solidFill>
                  <a:schemeClr val="tx1"/>
                </a:solidFill>
              </a:rPr>
              <a:t/>
            </a:r>
            <a:br>
              <a:rPr lang="en-US" sz="2000" spc="0" dirty="0" smtClean="0">
                <a:solidFill>
                  <a:schemeClr val="tx1"/>
                </a:solidFill>
              </a:rPr>
            </a:br>
            <a:r>
              <a:rPr lang="en-US" sz="900" spc="0" dirty="0" smtClean="0">
                <a:solidFill>
                  <a:schemeClr val="tx1"/>
                </a:solidFill>
              </a:rPr>
              <a:t> </a:t>
            </a:r>
            <a:br>
              <a:rPr lang="en-US" sz="900" spc="0" dirty="0" smtClean="0">
                <a:solidFill>
                  <a:schemeClr val="tx1"/>
                </a:solidFill>
              </a:rPr>
            </a:br>
            <a:r>
              <a:rPr lang="en-US" sz="900" spc="0" dirty="0" smtClean="0">
                <a:solidFill>
                  <a:schemeClr val="tx1"/>
                </a:solidFill>
              </a:rPr>
              <a:t/>
            </a:r>
            <a:br>
              <a:rPr lang="en-US" sz="900" spc="0" dirty="0" smtClean="0">
                <a:solidFill>
                  <a:schemeClr val="tx1"/>
                </a:solidFill>
              </a:rPr>
            </a:br>
            <a:r>
              <a:rPr lang="en-US" sz="900" spc="0" dirty="0" smtClean="0">
                <a:solidFill>
                  <a:schemeClr val="tx1"/>
                </a:solidFill>
              </a:rPr>
              <a:t> </a:t>
            </a:r>
            <a:r>
              <a:rPr lang="en-US" sz="1800" spc="0" dirty="0" smtClean="0">
                <a:solidFill>
                  <a:schemeClr val="tx1"/>
                </a:solidFill>
              </a:rPr>
              <a:t/>
            </a:r>
            <a:br>
              <a:rPr lang="en-US" sz="1800" spc="0" dirty="0" smtClean="0">
                <a:solidFill>
                  <a:schemeClr val="tx1"/>
                </a:solidFill>
              </a:rPr>
            </a:br>
            <a:r>
              <a:rPr lang="en-US" sz="1800" spc="0" dirty="0" smtClean="0">
                <a:solidFill>
                  <a:schemeClr val="tx1"/>
                </a:solidFill>
              </a:rPr>
              <a:t/>
            </a:r>
            <a:br>
              <a:rPr lang="en-US" sz="1800" spc="0" dirty="0" smtClean="0">
                <a:solidFill>
                  <a:schemeClr val="tx1"/>
                </a:solidFill>
              </a:rPr>
            </a:br>
            <a:r>
              <a:rPr lang="en-US" sz="1800" spc="0" dirty="0">
                <a:solidFill>
                  <a:schemeClr val="tx1"/>
                </a:solidFill>
              </a:rPr>
              <a:t/>
            </a:r>
            <a:br>
              <a:rPr lang="en-US" sz="1800" spc="0" dirty="0">
                <a:solidFill>
                  <a:schemeClr val="tx1"/>
                </a:solidFill>
              </a:rPr>
            </a:br>
            <a:r>
              <a:rPr lang="en-US" sz="1800" spc="0" dirty="0" smtClean="0">
                <a:solidFill>
                  <a:schemeClr val="tx1"/>
                </a:solidFill>
              </a:rPr>
              <a:t/>
            </a:r>
            <a:br>
              <a:rPr lang="en-US" sz="1800" spc="0" dirty="0" smtClean="0">
                <a:solidFill>
                  <a:schemeClr val="tx1"/>
                </a:solidFill>
              </a:rPr>
            </a:br>
            <a:r>
              <a:rPr lang="en-US" sz="1800" spc="0" dirty="0">
                <a:solidFill>
                  <a:schemeClr val="tx1"/>
                </a:solidFill>
              </a:rPr>
              <a:t/>
            </a:r>
            <a:br>
              <a:rPr lang="en-US" sz="1800" spc="0" dirty="0">
                <a:solidFill>
                  <a:schemeClr val="tx1"/>
                </a:solidFill>
              </a:rPr>
            </a:br>
            <a:r>
              <a:rPr lang="en-US" sz="1800" spc="0" dirty="0" smtClean="0">
                <a:solidFill>
                  <a:schemeClr val="tx1"/>
                </a:solidFill>
              </a:rPr>
              <a:t/>
            </a:r>
            <a:br>
              <a:rPr lang="en-US" sz="1800" spc="0" dirty="0" smtClean="0">
                <a:solidFill>
                  <a:schemeClr val="tx1"/>
                </a:solidFill>
              </a:rPr>
            </a:br>
            <a:r>
              <a:rPr lang="en-US" sz="1800" spc="0" dirty="0">
                <a:solidFill>
                  <a:schemeClr val="tx1"/>
                </a:solidFill>
              </a:rPr>
              <a:t/>
            </a:r>
            <a:br>
              <a:rPr lang="en-US" sz="1800" spc="0" dirty="0">
                <a:solidFill>
                  <a:schemeClr val="tx1"/>
                </a:solidFill>
              </a:rPr>
            </a:br>
            <a:r>
              <a:rPr lang="en-US" sz="1800" spc="0" dirty="0" smtClean="0">
                <a:solidFill>
                  <a:schemeClr val="tx1"/>
                </a:solidFill>
              </a:rPr>
              <a:t/>
            </a:r>
            <a:br>
              <a:rPr lang="en-US" sz="1800" spc="0" dirty="0" smtClean="0">
                <a:solidFill>
                  <a:schemeClr val="tx1"/>
                </a:solidFill>
              </a:rPr>
            </a:br>
            <a:r>
              <a:rPr lang="en-US" sz="1800" spc="0" dirty="0" smtClean="0">
                <a:solidFill>
                  <a:schemeClr val="tx1"/>
                </a:solidFill>
              </a:rPr>
              <a:t/>
            </a:r>
            <a:br>
              <a:rPr lang="en-US" sz="1800" spc="0" dirty="0" smtClean="0">
                <a:solidFill>
                  <a:schemeClr val="tx1"/>
                </a:solidFill>
              </a:rPr>
            </a:br>
            <a:r>
              <a:rPr lang="en-US" sz="1800" spc="0" dirty="0">
                <a:solidFill>
                  <a:schemeClr val="tx1"/>
                </a:solidFill>
              </a:rPr>
              <a:t/>
            </a:r>
            <a:br>
              <a:rPr lang="en-US" sz="1800" spc="0" dirty="0">
                <a:solidFill>
                  <a:schemeClr val="tx1"/>
                </a:solidFill>
              </a:rPr>
            </a:br>
            <a:r>
              <a:rPr lang="en-US" sz="2000" b="1" spc="0" dirty="0" smtClean="0">
                <a:solidFill>
                  <a:schemeClr val="tx1"/>
                </a:solidFill>
              </a:rPr>
              <a:t>EML 4551C SENIOR DESIGN </a:t>
            </a:r>
            <a:br>
              <a:rPr lang="en-US" sz="2000" b="1" spc="0" dirty="0" smtClean="0">
                <a:solidFill>
                  <a:schemeClr val="tx1"/>
                </a:solidFill>
              </a:rPr>
            </a:br>
            <a:r>
              <a:rPr lang="en-US" sz="2000" b="1" spc="0" dirty="0" smtClean="0">
                <a:solidFill>
                  <a:schemeClr val="tx1"/>
                </a:solidFill>
              </a:rPr>
              <a:t>DR. KAMAL AMIN</a:t>
            </a:r>
            <a:r>
              <a:rPr lang="en-US" sz="2000" spc="0" dirty="0" smtClean="0">
                <a:solidFill>
                  <a:schemeClr val="tx1"/>
                </a:solidFill>
              </a:rPr>
              <a:t/>
            </a:r>
            <a:br>
              <a:rPr lang="en-US" sz="2000" spc="0" dirty="0" smtClean="0">
                <a:solidFill>
                  <a:schemeClr val="tx1"/>
                </a:solidFill>
              </a:rPr>
            </a:br>
            <a:r>
              <a:rPr lang="en-US" sz="1800" spc="0" dirty="0">
                <a:solidFill>
                  <a:schemeClr val="tx1"/>
                </a:solidFill>
              </a:rPr>
              <a:t/>
            </a:r>
            <a:br>
              <a:rPr lang="en-US" sz="1800" spc="0" dirty="0">
                <a:solidFill>
                  <a:schemeClr val="tx1"/>
                </a:solidFill>
              </a:rPr>
            </a:br>
            <a:r>
              <a:rPr lang="en-US" sz="2000" b="1" spc="0" dirty="0" smtClean="0">
                <a:solidFill>
                  <a:schemeClr val="tx1"/>
                </a:solidFill>
              </a:rPr>
              <a:t>TEAM 4: ALTERATE MATERIAL SELECTION FOR COMPRESSOR CASING IN TURBOCHARGER</a:t>
            </a:r>
            <a:br>
              <a:rPr lang="en-US" sz="2000" b="1" spc="0" dirty="0" smtClean="0">
                <a:solidFill>
                  <a:schemeClr val="tx1"/>
                </a:solidFill>
              </a:rPr>
            </a:br>
            <a:r>
              <a:rPr lang="en-US" sz="2000" b="1" spc="0" dirty="0" smtClean="0">
                <a:solidFill>
                  <a:schemeClr val="tx1"/>
                </a:solidFill>
              </a:rPr>
              <a:t/>
            </a:r>
            <a:br>
              <a:rPr lang="en-US" sz="2000" b="1" spc="0" dirty="0" smtClean="0">
                <a:solidFill>
                  <a:schemeClr val="tx1"/>
                </a:solidFill>
              </a:rPr>
            </a:br>
            <a:r>
              <a:rPr lang="en-US" sz="2000" b="1" spc="0" dirty="0" smtClean="0">
                <a:solidFill>
                  <a:schemeClr val="tx1"/>
                </a:solidFill>
              </a:rPr>
              <a:t>FINAL Design  PRESENTATION</a:t>
            </a:r>
            <a:br>
              <a:rPr lang="en-US" sz="2000" b="1" spc="0" dirty="0" smtClean="0">
                <a:solidFill>
                  <a:schemeClr val="tx1"/>
                </a:solidFill>
              </a:rPr>
            </a:br>
            <a:r>
              <a:rPr lang="en-US" sz="1000" b="1" spc="0" dirty="0" smtClean="0">
                <a:solidFill>
                  <a:schemeClr val="tx1"/>
                </a:solidFill>
              </a:rPr>
              <a:t> </a:t>
            </a:r>
            <a:r>
              <a:rPr lang="en-US" sz="1000" spc="0" dirty="0" smtClean="0">
                <a:solidFill>
                  <a:schemeClr val="tx1"/>
                </a:solidFill>
              </a:rPr>
              <a:t/>
            </a:r>
            <a:br>
              <a:rPr lang="en-US" sz="1000" spc="0" dirty="0" smtClean="0">
                <a:solidFill>
                  <a:schemeClr val="tx1"/>
                </a:solidFill>
              </a:rPr>
            </a:br>
            <a:r>
              <a:rPr lang="en-US" sz="1000" b="1" dirty="0" smtClean="0">
                <a:solidFill>
                  <a:schemeClr val="tx1"/>
                </a:solidFill>
              </a:rPr>
              <a:t> </a:t>
            </a:r>
            <a:br>
              <a:rPr lang="en-US" sz="1000" b="1" dirty="0" smtClean="0">
                <a:solidFill>
                  <a:schemeClr val="tx1"/>
                </a:solidFill>
              </a:rPr>
            </a:br>
            <a:r>
              <a:rPr lang="en-US" sz="1800" b="1" spc="0" dirty="0" smtClean="0">
                <a:solidFill>
                  <a:schemeClr val="tx1"/>
                </a:solidFill>
              </a:rPr>
              <a:t>Group Members</a:t>
            </a:r>
            <a:r>
              <a:rPr lang="en-US" sz="1800" spc="0" dirty="0" smtClean="0">
                <a:solidFill>
                  <a:schemeClr val="tx1"/>
                </a:solidFill>
              </a:rPr>
              <a:t/>
            </a:r>
            <a:br>
              <a:rPr lang="en-US" sz="1800" spc="0" dirty="0" smtClean="0">
                <a:solidFill>
                  <a:schemeClr val="tx1"/>
                </a:solidFill>
              </a:rPr>
            </a:br>
            <a:r>
              <a:rPr lang="en-US" sz="1300" spc="0" dirty="0" smtClean="0">
                <a:solidFill>
                  <a:schemeClr val="tx1"/>
                </a:solidFill>
              </a:rPr>
              <a:t>alexander Mankin</a:t>
            </a:r>
            <a:br>
              <a:rPr lang="en-US" sz="1300" spc="0" dirty="0" smtClean="0">
                <a:solidFill>
                  <a:schemeClr val="tx1"/>
                </a:solidFill>
              </a:rPr>
            </a:br>
            <a:r>
              <a:rPr lang="en-US" sz="1300" spc="0" dirty="0" smtClean="0">
                <a:solidFill>
                  <a:schemeClr val="tx1"/>
                </a:solidFill>
              </a:rPr>
              <a:t>HARRISON MCLARTY</a:t>
            </a:r>
            <a:br>
              <a:rPr lang="en-US" sz="1300" spc="0" dirty="0" smtClean="0">
                <a:solidFill>
                  <a:schemeClr val="tx1"/>
                </a:solidFill>
              </a:rPr>
            </a:br>
            <a:r>
              <a:rPr lang="en-US" sz="1300" spc="0" dirty="0" smtClean="0">
                <a:solidFill>
                  <a:schemeClr val="tx1"/>
                </a:solidFill>
              </a:rPr>
              <a:t>Ralph Scott</a:t>
            </a:r>
            <a:br>
              <a:rPr lang="en-US" sz="1300" spc="0" dirty="0" smtClean="0">
                <a:solidFill>
                  <a:schemeClr val="tx1"/>
                </a:solidFill>
              </a:rPr>
            </a:br>
            <a:r>
              <a:rPr lang="en-US" sz="1300" spc="0" dirty="0" err="1" smtClean="0">
                <a:solidFill>
                  <a:schemeClr val="tx1"/>
                </a:solidFill>
              </a:rPr>
              <a:t>Abiodun</a:t>
            </a:r>
            <a:r>
              <a:rPr lang="en-US" sz="1300" spc="0" dirty="0" smtClean="0">
                <a:solidFill>
                  <a:schemeClr val="tx1"/>
                </a:solidFill>
              </a:rPr>
              <a:t> </a:t>
            </a:r>
            <a:r>
              <a:rPr lang="en-US" sz="1400" spc="0" dirty="0">
                <a:solidFill>
                  <a:schemeClr val="tx1"/>
                </a:solidFill>
              </a:rPr>
              <a:t>OLUWALOWO</a:t>
            </a:r>
            <a:r>
              <a:rPr lang="en-US" sz="1400" spc="0" dirty="0" smtClean="0">
                <a:solidFill>
                  <a:schemeClr val="tx1"/>
                </a:solidFill>
              </a:rPr>
              <a:t/>
            </a:r>
            <a:br>
              <a:rPr lang="en-US" sz="1400" spc="0" dirty="0" smtClean="0">
                <a:solidFill>
                  <a:schemeClr val="tx1"/>
                </a:solidFill>
              </a:rPr>
            </a:br>
            <a:r>
              <a:rPr lang="en-US" sz="1400" spc="0" dirty="0">
                <a:solidFill>
                  <a:schemeClr val="tx1"/>
                </a:solidFill>
              </a:rPr>
              <a:t/>
            </a:r>
            <a:br>
              <a:rPr lang="en-US" sz="1400" spc="0" dirty="0">
                <a:solidFill>
                  <a:schemeClr val="tx1"/>
                </a:solidFill>
              </a:rPr>
            </a:br>
            <a:r>
              <a:rPr lang="en-US" sz="1400" spc="0" dirty="0" smtClean="0">
                <a:solidFill>
                  <a:schemeClr val="tx1"/>
                </a:solidFill>
              </a:rPr>
              <a:t> </a:t>
            </a:r>
            <a:r>
              <a:rPr lang="en-US" sz="1800" b="1" spc="0" dirty="0" smtClean="0">
                <a:solidFill>
                  <a:schemeClr val="tx1"/>
                </a:solidFill>
              </a:rPr>
              <a:t>Project sponsor AND FACULTY Adviser</a:t>
            </a:r>
            <a:br>
              <a:rPr lang="en-US" sz="1800" b="1" spc="0" dirty="0" smtClean="0">
                <a:solidFill>
                  <a:schemeClr val="tx1"/>
                </a:solidFill>
              </a:rPr>
            </a:br>
            <a:r>
              <a:rPr lang="en-US" sz="1300" spc="0" dirty="0" smtClean="0">
                <a:solidFill>
                  <a:schemeClr val="tx1"/>
                </a:solidFill>
              </a:rPr>
              <a:t>Cummins -</a:t>
            </a:r>
            <a:r>
              <a:rPr lang="en-US" sz="1200" spc="0" dirty="0" smtClean="0">
                <a:solidFill>
                  <a:schemeClr val="tx1"/>
                </a:solidFill>
              </a:rPr>
              <a:t> </a:t>
            </a:r>
            <a:r>
              <a:rPr lang="en-US" sz="1300" spc="0" dirty="0" smtClean="0">
                <a:solidFill>
                  <a:schemeClr val="tx1"/>
                </a:solidFill>
              </a:rPr>
              <a:t>Roger England</a:t>
            </a:r>
            <a:br>
              <a:rPr lang="en-US" sz="1300" spc="0" dirty="0" smtClean="0">
                <a:solidFill>
                  <a:schemeClr val="tx1"/>
                </a:solidFill>
              </a:rPr>
            </a:br>
            <a:r>
              <a:rPr lang="en-US" sz="1300" spc="0" dirty="0">
                <a:solidFill>
                  <a:prstClr val="black"/>
                </a:solidFill>
              </a:rPr>
              <a:t>DR. PETER KALU</a:t>
            </a:r>
            <a:br>
              <a:rPr lang="en-US" sz="1300" spc="0" dirty="0">
                <a:solidFill>
                  <a:prstClr val="black"/>
                </a:solidFill>
              </a:rPr>
            </a:br>
            <a:r>
              <a:rPr lang="en-US" sz="1400" spc="0" dirty="0" smtClean="0">
                <a:solidFill>
                  <a:schemeClr val="tx1"/>
                </a:solidFill>
              </a:rPr>
              <a:t/>
            </a:r>
            <a:br>
              <a:rPr lang="en-US" sz="1400" spc="0" dirty="0" smtClean="0">
                <a:solidFill>
                  <a:schemeClr val="tx1"/>
                </a:solidFill>
              </a:rPr>
            </a:br>
            <a:r>
              <a:rPr lang="en-US" sz="1400" spc="0" dirty="0">
                <a:solidFill>
                  <a:prstClr val="black"/>
                </a:solidFill>
              </a:rPr>
              <a:t>5</a:t>
            </a:r>
            <a:r>
              <a:rPr lang="en-US" sz="1400" spc="0" dirty="0" smtClean="0">
                <a:solidFill>
                  <a:prstClr val="black"/>
                </a:solidFill>
              </a:rPr>
              <a:t> DECEMBER </a:t>
            </a:r>
            <a:r>
              <a:rPr lang="en-US" sz="1400" spc="0" dirty="0">
                <a:solidFill>
                  <a:prstClr val="black"/>
                </a:solidFill>
              </a:rPr>
              <a:t>2013</a:t>
            </a:r>
            <a:br>
              <a:rPr lang="en-US" sz="1400" spc="0" dirty="0">
                <a:solidFill>
                  <a:prstClr val="black"/>
                </a:solidFill>
              </a:rPr>
            </a:br>
            <a:r>
              <a:rPr lang="en-US" sz="1800" b="1" spc="0" dirty="0" smtClean="0">
                <a:solidFill>
                  <a:schemeClr val="tx1"/>
                </a:solidFill>
              </a:rPr>
              <a:t/>
            </a:r>
            <a:br>
              <a:rPr lang="en-US" sz="1800" b="1" spc="0" dirty="0" smtClean="0">
                <a:solidFill>
                  <a:schemeClr val="tx1"/>
                </a:solidFill>
              </a:rPr>
            </a:br>
            <a:r>
              <a:rPr lang="en-US" sz="1300" spc="0" dirty="0" smtClean="0">
                <a:solidFill>
                  <a:schemeClr val="tx1"/>
                </a:solidFill>
              </a:rPr>
              <a:t/>
            </a:r>
            <a:br>
              <a:rPr lang="en-US" sz="1300" spc="0" dirty="0" smtClean="0">
                <a:solidFill>
                  <a:schemeClr val="tx1"/>
                </a:solidFill>
              </a:rPr>
            </a:br>
            <a:r>
              <a:rPr lang="en-US" sz="1400" spc="0" dirty="0" smtClean="0">
                <a:solidFill>
                  <a:schemeClr val="tx1"/>
                </a:solidFill>
              </a:rPr>
              <a:t/>
            </a:r>
            <a:br>
              <a:rPr lang="en-US" sz="1400" spc="0" dirty="0" smtClean="0">
                <a:solidFill>
                  <a:schemeClr val="tx1"/>
                </a:solidFill>
              </a:rPr>
            </a:br>
            <a:endParaRPr lang="en-US" sz="1400" spc="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18"/>
          <a:stretch/>
        </p:blipFill>
        <p:spPr bwMode="auto">
          <a:xfrm>
            <a:off x="2057400" y="381000"/>
            <a:ext cx="52578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948"/>
            <a:ext cx="21336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61949"/>
            <a:ext cx="19050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72200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01512"/>
            <a:ext cx="27828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95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3853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Design Concepts: Materials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18953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Materials Researched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199" y="362658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Reasons for Applicability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198" y="3990824"/>
            <a:ext cx="83058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Only PEEK and </a:t>
            </a:r>
            <a:r>
              <a:rPr lang="en-US" dirty="0" err="1" smtClean="0"/>
              <a:t>Extem</a:t>
            </a:r>
            <a:r>
              <a:rPr lang="en-US" dirty="0" smtClean="0"/>
              <a:t> XH proved to be able to meet the demands and requirements of being a suitable compressor casing material.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Both </a:t>
            </a:r>
            <a:r>
              <a:rPr lang="en-US" dirty="0" err="1" smtClean="0"/>
              <a:t>Fluorsosint</a:t>
            </a:r>
            <a:r>
              <a:rPr lang="en-US" dirty="0" smtClean="0"/>
              <a:t> 500 and RULON 945 were not suitable do to the fact that they cannot be purchased in a large enough block to properly machine a compressor casing out of. As well as they were not able to withstand the loads associated with the turbocharger compressor casing.</a:t>
            </a: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36" y="6488668"/>
            <a:ext cx="19800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Ralph Scott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40" y="1958134"/>
            <a:ext cx="8229600" cy="164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68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558" y="304800"/>
            <a:ext cx="8229600" cy="990600"/>
          </a:xfrm>
        </p:spPr>
        <p:txBody>
          <a:bodyPr/>
          <a:lstStyle/>
          <a:p>
            <a:r>
              <a:rPr lang="en-US" dirty="0" smtClean="0"/>
              <a:t>Design Concepts; Materials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0565" y="1324844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Materials Researched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726442"/>
            <a:ext cx="8229601" cy="16251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199" y="344191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Reasons for Applicability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199" y="3775531"/>
            <a:ext cx="800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Of the new material candidates, only TECAPEEK ST and TECATOR T 15013 where deemed suitable for use in the turbocharger compressor casing.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Material TECASINT 2000, is not applicable for our use do to the fact that it cannot be molded due to the absence of a softening point hence processed via sintering. It is also prone to hydrolysis upon contact with alkaline fluid of high </a:t>
            </a:r>
            <a:r>
              <a:rPr lang="en-US" dirty="0" err="1" smtClean="0"/>
              <a:t>pH.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TECAPEI &amp; FORTUS </a:t>
            </a:r>
            <a:r>
              <a:rPr lang="en-US" dirty="0" smtClean="0"/>
              <a:t>PPSF cannot withstand the peak temperature of 230</a:t>
            </a:r>
            <a:r>
              <a:rPr lang="en-US" dirty="0" smtClean="0">
                <a:latin typeface="Verdana"/>
                <a:ea typeface="Verdana"/>
                <a:cs typeface="Verdana"/>
              </a:rPr>
              <a:t>°C.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248400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1609" y="6488668"/>
            <a:ext cx="19266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Ralph Scott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6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Concepts; Materials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6576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complete list of approved materials so far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1609" y="6488668"/>
            <a:ext cx="19266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Ralph Scott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779145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66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533400"/>
            <a:ext cx="8991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 smtClean="0"/>
              <a:t>Analytical Model: FEA of Compressor Casing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66800" y="4495352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3. Hoop Stress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334000" y="4419600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4. Longitudinal Stress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0" y="4953246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gain a better understanding of the stress distribution a 3D simulation was done on a section of the casing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simulation built </a:t>
            </a:r>
            <a:r>
              <a:rPr lang="en-US" dirty="0" smtClean="0"/>
              <a:t>off the previous 2D model but now accounts for constrained ends rather than open ends</a:t>
            </a:r>
          </a:p>
          <a:p>
            <a:endParaRPr lang="en-US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248400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21609" y="6488668"/>
            <a:ext cx="19266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Alex Mankin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6205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4343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9547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533400"/>
            <a:ext cx="8915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 smtClean="0"/>
              <a:t>Analytical Model: FEA of Compressor Casing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66800" y="4458946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5. von Mises stress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584184" y="4466522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6</a:t>
            </a:r>
            <a:r>
              <a:rPr lang="en-US" dirty="0" smtClean="0"/>
              <a:t>. Radial Stress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5018" y="4790456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largest </a:t>
            </a:r>
            <a:r>
              <a:rPr lang="en-US" dirty="0" smtClean="0"/>
              <a:t>stress was found to the von Mises equivalent stress which was  480 </a:t>
            </a:r>
            <a:r>
              <a:rPr lang="en-US" dirty="0" smtClean="0"/>
              <a:t>kPa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stress is much lower than any of the yield stresses of the possible material candidates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21609" y="6488668"/>
            <a:ext cx="19266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Alex Mankin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58938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2291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5162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Analytical Model: FEA of Compressor Casing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92" y="1600200"/>
            <a:ext cx="6368616" cy="4876800"/>
          </a:xfrm>
        </p:spPr>
      </p:pic>
      <p:sp>
        <p:nvSpPr>
          <p:cNvPr id="7" name="Rectangle 6"/>
          <p:cNvSpPr/>
          <p:nvPr/>
        </p:nvSpPr>
        <p:spPr>
          <a:xfrm>
            <a:off x="3352800" y="6304002"/>
            <a:ext cx="353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7. comparison of stresses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21609" y="6488668"/>
            <a:ext cx="19266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Alex Mankin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42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Analytical Model: FEA of Compressor Casing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7775"/>
            <a:ext cx="4038600" cy="302895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7775"/>
            <a:ext cx="4038600" cy="3028950"/>
          </a:xfrm>
        </p:spPr>
      </p:pic>
      <p:sp>
        <p:nvSpPr>
          <p:cNvPr id="9" name="TextBox 8"/>
          <p:cNvSpPr txBox="1"/>
          <p:nvPr/>
        </p:nvSpPr>
        <p:spPr>
          <a:xfrm>
            <a:off x="-21609" y="6488668"/>
            <a:ext cx="19266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Alex Mankin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38200" y="5715000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8</a:t>
            </a:r>
            <a:r>
              <a:rPr lang="en-US" dirty="0" smtClean="0"/>
              <a:t>. Hoop Strain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100657" y="5715000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9</a:t>
            </a:r>
            <a:r>
              <a:rPr lang="en-US" dirty="0" smtClean="0"/>
              <a:t>. Longitudinal Strain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87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Analytical Model: FEA of Compressor Casing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9" y="1676400"/>
            <a:ext cx="5562600" cy="4171950"/>
          </a:xfrm>
        </p:spPr>
      </p:pic>
      <p:sp>
        <p:nvSpPr>
          <p:cNvPr id="8" name="TextBox 7"/>
          <p:cNvSpPr txBox="1"/>
          <p:nvPr/>
        </p:nvSpPr>
        <p:spPr>
          <a:xfrm>
            <a:off x="-21609" y="6488668"/>
            <a:ext cx="19266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Alex Mankin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00400" y="6174323"/>
            <a:ext cx="2591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11. Radial Strain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533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915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Design Analysis: Decision matrix for prototype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Home\Downloads\MATRI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t="6027" r="2538" b="6293"/>
          <a:stretch/>
        </p:blipFill>
        <p:spPr bwMode="auto">
          <a:xfrm>
            <a:off x="76200" y="1447800"/>
            <a:ext cx="8991600" cy="40988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" y="5546632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5  A weighted decision matrix for selecting the material used for machining a prototype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21609" y="6488668"/>
            <a:ext cx="19266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Harrison </a:t>
            </a:r>
            <a:r>
              <a:rPr lang="en-US" dirty="0" err="1">
                <a:solidFill>
                  <a:prstClr val="black"/>
                </a:solidFill>
              </a:rPr>
              <a:t>McLarty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3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Analysis: Material for prototype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" y="1915067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 the aid of a weighted decision matrix PEEK (unfilled) was found to be the most effective material for fabricating a compressor casing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" y="3247913"/>
                <a:ext cx="802005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It possesses the following advantages and superior characteristics: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Heat resistance at temperatures beyond 230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Pressure resistance ( resistance to deformation due to pressure)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Resistance to diesel engine fluids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Dimensional stability (i.e. low rate of water absorption)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Excellent balance of yield strength and elongation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247913"/>
                <a:ext cx="8020050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532" t="-1736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-21609" y="6488668"/>
            <a:ext cx="19266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Harrison </a:t>
            </a:r>
            <a:r>
              <a:rPr lang="en-US" dirty="0" err="1">
                <a:solidFill>
                  <a:prstClr val="black"/>
                </a:solidFill>
              </a:rPr>
              <a:t>McLarty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1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102503"/>
              </p:ext>
            </p:extLst>
          </p:nvPr>
        </p:nvGraphicFramePr>
        <p:xfrm>
          <a:off x="457200" y="1060938"/>
          <a:ext cx="800100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01000"/>
              </a:tblGrid>
              <a:tr h="41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Project</a:t>
                      </a:r>
                      <a:r>
                        <a:rPr lang="en-US" sz="2400" baseline="0" dirty="0" smtClean="0"/>
                        <a:t> Scope</a:t>
                      </a: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Project</a:t>
                      </a:r>
                      <a:r>
                        <a:rPr lang="en-US" sz="2400" baseline="0" dirty="0" smtClean="0"/>
                        <a:t> Background</a:t>
                      </a:r>
                      <a:endParaRPr lang="en-US" sz="2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Project</a:t>
                      </a:r>
                      <a:r>
                        <a:rPr lang="en-US" sz="2400" baseline="0" dirty="0" smtClean="0"/>
                        <a:t> Objectives</a:t>
                      </a:r>
                      <a:endParaRPr lang="en-US" sz="2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Design Concepts and Evaluation </a:t>
                      </a:r>
                      <a:r>
                        <a:rPr lang="en-US" sz="2400" dirty="0" smtClean="0"/>
                        <a:t>                                        </a:t>
                      </a:r>
                      <a:endParaRPr lang="en-US" sz="2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Analytical</a:t>
                      </a:r>
                      <a:r>
                        <a:rPr lang="en-US" sz="2400" baseline="0" dirty="0" smtClean="0"/>
                        <a:t> Model</a:t>
                      </a:r>
                      <a:r>
                        <a:rPr lang="en-US" sz="2400" dirty="0" smtClean="0"/>
                        <a:t>              </a:t>
                      </a:r>
                      <a:endParaRPr lang="en-US" sz="2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Design</a:t>
                      </a:r>
                      <a:r>
                        <a:rPr lang="en-US" sz="2400" baseline="0" dirty="0" smtClean="0"/>
                        <a:t> Analysis</a:t>
                      </a:r>
                      <a:r>
                        <a:rPr lang="en-US" sz="2400" dirty="0" smtClean="0"/>
                        <a:t>                           </a:t>
                      </a:r>
                      <a:endParaRPr lang="en-US" sz="2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Procurement</a:t>
                      </a:r>
                      <a:r>
                        <a:rPr lang="en-US" sz="2400" baseline="0" dirty="0" smtClean="0"/>
                        <a:t> of Resources</a:t>
                      </a:r>
                      <a:r>
                        <a:rPr lang="en-US" sz="2400" dirty="0" smtClean="0"/>
                        <a:t>                                                </a:t>
                      </a:r>
                      <a:endParaRPr lang="en-US" sz="2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Environmental and Safety and Ethics </a:t>
                      </a:r>
                      <a:endParaRPr lang="en-US" sz="2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Future</a:t>
                      </a:r>
                      <a:r>
                        <a:rPr lang="en-US" sz="2400" baseline="0" dirty="0" smtClean="0"/>
                        <a:t> Work</a:t>
                      </a:r>
                      <a:endParaRPr lang="en-US" sz="2400" dirty="0" smtClean="0"/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Final</a:t>
                      </a:r>
                      <a:r>
                        <a:rPr lang="en-US" sz="2400" baseline="0" dirty="0" smtClean="0"/>
                        <a:t> Summary</a:t>
                      </a:r>
                      <a:endParaRPr lang="en-US" sz="2400" dirty="0" smtClean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References</a:t>
                      </a: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Questions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990600"/>
          </a:xfrm>
        </p:spPr>
        <p:txBody>
          <a:bodyPr/>
          <a:lstStyle/>
          <a:p>
            <a:r>
              <a:rPr lang="en-US" dirty="0" smtClean="0"/>
              <a:t>Design Analysis: Need for prototype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Home\Downloads\burst_pi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2794" r="3602" b="4295"/>
          <a:stretch/>
        </p:blipFill>
        <p:spPr bwMode="auto">
          <a:xfrm>
            <a:off x="5829300" y="1004079"/>
            <a:ext cx="3124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29300" y="4059703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Fig.6 Example of a burst containment test. [5]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5618" y="1004079"/>
            <a:ext cx="472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“Burst” occurs when the centrifugal force undergone by impeller wheels, due to their rotational speed, overcome the mechanical strength of the wheel.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5618" y="2286000"/>
            <a:ext cx="502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Causes of a burst event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Reduction of strength due to high internal stresses associated with high temperatures and speeds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Fatigue failure due to cyclic loading (i.e. stop and go motion of a city bus)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Foreign object damage (FOD) (i.e. a rock or piece of rubber impacting a wheel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5618" y="4919089"/>
            <a:ext cx="8605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Although a rare event, this must be kept in mind when selecting materials for either the compressor or turbine housing due to the safety concern of burst.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5618" y="5575656"/>
            <a:ext cx="849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Materials with the proper yield strength, % elongation (ductility), and maximum operational temperature must be considered to withstand this event.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-21609" y="6488668"/>
            <a:ext cx="19266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Harrison </a:t>
            </a:r>
            <a:r>
              <a:rPr lang="en-US" dirty="0" err="1">
                <a:solidFill>
                  <a:prstClr val="black"/>
                </a:solidFill>
              </a:rPr>
              <a:t>McLarty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5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Status of procurement and resources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6250" y="1752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Contact at Cummins is procuring a volume block of PEEK  from Victrex. Volume is approximately 10.5 </a:t>
            </a:r>
            <a:r>
              <a:rPr lang="en-US" dirty="0"/>
              <a:t>in x   5.25 in  x  8.5 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6250" y="38100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Machining of the material will be completed through use of resources at Cummins.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250" y="27432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Victrex specializes in PEEK polymers (polyaryletherketones)</a:t>
            </a:r>
            <a:r>
              <a:rPr lang="en-US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6250" y="4876800"/>
            <a:ext cx="7524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deemed suitable, the compressor casings would be manufactured on a large scale through injection molding.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21609" y="6488668"/>
            <a:ext cx="19266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Harrison </a:t>
            </a:r>
            <a:r>
              <a:rPr lang="en-US" dirty="0" err="1">
                <a:solidFill>
                  <a:prstClr val="black"/>
                </a:solidFill>
              </a:rPr>
              <a:t>McLarty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6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Environmental and Safety and Ethics 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954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are no environmental concerns associated with the material PEEK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5300" y="22860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main safety concern, which must be addressed in the prototype testing, is whether this material can successfully contain a burst event.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300" y="35052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Prototype testing will be carried out through Cummins, who are familiar with proper and safe manner in which to test housings through burst events.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21609" y="6488668"/>
            <a:ext cx="19266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Harrison </a:t>
            </a:r>
            <a:r>
              <a:rPr lang="en-US" dirty="0" err="1">
                <a:solidFill>
                  <a:prstClr val="black"/>
                </a:solidFill>
              </a:rPr>
              <a:t>McLarty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0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17526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Obtaining manufacturing costs through the use injection molding and comparing this to the cost of the current casting solution of aluminum 356.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2837765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FEA Modeling burst containment ,thermal stresses, and more complex geometries comparing the data found to experimental data obtained from prototype testing.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21609" y="6488668"/>
            <a:ext cx="19266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Harrison </a:t>
            </a:r>
            <a:r>
              <a:rPr lang="en-US" dirty="0" err="1">
                <a:solidFill>
                  <a:prstClr val="black"/>
                </a:solidFill>
              </a:rPr>
              <a:t>McLarty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summary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8288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Prototype material has been selected and is going to machined to the dimensions and tolerances of the current compressor casings used by Cummins.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8956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Prototype testing will be carried out next semester as well as manufacturing costs associated with the PEEK material used to construct the compressor casings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21609" y="6488668"/>
            <a:ext cx="19266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Harrison </a:t>
            </a:r>
            <a:r>
              <a:rPr lang="en-US" dirty="0" err="1">
                <a:solidFill>
                  <a:prstClr val="black"/>
                </a:solidFill>
              </a:rPr>
              <a:t>McLarty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5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52400"/>
            <a:ext cx="8229600" cy="9906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955006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"Turbo </a:t>
            </a:r>
            <a:r>
              <a:rPr lang="en-US" dirty="0"/>
              <a:t>Torque." </a:t>
            </a:r>
            <a:r>
              <a:rPr lang="en-US" i="1" dirty="0"/>
              <a:t>Turbo Torque</a:t>
            </a:r>
            <a:r>
              <a:rPr lang="en-US" dirty="0"/>
              <a:t>. N.p., n.d. Web. 21 Oct. 2013. &lt;http://www.mazdarotary.net/turbo.htm&gt;.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617259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"Online </a:t>
            </a:r>
            <a:r>
              <a:rPr lang="en-US" dirty="0"/>
              <a:t>Materials Information Resource - MatWeb." </a:t>
            </a:r>
            <a:r>
              <a:rPr lang="en-US" i="1" dirty="0"/>
              <a:t>Online Materials Information Resource - MatWeb</a:t>
            </a:r>
            <a:r>
              <a:rPr lang="en-US" dirty="0"/>
              <a:t>. N.p., n.d. Web. 21 Oct. 2013. &lt;http://www.matweb.com/&gt;.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540589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"Plastic </a:t>
            </a:r>
            <a:r>
              <a:rPr lang="en-US" dirty="0"/>
              <a:t>Sheet, Plastic Rod, Plastic Tubing - Buy Online." </a:t>
            </a:r>
            <a:r>
              <a:rPr lang="en-US" i="1" dirty="0"/>
              <a:t>Plastic Sheet, Plastic Rod, Plastic Tubing - Buy Online</a:t>
            </a:r>
            <a:r>
              <a:rPr lang="en-US" dirty="0"/>
              <a:t>. N.p., n.d. Web. 21 Oct. 2013. &lt;http://www.professionalplastics.com/&gt;.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3463919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"VICTREX</a:t>
            </a:r>
            <a:r>
              <a:rPr lang="en-US" dirty="0"/>
              <a:t>® PEEK Polymers." </a:t>
            </a:r>
            <a:r>
              <a:rPr lang="en-US" i="1" dirty="0"/>
              <a:t>High Performance Polyaryletherketones, High Temperature Advanced PEEK Polymer, Thermoplastic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19 Nov. 2013. &lt;http://www.victrex.com/en/products/victrex-peek-polymers/victrex-peek-polymers.php&gt;.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4664248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 "Burst </a:t>
            </a:r>
            <a:r>
              <a:rPr lang="en-US" dirty="0"/>
              <a:t>and </a:t>
            </a:r>
            <a:r>
              <a:rPr lang="en-US" dirty="0" smtClean="0"/>
              <a:t>Containment: </a:t>
            </a:r>
            <a:r>
              <a:rPr lang="en-US" dirty="0"/>
              <a:t>Ensuring Turbocharger Safety." </a:t>
            </a:r>
            <a:r>
              <a:rPr lang="en-US" i="1" dirty="0"/>
              <a:t>Turbobygarrett.com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19 Nov. 2013. &lt;http://www.turbobygarrett.com/turbobygarrett/sites/default/files/Garrett_White_Paper_02_Burst__Containment.pdf&gt;.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1609" y="6488668"/>
            <a:ext cx="19266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Harrison </a:t>
            </a:r>
            <a:r>
              <a:rPr lang="en-US" dirty="0" err="1">
                <a:solidFill>
                  <a:prstClr val="black"/>
                </a:solidFill>
              </a:rPr>
              <a:t>McLarty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3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72200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1609" y="6488668"/>
            <a:ext cx="19266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Harrison </a:t>
            </a:r>
            <a:r>
              <a:rPr lang="en-US" dirty="0" err="1">
                <a:solidFill>
                  <a:prstClr val="black"/>
                </a:solidFill>
              </a:rPr>
              <a:t>McLarty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4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Project Scope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74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1" y="4849368"/>
            <a:ext cx="3311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Fig.1: View of turbocharger.[5]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Cummins has an interest in researching and selecting alternate materials to fabricate compressor casings in their B series turbochargers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148584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alternate material should ultimately be more cost effective than the current one in use, cast aluminum 356, and still satisfy the design and operational parameters set by Cummins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220819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Estimates of manufacturing costs for this alternate material and 3 full scale prototypes are key requirements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0" r="3666"/>
          <a:stretch/>
        </p:blipFill>
        <p:spPr>
          <a:xfrm>
            <a:off x="5403913" y="911438"/>
            <a:ext cx="3642809" cy="37144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488668"/>
            <a:ext cx="2209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Abiodun</a:t>
            </a:r>
            <a:r>
              <a:rPr lang="en-US" dirty="0" smtClean="0"/>
              <a:t> </a:t>
            </a:r>
            <a:r>
              <a:rPr lang="en-US" dirty="0" err="1" smtClean="0"/>
              <a:t>Oluwalowo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Background cont.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905000"/>
            <a:ext cx="819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cost efficient material which could replace cast aluminum 356 presents many beneficial opportunities for Cummins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352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revenue gained from more cost efficient materials and manufacturing processes present financial advantages for Cummins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4660178"/>
            <a:ext cx="7334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Production numbers on compressor casings and turbochargers have the potential to grow allowing the company to meet and exceed the expectations of customers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488668"/>
            <a:ext cx="2209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Abiodun</a:t>
            </a:r>
            <a:r>
              <a:rPr lang="en-US" dirty="0" smtClean="0"/>
              <a:t> </a:t>
            </a:r>
            <a:r>
              <a:rPr lang="en-US" dirty="0" err="1" smtClean="0"/>
              <a:t>Oluwalowo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3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Project Objectives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1359330"/>
            <a:ext cx="819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Determine the temperatures, pressures, and stresses experienced by the compressor during operation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2205334"/>
            <a:ext cx="819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Research and compare materials which can operate under these prescribed physical conditions, and are cheaper both as a material and to manufacture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3124200"/>
            <a:ext cx="819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Estimate manufacturing costs with this new material and compare it to cast aluminum 356, which is currently used to fabricate the casings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4038600"/>
            <a:ext cx="819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 the known operational conditions and alternate material known, utilize Finite Element Analysis in conjunction with a CAD model of the casing for analysis 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257800"/>
            <a:ext cx="803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Obtain three prototypes of these casings for testing and experimentation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488668"/>
            <a:ext cx="2209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Abiodun</a:t>
            </a:r>
            <a:r>
              <a:rPr lang="en-US" dirty="0" smtClean="0"/>
              <a:t> </a:t>
            </a:r>
            <a:r>
              <a:rPr lang="en-US" dirty="0" err="1" smtClean="0"/>
              <a:t>Oluwalowo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0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Design Concepts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4478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Operational Conditions for Compressor</a:t>
            </a:r>
            <a:endParaRPr lang="en-US" sz="2800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" t="2863" r="1510" b="5790"/>
          <a:stretch/>
        </p:blipFill>
        <p:spPr>
          <a:xfrm>
            <a:off x="304800" y="1971020"/>
            <a:ext cx="8610600" cy="39725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66700" y="5957578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2. Experimental data of turbocharger supplied by sponsor 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6488668"/>
            <a:ext cx="2209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Abiodun</a:t>
            </a:r>
            <a:r>
              <a:rPr lang="en-US" dirty="0" smtClean="0"/>
              <a:t> </a:t>
            </a:r>
            <a:r>
              <a:rPr lang="en-US" dirty="0" err="1" smtClean="0"/>
              <a:t>Oluwalowo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2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Design Concepts cont.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0352" y="1274582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Design Specifications </a:t>
            </a:r>
            <a:endParaRPr lang="en-US" sz="28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30352" y="1905000"/>
            <a:ext cx="8080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Casing must possess the same design and geometric tolerances currently in place on the compressor in Cummins turbocharger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0352" y="2971800"/>
                <a:ext cx="777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Alternate material must be able to safely and continuously operate at temperatures up to 230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52" y="2971800"/>
                <a:ext cx="7772400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471" t="-4717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30352" y="4114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Also, based on the data provided by the sponsor, the casing should be able to withstand pressures up to 215 </a:t>
            </a:r>
            <a:r>
              <a:rPr lang="en-US" dirty="0" err="1" smtClean="0"/>
              <a:t>kPa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488668"/>
            <a:ext cx="2209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Abiodun</a:t>
            </a:r>
            <a:r>
              <a:rPr lang="en-US" dirty="0" smtClean="0"/>
              <a:t> </a:t>
            </a:r>
            <a:r>
              <a:rPr lang="en-US" dirty="0" err="1" smtClean="0"/>
              <a:t>Oluwalowo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3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Concepts cont.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5240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Performance Specifications</a:t>
            </a:r>
            <a:endParaRPr lang="en-US" sz="28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209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Material must be able to withstand cyclic temperatures including below freezing atmospheric conditions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32766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Compressor casing must be able to withstand and contain a catastrophic failure of the compressor blades caused by over boosting, without fracturing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4742688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Corrosion resistance is also an important requirement due to the presence of oil, dirt, water, engine coolant, salt, and other chemicals during the operation of an automobile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488668"/>
            <a:ext cx="2209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Abiodun</a:t>
            </a:r>
            <a:r>
              <a:rPr lang="en-US" dirty="0" smtClean="0"/>
              <a:t> </a:t>
            </a:r>
            <a:r>
              <a:rPr lang="en-US" dirty="0" err="1" smtClean="0"/>
              <a:t>Oluwalowo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57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Concepts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u="sng" dirty="0" smtClean="0"/>
              <a:t>Why replace the current Aluminum alloy?</a:t>
            </a:r>
          </a:p>
          <a:p>
            <a:r>
              <a:rPr lang="en-US" dirty="0" smtClean="0"/>
              <a:t>Reduce the overall cost of production and manufacturing with an alternative material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2209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Abiodun</a:t>
            </a:r>
            <a:r>
              <a:rPr lang="en-US" dirty="0" smtClean="0"/>
              <a:t> </a:t>
            </a:r>
            <a:r>
              <a:rPr lang="en-US" dirty="0" err="1" smtClean="0"/>
              <a:t>Oluwalowo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8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5850</TotalTime>
  <Words>1362</Words>
  <Application>Microsoft Office PowerPoint</Application>
  <PresentationFormat>On-screen Show (4:3)</PresentationFormat>
  <Paragraphs>143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Clarity</vt:lpstr>
      <vt:lpstr>                EML 4551C SENIOR DESIGN  DR. KAMAL AMIN  TEAM 4: ALTERATE MATERIAL SELECTION FOR COMPRESSOR CASING IN TURBOCHARGER  FINAL Design  PRESENTATION     Group Members alexander Mankin HARRISON MCLARTY Ralph Scott Abiodun OLUWALOWO   Project sponsor AND FACULTY Adviser Cummins - Roger England DR. PETER KALU  5 DECEMBER 2013    </vt:lpstr>
      <vt:lpstr>Outline</vt:lpstr>
      <vt:lpstr>Project Scope</vt:lpstr>
      <vt:lpstr>Project Background cont.</vt:lpstr>
      <vt:lpstr>Project Objectives </vt:lpstr>
      <vt:lpstr>Design Concepts </vt:lpstr>
      <vt:lpstr>Design Concepts cont.</vt:lpstr>
      <vt:lpstr>Design Concepts cont.</vt:lpstr>
      <vt:lpstr>Design Concepts cont.</vt:lpstr>
      <vt:lpstr>Design Concepts: Materials </vt:lpstr>
      <vt:lpstr>Design Concepts; Materials </vt:lpstr>
      <vt:lpstr>Design Concepts; Materials </vt:lpstr>
      <vt:lpstr> Analytical Model: FEA of Compressor Casing</vt:lpstr>
      <vt:lpstr> Analytical Model: FEA of Compressor Casing</vt:lpstr>
      <vt:lpstr> Analytical Model: FEA of Compressor Casing</vt:lpstr>
      <vt:lpstr>Analytical Model: FEA of Compressor Casing</vt:lpstr>
      <vt:lpstr>Analytical Model: FEA of Compressor Casing</vt:lpstr>
      <vt:lpstr>Design Analysis: Decision matrix for prototype</vt:lpstr>
      <vt:lpstr>Design Analysis: Material for prototype</vt:lpstr>
      <vt:lpstr>Design Analysis: Need for prototype</vt:lpstr>
      <vt:lpstr>Status of procurement and resources</vt:lpstr>
      <vt:lpstr>Environmental and Safety and Ethics  </vt:lpstr>
      <vt:lpstr>Future work</vt:lpstr>
      <vt:lpstr>Final summary</vt:lpstr>
      <vt:lpstr>References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Conclusion</dc:title>
  <dc:creator>studentpro</dc:creator>
  <cp:lastModifiedBy>Alex</cp:lastModifiedBy>
  <cp:revision>196</cp:revision>
  <dcterms:created xsi:type="dcterms:W3CDTF">2013-03-30T18:05:20Z</dcterms:created>
  <dcterms:modified xsi:type="dcterms:W3CDTF">2013-12-05T04:19:15Z</dcterms:modified>
</cp:coreProperties>
</file>