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6" r:id="rId2"/>
    <p:sldId id="281" r:id="rId3"/>
    <p:sldId id="277" r:id="rId4"/>
    <p:sldId id="278" r:id="rId5"/>
    <p:sldId id="282" r:id="rId6"/>
    <p:sldId id="283" r:id="rId7"/>
    <p:sldId id="284" r:id="rId8"/>
    <p:sldId id="285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nior%20Design\Financi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\Documents\FSU%20Spring%202015\Team%2010\Brazil%20Polarization%20cur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Sheet1!$A$2:$A$10</c:f>
              <c:strCache>
                <c:ptCount val="9"/>
                <c:pt idx="0">
                  <c:v>Case and padding</c:v>
                </c:pt>
                <c:pt idx="1">
                  <c:v>Membrane </c:v>
                </c:pt>
                <c:pt idx="2">
                  <c:v>Tubing/waste water container</c:v>
                </c:pt>
                <c:pt idx="3">
                  <c:v>Stainless steel</c:v>
                </c:pt>
                <c:pt idx="4">
                  <c:v>Compressed gases</c:v>
                </c:pt>
                <c:pt idx="5">
                  <c:v>Power output mechanism</c:v>
                </c:pt>
                <c:pt idx="6">
                  <c:v>Pressure regulator/guage</c:v>
                </c:pt>
                <c:pt idx="7">
                  <c:v>Gas leak sensor</c:v>
                </c:pt>
                <c:pt idx="8">
                  <c:v>Remaining Budget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8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Case and padding</c:v>
                </c:pt>
                <c:pt idx="1">
                  <c:v>Membrane </c:v>
                </c:pt>
                <c:pt idx="2">
                  <c:v>Tubing/waste water container</c:v>
                </c:pt>
                <c:pt idx="3">
                  <c:v>Stainless steel</c:v>
                </c:pt>
                <c:pt idx="4">
                  <c:v>Compressed gases</c:v>
                </c:pt>
                <c:pt idx="5">
                  <c:v>Power output mechanism</c:v>
                </c:pt>
                <c:pt idx="6">
                  <c:v>Pressure regulator/guage</c:v>
                </c:pt>
                <c:pt idx="7">
                  <c:v>Gas leak sensor</c:v>
                </c:pt>
                <c:pt idx="8">
                  <c:v>Remaining Budget</c:v>
                </c:pt>
              </c:strCache>
            </c:str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122.84</c:v>
                </c:pt>
                <c:pt idx="1">
                  <c:v>250</c:v>
                </c:pt>
                <c:pt idx="2">
                  <c:v>8</c:v>
                </c:pt>
                <c:pt idx="3">
                  <c:v>52</c:v>
                </c:pt>
                <c:pt idx="4">
                  <c:v>25</c:v>
                </c:pt>
                <c:pt idx="5">
                  <c:v>13</c:v>
                </c:pt>
                <c:pt idx="6">
                  <c:v>300</c:v>
                </c:pt>
                <c:pt idx="7">
                  <c:v>40</c:v>
                </c:pt>
                <c:pt idx="8">
                  <c:v>189.15999999999997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67651560622782"/>
          <c:y val="0.12288039958619025"/>
          <c:w val="0.38902654210200727"/>
          <c:h val="0.74428302705490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40% KOH Polarization Curve</a:t>
            </a:r>
            <a:r>
              <a:rPr lang="en-US" baseline="0"/>
              <a:t> response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 = 5 min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Sheet1!$A$15:$A$25</c:f>
              <c:numCache>
                <c:formatCode>General</c:formatCode>
                <c:ptCount val="11"/>
                <c:pt idx="0">
                  <c:v>0</c:v>
                </c:pt>
                <c:pt idx="1">
                  <c:v>6.1600000000000002E-2</c:v>
                </c:pt>
                <c:pt idx="2">
                  <c:v>6.59E-2</c:v>
                </c:pt>
                <c:pt idx="3">
                  <c:v>7.3099999999999998E-2</c:v>
                </c:pt>
                <c:pt idx="4">
                  <c:v>7.7499999999999999E-2</c:v>
                </c:pt>
                <c:pt idx="5">
                  <c:v>8.3099999999999993E-2</c:v>
                </c:pt>
                <c:pt idx="6">
                  <c:v>8.7599999999999997E-2</c:v>
                </c:pt>
                <c:pt idx="7">
                  <c:v>9.2700000000000005E-2</c:v>
                </c:pt>
                <c:pt idx="8">
                  <c:v>0.1011</c:v>
                </c:pt>
                <c:pt idx="9">
                  <c:v>0.11009999999999999</c:v>
                </c:pt>
                <c:pt idx="10">
                  <c:v>0.1215</c:v>
                </c:pt>
              </c:numCache>
            </c:numRef>
          </c:xVal>
          <c:yVal>
            <c:numRef>
              <c:f>Sheet1!$B$15:$B$25</c:f>
              <c:numCache>
                <c:formatCode>General</c:formatCode>
                <c:ptCount val="11"/>
                <c:pt idx="0">
                  <c:v>0.94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0.48</c:v>
                </c:pt>
                <c:pt idx="4">
                  <c:v>0.46</c:v>
                </c:pt>
                <c:pt idx="5">
                  <c:v>0.42</c:v>
                </c:pt>
                <c:pt idx="6">
                  <c:v>0.39</c:v>
                </c:pt>
                <c:pt idx="7">
                  <c:v>0.36</c:v>
                </c:pt>
                <c:pt idx="8">
                  <c:v>0.31</c:v>
                </c:pt>
                <c:pt idx="9">
                  <c:v>0.26</c:v>
                </c:pt>
                <c:pt idx="10">
                  <c:v>0.19</c:v>
                </c:pt>
              </c:numCache>
            </c:numRef>
          </c:yVal>
          <c:smooth val="1"/>
        </c:ser>
        <c:ser>
          <c:idx val="1"/>
          <c:order val="1"/>
          <c:tx>
            <c:v>t = 60 min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Sheet1!$C$15:$C$25</c:f>
              <c:numCache>
                <c:formatCode>General</c:formatCode>
                <c:ptCount val="11"/>
                <c:pt idx="0">
                  <c:v>0</c:v>
                </c:pt>
                <c:pt idx="1">
                  <c:v>5.8799999999999998E-2</c:v>
                </c:pt>
                <c:pt idx="2">
                  <c:v>6.3200000000000006E-2</c:v>
                </c:pt>
                <c:pt idx="3">
                  <c:v>6.7100000000000007E-2</c:v>
                </c:pt>
                <c:pt idx="4">
                  <c:v>6.9000000000000006E-2</c:v>
                </c:pt>
                <c:pt idx="5">
                  <c:v>7.4200000000000002E-2</c:v>
                </c:pt>
                <c:pt idx="6">
                  <c:v>8.1000000000000003E-2</c:v>
                </c:pt>
                <c:pt idx="7">
                  <c:v>8.9099999999999999E-2</c:v>
                </c:pt>
                <c:pt idx="8">
                  <c:v>0.1014</c:v>
                </c:pt>
                <c:pt idx="9">
                  <c:v>0.1091</c:v>
                </c:pt>
                <c:pt idx="10">
                  <c:v>0.1203</c:v>
                </c:pt>
              </c:numCache>
            </c:numRef>
          </c:xVal>
          <c:yVal>
            <c:numRef>
              <c:f>Sheet1!$D$15:$D$25</c:f>
              <c:numCache>
                <c:formatCode>General</c:formatCode>
                <c:ptCount val="11"/>
                <c:pt idx="0">
                  <c:v>0.95</c:v>
                </c:pt>
                <c:pt idx="1">
                  <c:v>0.49</c:v>
                </c:pt>
                <c:pt idx="2">
                  <c:v>0.46</c:v>
                </c:pt>
                <c:pt idx="3">
                  <c:v>0.43</c:v>
                </c:pt>
                <c:pt idx="4">
                  <c:v>0.42</c:v>
                </c:pt>
                <c:pt idx="5">
                  <c:v>0.38</c:v>
                </c:pt>
                <c:pt idx="6">
                  <c:v>0.37</c:v>
                </c:pt>
                <c:pt idx="7">
                  <c:v>0.34</c:v>
                </c:pt>
                <c:pt idx="8">
                  <c:v>0.28999999999999998</c:v>
                </c:pt>
                <c:pt idx="9">
                  <c:v>0.24</c:v>
                </c:pt>
                <c:pt idx="10">
                  <c:v>0.16</c:v>
                </c:pt>
              </c:numCache>
            </c:numRef>
          </c:yVal>
          <c:smooth val="1"/>
        </c:ser>
        <c:ser>
          <c:idx val="2"/>
          <c:order val="2"/>
          <c:tx>
            <c:v>t = 120 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Sheet1!$E$15:$E$25</c:f>
              <c:numCache>
                <c:formatCode>General</c:formatCode>
                <c:ptCount val="11"/>
                <c:pt idx="0">
                  <c:v>0</c:v>
                </c:pt>
                <c:pt idx="1">
                  <c:v>6.2E-2</c:v>
                </c:pt>
                <c:pt idx="2">
                  <c:v>6.7799999999999999E-2</c:v>
                </c:pt>
                <c:pt idx="3">
                  <c:v>7.3200000000000001E-2</c:v>
                </c:pt>
                <c:pt idx="4">
                  <c:v>7.5499999999999998E-2</c:v>
                </c:pt>
                <c:pt idx="5">
                  <c:v>8.1600000000000006E-2</c:v>
                </c:pt>
                <c:pt idx="6">
                  <c:v>8.5300000000000001E-2</c:v>
                </c:pt>
                <c:pt idx="7">
                  <c:v>9.2499999999999999E-2</c:v>
                </c:pt>
                <c:pt idx="8">
                  <c:v>9.5100000000000004E-2</c:v>
                </c:pt>
                <c:pt idx="9">
                  <c:v>0.1091</c:v>
                </c:pt>
                <c:pt idx="10">
                  <c:v>0.12</c:v>
                </c:pt>
              </c:numCache>
            </c:numRef>
          </c:xVal>
          <c:yVal>
            <c:numRef>
              <c:f>Sheet1!$F$15:$F$25</c:f>
              <c:numCache>
                <c:formatCode>General</c:formatCode>
                <c:ptCount val="11"/>
                <c:pt idx="0">
                  <c:v>0.95</c:v>
                </c:pt>
                <c:pt idx="1">
                  <c:v>0.54</c:v>
                </c:pt>
                <c:pt idx="2">
                  <c:v>0.5</c:v>
                </c:pt>
                <c:pt idx="3">
                  <c:v>0.46</c:v>
                </c:pt>
                <c:pt idx="4">
                  <c:v>0.44</c:v>
                </c:pt>
                <c:pt idx="5">
                  <c:v>0.4</c:v>
                </c:pt>
                <c:pt idx="6">
                  <c:v>0.38</c:v>
                </c:pt>
                <c:pt idx="7">
                  <c:v>0.33</c:v>
                </c:pt>
                <c:pt idx="8">
                  <c:v>0.31</c:v>
                </c:pt>
                <c:pt idx="9">
                  <c:v>0.23</c:v>
                </c:pt>
                <c:pt idx="10">
                  <c:v>0.18</c:v>
                </c:pt>
              </c:numCache>
            </c:numRef>
          </c:yVal>
          <c:smooth val="1"/>
        </c:ser>
        <c:ser>
          <c:idx val="3"/>
          <c:order val="3"/>
          <c:tx>
            <c:v>t = 180 min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Sheet1!$G$15:$G$25</c:f>
              <c:numCache>
                <c:formatCode>General</c:formatCode>
                <c:ptCount val="11"/>
                <c:pt idx="0">
                  <c:v>0</c:v>
                </c:pt>
                <c:pt idx="1">
                  <c:v>6.1600000000000002E-2</c:v>
                </c:pt>
                <c:pt idx="2">
                  <c:v>6.8900000000000003E-2</c:v>
                </c:pt>
                <c:pt idx="3">
                  <c:v>7.1099999999999997E-2</c:v>
                </c:pt>
                <c:pt idx="4">
                  <c:v>7.5800000000000006E-2</c:v>
                </c:pt>
                <c:pt idx="5">
                  <c:v>8.3599999999999994E-2</c:v>
                </c:pt>
                <c:pt idx="6">
                  <c:v>8.7999999999999995E-2</c:v>
                </c:pt>
                <c:pt idx="7">
                  <c:v>9.6299999999999997E-2</c:v>
                </c:pt>
                <c:pt idx="8">
                  <c:v>0.1013</c:v>
                </c:pt>
                <c:pt idx="9">
                  <c:v>0.1089</c:v>
                </c:pt>
                <c:pt idx="10">
                  <c:v>0.12</c:v>
                </c:pt>
              </c:numCache>
            </c:numRef>
          </c:xVal>
          <c:yVal>
            <c:numRef>
              <c:f>Sheet1!$H$15:$H$25</c:f>
              <c:numCache>
                <c:formatCode>General</c:formatCode>
                <c:ptCount val="11"/>
                <c:pt idx="0">
                  <c:v>0.95</c:v>
                </c:pt>
                <c:pt idx="1">
                  <c:v>0.56000000000000005</c:v>
                </c:pt>
                <c:pt idx="2">
                  <c:v>0.51</c:v>
                </c:pt>
                <c:pt idx="3">
                  <c:v>0.5</c:v>
                </c:pt>
                <c:pt idx="4">
                  <c:v>0.47</c:v>
                </c:pt>
                <c:pt idx="5">
                  <c:v>0.42</c:v>
                </c:pt>
                <c:pt idx="6">
                  <c:v>0.39</c:v>
                </c:pt>
                <c:pt idx="7">
                  <c:v>0.33</c:v>
                </c:pt>
                <c:pt idx="8">
                  <c:v>0.3</c:v>
                </c:pt>
                <c:pt idx="9">
                  <c:v>0.25</c:v>
                </c:pt>
                <c:pt idx="10">
                  <c:v>0.18</c:v>
                </c:pt>
              </c:numCache>
            </c:numRef>
          </c:yVal>
          <c:smooth val="1"/>
        </c:ser>
        <c:ser>
          <c:idx val="4"/>
          <c:order val="4"/>
          <c:tx>
            <c:v>t = 240 min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Sheet1!$I$15:$I$25</c:f>
              <c:numCache>
                <c:formatCode>General</c:formatCode>
                <c:ptCount val="11"/>
                <c:pt idx="0">
                  <c:v>0</c:v>
                </c:pt>
                <c:pt idx="1">
                  <c:v>6.6299999999999998E-2</c:v>
                </c:pt>
                <c:pt idx="2">
                  <c:v>6.9199999999999998E-2</c:v>
                </c:pt>
                <c:pt idx="3">
                  <c:v>7.2599999999999998E-2</c:v>
                </c:pt>
                <c:pt idx="4">
                  <c:v>7.7200000000000005E-2</c:v>
                </c:pt>
                <c:pt idx="5">
                  <c:v>8.09E-2</c:v>
                </c:pt>
                <c:pt idx="6">
                  <c:v>8.5999999999999993E-2</c:v>
                </c:pt>
                <c:pt idx="7">
                  <c:v>9.2799999999999994E-2</c:v>
                </c:pt>
                <c:pt idx="8">
                  <c:v>0.1002</c:v>
                </c:pt>
                <c:pt idx="9">
                  <c:v>0.1077</c:v>
                </c:pt>
                <c:pt idx="10">
                  <c:v>0.1198</c:v>
                </c:pt>
              </c:numCache>
            </c:numRef>
          </c:xVal>
          <c:yVal>
            <c:numRef>
              <c:f>Sheet1!$J$15:$J$25</c:f>
              <c:numCache>
                <c:formatCode>General</c:formatCode>
                <c:ptCount val="11"/>
                <c:pt idx="0">
                  <c:v>0.95</c:v>
                </c:pt>
                <c:pt idx="1">
                  <c:v>0.52</c:v>
                </c:pt>
                <c:pt idx="2">
                  <c:v>0.49</c:v>
                </c:pt>
                <c:pt idx="3">
                  <c:v>0.47</c:v>
                </c:pt>
                <c:pt idx="4">
                  <c:v>0.44</c:v>
                </c:pt>
                <c:pt idx="5">
                  <c:v>0.42</c:v>
                </c:pt>
                <c:pt idx="6">
                  <c:v>0.39</c:v>
                </c:pt>
                <c:pt idx="7">
                  <c:v>0.34</c:v>
                </c:pt>
                <c:pt idx="8">
                  <c:v>0.3</c:v>
                </c:pt>
                <c:pt idx="9">
                  <c:v>0.24</c:v>
                </c:pt>
                <c:pt idx="10">
                  <c:v>0.16</c:v>
                </c:pt>
              </c:numCache>
            </c:numRef>
          </c:yVal>
          <c:smooth val="1"/>
        </c:ser>
        <c:ser>
          <c:idx val="5"/>
          <c:order val="5"/>
          <c:tx>
            <c:v>t = 300 min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Sheet1!$K$15:$K$25</c:f>
              <c:numCache>
                <c:formatCode>General</c:formatCode>
                <c:ptCount val="11"/>
                <c:pt idx="0">
                  <c:v>0</c:v>
                </c:pt>
                <c:pt idx="1">
                  <c:v>4.1399999999999999E-2</c:v>
                </c:pt>
                <c:pt idx="2">
                  <c:v>5.0799999999999998E-2</c:v>
                </c:pt>
                <c:pt idx="3">
                  <c:v>5.28E-2</c:v>
                </c:pt>
                <c:pt idx="4">
                  <c:v>5.5199999999999999E-2</c:v>
                </c:pt>
                <c:pt idx="5">
                  <c:v>5.8500000000000003E-2</c:v>
                </c:pt>
                <c:pt idx="6">
                  <c:v>6.59E-2</c:v>
                </c:pt>
                <c:pt idx="7">
                  <c:v>7.0900000000000005E-2</c:v>
                </c:pt>
                <c:pt idx="8">
                  <c:v>7.3999999999999996E-2</c:v>
                </c:pt>
                <c:pt idx="9">
                  <c:v>7.9299999999999995E-2</c:v>
                </c:pt>
                <c:pt idx="10">
                  <c:v>8.5300000000000001E-2</c:v>
                </c:pt>
              </c:numCache>
            </c:numRef>
          </c:xVal>
          <c:yVal>
            <c:numRef>
              <c:f>Sheet1!$L$15:$L$25</c:f>
              <c:numCache>
                <c:formatCode>General</c:formatCode>
                <c:ptCount val="11"/>
                <c:pt idx="0">
                  <c:v>0.87</c:v>
                </c:pt>
                <c:pt idx="1">
                  <c:v>0.37</c:v>
                </c:pt>
                <c:pt idx="2">
                  <c:v>0.36</c:v>
                </c:pt>
                <c:pt idx="3">
                  <c:v>0.34</c:v>
                </c:pt>
                <c:pt idx="4">
                  <c:v>0.33</c:v>
                </c:pt>
                <c:pt idx="5">
                  <c:v>0.3</c:v>
                </c:pt>
                <c:pt idx="6">
                  <c:v>0.28999999999999998</c:v>
                </c:pt>
                <c:pt idx="7">
                  <c:v>0.26</c:v>
                </c:pt>
                <c:pt idx="8">
                  <c:v>0.23</c:v>
                </c:pt>
                <c:pt idx="9">
                  <c:v>0.17</c:v>
                </c:pt>
                <c:pt idx="10">
                  <c:v>0.13</c:v>
                </c:pt>
              </c:numCache>
            </c:numRef>
          </c:yVal>
          <c:smooth val="1"/>
        </c:ser>
        <c:ser>
          <c:idx val="6"/>
          <c:order val="6"/>
          <c:tx>
            <c:v>t = 360 min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Sheet1!$M$15:$M$25</c:f>
              <c:numCache>
                <c:formatCode>General</c:formatCode>
                <c:ptCount val="11"/>
                <c:pt idx="0">
                  <c:v>0</c:v>
                </c:pt>
                <c:pt idx="1">
                  <c:v>4.9200000000000001E-2</c:v>
                </c:pt>
                <c:pt idx="2">
                  <c:v>5.6099999999999997E-2</c:v>
                </c:pt>
                <c:pt idx="3">
                  <c:v>6.0100000000000001E-2</c:v>
                </c:pt>
                <c:pt idx="4">
                  <c:v>6.3500000000000001E-2</c:v>
                </c:pt>
                <c:pt idx="5">
                  <c:v>6.6299999999999998E-2</c:v>
                </c:pt>
                <c:pt idx="6">
                  <c:v>7.1900000000000006E-2</c:v>
                </c:pt>
                <c:pt idx="7">
                  <c:v>7.6499999999999999E-2</c:v>
                </c:pt>
                <c:pt idx="8">
                  <c:v>8.1500000000000003E-2</c:v>
                </c:pt>
                <c:pt idx="9">
                  <c:v>9.1399999999999995E-2</c:v>
                </c:pt>
                <c:pt idx="10">
                  <c:v>0.1021</c:v>
                </c:pt>
              </c:numCache>
            </c:numRef>
          </c:xVal>
          <c:yVal>
            <c:numRef>
              <c:f>Sheet1!$N$15:$N$25</c:f>
              <c:numCache>
                <c:formatCode>General</c:formatCode>
                <c:ptCount val="11"/>
                <c:pt idx="0">
                  <c:v>0.8</c:v>
                </c:pt>
                <c:pt idx="1">
                  <c:v>0.44</c:v>
                </c:pt>
                <c:pt idx="2">
                  <c:v>0.4</c:v>
                </c:pt>
                <c:pt idx="3">
                  <c:v>0.38</c:v>
                </c:pt>
                <c:pt idx="4">
                  <c:v>0.36</c:v>
                </c:pt>
                <c:pt idx="5">
                  <c:v>0.35</c:v>
                </c:pt>
                <c:pt idx="6">
                  <c:v>0.31</c:v>
                </c:pt>
                <c:pt idx="7">
                  <c:v>0.28000000000000003</c:v>
                </c:pt>
                <c:pt idx="8">
                  <c:v>0.25</c:v>
                </c:pt>
                <c:pt idx="9">
                  <c:v>0.19</c:v>
                </c:pt>
                <c:pt idx="10">
                  <c:v>0.12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274784"/>
        <c:axId val="1263284576"/>
      </c:scatterChart>
      <c:valAx>
        <c:axId val="126327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</a:t>
                </a:r>
                <a:r>
                  <a:rPr lang="en-US" baseline="0"/>
                  <a:t> (A)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284576"/>
        <c:crosses val="autoZero"/>
        <c:crossBetween val="midCat"/>
      </c:valAx>
      <c:valAx>
        <c:axId val="12632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274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9069-B665-4B3B-B009-5BF0715E8ACC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1B1F-1A1B-4CEC-99FC-E00F7D44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F1B1F-1A1B-4CEC-99FC-E00F7D4489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5B2-C665-4970-9BD6-7E89ED986440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51-4902-4F8F-96D7-0C95BAB32F5C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B02-FA61-4026-8B4E-E4F30A466647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087-7A31-49FF-8C76-262C2B64FC6D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F6DA-0E20-4D29-A347-316CA10AC836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77A8-62F8-4576-9C63-B9CEAA7B5B6F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DC79-EBC2-453E-93AB-C7ADABDE26CD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3674-92A0-4861-815B-03DD6CFDB272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7316-86DD-4EAE-882C-F07FE7588B53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294B-7205-4507-BD73-D518CCF4AAE9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F98-D1DF-400F-9673-2130146ABA6E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3C93-CEFA-4A25-84DD-6EA85C921017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D30-B195-454A-B373-D569C52348D5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C546-1926-4EA4-8F52-E55B4EA1A05A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827-1DC2-488C-9549-FC641AE34AFE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68-DBF1-4135-8DC3-52AC8ECAF047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DE66-A8A6-4471-B9EB-9E2BAC2AA51D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2E4DB1-D01C-4977-9DFD-F5B1C8C0F2B5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70" y="1341328"/>
            <a:ext cx="8825658" cy="3329581"/>
          </a:xfrm>
        </p:spPr>
        <p:txBody>
          <a:bodyPr/>
          <a:lstStyle/>
          <a:p>
            <a:r>
              <a:rPr lang="en-US" sz="4800" dirty="0" smtClean="0"/>
              <a:t>Educational Kit for Alkaline Membrane Fuel Cell (AMFC)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3888" y="3920814"/>
            <a:ext cx="2273301" cy="2423519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------------------------------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Nicole Alvarez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Bryan </a:t>
            </a:r>
            <a:r>
              <a:rPr lang="en-US" sz="1600" dirty="0">
                <a:solidFill>
                  <a:schemeClr val="tx1"/>
                </a:solidFill>
              </a:rPr>
              <a:t>Anderson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Collin </a:t>
            </a:r>
            <a:r>
              <a:rPr lang="en-US" sz="1600" dirty="0" err="1">
                <a:solidFill>
                  <a:schemeClr val="tx1"/>
                </a:solidFill>
              </a:rPr>
              <a:t>Heiser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Mustafa </a:t>
            </a:r>
            <a:r>
              <a:rPr lang="en-US" sz="1600" dirty="0">
                <a:solidFill>
                  <a:schemeClr val="tx1"/>
                </a:solidFill>
              </a:rPr>
              <a:t>Nek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James Richardson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famu.edu/trio/UserFiles/Image/New_TRiO_Website/famu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5" y="173457"/>
            <a:ext cx="1274342" cy="12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thumb/e/e5/FSU_seal.svg/1024px-FSU_se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97" y="173457"/>
            <a:ext cx="1274342" cy="12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wimg0-a.akamaihd.net/profile_images/1449204998/COE_color_s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173457"/>
            <a:ext cx="1274342" cy="12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9071" y="4717074"/>
            <a:ext cx="3552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Advisor: Juan Ordonez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Sponsor: FSU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Group </a:t>
            </a:r>
            <a:r>
              <a:rPr lang="en-US" sz="2400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424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669" y="1332548"/>
            <a:ext cx="4195762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133" y="585785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10														</a:t>
            </a:r>
          </a:p>
          <a:p>
            <a:r>
              <a:rPr lang="en-US" dirty="0" smtClean="0"/>
              <a:t>Slide 12 of 12										           Educational Kit of AMFC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42" y="345069"/>
            <a:ext cx="9404723" cy="1400530"/>
          </a:xfrm>
        </p:spPr>
        <p:txBody>
          <a:bodyPr/>
          <a:lstStyle/>
          <a:p>
            <a:r>
              <a:rPr lang="en-US" dirty="0" smtClean="0"/>
              <a:t>Why use Fuel Cells?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08" y="3818753"/>
            <a:ext cx="8373900" cy="1852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750" y="5670924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Table 1. Fuel Cell Comparisons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613159" y="3387866"/>
            <a:ext cx="945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Alkaline Membrane Fuel Cells are the most electrically efficient  fuel cell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133" y="593253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	   Bryan Anderson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2 of 13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316" y="1078941"/>
            <a:ext cx="8501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Bi-Product of use is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Completely sustainable, assuming a clean source of hydrogen acquisition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Fuel cells accomplish the same result without the environmental issues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0" y="271502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Why Alkaline Membrane?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from Fall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Fall 2014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Brazil </a:t>
            </a:r>
            <a:r>
              <a:rPr lang="en-US" dirty="0" smtClean="0">
                <a:sym typeface="Wingdings" panose="05000000000000000000" pitchFamily="2" charset="2"/>
              </a:rPr>
              <a:t> America</a:t>
            </a:r>
            <a:endParaRPr lang="en-US" dirty="0" smtClean="0"/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Case Design</a:t>
            </a:r>
          </a:p>
          <a:p>
            <a:pPr lvl="1"/>
            <a:r>
              <a:rPr lang="en-US" dirty="0" smtClean="0"/>
              <a:t>Profitability/Marketing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Spring 2015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America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Functioning Fuel Cell</a:t>
            </a:r>
          </a:p>
          <a:p>
            <a:pPr lvl="1"/>
            <a:r>
              <a:rPr lang="en-US" dirty="0" smtClean="0"/>
              <a:t>Testing FC with kit components</a:t>
            </a:r>
          </a:p>
          <a:p>
            <a:r>
              <a:rPr lang="en-US" dirty="0" smtClean="0"/>
              <a:t>Cost Benefits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133" y="585785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		Mustafa Nek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3 of 12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Statement /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133" y="2662519"/>
            <a:ext cx="8946541" cy="4195481"/>
          </a:xfrm>
        </p:spPr>
        <p:txBody>
          <a:bodyPr/>
          <a:lstStyle/>
          <a:p>
            <a:r>
              <a:rPr lang="en-US" sz="2000" dirty="0" smtClean="0"/>
              <a:t>Develop a functioning fuel cell educational kit</a:t>
            </a:r>
          </a:p>
          <a:p>
            <a:pPr lvl="1"/>
            <a:r>
              <a:rPr lang="en-US" dirty="0" smtClean="0"/>
              <a:t>Gather/build components for cell</a:t>
            </a:r>
          </a:p>
          <a:p>
            <a:pPr lvl="1"/>
            <a:r>
              <a:rPr lang="en-US" dirty="0" smtClean="0"/>
              <a:t>Test/experiments with built fuel cell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a working fuel cell for AME open </a:t>
            </a:r>
            <a:r>
              <a:rPr lang="en-US" dirty="0" smtClean="0"/>
              <a:t>house</a:t>
            </a:r>
            <a:endParaRPr lang="en-US" dirty="0"/>
          </a:p>
          <a:p>
            <a:pPr lvl="1"/>
            <a:r>
              <a:rPr lang="en-US" dirty="0" smtClean="0"/>
              <a:t>Obtain necessary materials for kit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safety &amp; operations manual for educational kit</a:t>
            </a:r>
          </a:p>
          <a:p>
            <a:pPr lvl="2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52133" y="585785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              	Mustafa Nek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6 of 12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0411" y="1345416"/>
            <a:ext cx="8324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“Deliver a fully functional alkaline membrane fuel cell in a portable case to Florida </a:t>
            </a:r>
            <a:r>
              <a:rPr lang="en-US" sz="2000" b="1" dirty="0" smtClean="0">
                <a:latin typeface="+mj-lt"/>
              </a:rPr>
              <a:t>State University </a:t>
            </a:r>
            <a:r>
              <a:rPr lang="en-US" sz="2000" b="1" dirty="0">
                <a:latin typeface="+mj-lt"/>
              </a:rPr>
              <a:t>by the end of the spring 2015 semester.”</a:t>
            </a:r>
          </a:p>
        </p:txBody>
      </p:sp>
    </p:spTree>
    <p:extLst>
      <p:ext uri="{BB962C8B-B14F-4D97-AF65-F5344CB8AC3E}">
        <p14:creationId xmlns:p14="http://schemas.microsoft.com/office/powerpoint/2010/main" val="13048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List and Budget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52133" y="585785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	   Bryan Anderson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4 of 12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392434" y="1524001"/>
          <a:ext cx="5700712" cy="2982100"/>
        </p:xfrm>
        <a:graphic>
          <a:graphicData uri="http://schemas.openxmlformats.org/drawingml/2006/table">
            <a:tbl>
              <a:tblPr/>
              <a:tblGrid>
                <a:gridCol w="2054722"/>
                <a:gridCol w="787460"/>
                <a:gridCol w="2858530"/>
              </a:tblGrid>
              <a:tr h="281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Case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and padding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$122.84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May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use a cheaper alternative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Membrane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Consumed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during 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Tubing/waste container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Stainless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steel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Needs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machining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Compressed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Containers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are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reusable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Power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output mechanism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Still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 design 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Pressure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regulator/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guage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Dual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stage for steady outlet pressure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Gas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leak sensor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Battery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operated sensor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Remaining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$189.16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Total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$810.84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Too high but unpreventable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0" y="1515762"/>
          <a:ext cx="6087762" cy="434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8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40" y="542251"/>
            <a:ext cx="5092906" cy="702733"/>
          </a:xfrm>
        </p:spPr>
        <p:txBody>
          <a:bodyPr/>
          <a:lstStyle/>
          <a:p>
            <a:r>
              <a:rPr lang="en-US" dirty="0" smtClean="0"/>
              <a:t>Testing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76" y="1244984"/>
            <a:ext cx="5627893" cy="47540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hour long test with data recorded every 30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with an approximate 40% KOH electrolyte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Relatively pure H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fueled the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power generation was measured using digital multimeters</a:t>
            </a:r>
          </a:p>
          <a:p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66625493"/>
              </p:ext>
            </p:extLst>
          </p:nvPr>
        </p:nvGraphicFramePr>
        <p:xfrm>
          <a:off x="5465955" y="86976"/>
          <a:ext cx="6097587" cy="550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77" y="3220571"/>
            <a:ext cx="3416258" cy="2530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777" y="5691881"/>
            <a:ext cx="3416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#. Experimental setup and testing environment in the UFPR </a:t>
            </a:r>
            <a:r>
              <a:rPr lang="en-US" sz="1100" dirty="0" err="1" smtClean="0"/>
              <a:t>LaCelc</a:t>
            </a:r>
            <a:r>
              <a:rPr lang="en-US" sz="1100" dirty="0" smtClean="0"/>
              <a:t> Lab where the AMFC was tested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876251" y="5630006"/>
            <a:ext cx="5803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#. Sample polarization curves taken from results obtained after 6 hour AMFC test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33529" y="6196645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	</a:t>
            </a:r>
            <a:r>
              <a:rPr lang="en-US" dirty="0"/>
              <a:t>James Richardson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Slide 4 of 12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2615"/>
          </a:xfrm>
        </p:spPr>
        <p:txBody>
          <a:bodyPr/>
          <a:lstStyle/>
          <a:p>
            <a:r>
              <a:rPr lang="en-US" sz="4400" dirty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85333"/>
            <a:ext cx="8946541" cy="4195481"/>
          </a:xfrm>
        </p:spPr>
        <p:txBody>
          <a:bodyPr/>
          <a:lstStyle/>
          <a:p>
            <a:r>
              <a:rPr lang="en-US" dirty="0"/>
              <a:t>Testing the durability of the platinum electrodes</a:t>
            </a:r>
          </a:p>
          <a:p>
            <a:endParaRPr lang="en-US" dirty="0"/>
          </a:p>
          <a:p>
            <a:r>
              <a:rPr lang="en-US" dirty="0"/>
              <a:t>Formation of possible kit demonstrations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Continuing Collaboration between UFPR-FSU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67" y="835958"/>
            <a:ext cx="4328378" cy="3265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9384" y="4100963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#. A platinum electrode similar to what is being used in the AMFC kit.</a:t>
            </a:r>
            <a:endParaRPr lang="en-US" sz="1100" dirty="0"/>
          </a:p>
        </p:txBody>
      </p:sp>
      <p:pic>
        <p:nvPicPr>
          <p:cNvPr id="7" name="Picture 2" descr="http://upload.wikimedia.org/wikipedia/commons/3/3a/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7" y="3884277"/>
            <a:ext cx="2076867" cy="13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s.fsu.edu/~jieyang/FSU_Se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24" y="3863641"/>
            <a:ext cx="1388532" cy="13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3138" y="5790263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	</a:t>
            </a:r>
            <a:r>
              <a:rPr lang="en-US" dirty="0"/>
              <a:t>James Richardson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Slide 4 of 12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3" y="1383993"/>
            <a:ext cx="10482553" cy="421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133" y="593253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										   Bryan Anderson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2 of 13												   Educational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0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133" y="5857854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10														</a:t>
            </a:r>
          </a:p>
          <a:p>
            <a:r>
              <a:rPr lang="en-US" dirty="0" smtClean="0"/>
              <a:t>Slide 11 of 12										           Educational Kit of AMFC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0114" y="1731230"/>
            <a:ext cx="81918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Vargas, J.V C., and J. C. Ordonez. "Alkaline Membrane Fuel Cell (AMFC) Modeling and Experimental Validation." Journal of Power Sources (2012): 1-15.Www.elsevier.com/locate/</a:t>
            </a:r>
            <a:r>
              <a:rPr lang="en-US" dirty="0" err="1"/>
              <a:t>jpowsour</a:t>
            </a:r>
            <a:r>
              <a:rPr lang="en-US" dirty="0"/>
              <a:t>. Elsevier, 11 Apr. 2012. Web. 15 Sept. 2014.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Ordonez, Juan, and Jose Vargas. Design and Development of an Alkaline Membrane Fuel Cell (AMFC) Educational Kit for High School and College Level Laboratory Demonstration. Tallahassee: Florida State </a:t>
            </a:r>
            <a:r>
              <a:rPr lang="en-US" dirty="0" err="1"/>
              <a:t>Univeristy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PDF.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506</Words>
  <Application>Microsoft Office PowerPoint</Application>
  <PresentationFormat>Widescreen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Educational Kit for Alkaline Membrane Fuel Cell (AMFC)</vt:lpstr>
      <vt:lpstr>Why use Fuel Cells?</vt:lpstr>
      <vt:lpstr>Changes from Fall 2014</vt:lpstr>
      <vt:lpstr>Goal Statement / Objectives</vt:lpstr>
      <vt:lpstr>Part List and Budget Breakdown</vt:lpstr>
      <vt:lpstr>Testing Results</vt:lpstr>
      <vt:lpstr>Future Considerations</vt:lpstr>
      <vt:lpstr>Gantt Chart</vt:lpstr>
      <vt:lpstr>References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Kit for Alkaline Membrane Fuel Cell</dc:title>
  <dc:creator>studentpro</dc:creator>
  <cp:lastModifiedBy>Collin Heiser</cp:lastModifiedBy>
  <cp:revision>49</cp:revision>
  <dcterms:created xsi:type="dcterms:W3CDTF">2014-10-15T14:37:22Z</dcterms:created>
  <dcterms:modified xsi:type="dcterms:W3CDTF">2015-01-22T15:52:22Z</dcterms:modified>
</cp:coreProperties>
</file>