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1" r:id="rId5"/>
    <p:sldId id="260" r:id="rId6"/>
    <p:sldId id="263" r:id="rId7"/>
    <p:sldId id="264" r:id="rId8"/>
    <p:sldId id="265" r:id="rId9"/>
    <p:sldId id="262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A9069-B665-4B3B-B009-5BF0715E8ACC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F1B1F-1A1B-4CEC-99FC-E00F7D44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15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F1B1F-1A1B-4CEC-99FC-E00F7D448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5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F1B1F-1A1B-4CEC-99FC-E00F7D4489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F5B2-C665-4970-9BD6-7E89ED986440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89D51-4902-4F8F-96D7-0C95BAB32F5C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8BB02-FA61-4026-8B4E-E4F30A466647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087-7A31-49FF-8C76-262C2B64FC6D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F6DA-0E20-4D29-A347-316CA10AC836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B77A8-62F8-4576-9C63-B9CEAA7B5B6F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DC79-EBC2-453E-93AB-C7ADABDE26CD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3674-92A0-4861-815B-03DD6CFDB272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7316-86DD-4EAE-882C-F07FE7588B53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294B-7205-4507-BD73-D518CCF4AAE9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CF98-D1DF-400F-9673-2130146ABA6E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3C93-CEFA-4A25-84DD-6EA85C921017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61D30-B195-454A-B373-D569C52348D5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546-1926-4EA4-8F52-E55B4EA1A05A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2D827-1DC2-488C-9549-FC641AE34AFE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1F68-DBF1-4135-8DC3-52AC8ECAF047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DE66-A8A6-4471-B9EB-9E2BAC2AA51D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B2E4DB1-D01C-4977-9DFD-F5B1C8C0F2B5}" type="datetime1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7" Type="http://schemas.openxmlformats.org/officeDocument/2006/relationships/image" Target="../media/image9.png"/><Relationship Id="rId2" Type="http://schemas.microsoft.com/office/2007/relationships/media" Target="../media/media3.wm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70" y="1341328"/>
            <a:ext cx="8825658" cy="3329581"/>
          </a:xfrm>
        </p:spPr>
        <p:txBody>
          <a:bodyPr/>
          <a:lstStyle/>
          <a:p>
            <a:r>
              <a:rPr lang="en-US" sz="4800" dirty="0" smtClean="0"/>
              <a:t>Educational Kit for Alkaline Membrane Fuel Cell (AMFC)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3888" y="3920814"/>
            <a:ext cx="2273301" cy="2423519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Team</a:t>
            </a:r>
          </a:p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------------------------------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Nicole Alvarez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Bryan </a:t>
            </a:r>
            <a:r>
              <a:rPr lang="en-US" sz="1600" dirty="0">
                <a:solidFill>
                  <a:schemeClr val="tx1"/>
                </a:solidFill>
              </a:rPr>
              <a:t>Anderson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Collin </a:t>
            </a:r>
            <a:r>
              <a:rPr lang="en-US" sz="1600" dirty="0" err="1">
                <a:solidFill>
                  <a:schemeClr val="tx1"/>
                </a:solidFill>
              </a:rPr>
              <a:t>Heiser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Mustafa </a:t>
            </a:r>
            <a:r>
              <a:rPr lang="en-US" sz="1600" dirty="0">
                <a:solidFill>
                  <a:schemeClr val="tx1"/>
                </a:solidFill>
              </a:rPr>
              <a:t>Nek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James Richardson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Nicolas </a:t>
            </a:r>
            <a:r>
              <a:rPr lang="en-US" sz="1600" dirty="0" err="1" smtClean="0">
                <a:solidFill>
                  <a:schemeClr val="tx1"/>
                </a:solidFill>
              </a:rPr>
              <a:t>SchuLtz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www.famu.edu/trio/UserFiles/Image/New_TRiO_Website/famu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5" y="173457"/>
            <a:ext cx="1274342" cy="127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thumb/e/e5/FSU_seal.svg/1024px-FSU_sea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97" y="173457"/>
            <a:ext cx="1274342" cy="12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twimg0-a.akamaihd.net/profile_images/1449204998/COE_color_se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9" y="173457"/>
            <a:ext cx="1274342" cy="12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4666" y="4670909"/>
            <a:ext cx="1569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Group 10</a:t>
            </a:r>
          </a:p>
        </p:txBody>
      </p:sp>
      <p:pic>
        <p:nvPicPr>
          <p:cNvPr id="4" name="in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4975" y="4901741"/>
            <a:ext cx="2150533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8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Plans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152983"/>
            <a:ext cx="10477800" cy="4491418"/>
          </a:xfrm>
        </p:spPr>
      </p:pic>
      <p:sp>
        <p:nvSpPr>
          <p:cNvPr id="4" name="TextBox 3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Bryan Anderson</a:t>
            </a:r>
          </a:p>
          <a:p>
            <a:r>
              <a:rPr lang="en-US" dirty="0" smtClean="0"/>
              <a:t>Slide 10 of </a:t>
            </a:r>
            <a:r>
              <a:rPr lang="en-US" dirty="0" smtClean="0"/>
              <a:t>12</a:t>
            </a:r>
            <a:r>
              <a:rPr lang="en-US" dirty="0" smtClean="0"/>
              <a:t>										</a:t>
            </a:r>
            <a:r>
              <a:rPr lang="en-US" dirty="0"/>
              <a:t> </a:t>
            </a:r>
            <a:r>
              <a:rPr lang="en-US" dirty="0" smtClean="0"/>
              <a:t>          Educational Kit of AMFC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/>
              <a:t>Vargas</a:t>
            </a:r>
            <a:r>
              <a:rPr lang="en-US" dirty="0"/>
              <a:t>, J.V C., and J. C. Ordonez. "Alkaline Membrane Fuel Cell (AMFC) Modeling </a:t>
            </a:r>
            <a:r>
              <a:rPr lang="en-US" dirty="0" smtClean="0"/>
              <a:t>and Experimental </a:t>
            </a:r>
            <a:r>
              <a:rPr lang="en-US" dirty="0"/>
              <a:t>Validation." Journal of Power Sources (2012): </a:t>
            </a:r>
            <a:r>
              <a:rPr lang="en-US" dirty="0" smtClean="0"/>
              <a:t>1-15.Www.elsevier.com/locate/</a:t>
            </a:r>
            <a:r>
              <a:rPr lang="en-US" dirty="0" err="1" smtClean="0"/>
              <a:t>jpowsour</a:t>
            </a:r>
            <a:r>
              <a:rPr lang="en-US" dirty="0"/>
              <a:t>. Elsevier, 11 Apr. 2012. Web. 15 Sept. 2014.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/>
              <a:t>Ordonez</a:t>
            </a:r>
            <a:r>
              <a:rPr lang="en-US" dirty="0"/>
              <a:t>, Juan, and Jose Vargas. Design and Development of an Alkaline Membrane Fuel Cell </a:t>
            </a:r>
            <a:r>
              <a:rPr lang="en-US" dirty="0" smtClean="0"/>
              <a:t>(</a:t>
            </a:r>
            <a:r>
              <a:rPr lang="en-US" dirty="0"/>
              <a:t>AMFC) Educational Kit for High School and College Level Laboratory Demonstration. </a:t>
            </a:r>
            <a:r>
              <a:rPr lang="en-US" dirty="0" smtClean="0"/>
              <a:t>Tallahassee</a:t>
            </a:r>
            <a:r>
              <a:rPr lang="en-US" dirty="0"/>
              <a:t>: Florida State </a:t>
            </a:r>
            <a:r>
              <a:rPr lang="en-US" dirty="0" err="1"/>
              <a:t>Univeristy</a:t>
            </a:r>
            <a:r>
              <a:rPr lang="en-US" dirty="0"/>
              <a:t>, </a:t>
            </a:r>
            <a:r>
              <a:rPr lang="en-US" dirty="0" err="1"/>
              <a:t>n.d.</a:t>
            </a:r>
            <a:r>
              <a:rPr lang="en-US" dirty="0"/>
              <a:t> PDF.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</a:t>
            </a:r>
            <a:endParaRPr lang="en-US" dirty="0" smtClean="0"/>
          </a:p>
          <a:p>
            <a:r>
              <a:rPr lang="en-US" dirty="0" smtClean="0"/>
              <a:t>Slide 11 of 12										           Educational Kit of AMFC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5669" y="1332548"/>
            <a:ext cx="4195762" cy="4195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</a:t>
            </a:r>
            <a:endParaRPr lang="en-US" dirty="0" smtClean="0"/>
          </a:p>
          <a:p>
            <a:r>
              <a:rPr lang="en-US" dirty="0" smtClean="0"/>
              <a:t>Slide 12 of 12										           Educational Kit of AMFC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an AMFC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133" y="1467485"/>
            <a:ext cx="4396339" cy="4195763"/>
          </a:xfrm>
        </p:spPr>
        <p:txBody>
          <a:bodyPr/>
          <a:lstStyle/>
          <a:p>
            <a:r>
              <a:rPr lang="en-US" dirty="0" smtClean="0"/>
              <a:t>Anode</a:t>
            </a:r>
          </a:p>
          <a:p>
            <a:r>
              <a:rPr lang="en-US" dirty="0" smtClean="0"/>
              <a:t>Cathode</a:t>
            </a:r>
          </a:p>
          <a:p>
            <a:r>
              <a:rPr lang="en-US" dirty="0" smtClean="0"/>
              <a:t>Electrolyte</a:t>
            </a:r>
          </a:p>
          <a:p>
            <a:pPr lvl="1"/>
            <a:r>
              <a:rPr lang="en-US" dirty="0" smtClean="0"/>
              <a:t>Potassium Hydroxide (KOH)</a:t>
            </a:r>
          </a:p>
          <a:p>
            <a:endParaRPr lang="en-US" dirty="0"/>
          </a:p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No environmental pollutants/waste</a:t>
            </a:r>
          </a:p>
          <a:p>
            <a:pPr lvl="1"/>
            <a:r>
              <a:rPr lang="en-US" dirty="0" smtClean="0"/>
              <a:t>Higher current density</a:t>
            </a:r>
          </a:p>
          <a:p>
            <a:pPr lvl="1"/>
            <a:r>
              <a:rPr lang="en-US" dirty="0" smtClean="0"/>
              <a:t>Low cost for electrolyte 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2635" y="5330090"/>
            <a:ext cx="4259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Figure 1: Schematic of a typical fuel Cell</a:t>
            </a:r>
            <a:endParaRPr lang="en-US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3659" y="1467485"/>
            <a:ext cx="4067175" cy="2276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742" y="3938566"/>
            <a:ext cx="3228975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	Mustafa Nek</a:t>
            </a:r>
          </a:p>
          <a:p>
            <a:r>
              <a:rPr lang="en-US" dirty="0" smtClean="0"/>
              <a:t>Slide 2 of </a:t>
            </a:r>
            <a:r>
              <a:rPr lang="en-US" dirty="0" smtClean="0"/>
              <a:t>12</a:t>
            </a:r>
            <a:r>
              <a:rPr lang="en-US" dirty="0" smtClean="0"/>
              <a:t>												   Educational Kit of AMFC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91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03312" y="2052918"/>
            <a:ext cx="5961367" cy="4195481"/>
          </a:xfrm>
        </p:spPr>
        <p:txBody>
          <a:bodyPr/>
          <a:lstStyle/>
          <a:p>
            <a:r>
              <a:rPr lang="en-US" dirty="0"/>
              <a:t>Create and design an AMFC tool kit for educational use</a:t>
            </a:r>
          </a:p>
          <a:p>
            <a:r>
              <a:rPr lang="en-US" dirty="0"/>
              <a:t>Scaling</a:t>
            </a:r>
          </a:p>
          <a:p>
            <a:pPr lvl="0"/>
            <a:r>
              <a:rPr lang="en-US" b="1" dirty="0"/>
              <a:t>“The current AMFC setup is too large and immobile to be a portable educational kit alkaline membrane fuel cell.”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http://ecx.images-amazon.com/images/I/815oD60AMBL._SL15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902" y="1390164"/>
            <a:ext cx="4922027" cy="397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	Mustafa Nek</a:t>
            </a:r>
          </a:p>
          <a:p>
            <a:r>
              <a:rPr lang="en-US" dirty="0" smtClean="0"/>
              <a:t>Slide 3 of </a:t>
            </a:r>
            <a:r>
              <a:rPr lang="en-US" dirty="0" smtClean="0"/>
              <a:t>12</a:t>
            </a:r>
            <a:r>
              <a:rPr lang="en-US" dirty="0" smtClean="0"/>
              <a:t>												   Educational Kit of AMFC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3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Specifications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03312" y="2052918"/>
            <a:ext cx="5961367" cy="4195481"/>
          </a:xfrm>
        </p:spPr>
        <p:txBody>
          <a:bodyPr/>
          <a:lstStyle/>
          <a:p>
            <a:r>
              <a:rPr lang="en-US" dirty="0" smtClean="0"/>
              <a:t>Non-corrosive metal for bi-polar plate</a:t>
            </a:r>
          </a:p>
          <a:p>
            <a:pPr lvl="1"/>
            <a:r>
              <a:rPr lang="en-US" dirty="0" smtClean="0"/>
              <a:t>Stainless steel or Plated Titanium</a:t>
            </a:r>
          </a:p>
          <a:p>
            <a:r>
              <a:rPr lang="en-US" dirty="0" smtClean="0"/>
              <a:t>Vacuum sealed tubing and valves </a:t>
            </a:r>
          </a:p>
          <a:p>
            <a:r>
              <a:rPr lang="en-US" dirty="0" smtClean="0"/>
              <a:t>Pure hydrogen and pure oxygen</a:t>
            </a:r>
          </a:p>
          <a:p>
            <a:r>
              <a:rPr lang="en-US" dirty="0" smtClean="0"/>
              <a:t>Size must maintain portability </a:t>
            </a:r>
          </a:p>
          <a:p>
            <a:r>
              <a:rPr lang="en-US" dirty="0" smtClean="0"/>
              <a:t>Optimized KOH solution </a:t>
            </a:r>
          </a:p>
          <a:p>
            <a:pPr lvl="1"/>
            <a:r>
              <a:rPr lang="en-US" dirty="0" smtClean="0"/>
              <a:t>Testing currently at 40% KOH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Bryan Anderson</a:t>
            </a:r>
          </a:p>
          <a:p>
            <a:r>
              <a:rPr lang="en-US" dirty="0" smtClean="0"/>
              <a:t>Slide 4 of </a:t>
            </a:r>
            <a:r>
              <a:rPr lang="en-US" dirty="0" smtClean="0"/>
              <a:t>12</a:t>
            </a:r>
            <a:r>
              <a:rPr lang="en-US" dirty="0" smtClean="0"/>
              <a:t>												   Educational Kit of AMFC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Design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1982" y="1968851"/>
            <a:ext cx="4320647" cy="3398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1516846"/>
            <a:ext cx="4628056" cy="28702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7" name="Straight Arrow Connector 6"/>
          <p:cNvCxnSpPr>
            <a:stCxn id="10" idx="0"/>
          </p:cNvCxnSpPr>
          <p:nvPr/>
        </p:nvCxnSpPr>
        <p:spPr>
          <a:xfrm flipH="1" flipV="1">
            <a:off x="3983224" y="4278993"/>
            <a:ext cx="580373" cy="795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39813" y="5074507"/>
            <a:ext cx="1647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Bi-polar Plates</a:t>
            </a:r>
            <a:endParaRPr lang="en-US" sz="1600" dirty="0"/>
          </a:p>
        </p:txBody>
      </p:sp>
      <p:cxnSp>
        <p:nvCxnSpPr>
          <p:cNvPr id="12" name="Straight Arrow Connector 11"/>
          <p:cNvCxnSpPr>
            <a:stCxn id="14" idx="0"/>
          </p:cNvCxnSpPr>
          <p:nvPr/>
        </p:nvCxnSpPr>
        <p:spPr>
          <a:xfrm flipV="1">
            <a:off x="3153869" y="3847070"/>
            <a:ext cx="50485" cy="12439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67924" y="5090982"/>
            <a:ext cx="1171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Cathode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8" idx="0"/>
          </p:cNvCxnSpPr>
          <p:nvPr/>
        </p:nvCxnSpPr>
        <p:spPr>
          <a:xfrm flipV="1">
            <a:off x="2024560" y="3720934"/>
            <a:ext cx="616053" cy="12469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08506" y="4967871"/>
            <a:ext cx="123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  AM Electrolyte</a:t>
            </a:r>
            <a:endParaRPr lang="en-US" sz="1600" dirty="0"/>
          </a:p>
        </p:txBody>
      </p:sp>
      <p:cxnSp>
        <p:nvCxnSpPr>
          <p:cNvPr id="23" name="Straight Arrow Connector 22"/>
          <p:cNvCxnSpPr>
            <a:stCxn id="25" idx="0"/>
          </p:cNvCxnSpPr>
          <p:nvPr/>
        </p:nvCxnSpPr>
        <p:spPr>
          <a:xfrm flipV="1">
            <a:off x="1084056" y="3486865"/>
            <a:ext cx="1078212" cy="15876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8002" y="5074507"/>
            <a:ext cx="123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Anode</a:t>
            </a:r>
          </a:p>
          <a:p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320642" y="5552646"/>
            <a:ext cx="3642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Figure 2: Design of AM fuel cell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Bryan Anderson</a:t>
            </a:r>
          </a:p>
          <a:p>
            <a:r>
              <a:rPr lang="en-US" dirty="0" smtClean="0"/>
              <a:t>Slide 5 of </a:t>
            </a:r>
            <a:r>
              <a:rPr lang="en-US" dirty="0" smtClean="0"/>
              <a:t>12</a:t>
            </a:r>
            <a:r>
              <a:rPr lang="en-US" dirty="0" smtClean="0"/>
              <a:t>												   Educational Kit of AMFC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81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304800"/>
            <a:ext cx="5386917" cy="639762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Challenges &amp; Risks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053714"/>
            <a:ext cx="5386917" cy="5303838"/>
          </a:xfrm>
        </p:spPr>
        <p:txBody>
          <a:bodyPr/>
          <a:lstStyle/>
          <a:p>
            <a:r>
              <a:rPr lang="en-US" sz="2000" dirty="0"/>
              <a:t>Power output </a:t>
            </a:r>
          </a:p>
          <a:p>
            <a:r>
              <a:rPr lang="en-US" sz="2000" dirty="0"/>
              <a:t>Transportation and storage of combustible gases</a:t>
            </a:r>
          </a:p>
          <a:p>
            <a:r>
              <a:rPr lang="en-US" sz="2000" dirty="0"/>
              <a:t>Excessive heat generation of fuel cell in operation</a:t>
            </a:r>
          </a:p>
          <a:p>
            <a:r>
              <a:rPr lang="en-US" sz="2000" dirty="0" smtClean="0"/>
              <a:t>Corrosion </a:t>
            </a:r>
            <a:r>
              <a:rPr lang="en-US" sz="2000" dirty="0"/>
              <a:t>of fuel cell due to liquid potassium hydroxide electrolyte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053714"/>
            <a:ext cx="5389033" cy="639762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Possible Contingency 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1" y="1693476"/>
            <a:ext cx="5389033" cy="5227638"/>
          </a:xfrm>
        </p:spPr>
        <p:txBody>
          <a:bodyPr>
            <a:normAutofit/>
          </a:bodyPr>
          <a:lstStyle/>
          <a:p>
            <a:r>
              <a:rPr lang="en-US" sz="2000" dirty="0"/>
              <a:t>Optimize system or power an object that requires less energy input</a:t>
            </a:r>
          </a:p>
          <a:p>
            <a:r>
              <a:rPr lang="en-US" sz="2000" dirty="0"/>
              <a:t>Oxygen filter attachment/ supply only containers for H2</a:t>
            </a:r>
          </a:p>
          <a:p>
            <a:r>
              <a:rPr lang="en-US" sz="2000" dirty="0"/>
              <a:t>Preliminary test (10 min duration) displays no risk of harmful levels of heat </a:t>
            </a:r>
            <a:r>
              <a:rPr lang="en-US" sz="2000" dirty="0" smtClean="0"/>
              <a:t>generation</a:t>
            </a:r>
          </a:p>
          <a:p>
            <a:r>
              <a:rPr lang="en-US" sz="2000" dirty="0" smtClean="0"/>
              <a:t>Unit meets general safety regulations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James Richardson</a:t>
            </a:r>
          </a:p>
          <a:p>
            <a:r>
              <a:rPr lang="en-US" dirty="0" smtClean="0"/>
              <a:t>Slide 6 of </a:t>
            </a:r>
            <a:r>
              <a:rPr lang="en-US" dirty="0" smtClean="0"/>
              <a:t>12</a:t>
            </a:r>
            <a:r>
              <a:rPr lang="en-US" dirty="0" smtClean="0"/>
              <a:t>												   Educational Kit of AMFC</a:t>
            </a:r>
            <a:endParaRPr lang="en-US" dirty="0"/>
          </a:p>
        </p:txBody>
      </p:sp>
      <p:pic>
        <p:nvPicPr>
          <p:cNvPr id="2" name="slid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133" y="3705633"/>
            <a:ext cx="2781667" cy="20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6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8422" y="3570365"/>
            <a:ext cx="2946401" cy="18542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254" y="88900"/>
            <a:ext cx="4102846" cy="927100"/>
          </a:xfrm>
        </p:spPr>
        <p:txBody>
          <a:bodyPr>
            <a:noAutofit/>
          </a:bodyPr>
          <a:lstStyle/>
          <a:p>
            <a:r>
              <a:rPr lang="en-US" sz="3200" dirty="0"/>
              <a:t>Preliminary Testing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199" y="0"/>
            <a:ext cx="5845089" cy="309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611" y="1131674"/>
            <a:ext cx="4775200" cy="52959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modeling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/>
              <a:t>Controlled Parameters: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600" dirty="0"/>
              <a:t>Aspect ratios of width/length, height/length </a:t>
            </a:r>
            <a:endParaRPr lang="en-US" sz="1600" dirty="0" smtClean="0"/>
          </a:p>
          <a:p>
            <a:pPr marL="342900" indent="-342900">
              <a:buFont typeface="Wingdings 3" charset="2"/>
              <a:buChar char=""/>
            </a:pPr>
            <a:r>
              <a:rPr lang="en-US" sz="1600" dirty="0" smtClean="0"/>
              <a:t>Flow </a:t>
            </a:r>
            <a:r>
              <a:rPr lang="en-US" sz="1600" dirty="0"/>
              <a:t>rates and molecular concentrations of the working fluids (H2 and O2) were </a:t>
            </a:r>
            <a:r>
              <a:rPr lang="en-US" sz="1600" dirty="0" smtClean="0"/>
              <a:t>designated</a:t>
            </a:r>
            <a:endParaRPr lang="en-US" sz="1600" dirty="0"/>
          </a:p>
          <a:p>
            <a:r>
              <a:rPr lang="en-US" sz="1600" b="1" dirty="0"/>
              <a:t>Varied Parameters: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600" dirty="0"/>
              <a:t>The concentration of the liquid electrolyte (KOH) was varied ( from 10% to 50%) 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600" dirty="0"/>
              <a:t>The duration of time that the AMFC was operated also varied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50" y="3570365"/>
            <a:ext cx="2951474" cy="185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1811" y="5379600"/>
            <a:ext cx="467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+mj-ea"/>
                <a:cs typeface="+mj-cs"/>
              </a:rPr>
              <a:t>Table 1. Theoretical values for open and short circuit simulations at varying electrolyte concentrations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3350" y="3108700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ea typeface="+mj-ea"/>
                <a:cs typeface="+mj-cs"/>
              </a:rPr>
              <a:t>Figure 3. Theoretical polarization curves for varying potassium hydroxide concentrations  of an AMFC prototype (10% - 50%) at t = 0 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James Richardson</a:t>
            </a:r>
          </a:p>
          <a:p>
            <a:r>
              <a:rPr lang="en-US" dirty="0" smtClean="0"/>
              <a:t>Slide 7 of </a:t>
            </a:r>
            <a:r>
              <a:rPr lang="en-US" dirty="0" smtClean="0"/>
              <a:t>12</a:t>
            </a:r>
            <a:r>
              <a:rPr lang="en-US" dirty="0" smtClean="0"/>
              <a:t>												   Educational Kit of AMFC</a:t>
            </a:r>
            <a:endParaRPr lang="en-US" dirty="0"/>
          </a:p>
        </p:txBody>
      </p:sp>
      <p:pic>
        <p:nvPicPr>
          <p:cNvPr id="5" name="slide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8899" y="3581996"/>
            <a:ext cx="2396805" cy="179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83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02400" y="3633363"/>
            <a:ext cx="3168650" cy="12044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754" y="444500"/>
            <a:ext cx="4013946" cy="698500"/>
          </a:xfrm>
        </p:spPr>
        <p:txBody>
          <a:bodyPr>
            <a:noAutofit/>
          </a:bodyPr>
          <a:lstStyle/>
          <a:p>
            <a:r>
              <a:rPr lang="en-US" sz="3200" dirty="0"/>
              <a:t>Preliminary Testing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0" y="1212221"/>
            <a:ext cx="4914900" cy="5422900"/>
          </a:xfrm>
        </p:spPr>
        <p:txBody>
          <a:bodyPr>
            <a:normAutofit/>
          </a:bodyPr>
          <a:lstStyle/>
          <a:p>
            <a:r>
              <a:rPr lang="en-US" sz="1600" dirty="0"/>
              <a:t>Experimental Validation</a:t>
            </a:r>
          </a:p>
          <a:p>
            <a:r>
              <a:rPr lang="en-US" sz="1600" dirty="0"/>
              <a:t>Physical testing: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1600" dirty="0"/>
              <a:t> </a:t>
            </a:r>
            <a:r>
              <a:rPr lang="en-US" sz="1600" dirty="0" smtClean="0"/>
              <a:t>Apparatus </a:t>
            </a:r>
            <a:r>
              <a:rPr lang="en-US" sz="1600" dirty="0"/>
              <a:t>assembled and tested with an approximate </a:t>
            </a:r>
            <a:r>
              <a:rPr lang="en-US" sz="1600" dirty="0" smtClean="0"/>
              <a:t>KOH solution </a:t>
            </a:r>
            <a:r>
              <a:rPr lang="en-US" sz="1600" dirty="0"/>
              <a:t>of </a:t>
            </a:r>
            <a:r>
              <a:rPr lang="en-US" sz="1600" dirty="0" smtClean="0"/>
              <a:t>40%</a:t>
            </a:r>
            <a:endParaRPr lang="en-US" sz="1600" dirty="0"/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1600" dirty="0"/>
              <a:t>T</a:t>
            </a:r>
            <a:r>
              <a:rPr lang="en-US" sz="1600" dirty="0" smtClean="0"/>
              <a:t>esting </a:t>
            </a:r>
            <a:r>
              <a:rPr lang="en-US" sz="1600" dirty="0"/>
              <a:t>was carried out by graduate students of </a:t>
            </a:r>
            <a:r>
              <a:rPr lang="en-US" sz="1600" dirty="0" smtClean="0"/>
              <a:t>UFPR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1600" dirty="0" smtClean="0"/>
              <a:t>Testing lasted 10 minutes, results </a:t>
            </a:r>
            <a:r>
              <a:rPr lang="en-US" sz="1600" dirty="0"/>
              <a:t>were only taken at the end of the 10 minute operation period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14302"/>
            <a:ext cx="4737100" cy="307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58933" y="3246577"/>
            <a:ext cx="558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Figure 4. Experimental setup of Alkaline Membrane Fuel Cell prototype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9533" y="4947585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ea typeface="+mj-ea"/>
                <a:cs typeface="+mj-cs"/>
              </a:rPr>
              <a:t>Table 2. Comparison of the theoretical data obtain from the FORTRAN program compared to the results gathered from physical testing of the prototype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662374"/>
            <a:ext cx="3168650" cy="123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James Richardson</a:t>
            </a:r>
          </a:p>
          <a:p>
            <a:r>
              <a:rPr lang="en-US" dirty="0" smtClean="0"/>
              <a:t>Slide 8 of 12										</a:t>
            </a:r>
            <a:r>
              <a:rPr lang="en-US" dirty="0"/>
              <a:t> </a:t>
            </a:r>
            <a:r>
              <a:rPr lang="en-US" dirty="0" smtClean="0"/>
              <a:t>                 Educational Kit of AMFC</a:t>
            </a:r>
            <a:endParaRPr lang="en-US" dirty="0"/>
          </a:p>
        </p:txBody>
      </p:sp>
      <p:pic>
        <p:nvPicPr>
          <p:cNvPr id="5" name="slide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8500" y="4165166"/>
            <a:ext cx="1905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03312" y="2052918"/>
            <a:ext cx="5961367" cy="4195481"/>
          </a:xfrm>
        </p:spPr>
        <p:txBody>
          <a:bodyPr/>
          <a:lstStyle/>
          <a:p>
            <a:r>
              <a:rPr lang="en-US" dirty="0" smtClean="0"/>
              <a:t>Fuel Cell Benefits</a:t>
            </a:r>
          </a:p>
          <a:p>
            <a:endParaRPr lang="en-US" dirty="0" smtClean="0"/>
          </a:p>
          <a:p>
            <a:r>
              <a:rPr lang="en-US" dirty="0" smtClean="0"/>
              <a:t>Inspiration for the educational kit</a:t>
            </a:r>
          </a:p>
          <a:p>
            <a:endParaRPr lang="en-US" dirty="0" smtClean="0"/>
          </a:p>
          <a:p>
            <a:r>
              <a:rPr lang="en-US" dirty="0"/>
              <a:t>Alkaline Membrane Fuel Cell </a:t>
            </a:r>
          </a:p>
          <a:p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973" y="1853248"/>
            <a:ext cx="4909766" cy="3682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Bryan Anderson</a:t>
            </a:r>
          </a:p>
          <a:p>
            <a:r>
              <a:rPr lang="en-US" dirty="0" smtClean="0"/>
              <a:t>Slide 9 of </a:t>
            </a:r>
            <a:r>
              <a:rPr lang="en-US" dirty="0" smtClean="0"/>
              <a:t>12</a:t>
            </a:r>
            <a:r>
              <a:rPr lang="en-US" dirty="0" smtClean="0"/>
              <a:t>												   Educational Kit of AMFC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532</Words>
  <Application>Microsoft Office PowerPoint</Application>
  <PresentationFormat>Widescreen</PresentationFormat>
  <Paragraphs>104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Times New Roman</vt:lpstr>
      <vt:lpstr>Wingdings 3</vt:lpstr>
      <vt:lpstr>Ion</vt:lpstr>
      <vt:lpstr>Educational Kit for Alkaline Membrane Fuel Cell (AMFC)</vt:lpstr>
      <vt:lpstr>How an AMFC works</vt:lpstr>
      <vt:lpstr>Project Scope</vt:lpstr>
      <vt:lpstr>Prototype Specifications</vt:lpstr>
      <vt:lpstr>Prototype Design</vt:lpstr>
      <vt:lpstr>PowerPoint Presentation</vt:lpstr>
      <vt:lpstr>Preliminary Testing</vt:lpstr>
      <vt:lpstr>Preliminary Testing </vt:lpstr>
      <vt:lpstr>Marketing</vt:lpstr>
      <vt:lpstr>Project Plans</vt:lpstr>
      <vt:lpstr>References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Educational Kit for Alkaline Membrane Fuel Cell</dc:title>
  <dc:creator>studentpro</dc:creator>
  <cp:lastModifiedBy>studentpro</cp:lastModifiedBy>
  <cp:revision>30</cp:revision>
  <dcterms:created xsi:type="dcterms:W3CDTF">2014-10-15T14:37:22Z</dcterms:created>
  <dcterms:modified xsi:type="dcterms:W3CDTF">2014-10-16T16:48:14Z</dcterms:modified>
</cp:coreProperties>
</file>