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83" r:id="rId4"/>
    <p:sldId id="282" r:id="rId5"/>
    <p:sldId id="285" r:id="rId6"/>
    <p:sldId id="276" r:id="rId7"/>
    <p:sldId id="281" r:id="rId8"/>
    <p:sldId id="284" r:id="rId9"/>
    <p:sldId id="275" r:id="rId10"/>
    <p:sldId id="280" r:id="rId11"/>
    <p:sldId id="277" r:id="rId12"/>
    <p:sldId id="279" r:id="rId13"/>
    <p:sldId id="272" r:id="rId14"/>
    <p:sldId id="271" r:id="rId15"/>
    <p:sldId id="27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0980" autoAdjust="0"/>
  </p:normalViewPr>
  <p:slideViewPr>
    <p:cSldViewPr snapToGrid="0">
      <p:cViewPr varScale="1">
        <p:scale>
          <a:sx n="81" d="100"/>
          <a:sy n="81" d="100"/>
        </p:scale>
        <p:origin x="10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ichaam\AppData\Local\Temp\Cost_Analysis_MidtermI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ichaam\Downloads\Cost_Analysis_Midterm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  <a:latin typeface="+mj-lt"/>
              </a:rPr>
              <a:t>ACTUAL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  <a:latin typeface="+mj-lt"/>
              </a:rPr>
              <a:t>ACTUAL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dLbl>
              <c:idx val="0"/>
              <c:layout>
                <c:manualLayout>
                  <c:x val="-0.18920912459471986"/>
                  <c:y val="-0.20412245199633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533368071638106E-2"/>
                  <c:y val="7.90260618683181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[Cost_Analysis_MidtermII.xlsx]DASHBOARD!$B$6:$B$7</c:f>
              <c:strCache>
                <c:ptCount val="2"/>
                <c:pt idx="0">
                  <c:v>TOTAL BUDGET</c:v>
                </c:pt>
                <c:pt idx="1">
                  <c:v>TOTAL EXPENSES</c:v>
                </c:pt>
              </c:strCache>
            </c:strRef>
          </c:cat>
          <c:val>
            <c:numRef>
              <c:f>[Cost_Analysis_MidtermII.xlsx]DASHBOARD!$D$6:$D$7</c:f>
              <c:numCache>
                <c:formatCode>"$"#,##0.00</c:formatCode>
                <c:ptCount val="2"/>
                <c:pt idx="0">
                  <c:v>3000</c:v>
                </c:pt>
                <c:pt idx="1">
                  <c:v>620.62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475798981009727"/>
          <c:y val="0.11045303540728696"/>
          <c:w val="0.48881735371313878"/>
          <c:h val="9.3598876951185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0A614-348F-4A17-8A4E-9BA476A4260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2597-AB1C-44A7-AEDB-7B84DB08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0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Clark,</a:t>
            </a:r>
            <a:r>
              <a:rPr lang="en-US" baseline="0" dirty="0" smtClean="0"/>
              <a:t> treaded robot for 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2597-AB1C-44A7-AEDB-7B84DB085E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5618-8711-4E27-A21F-2C84C53D295A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F6E9-659F-44AD-867A-3AF32DFB857E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5758-FA78-41D5-9ECE-541C63EBB7DB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61E7-EF05-4243-857F-E30A30576D50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07C8-4A9B-4E20-87B0-B3A5C26A2BF6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E0A-55EE-416C-BEB1-644762415E40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3A46-57B1-4C1D-9DA4-5B44EFED31F3}" type="datetime1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83DA-2D9E-4D98-A891-6410F5972B9A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A753-83B6-44CB-8AFF-4A235F34EE93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E7B4-670D-4D57-A1E3-B53A4ADDF147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E851-E0AB-4A8C-B3E7-7DA63BF51288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5A93-3AEA-4F5E-B125-01D6186EA40E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F205-9DA4-411C-BDB9-1D2640CE9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508000"/>
            <a:ext cx="10642600" cy="1110853"/>
          </a:xfrm>
        </p:spPr>
        <p:txBody>
          <a:bodyPr/>
          <a:lstStyle/>
          <a:p>
            <a:r>
              <a:rPr lang="en-US" b="1" dirty="0" smtClean="0"/>
              <a:t>Weeding Robot  </a:t>
            </a:r>
            <a:r>
              <a:rPr lang="en-US" dirty="0" smtClean="0"/>
              <a:t>Team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250" y="2064203"/>
            <a:ext cx="3314700" cy="43021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Sponsor: Jeff Phipps</a:t>
            </a:r>
          </a:p>
          <a:p>
            <a:r>
              <a:rPr lang="en-US" dirty="0" smtClean="0"/>
              <a:t>Advisor: Dr. Clark</a:t>
            </a:r>
          </a:p>
          <a:p>
            <a:endParaRPr lang="en-US" dirty="0" smtClean="0"/>
          </a:p>
          <a:p>
            <a:r>
              <a:rPr lang="en-US" dirty="0"/>
              <a:t>Student </a:t>
            </a:r>
            <a:r>
              <a:rPr lang="en-US" dirty="0" smtClean="0"/>
              <a:t>Members:</a:t>
            </a:r>
            <a:endParaRPr lang="en-US" dirty="0"/>
          </a:p>
          <a:p>
            <a:r>
              <a:rPr lang="en-US" dirty="0"/>
              <a:t>Ian Nowak (EE)</a:t>
            </a:r>
          </a:p>
          <a:p>
            <a:r>
              <a:rPr lang="en-US" dirty="0"/>
              <a:t> </a:t>
            </a:r>
            <a:r>
              <a:rPr lang="en-US" dirty="0" err="1"/>
              <a:t>Coen</a:t>
            </a:r>
            <a:r>
              <a:rPr lang="en-US" dirty="0"/>
              <a:t> Purvis (ME) </a:t>
            </a:r>
          </a:p>
          <a:p>
            <a:r>
              <a:rPr lang="en-US" dirty="0"/>
              <a:t>Amanda Richards (ME)</a:t>
            </a:r>
          </a:p>
          <a:p>
            <a:r>
              <a:rPr lang="en-US" dirty="0"/>
              <a:t>Grant Richter (ME)</a:t>
            </a:r>
          </a:p>
          <a:p>
            <a:r>
              <a:rPr lang="en-US" dirty="0"/>
              <a:t>Jeremy </a:t>
            </a:r>
            <a:r>
              <a:rPr lang="en-US" dirty="0" err="1"/>
              <a:t>Rybicki</a:t>
            </a:r>
            <a:r>
              <a:rPr lang="en-US" dirty="0"/>
              <a:t> (EE/</a:t>
            </a:r>
            <a:r>
              <a:rPr lang="en-US" dirty="0" err="1"/>
              <a:t>CpE</a:t>
            </a:r>
            <a:r>
              <a:rPr lang="en-US" dirty="0"/>
              <a:t>)</a:t>
            </a:r>
          </a:p>
          <a:p>
            <a:r>
              <a:rPr lang="en-US" dirty="0"/>
              <a:t>Nathan Walden (ME)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3" y="2401886"/>
            <a:ext cx="2200275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0" y="2305050"/>
            <a:ext cx="248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Video Second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video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4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4559121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Get </a:t>
            </a:r>
            <a:r>
              <a:rPr lang="en-US" dirty="0"/>
              <a:t>visual system fully operational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Combine the visual system with the motor control for navigation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Testing navigation with the weeding mechanism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documentation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None/>
            </a:pPr>
            <a:r>
              <a:rPr lang="en-US" sz="1400" dirty="0" smtClean="0"/>
              <a:t>Slide 8 of </a:t>
            </a:r>
            <a:r>
              <a:rPr lang="en-US" sz="1400" dirty="0"/>
              <a:t>9</a:t>
            </a:r>
            <a:r>
              <a:rPr lang="en-US" sz="1400" dirty="0" smtClean="0"/>
              <a:t>					</a:t>
            </a:r>
            <a:r>
              <a:rPr lang="en-US" sz="1400" dirty="0"/>
              <a:t>Revised Project Plan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4354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 scope </a:t>
            </a:r>
          </a:p>
          <a:p>
            <a:r>
              <a:rPr lang="en-US" dirty="0" smtClean="0"/>
              <a:t>Beagle Bone Black </a:t>
            </a:r>
            <a:r>
              <a:rPr lang="en-US" dirty="0" smtClean="0"/>
              <a:t>Blowout</a:t>
            </a:r>
            <a:endParaRPr lang="en-US" dirty="0" smtClean="0"/>
          </a:p>
          <a:p>
            <a:r>
              <a:rPr lang="en-US" dirty="0" smtClean="0"/>
              <a:t>Lengthy shipping times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Design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 height adjusting mechanism</a:t>
            </a:r>
          </a:p>
          <a:p>
            <a:r>
              <a:rPr lang="en-US" sz="3200" dirty="0" smtClean="0"/>
              <a:t>Adding baskets to both sides for navigation and stability</a:t>
            </a:r>
          </a:p>
          <a:p>
            <a:r>
              <a:rPr lang="en-US" sz="3200" dirty="0" smtClean="0"/>
              <a:t>Adjustable basket sizes to improve marketability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Team 11							Grant Richter	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Slide 5 of 9							</a:t>
            </a:r>
            <a:r>
              <a:rPr lang="en-US" sz="1400" dirty="0"/>
              <a:t>Revised Project Plan &amp;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9" y="4225110"/>
            <a:ext cx="4389120" cy="29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Mechanical 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4559121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Fabricate second weeding mechanism, couple </a:t>
            </a:r>
            <a:r>
              <a:rPr lang="en-US" dirty="0"/>
              <a:t>with frame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weeding mechanism with the Frame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Integrate future design modifications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documentation 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None/>
            </a:pPr>
            <a:r>
              <a:rPr lang="en-US" sz="1400" dirty="0" smtClean="0"/>
              <a:t>Slide </a:t>
            </a:r>
            <a:r>
              <a:rPr lang="en-US" sz="1400" dirty="0"/>
              <a:t>6</a:t>
            </a:r>
            <a:r>
              <a:rPr lang="en-US" sz="1400" dirty="0" smtClean="0"/>
              <a:t> of </a:t>
            </a:r>
            <a:r>
              <a:rPr lang="en-US" sz="1400" dirty="0"/>
              <a:t>9</a:t>
            </a:r>
            <a:r>
              <a:rPr lang="en-US" sz="1400" dirty="0" smtClean="0"/>
              <a:t>					</a:t>
            </a:r>
            <a:r>
              <a:rPr lang="en-US" sz="1400" dirty="0"/>
              <a:t>Revised Project Plan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842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Team 11							Name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Slide </a:t>
            </a:r>
            <a:r>
              <a:rPr lang="en-US" sz="1400" dirty="0"/>
              <a:t>7</a:t>
            </a:r>
            <a:r>
              <a:rPr lang="en-US" sz="1400" dirty="0" smtClean="0"/>
              <a:t> </a:t>
            </a:r>
            <a:r>
              <a:rPr lang="en-US" sz="1400" dirty="0"/>
              <a:t>of 9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						                       Midterm II Presentation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11" name="Content Placeholder 10" descr="Pie chart showing total income versus expenses of actual totals only." title="Actual chart"/>
          <p:cNvGraphicFramePr>
            <a:graphicFrameLocks noGrp="1"/>
          </p:cNvGraphicFramePr>
          <p:nvPr>
            <p:ph idx="1"/>
            <p:extLst/>
          </p:nvPr>
        </p:nvGraphicFramePr>
        <p:xfrm>
          <a:off x="5658481" y="1082788"/>
          <a:ext cx="56953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62" y="1410163"/>
            <a:ext cx="5479088" cy="3071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62" y="4582775"/>
            <a:ext cx="5479088" cy="533039"/>
          </a:xfrm>
          <a:prstGeom prst="rect">
            <a:avLst/>
          </a:prstGeom>
        </p:spPr>
      </p:pic>
      <p:graphicFrame>
        <p:nvGraphicFramePr>
          <p:cNvPr id="12" name="Chart 11" descr="Pie chart showing total income versus expenses of actual totals only." title="Actual chart"/>
          <p:cNvGraphicFramePr>
            <a:graphicFrameLocks/>
          </p:cNvGraphicFramePr>
          <p:nvPr/>
        </p:nvGraphicFramePr>
        <p:xfrm>
          <a:off x="6637612" y="1242803"/>
          <a:ext cx="5181600" cy="415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62" y="5247311"/>
            <a:ext cx="2021288" cy="2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Slide 9 of </a:t>
            </a:r>
            <a:r>
              <a:rPr lang="en-US" sz="1400" dirty="0"/>
              <a:t>9</a:t>
            </a:r>
            <a:r>
              <a:rPr lang="en-US" sz="1400" dirty="0" smtClean="0"/>
              <a:t>						Revised Project Plan &amp; Objectives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445074"/>
            <a:ext cx="10185400" cy="52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3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create an autonomous robotic system to remove weeds from a plot </a:t>
            </a:r>
          </a:p>
          <a:p>
            <a:r>
              <a:rPr lang="en-US" dirty="0" smtClean="0"/>
              <a:t>Orchard Pond Organic Farm</a:t>
            </a:r>
          </a:p>
          <a:p>
            <a:pPr lvl="1"/>
            <a:r>
              <a:rPr lang="en-US" dirty="0" smtClean="0"/>
              <a:t>About the farm</a:t>
            </a:r>
          </a:p>
          <a:p>
            <a:pPr lvl="1"/>
            <a:r>
              <a:rPr lang="en-US" dirty="0" smtClean="0"/>
              <a:t>About the sponsor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Affect all weeds in a given area </a:t>
            </a:r>
          </a:p>
          <a:p>
            <a:pPr lvl="1"/>
            <a:r>
              <a:rPr lang="en-US" dirty="0" smtClean="0"/>
              <a:t>Should not disturb below 1 inch of soil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</a:t>
            </a:r>
            <a:r>
              <a:rPr lang="en-US" sz="1400" dirty="0" err="1" smtClean="0"/>
              <a:t>Coen</a:t>
            </a:r>
            <a:r>
              <a:rPr lang="en-US" sz="1400" dirty="0" smtClean="0"/>
              <a:t> Purvis	</a:t>
            </a:r>
          </a:p>
          <a:p>
            <a:pPr marL="0" indent="0">
              <a:buNone/>
            </a:pPr>
            <a:r>
              <a:rPr lang="en-US" sz="1400" dirty="0" smtClean="0"/>
              <a:t>Slide 2 of </a:t>
            </a:r>
            <a:r>
              <a:rPr lang="en-US" sz="1400" dirty="0"/>
              <a:t>9</a:t>
            </a:r>
            <a:r>
              <a:rPr lang="en-US" sz="1400" dirty="0" smtClean="0"/>
              <a:t>						                       </a:t>
            </a:r>
            <a:r>
              <a:rPr lang="en-US" sz="1400" dirty="0"/>
              <a:t>Revised Project Plan &amp;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2576967"/>
            <a:ext cx="3793671" cy="28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organic farm to compete, it must make up for the excessive manpower required</a:t>
            </a:r>
          </a:p>
          <a:p>
            <a:r>
              <a:rPr lang="en-US" dirty="0" smtClean="0"/>
              <a:t>Allow for the farm to expand</a:t>
            </a:r>
          </a:p>
          <a:p>
            <a:r>
              <a:rPr lang="en-US" dirty="0" smtClean="0"/>
              <a:t>Weeding is a menial task that could be automated</a:t>
            </a:r>
          </a:p>
          <a:p>
            <a:r>
              <a:rPr lang="en-US" dirty="0" smtClean="0"/>
              <a:t>Weeding can be physically taxing on an individual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29" y="365125"/>
            <a:ext cx="4636325" cy="1325563"/>
          </a:xfrm>
        </p:spPr>
        <p:txBody>
          <a:bodyPr/>
          <a:lstStyle/>
          <a:p>
            <a:r>
              <a:rPr lang="en-US" dirty="0" smtClean="0"/>
              <a:t>New 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316" y="1690688"/>
            <a:ext cx="4335483" cy="4486275"/>
          </a:xfrm>
        </p:spPr>
        <p:txBody>
          <a:bodyPr/>
          <a:lstStyle/>
          <a:p>
            <a:r>
              <a:rPr lang="en-US" dirty="0" smtClean="0"/>
              <a:t>Plot will have beds and furrows</a:t>
            </a:r>
          </a:p>
          <a:p>
            <a:r>
              <a:rPr lang="en-US" dirty="0" smtClean="0"/>
              <a:t>Robot driving in furrow no longer has a weight constraint</a:t>
            </a:r>
          </a:p>
          <a:p>
            <a:r>
              <a:rPr lang="en-US" dirty="0" smtClean="0"/>
              <a:t>Remove weeds from bed within 2 inches of the plant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5034" y="1793174"/>
            <a:ext cx="51895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Semi-flat terrain with no beds or furrows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Ground pressure and weight of the robot was a key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Remove weeds in entire 36 inch gap between crops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8839" y="467611"/>
            <a:ext cx="4636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Project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4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8" y="653144"/>
            <a:ext cx="10517837" cy="42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Nathan Walden	</a:t>
            </a:r>
          </a:p>
          <a:p>
            <a:pPr marL="0" indent="0">
              <a:buNone/>
            </a:pPr>
            <a:r>
              <a:rPr lang="en-US" sz="1400" dirty="0" smtClean="0"/>
              <a:t>Slide </a:t>
            </a:r>
            <a:r>
              <a:rPr lang="en-US" sz="1400" dirty="0"/>
              <a:t>3</a:t>
            </a:r>
            <a:r>
              <a:rPr lang="en-US" sz="1400" dirty="0" smtClean="0"/>
              <a:t> of </a:t>
            </a:r>
            <a:r>
              <a:rPr lang="en-US" sz="1400" dirty="0"/>
              <a:t>9</a:t>
            </a:r>
            <a:r>
              <a:rPr lang="en-US" sz="1400" dirty="0" smtClean="0"/>
              <a:t>						</a:t>
            </a:r>
            <a:r>
              <a:rPr lang="en-US" sz="1400" dirty="0"/>
              <a:t>Revised Project Plan &amp; Objectives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Finished first prototype and confirmed proof of concept</a:t>
            </a:r>
          </a:p>
          <a:p>
            <a:r>
              <a:rPr lang="en-US" dirty="0" smtClean="0"/>
              <a:t>Finished construction of second prototype</a:t>
            </a:r>
          </a:p>
          <a:p>
            <a:r>
              <a:rPr lang="en-US" dirty="0" smtClean="0"/>
              <a:t>In progress of integrating weeding mechanism and the robot</a:t>
            </a:r>
          </a:p>
          <a:p>
            <a:r>
              <a:rPr lang="en-US" dirty="0" smtClean="0"/>
              <a:t>Electronic design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Semester Progress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First Prototype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12" y="2786805"/>
            <a:ext cx="3283527" cy="2473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62" y="365125"/>
            <a:ext cx="45720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86" y="722220"/>
            <a:ext cx="3283527" cy="247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151" y="1591294"/>
            <a:ext cx="4999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spokes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Better method of fastening spokes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Stronger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Influenced frame design of future prototype</a:t>
            </a:r>
          </a:p>
        </p:txBody>
      </p:sp>
    </p:spTree>
    <p:extLst>
      <p:ext uri="{BB962C8B-B14F-4D97-AF65-F5344CB8AC3E}">
        <p14:creationId xmlns:p14="http://schemas.microsoft.com/office/powerpoint/2010/main" val="379055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261824"/>
            <a:ext cx="10515600" cy="1325563"/>
          </a:xfrm>
        </p:spPr>
        <p:txBody>
          <a:bodyPr/>
          <a:lstStyle/>
          <a:p>
            <a:r>
              <a:rPr lang="en-US" dirty="0" smtClean="0"/>
              <a:t>Current Mechanical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38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Elevated weeding mechanism </a:t>
            </a:r>
          </a:p>
          <a:p>
            <a:r>
              <a:rPr lang="en-US" dirty="0"/>
              <a:t>O</a:t>
            </a:r>
            <a:r>
              <a:rPr lang="en-US" dirty="0" smtClean="0"/>
              <a:t>ffset distance from robot</a:t>
            </a:r>
          </a:p>
          <a:p>
            <a:r>
              <a:rPr lang="en-US" dirty="0" smtClean="0"/>
              <a:t>Chain driven</a:t>
            </a:r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903913"/>
            <a:ext cx="10363200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Team 11							</a:t>
            </a:r>
            <a:r>
              <a:rPr lang="en-US" sz="1400" dirty="0" err="1" smtClean="0"/>
              <a:t>Coen</a:t>
            </a:r>
            <a:r>
              <a:rPr lang="en-US" sz="1400" dirty="0" smtClean="0"/>
              <a:t> Purvis	</a:t>
            </a:r>
          </a:p>
          <a:p>
            <a:pPr marL="0" indent="0">
              <a:buNone/>
            </a:pPr>
            <a:r>
              <a:rPr lang="en-US" sz="1400" dirty="0" smtClean="0"/>
              <a:t>Slide 4 of </a:t>
            </a:r>
            <a:r>
              <a:rPr lang="en-US" sz="1400" dirty="0"/>
              <a:t>9</a:t>
            </a:r>
            <a:r>
              <a:rPr lang="en-US" sz="1400" dirty="0" smtClean="0"/>
              <a:t>						                       </a:t>
            </a:r>
            <a:r>
              <a:rPr lang="en-US" sz="1400" dirty="0"/>
              <a:t>Revised Project Plan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4177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xed asset record with depreciation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ClassRoster_fonts">
    <a:majorFont>
      <a:latin typeface="Bookman Old Style"/>
      <a:ea typeface=""/>
      <a:cs typeface=""/>
    </a:majorFont>
    <a:minorFont>
      <a:latin typeface="Century Gothic"/>
      <a:ea typeface=""/>
      <a:cs typeface=""/>
    </a:minorFont>
  </a:fontScheme>
  <a:fmtScheme name="Sketchbook">
    <a:fillStyleLst>
      <a:solidFill>
        <a:schemeClr val="phClr"/>
      </a:solidFill>
      <a:gradFill rotWithShape="1">
        <a:gsLst>
          <a:gs pos="0">
            <a:schemeClr val="phClr">
              <a:tint val="10000"/>
              <a:alpha val="94000"/>
              <a:satMod val="120000"/>
              <a:lumMod val="110000"/>
            </a:schemeClr>
          </a:gs>
          <a:gs pos="100000">
            <a:schemeClr val="phClr">
              <a:tint val="80000"/>
              <a:shade val="100000"/>
              <a:satMod val="140000"/>
              <a:lumMod val="120000"/>
            </a:schemeClr>
          </a:gs>
        </a:gsLst>
        <a:lin ang="5400000" scaled="0"/>
      </a:gradFill>
      <a:gradFill rotWithShape="1">
        <a:gsLst>
          <a:gs pos="0">
            <a:schemeClr val="phClr">
              <a:tint val="100000"/>
              <a:shade val="100000"/>
              <a:satMod val="100000"/>
              <a:lumMod val="90000"/>
            </a:schemeClr>
          </a:gs>
          <a:gs pos="100000">
            <a:schemeClr val="phClr">
              <a:tint val="95000"/>
              <a:shade val="100000"/>
              <a:satMod val="110000"/>
              <a:lumMod val="105000"/>
            </a:schemeClr>
          </a:gs>
        </a:gsLst>
        <a:path path="circle">
          <a:fillToRect l="40000" t="100000" r="4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rotWithShape="0">
            <a:srgbClr val="000000">
              <a:alpha val="37000"/>
            </a:srgbClr>
          </a:outerShdw>
        </a:effectLst>
      </a:effectStyle>
      <a:effectStyle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55000"/>
              <a:lumMod val="90000"/>
            </a:schemeClr>
            <a:schemeClr val="phClr">
              <a:tint val="92000"/>
              <a:satMod val="120000"/>
              <a:lumMod val="103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96000"/>
            </a:schemeClr>
            <a:schemeClr val="phClr">
              <a:tint val="98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Fixed asset record with depreciation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ClassRoster_fonts">
    <a:majorFont>
      <a:latin typeface="Bookman Old Style"/>
      <a:ea typeface=""/>
      <a:cs typeface=""/>
    </a:majorFont>
    <a:minorFont>
      <a:latin typeface="Century Gothic"/>
      <a:ea typeface=""/>
      <a:cs typeface=""/>
    </a:minorFont>
  </a:fontScheme>
  <a:fmtScheme name="Sketchbook">
    <a:fillStyleLst>
      <a:solidFill>
        <a:schemeClr val="phClr"/>
      </a:solidFill>
      <a:gradFill rotWithShape="1">
        <a:gsLst>
          <a:gs pos="0">
            <a:schemeClr val="phClr">
              <a:tint val="10000"/>
              <a:alpha val="94000"/>
              <a:satMod val="120000"/>
              <a:lumMod val="110000"/>
            </a:schemeClr>
          </a:gs>
          <a:gs pos="100000">
            <a:schemeClr val="phClr">
              <a:tint val="80000"/>
              <a:shade val="100000"/>
              <a:satMod val="140000"/>
              <a:lumMod val="120000"/>
            </a:schemeClr>
          </a:gs>
        </a:gsLst>
        <a:lin ang="5400000" scaled="0"/>
      </a:gradFill>
      <a:gradFill rotWithShape="1">
        <a:gsLst>
          <a:gs pos="0">
            <a:schemeClr val="phClr">
              <a:tint val="100000"/>
              <a:shade val="100000"/>
              <a:satMod val="100000"/>
              <a:lumMod val="90000"/>
            </a:schemeClr>
          </a:gs>
          <a:gs pos="100000">
            <a:schemeClr val="phClr">
              <a:tint val="95000"/>
              <a:shade val="100000"/>
              <a:satMod val="110000"/>
              <a:lumMod val="105000"/>
            </a:schemeClr>
          </a:gs>
        </a:gsLst>
        <a:path path="circle">
          <a:fillToRect l="40000" t="100000" r="4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>
            <a:shade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rotWithShape="0">
            <a:srgbClr val="000000">
              <a:alpha val="37000"/>
            </a:srgbClr>
          </a:outerShdw>
        </a:effectLst>
      </a:effectStyle>
      <a:effectStyle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55000"/>
              <a:lumMod val="90000"/>
            </a:schemeClr>
            <a:schemeClr val="phClr">
              <a:tint val="92000"/>
              <a:satMod val="120000"/>
              <a:lumMod val="103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96000"/>
            </a:schemeClr>
            <a:schemeClr val="phClr">
              <a:tint val="98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1316</TotalTime>
  <Words>376</Words>
  <Application>Microsoft Office PowerPoint</Application>
  <PresentationFormat>Widescreen</PresentationFormat>
  <Paragraphs>97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Weeding Robot  Team 11</vt:lpstr>
      <vt:lpstr>Background Information</vt:lpstr>
      <vt:lpstr>Motivation</vt:lpstr>
      <vt:lpstr>New Project Scope</vt:lpstr>
      <vt:lpstr>PowerPoint Presentation</vt:lpstr>
      <vt:lpstr>Semester Progress </vt:lpstr>
      <vt:lpstr>Video of First Prototype</vt:lpstr>
      <vt:lpstr>Lessons Learned</vt:lpstr>
      <vt:lpstr>Current Mechanical Prototype</vt:lpstr>
      <vt:lpstr> Video Second Prototype</vt:lpstr>
      <vt:lpstr>Electrical Project Plan</vt:lpstr>
      <vt:lpstr>Challenges</vt:lpstr>
      <vt:lpstr>Possible Future Design Modification</vt:lpstr>
      <vt:lpstr> Mechanical Project Plan</vt:lpstr>
      <vt:lpstr>Budget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Weeding Robot Team 11</dc:title>
  <dc:creator>studentpro</dc:creator>
  <cp:lastModifiedBy>studentpro</cp:lastModifiedBy>
  <cp:revision>78</cp:revision>
  <dcterms:created xsi:type="dcterms:W3CDTF">2014-10-12T16:00:52Z</dcterms:created>
  <dcterms:modified xsi:type="dcterms:W3CDTF">2015-02-19T00:30:34Z</dcterms:modified>
</cp:coreProperties>
</file>