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32918400" cy="21945600"/>
  <p:notesSz cx="6858000" cy="9144000"/>
  <p:defaultTextStyle>
    <a:defPPr>
      <a:defRPr lang="en-US"/>
    </a:defPPr>
    <a:lvl1pPr marL="0" algn="l" defTabSz="3135020" rtl="0" eaLnBrk="1" latinLnBrk="0" hangingPunct="1">
      <a:defRPr sz="6171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3135020" rtl="0" eaLnBrk="1" latinLnBrk="0" hangingPunct="1">
      <a:defRPr sz="6171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3135020" rtl="0" eaLnBrk="1" latinLnBrk="0" hangingPunct="1">
      <a:defRPr sz="6171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3135020" rtl="0" eaLnBrk="1" latinLnBrk="0" hangingPunct="1">
      <a:defRPr sz="6171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3135020" rtl="0" eaLnBrk="1" latinLnBrk="0" hangingPunct="1">
      <a:defRPr sz="6171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3135020" rtl="0" eaLnBrk="1" latinLnBrk="0" hangingPunct="1">
      <a:defRPr sz="6171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3135020" rtl="0" eaLnBrk="1" latinLnBrk="0" hangingPunct="1">
      <a:defRPr sz="6171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3135020" rtl="0" eaLnBrk="1" latinLnBrk="0" hangingPunct="1">
      <a:defRPr sz="6171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3135020" rtl="0" eaLnBrk="1" latinLnBrk="0" hangingPunct="1">
      <a:defRPr sz="617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A292"/>
    <a:srgbClr val="AAA393"/>
    <a:srgbClr val="6445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28" d="100"/>
          <a:sy n="28" d="100"/>
        </p:scale>
        <p:origin x="12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0E43-3CB4-4429-AAFC-2DA27663052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79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0E43-3CB4-4429-AAFC-2DA27663052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91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0E43-3CB4-4429-AAFC-2DA27663052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6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0E43-3CB4-4429-AAFC-2DA27663052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87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0E43-3CB4-4429-AAFC-2DA27663052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851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0E43-3CB4-4429-AAFC-2DA27663052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83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0E43-3CB4-4429-AAFC-2DA27663052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857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0E43-3CB4-4429-AAFC-2DA27663052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34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0E43-3CB4-4429-AAFC-2DA27663052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876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0E43-3CB4-4429-AAFC-2DA27663052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69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0E43-3CB4-4429-AAFC-2DA27663052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83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D0E43-3CB4-4429-AAFC-2DA27663052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65D2E-200E-4323-AA4E-3C773C095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69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065363" y="-135688"/>
            <a:ext cx="29260800" cy="4111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0" b="1" dirty="0"/>
              <a:t>Tabletop Torsion </a:t>
            </a:r>
            <a:r>
              <a:rPr lang="en-US" sz="9000" b="1" dirty="0" smtClean="0"/>
              <a:t>Tester</a:t>
            </a:r>
          </a:p>
          <a:p>
            <a:pPr algn="ctr"/>
            <a:r>
              <a:rPr lang="en-US" sz="4800" b="1" dirty="0" smtClean="0"/>
              <a:t>Team 13</a:t>
            </a:r>
            <a:endParaRPr lang="en-US" sz="4800" b="1" dirty="0"/>
          </a:p>
          <a:p>
            <a:pPr algn="ctr"/>
            <a:r>
              <a:rPr lang="en-US" sz="4000" dirty="0"/>
              <a:t>Brendan Keane, Logan McCall, Reginald Scott, Mark </a:t>
            </a:r>
            <a:r>
              <a:rPr lang="en-US" sz="4000" dirty="0" smtClean="0"/>
              <a:t>Swain</a:t>
            </a:r>
          </a:p>
          <a:p>
            <a:pPr algn="ctr"/>
            <a:r>
              <a:rPr lang="en-US" sz="4000" dirty="0" smtClean="0"/>
              <a:t>Sponsor: Dr. Philip </a:t>
            </a:r>
            <a:r>
              <a:rPr lang="en-US" sz="4000" dirty="0" err="1" smtClean="0"/>
              <a:t>Flater</a:t>
            </a:r>
            <a:r>
              <a:rPr lang="en-US" sz="4000" dirty="0" smtClean="0"/>
              <a:t> (AFRL)      Advisor: Dr. Simone </a:t>
            </a:r>
            <a:r>
              <a:rPr lang="en-US" sz="4000" dirty="0" err="1" smtClean="0"/>
              <a:t>Hruda</a:t>
            </a:r>
            <a:endParaRPr lang="en-US" sz="4000" dirty="0"/>
          </a:p>
          <a:p>
            <a:pPr algn="ctr"/>
            <a:endParaRPr lang="en-US" sz="4320" dirty="0"/>
          </a:p>
        </p:txBody>
      </p:sp>
      <p:sp>
        <p:nvSpPr>
          <p:cNvPr id="4" name="TextBox 3"/>
          <p:cNvSpPr txBox="1"/>
          <p:nvPr/>
        </p:nvSpPr>
        <p:spPr>
          <a:xfrm>
            <a:off x="6091" y="3637447"/>
            <a:ext cx="10258894" cy="2603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Aim</a:t>
            </a:r>
            <a:endParaRPr lang="en-US" sz="5120" b="1" dirty="0"/>
          </a:p>
          <a:p>
            <a:pPr marL="685800" indent="-228600">
              <a:buFont typeface="Arial" panose="020B0604020202020204" pitchFamily="34" charset="0"/>
              <a:buChar char="•"/>
            </a:pPr>
            <a:r>
              <a:rPr lang="en-US" sz="3600" dirty="0"/>
              <a:t>Develop a device to better characterize small specimens in free end torsion</a:t>
            </a:r>
          </a:p>
          <a:p>
            <a:endParaRPr lang="en-US" sz="4320" dirty="0"/>
          </a:p>
        </p:txBody>
      </p:sp>
      <p:sp>
        <p:nvSpPr>
          <p:cNvPr id="5" name="TextBox 4"/>
          <p:cNvSpPr txBox="1"/>
          <p:nvPr/>
        </p:nvSpPr>
        <p:spPr>
          <a:xfrm>
            <a:off x="12594" y="5955562"/>
            <a:ext cx="9803142" cy="4930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Introduction</a:t>
            </a:r>
          </a:p>
          <a:p>
            <a:pPr marL="685800" indent="-228600">
              <a:buFont typeface="Arial" panose="020B0604020202020204" pitchFamily="34" charset="0"/>
              <a:buChar char="•"/>
            </a:pPr>
            <a:r>
              <a:rPr lang="en-US" sz="3600" dirty="0"/>
              <a:t>The Air Force Research Laboratory has a need for a small-scale torsion tester to better characterize small sample geometries </a:t>
            </a:r>
          </a:p>
          <a:p>
            <a:pPr marL="685800" indent="-228600">
              <a:buFont typeface="Arial" panose="020B0604020202020204" pitchFamily="34" charset="0"/>
              <a:buChar char="•"/>
            </a:pPr>
            <a:r>
              <a:rPr lang="en-US" sz="3600" dirty="0" smtClean="0"/>
              <a:t>Current 15ft apparatus is inaccurate when testing small specimens</a:t>
            </a:r>
            <a:endParaRPr lang="en-US" sz="3600" dirty="0"/>
          </a:p>
          <a:p>
            <a:endParaRPr lang="en-US" sz="4320" dirty="0"/>
          </a:p>
          <a:p>
            <a:endParaRPr lang="en-US" sz="4320" dirty="0"/>
          </a:p>
        </p:txBody>
      </p:sp>
      <p:sp>
        <p:nvSpPr>
          <p:cNvPr id="6" name="TextBox 5"/>
          <p:cNvSpPr txBox="1"/>
          <p:nvPr/>
        </p:nvSpPr>
        <p:spPr>
          <a:xfrm>
            <a:off x="10863435" y="3710657"/>
            <a:ext cx="11866254" cy="781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Our Design </a:t>
            </a:r>
          </a:p>
          <a:p>
            <a:r>
              <a:rPr lang="en-US" sz="3600" dirty="0" smtClean="0"/>
              <a:t>(1)      AC Gear motor controlled by Variable Frequency Drive</a:t>
            </a:r>
          </a:p>
          <a:p>
            <a:r>
              <a:rPr lang="en-US" sz="3600" dirty="0" smtClean="0"/>
              <a:t>           (VFD) </a:t>
            </a:r>
          </a:p>
          <a:p>
            <a:r>
              <a:rPr lang="en-US" sz="3600" dirty="0" smtClean="0"/>
              <a:t>(2)      4 pillow blocks and linear rail guide system to allow for</a:t>
            </a:r>
          </a:p>
          <a:p>
            <a:r>
              <a:rPr lang="en-US" sz="3600" dirty="0" smtClean="0"/>
              <a:t>           free end motion </a:t>
            </a:r>
          </a:p>
          <a:p>
            <a:r>
              <a:rPr lang="en-US" sz="3600" dirty="0" smtClean="0"/>
              <a:t>(3)      4 inch 6 jaw chucks to grip sample</a:t>
            </a:r>
          </a:p>
          <a:p>
            <a:r>
              <a:rPr lang="en-US" sz="3600" dirty="0" smtClean="0"/>
              <a:t>(4)      304 stainless steel inner supports</a:t>
            </a:r>
          </a:p>
          <a:p>
            <a:r>
              <a:rPr lang="en-US" sz="3600" dirty="0" smtClean="0"/>
              <a:t>(5)      Low carbon 1015 steel outer frame</a:t>
            </a:r>
          </a:p>
          <a:p>
            <a:r>
              <a:rPr lang="en-US" sz="3600" dirty="0" smtClean="0"/>
              <a:t>(6)      Aluminum transmission coupler with strain gages </a:t>
            </a:r>
          </a:p>
          <a:p>
            <a:r>
              <a:rPr lang="en-US" sz="3600" dirty="0" smtClean="0"/>
              <a:t>           attached for stress measurement</a:t>
            </a:r>
          </a:p>
          <a:p>
            <a:endParaRPr lang="en-US" sz="4320" dirty="0" smtClean="0"/>
          </a:p>
          <a:p>
            <a:endParaRPr lang="en-US" sz="4320" dirty="0"/>
          </a:p>
          <a:p>
            <a:endParaRPr lang="en-US" sz="4320" dirty="0"/>
          </a:p>
        </p:txBody>
      </p:sp>
      <p:sp>
        <p:nvSpPr>
          <p:cNvPr id="8" name="TextBox 7"/>
          <p:cNvSpPr txBox="1"/>
          <p:nvPr/>
        </p:nvSpPr>
        <p:spPr>
          <a:xfrm>
            <a:off x="24095208" y="3657600"/>
            <a:ext cx="90445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Data Measurements</a:t>
            </a:r>
            <a:endParaRPr lang="en-US" sz="4800" dirty="0"/>
          </a:p>
        </p:txBody>
      </p:sp>
      <p:sp>
        <p:nvSpPr>
          <p:cNvPr id="11" name="TextBox 10"/>
          <p:cNvSpPr txBox="1"/>
          <p:nvPr/>
        </p:nvSpPr>
        <p:spPr>
          <a:xfrm>
            <a:off x="23701039" y="18315697"/>
            <a:ext cx="895350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Future Work</a:t>
            </a:r>
          </a:p>
          <a:p>
            <a:pPr marL="685800" indent="-298450">
              <a:buFont typeface="Arial" panose="020B0604020202020204" pitchFamily="34" charset="0"/>
              <a:buChar char="•"/>
            </a:pPr>
            <a:r>
              <a:rPr lang="en-US" sz="3600" dirty="0"/>
              <a:t>Utilize time relay to implement cyclic loading</a:t>
            </a:r>
          </a:p>
          <a:p>
            <a:pPr marL="685800" indent="-298450">
              <a:buFont typeface="Arial" panose="020B0604020202020204" pitchFamily="34" charset="0"/>
              <a:buChar char="•"/>
            </a:pPr>
            <a:r>
              <a:rPr lang="en-US" sz="3600" dirty="0"/>
              <a:t>Install wire housing</a:t>
            </a:r>
          </a:p>
          <a:p>
            <a:pPr marL="685800" indent="-298450">
              <a:buFont typeface="Arial" panose="020B0604020202020204" pitchFamily="34" charset="0"/>
              <a:buChar char="•"/>
            </a:pPr>
            <a:r>
              <a:rPr lang="en-US" sz="3600" dirty="0"/>
              <a:t>Install strain gages </a:t>
            </a:r>
          </a:p>
        </p:txBody>
      </p:sp>
      <p:pic>
        <p:nvPicPr>
          <p:cNvPr id="1026" name="Picture 2" descr="https://pbs.twimg.com/profile_images/1449204998/COE_color_se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63" y="0"/>
            <a:ext cx="3657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AFRL Shield plus USAF Wing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7021" y="36647"/>
            <a:ext cx="329184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40"/>
          <p:cNvSpPr txBox="1"/>
          <p:nvPr/>
        </p:nvSpPr>
        <p:spPr>
          <a:xfrm>
            <a:off x="24108322" y="4270114"/>
            <a:ext cx="8680538" cy="365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Stress</a:t>
            </a:r>
            <a:endParaRPr lang="en-US" sz="4480" b="1" dirty="0"/>
          </a:p>
          <a:p>
            <a:r>
              <a:rPr lang="en-US" sz="3600" dirty="0"/>
              <a:t>Strain gages placed on transmission coupler with known properties measure elastic strain. Using Hooke’s Law, applied stress can be calculated</a:t>
            </a:r>
          </a:p>
          <a:p>
            <a:endParaRPr lang="en-US" sz="4320" dirty="0"/>
          </a:p>
        </p:txBody>
      </p:sp>
      <p:sp>
        <p:nvSpPr>
          <p:cNvPr id="42" name="TextBox 41"/>
          <p:cNvSpPr txBox="1"/>
          <p:nvPr/>
        </p:nvSpPr>
        <p:spPr>
          <a:xfrm>
            <a:off x="24108322" y="11599425"/>
            <a:ext cx="868053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Strain</a:t>
            </a:r>
            <a:endParaRPr lang="en-US" sz="4480" b="1" dirty="0"/>
          </a:p>
          <a:p>
            <a:r>
              <a:rPr lang="en-US" sz="3600" dirty="0"/>
              <a:t>Digital image correlation (DIC) measures strain field on specimen using high speed cameras and computer software</a:t>
            </a: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26229880" y="12316255"/>
            <a:ext cx="4057803" cy="7606577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86322" y="7179001"/>
            <a:ext cx="6593511" cy="4561548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-2189" y="3620169"/>
            <a:ext cx="32918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0340131" y="3657600"/>
            <a:ext cx="0" cy="183433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23627676" y="3585000"/>
            <a:ext cx="0" cy="1840259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10520838" y="9636253"/>
            <a:ext cx="12998443" cy="6961162"/>
            <a:chOff x="2676970" y="3935070"/>
            <a:chExt cx="3485705" cy="168448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077" t="20185" r="2727" b="23704"/>
            <a:stretch/>
          </p:blipFill>
          <p:spPr>
            <a:xfrm>
              <a:off x="2676970" y="3935070"/>
              <a:ext cx="3485705" cy="1684480"/>
            </a:xfrm>
            <a:prstGeom prst="rect">
              <a:avLst/>
            </a:prstGeom>
          </p:spPr>
        </p:pic>
        <p:sp>
          <p:nvSpPr>
            <p:cNvPr id="13" name="Oval 12"/>
            <p:cNvSpPr/>
            <p:nvPr/>
          </p:nvSpPr>
          <p:spPr>
            <a:xfrm>
              <a:off x="3575326" y="3976022"/>
              <a:ext cx="205962" cy="20905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320" dirty="0"/>
                <a:t>1</a:t>
              </a:r>
            </a:p>
          </p:txBody>
        </p:sp>
        <p:cxnSp>
          <p:nvCxnSpPr>
            <p:cNvPr id="16" name="Straight Arrow Connector 15"/>
            <p:cNvCxnSpPr>
              <a:stCxn id="13" idx="3"/>
            </p:cNvCxnSpPr>
            <p:nvPr/>
          </p:nvCxnSpPr>
          <p:spPr>
            <a:xfrm flipH="1">
              <a:off x="3247888" y="4154460"/>
              <a:ext cx="357600" cy="13879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3" idx="4"/>
            </p:cNvCxnSpPr>
            <p:nvPr/>
          </p:nvCxnSpPr>
          <p:spPr>
            <a:xfrm>
              <a:off x="3678307" y="4185075"/>
              <a:ext cx="102981" cy="27021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4224309" y="5415923"/>
              <a:ext cx="175495" cy="1879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320" dirty="0"/>
                <a:t>2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V="1">
              <a:off x="4341124" y="5133975"/>
              <a:ext cx="430667" cy="31638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25"/>
            <p:cNvSpPr/>
            <p:nvPr/>
          </p:nvSpPr>
          <p:spPr>
            <a:xfrm>
              <a:off x="4756704" y="4106870"/>
              <a:ext cx="205962" cy="21847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320" dirty="0"/>
                <a:t>3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H="1">
              <a:off x="4572000" y="4282279"/>
              <a:ext cx="276225" cy="23547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>
              <a:off x="4800483" y="4317764"/>
              <a:ext cx="47742" cy="25974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3779065" y="5233325"/>
              <a:ext cx="201432" cy="20738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320" dirty="0"/>
                <a:t>4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V="1">
              <a:off x="3904440" y="5169426"/>
              <a:ext cx="515383" cy="15819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/>
            <p:nvPr/>
          </p:nvSpPr>
          <p:spPr>
            <a:xfrm>
              <a:off x="5853312" y="4870878"/>
              <a:ext cx="230665" cy="18298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320" dirty="0"/>
                <a:t>5</a:t>
              </a: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flipH="1">
              <a:off x="5907647" y="5053867"/>
              <a:ext cx="47742" cy="25974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4130515" y="4053136"/>
              <a:ext cx="210861" cy="20264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320" dirty="0"/>
                <a:t>6</a:t>
              </a: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4243623" y="4216107"/>
              <a:ext cx="35366" cy="37641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Straight Connector 58"/>
          <p:cNvCxnSpPr/>
          <p:nvPr/>
        </p:nvCxnSpPr>
        <p:spPr>
          <a:xfrm flipH="1" flipV="1">
            <a:off x="-2189" y="5898703"/>
            <a:ext cx="1033272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" name="Picture 6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2033" y="9805488"/>
            <a:ext cx="9841723" cy="5060833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-12718" y="14873238"/>
            <a:ext cx="103432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Current torsion testing apparatus at Eglin Air Force Base</a:t>
            </a:r>
          </a:p>
        </p:txBody>
      </p:sp>
      <p:pic>
        <p:nvPicPr>
          <p:cNvPr id="1024" name="Picture 1023"/>
          <p:cNvPicPr>
            <a:picLocks noChangeAspect="1"/>
          </p:cNvPicPr>
          <p:nvPr/>
        </p:nvPicPr>
        <p:blipFill rotWithShape="1">
          <a:blip r:embed="rId8"/>
          <a:srcRect l="39695" t="1748" r="6067" b="2196"/>
          <a:stretch/>
        </p:blipFill>
        <p:spPr>
          <a:xfrm rot="16200000">
            <a:off x="14624702" y="16267173"/>
            <a:ext cx="1847724" cy="8876083"/>
          </a:xfrm>
          <a:prstGeom prst="rect">
            <a:avLst/>
          </a:prstGeom>
        </p:spPr>
      </p:pic>
      <p:pic>
        <p:nvPicPr>
          <p:cNvPr id="1025" name="Picture 1024"/>
          <p:cNvPicPr>
            <a:picLocks noChangeAspect="1"/>
          </p:cNvPicPr>
          <p:nvPr/>
        </p:nvPicPr>
        <p:blipFill rotWithShape="1">
          <a:blip r:embed="rId9"/>
          <a:srcRect t="3708" r="16999" b="34056"/>
          <a:stretch/>
        </p:blipFill>
        <p:spPr>
          <a:xfrm>
            <a:off x="20888715" y="19771451"/>
            <a:ext cx="1847088" cy="1746963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10829269" y="16792155"/>
            <a:ext cx="111756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Specimen Geometry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0793101" y="17473029"/>
            <a:ext cx="111756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03263" indent="-246063">
              <a:buFont typeface="Arial" panose="020B0604020202020204" pitchFamily="34" charset="0"/>
              <a:buChar char="•"/>
            </a:pPr>
            <a:r>
              <a:rPr lang="en-US" sz="3600" dirty="0"/>
              <a:t>Length: 3.2 inches</a:t>
            </a:r>
          </a:p>
          <a:p>
            <a:pPr marL="703263" indent="-246063">
              <a:buFont typeface="Arial" panose="020B0604020202020204" pitchFamily="34" charset="0"/>
              <a:buChar char="•"/>
            </a:pPr>
            <a:r>
              <a:rPr lang="en-US" sz="3600" dirty="0"/>
              <a:t>Inner Diameter: 0.415 inches</a:t>
            </a:r>
          </a:p>
          <a:p>
            <a:pPr marL="703263" indent="-246063">
              <a:buFont typeface="Arial" panose="020B0604020202020204" pitchFamily="34" charset="0"/>
              <a:buChar char="•"/>
            </a:pPr>
            <a:r>
              <a:rPr lang="en-US" sz="3600" dirty="0"/>
              <a:t>Outer Grip Diameter: 0.625 inches</a:t>
            </a:r>
          </a:p>
          <a:p>
            <a:pPr marL="703263" indent="-246063">
              <a:buFont typeface="Arial" panose="020B0604020202020204" pitchFamily="34" charset="0"/>
              <a:buChar char="•"/>
            </a:pPr>
            <a:r>
              <a:rPr lang="en-US" sz="3600" dirty="0"/>
              <a:t>Gauge Wall Thickness: 0.059 inches</a:t>
            </a:r>
          </a:p>
        </p:txBody>
      </p:sp>
      <p:cxnSp>
        <p:nvCxnSpPr>
          <p:cNvPr id="69" name="Straight Connector 68"/>
          <p:cNvCxnSpPr/>
          <p:nvPr/>
        </p:nvCxnSpPr>
        <p:spPr>
          <a:xfrm flipH="1" flipV="1">
            <a:off x="10358890" y="16866944"/>
            <a:ext cx="13258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23592506" y="18245359"/>
            <a:ext cx="93268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-54868" y="15873361"/>
            <a:ext cx="1037844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2980" y="15888759"/>
            <a:ext cx="10246692" cy="6715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Customer Requirements</a:t>
            </a:r>
          </a:p>
          <a:p>
            <a:pPr marL="685800" indent="-228600">
              <a:buFont typeface="Arial" panose="020B0604020202020204" pitchFamily="34" charset="0"/>
              <a:buChar char="•"/>
            </a:pPr>
            <a:r>
              <a:rPr lang="en-US" sz="3600" dirty="0"/>
              <a:t>Generate 100 Nm of applied torque</a:t>
            </a:r>
          </a:p>
          <a:p>
            <a:pPr marL="685800" indent="-228600">
              <a:buFont typeface="Arial" panose="020B0604020202020204" pitchFamily="34" charset="0"/>
              <a:buChar char="•"/>
            </a:pPr>
            <a:r>
              <a:rPr lang="en-US" sz="3600" dirty="0"/>
              <a:t>Monotonic, Free end torsion</a:t>
            </a:r>
          </a:p>
          <a:p>
            <a:pPr marL="685800" indent="-228600">
              <a:buFont typeface="Arial" panose="020B0604020202020204" pitchFamily="34" charset="0"/>
              <a:buChar char="•"/>
            </a:pPr>
            <a:r>
              <a:rPr lang="en-US" sz="3600" dirty="0"/>
              <a:t>1 axial DOF on free end</a:t>
            </a:r>
          </a:p>
          <a:p>
            <a:pPr marL="685800" indent="-228600">
              <a:buFont typeface="Arial" panose="020B0604020202020204" pitchFamily="34" charset="0"/>
              <a:buChar char="•"/>
            </a:pPr>
            <a:r>
              <a:rPr lang="en-US" sz="3600" dirty="0"/>
              <a:t>Less than 10 ft</a:t>
            </a:r>
            <a:r>
              <a:rPr lang="en-US" sz="3600" baseline="30000" dirty="0"/>
              <a:t>2</a:t>
            </a:r>
            <a:r>
              <a:rPr lang="en-US" sz="3600" dirty="0"/>
              <a:t> footprint</a:t>
            </a:r>
          </a:p>
          <a:p>
            <a:pPr marL="685800" indent="-228600">
              <a:buFont typeface="Arial" panose="020B0604020202020204" pitchFamily="34" charset="0"/>
              <a:buChar char="•"/>
            </a:pPr>
            <a:r>
              <a:rPr lang="en-US" sz="3600" dirty="0"/>
              <a:t>Compatible with DIC (Digital Image Correlation) at AFRL</a:t>
            </a:r>
          </a:p>
          <a:p>
            <a:pPr marL="685800" indent="-228600">
              <a:buFont typeface="Arial" panose="020B0604020202020204" pitchFamily="34" charset="0"/>
              <a:buChar char="•"/>
            </a:pPr>
            <a:r>
              <a:rPr lang="en-US" sz="3600" dirty="0"/>
              <a:t>Budget of $</a:t>
            </a:r>
            <a:r>
              <a:rPr lang="en-US" sz="3600" dirty="0" smtClean="0"/>
              <a:t>2000</a:t>
            </a:r>
          </a:p>
          <a:p>
            <a:pPr marL="685800" indent="-228600">
              <a:buFont typeface="Arial" panose="020B0604020202020204" pitchFamily="34" charset="0"/>
              <a:buChar char="•"/>
            </a:pPr>
            <a:r>
              <a:rPr lang="en-US" sz="3600" dirty="0" smtClean="0"/>
              <a:t>Customer will supply all measurement equipment</a:t>
            </a:r>
            <a:endParaRPr lang="en-US" sz="3600" dirty="0"/>
          </a:p>
          <a:p>
            <a:endParaRPr lang="en-US" sz="5120" b="1" dirty="0"/>
          </a:p>
          <a:p>
            <a:endParaRPr lang="en-US" sz="4320" dirty="0"/>
          </a:p>
        </p:txBody>
      </p:sp>
    </p:spTree>
    <p:extLst>
      <p:ext uri="{BB962C8B-B14F-4D97-AF65-F5344CB8AC3E}">
        <p14:creationId xmlns:p14="http://schemas.microsoft.com/office/powerpoint/2010/main" val="258916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</TotalTime>
  <Words>291</Words>
  <Application>Microsoft Office PowerPoint</Application>
  <PresentationFormat>Custom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studentpro</dc:creator>
  <cp:lastModifiedBy>studentpro</cp:lastModifiedBy>
  <cp:revision>32</cp:revision>
  <dcterms:created xsi:type="dcterms:W3CDTF">2015-03-24T21:21:55Z</dcterms:created>
  <dcterms:modified xsi:type="dcterms:W3CDTF">2015-04-08T17:34:06Z</dcterms:modified>
</cp:coreProperties>
</file>