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A292"/>
    <a:srgbClr val="AAA393"/>
    <a:srgbClr val="644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32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4" indent="0" algn="ctr">
              <a:buNone/>
              <a:defRPr sz="2000"/>
            </a:lvl2pPr>
            <a:lvl3pPr marL="914428" indent="0" algn="ctr">
              <a:buNone/>
              <a:defRPr sz="1800"/>
            </a:lvl3pPr>
            <a:lvl4pPr marL="1371643" indent="0" algn="ctr">
              <a:buNone/>
              <a:defRPr sz="1600"/>
            </a:lvl4pPr>
            <a:lvl5pPr marL="1828857" indent="0" algn="ctr">
              <a:buNone/>
              <a:defRPr sz="1600"/>
            </a:lvl5pPr>
            <a:lvl6pPr marL="2286071" indent="0" algn="ctr">
              <a:buNone/>
              <a:defRPr sz="1600"/>
            </a:lvl6pPr>
            <a:lvl7pPr marL="2743285" indent="0" algn="ctr">
              <a:buNone/>
              <a:defRPr sz="1600"/>
            </a:lvl7pPr>
            <a:lvl8pPr marL="3200500" indent="0" algn="ctr">
              <a:buNone/>
              <a:defRPr sz="1600"/>
            </a:lvl8pPr>
            <a:lvl9pPr marL="3657714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10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9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60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35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1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31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11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4" indent="0">
              <a:buNone/>
              <a:defRPr sz="2000" b="1"/>
            </a:lvl2pPr>
            <a:lvl3pPr marL="914428" indent="0">
              <a:buNone/>
              <a:defRPr sz="1800" b="1"/>
            </a:lvl3pPr>
            <a:lvl4pPr marL="1371643" indent="0">
              <a:buNone/>
              <a:defRPr sz="1600" b="1"/>
            </a:lvl4pPr>
            <a:lvl5pPr marL="1828857" indent="0">
              <a:buNone/>
              <a:defRPr sz="1600" b="1"/>
            </a:lvl5pPr>
            <a:lvl6pPr marL="2286071" indent="0">
              <a:buNone/>
              <a:defRPr sz="1600" b="1"/>
            </a:lvl6pPr>
            <a:lvl7pPr marL="2743285" indent="0">
              <a:buNone/>
              <a:defRPr sz="1600" b="1"/>
            </a:lvl7pPr>
            <a:lvl8pPr marL="3200500" indent="0">
              <a:buNone/>
              <a:defRPr sz="1600" b="1"/>
            </a:lvl8pPr>
            <a:lvl9pPr marL="365771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4" indent="0">
              <a:buNone/>
              <a:defRPr sz="2000" b="1"/>
            </a:lvl2pPr>
            <a:lvl3pPr marL="914428" indent="0">
              <a:buNone/>
              <a:defRPr sz="1800" b="1"/>
            </a:lvl3pPr>
            <a:lvl4pPr marL="1371643" indent="0">
              <a:buNone/>
              <a:defRPr sz="1600" b="1"/>
            </a:lvl4pPr>
            <a:lvl5pPr marL="1828857" indent="0">
              <a:buNone/>
              <a:defRPr sz="1600" b="1"/>
            </a:lvl5pPr>
            <a:lvl6pPr marL="2286071" indent="0">
              <a:buNone/>
              <a:defRPr sz="1600" b="1"/>
            </a:lvl6pPr>
            <a:lvl7pPr marL="2743285" indent="0">
              <a:buNone/>
              <a:defRPr sz="1600" b="1"/>
            </a:lvl7pPr>
            <a:lvl8pPr marL="3200500" indent="0">
              <a:buNone/>
              <a:defRPr sz="1600" b="1"/>
            </a:lvl8pPr>
            <a:lvl9pPr marL="365771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41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24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66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4" indent="0">
              <a:buNone/>
              <a:defRPr sz="1400"/>
            </a:lvl2pPr>
            <a:lvl3pPr marL="914428" indent="0">
              <a:buNone/>
              <a:defRPr sz="1200"/>
            </a:lvl3pPr>
            <a:lvl4pPr marL="1371643" indent="0">
              <a:buNone/>
              <a:defRPr sz="1000"/>
            </a:lvl4pPr>
            <a:lvl5pPr marL="1828857" indent="0">
              <a:buNone/>
              <a:defRPr sz="1000"/>
            </a:lvl5pPr>
            <a:lvl6pPr marL="2286071" indent="0">
              <a:buNone/>
              <a:defRPr sz="1000"/>
            </a:lvl6pPr>
            <a:lvl7pPr marL="2743285" indent="0">
              <a:buNone/>
              <a:defRPr sz="1000"/>
            </a:lvl7pPr>
            <a:lvl8pPr marL="3200500" indent="0">
              <a:buNone/>
              <a:defRPr sz="1000"/>
            </a:lvl8pPr>
            <a:lvl9pPr marL="365771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6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14" indent="0">
              <a:buNone/>
              <a:defRPr sz="2800"/>
            </a:lvl2pPr>
            <a:lvl3pPr marL="914428" indent="0">
              <a:buNone/>
              <a:defRPr sz="2400"/>
            </a:lvl3pPr>
            <a:lvl4pPr marL="1371643" indent="0">
              <a:buNone/>
              <a:defRPr sz="2000"/>
            </a:lvl4pPr>
            <a:lvl5pPr marL="1828857" indent="0">
              <a:buNone/>
              <a:defRPr sz="2000"/>
            </a:lvl5pPr>
            <a:lvl6pPr marL="2286071" indent="0">
              <a:buNone/>
              <a:defRPr sz="2000"/>
            </a:lvl6pPr>
            <a:lvl7pPr marL="2743285" indent="0">
              <a:buNone/>
              <a:defRPr sz="2000"/>
            </a:lvl7pPr>
            <a:lvl8pPr marL="3200500" indent="0">
              <a:buNone/>
              <a:defRPr sz="2000"/>
            </a:lvl8pPr>
            <a:lvl9pPr marL="3657714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4" indent="0">
              <a:buNone/>
              <a:defRPr sz="1400"/>
            </a:lvl2pPr>
            <a:lvl3pPr marL="914428" indent="0">
              <a:buNone/>
              <a:defRPr sz="1200"/>
            </a:lvl3pPr>
            <a:lvl4pPr marL="1371643" indent="0">
              <a:buNone/>
              <a:defRPr sz="1000"/>
            </a:lvl4pPr>
            <a:lvl5pPr marL="1828857" indent="0">
              <a:buNone/>
              <a:defRPr sz="1000"/>
            </a:lvl5pPr>
            <a:lvl6pPr marL="2286071" indent="0">
              <a:buNone/>
              <a:defRPr sz="1000"/>
            </a:lvl6pPr>
            <a:lvl7pPr marL="2743285" indent="0">
              <a:buNone/>
              <a:defRPr sz="1000"/>
            </a:lvl7pPr>
            <a:lvl8pPr marL="3200500" indent="0">
              <a:buNone/>
              <a:defRPr sz="1000"/>
            </a:lvl8pPr>
            <a:lvl9pPr marL="365771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9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D0E43-3CB4-4429-AAFC-2DA27663052F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2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2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8" indent="-228608" algn="l" defTabSz="91442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2" indent="-228608" algn="l" defTabSz="91442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36" indent="-228608" algn="l" defTabSz="91442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50" indent="-228608" algn="l" defTabSz="91442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65" indent="-228608" algn="l" defTabSz="91442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79" indent="-228608" algn="l" defTabSz="91442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93" indent="-228608" algn="l" defTabSz="91442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07" indent="-228608" algn="l" defTabSz="91442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22" indent="-228608" algn="l" defTabSz="91442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4" algn="l" defTabSz="914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8" algn="l" defTabSz="914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43" algn="l" defTabSz="914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57" algn="l" defTabSz="914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71" algn="l" defTabSz="914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85" algn="l" defTabSz="914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00" algn="l" defTabSz="914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14" algn="l" defTabSz="914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73926" y="-11787"/>
            <a:ext cx="914400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Tabletop Torsion Tester</a:t>
            </a:r>
          </a:p>
          <a:p>
            <a:pPr algn="ctr"/>
            <a:r>
              <a:rPr lang="en-US" sz="1350" dirty="0"/>
              <a:t>Brendan Keane, Logan McCall, Reginald Scott, Mark Swain</a:t>
            </a:r>
          </a:p>
          <a:p>
            <a:pPr algn="ctr"/>
            <a:endParaRPr lang="en-US" sz="1350" dirty="0"/>
          </a:p>
        </p:txBody>
      </p:sp>
      <p:sp>
        <p:nvSpPr>
          <p:cNvPr id="4" name="TextBox 3"/>
          <p:cNvSpPr txBox="1"/>
          <p:nvPr/>
        </p:nvSpPr>
        <p:spPr>
          <a:xfrm>
            <a:off x="1" y="960123"/>
            <a:ext cx="2797123" cy="119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Aim</a:t>
            </a:r>
          </a:p>
          <a:p>
            <a:pPr marL="214320" indent="-214320">
              <a:buFont typeface="Arial" panose="020B0604020202020204" pitchFamily="34" charset="0"/>
              <a:buChar char="•"/>
            </a:pPr>
            <a:r>
              <a:rPr lang="en-US" sz="1400" dirty="0"/>
              <a:t>Develop a device to better characterize small specimens in free end torsion</a:t>
            </a:r>
          </a:p>
          <a:p>
            <a:endParaRPr lang="en-US" sz="1350" dirty="0"/>
          </a:p>
        </p:txBody>
      </p:sp>
      <p:sp>
        <p:nvSpPr>
          <p:cNvPr id="5" name="TextBox 4"/>
          <p:cNvSpPr txBox="1"/>
          <p:nvPr/>
        </p:nvSpPr>
        <p:spPr>
          <a:xfrm>
            <a:off x="-7862" y="1973892"/>
            <a:ext cx="2791276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Introduction</a:t>
            </a:r>
          </a:p>
          <a:p>
            <a:pPr marL="214320" indent="-214320">
              <a:buFont typeface="Arial" panose="020B0604020202020204" pitchFamily="34" charset="0"/>
              <a:buChar char="•"/>
            </a:pPr>
            <a:r>
              <a:rPr lang="en-US" sz="1400" dirty="0"/>
              <a:t>The Air Force Research Laboratory has a need for a small-scale torsion tester to better characterize small sample geometries </a:t>
            </a:r>
          </a:p>
          <a:p>
            <a:pPr marL="214320" indent="-214320">
              <a:buFont typeface="Arial" panose="020B0604020202020204" pitchFamily="34" charset="0"/>
              <a:buChar char="•"/>
            </a:pPr>
            <a:r>
              <a:rPr lang="en-US" sz="1400" dirty="0"/>
              <a:t>Samples are approximately 3 inches in length, while the current testing apparatus is 15 feet long </a:t>
            </a:r>
          </a:p>
          <a:p>
            <a:endParaRPr lang="en-US" sz="1350" dirty="0"/>
          </a:p>
          <a:p>
            <a:endParaRPr lang="en-US" sz="1350" dirty="0"/>
          </a:p>
        </p:txBody>
      </p:sp>
      <p:sp>
        <p:nvSpPr>
          <p:cNvPr id="6" name="TextBox 5"/>
          <p:cNvSpPr txBox="1"/>
          <p:nvPr/>
        </p:nvSpPr>
        <p:spPr>
          <a:xfrm>
            <a:off x="2823323" y="895813"/>
            <a:ext cx="3492387" cy="2900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Our Design </a:t>
            </a:r>
          </a:p>
          <a:p>
            <a:r>
              <a:rPr lang="en-US" sz="1400" dirty="0"/>
              <a:t>(1) AC Gear motor controlled by Variable Frequency Drive (VFD) </a:t>
            </a:r>
          </a:p>
          <a:p>
            <a:r>
              <a:rPr lang="en-US" sz="1400" dirty="0"/>
              <a:t>(2) 4 pillow blocks and linear rail guide system to allow for free end motion </a:t>
            </a:r>
          </a:p>
          <a:p>
            <a:r>
              <a:rPr lang="en-US" sz="1400" dirty="0"/>
              <a:t>(3) 4 inch 6 jaw chucks to grip sample</a:t>
            </a:r>
          </a:p>
          <a:p>
            <a:r>
              <a:rPr lang="en-US" sz="1400" dirty="0"/>
              <a:t>(4) 304 stainless steel inner supports</a:t>
            </a:r>
          </a:p>
          <a:p>
            <a:r>
              <a:rPr lang="en-US" sz="1400" dirty="0"/>
              <a:t>(5) Low carbon 1015 steel outer frame</a:t>
            </a:r>
          </a:p>
          <a:p>
            <a:r>
              <a:rPr lang="en-US" sz="1400" dirty="0"/>
              <a:t>(6) Aluminum transmission coupler with strain gages attached for stress measurement</a:t>
            </a:r>
          </a:p>
          <a:p>
            <a:endParaRPr lang="en-US" sz="1350" dirty="0"/>
          </a:p>
          <a:p>
            <a:endParaRPr lang="en-US" sz="1350" dirty="0"/>
          </a:p>
          <a:p>
            <a:endParaRPr lang="en-US" sz="1350" dirty="0"/>
          </a:p>
        </p:txBody>
      </p:sp>
      <p:sp>
        <p:nvSpPr>
          <p:cNvPr id="8" name="TextBox 7"/>
          <p:cNvSpPr txBox="1"/>
          <p:nvPr/>
        </p:nvSpPr>
        <p:spPr>
          <a:xfrm>
            <a:off x="6317578" y="941570"/>
            <a:ext cx="28264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Data Measurements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321759" y="5565894"/>
            <a:ext cx="27979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Future Work</a:t>
            </a:r>
          </a:p>
          <a:p>
            <a:pPr marL="214320" indent="-214320">
              <a:buFont typeface="Arial" panose="020B0604020202020204" pitchFamily="34" charset="0"/>
              <a:buChar char="•"/>
            </a:pPr>
            <a:r>
              <a:rPr lang="en-US" sz="1400" dirty="0"/>
              <a:t>Utilize time relay to implement cyclic loading</a:t>
            </a:r>
          </a:p>
          <a:p>
            <a:pPr marL="214320" indent="-214320">
              <a:buFont typeface="Arial" panose="020B0604020202020204" pitchFamily="34" charset="0"/>
              <a:buChar char="•"/>
            </a:pPr>
            <a:r>
              <a:rPr lang="en-US" sz="1400" dirty="0"/>
              <a:t>Install wire housing</a:t>
            </a:r>
          </a:p>
          <a:p>
            <a:pPr marL="214320" indent="-214320">
              <a:buFont typeface="Arial" panose="020B0604020202020204" pitchFamily="34" charset="0"/>
              <a:buChar char="•"/>
            </a:pPr>
            <a:r>
              <a:rPr lang="en-US" sz="1400" dirty="0" smtClean="0"/>
              <a:t>Install strain gages</a:t>
            </a:r>
            <a:endParaRPr lang="en-US" sz="1400" dirty="0"/>
          </a:p>
        </p:txBody>
      </p:sp>
      <p:pic>
        <p:nvPicPr>
          <p:cNvPr id="1026" name="Picture 2" descr="https://pbs.twimg.com/profile_images/1449204998/COE_color_se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735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AFRL Shield plus USAF Wing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022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6317584" y="1149730"/>
            <a:ext cx="2826421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Stress</a:t>
            </a:r>
          </a:p>
          <a:p>
            <a:r>
              <a:rPr lang="en-US" sz="1400" dirty="0"/>
              <a:t>Strain gages placed on transmission coupler with known properties measure elastic strain. Using Hooke’s Law, applied stress can be calculated</a:t>
            </a:r>
          </a:p>
          <a:p>
            <a:endParaRPr lang="en-US" sz="1350" dirty="0"/>
          </a:p>
        </p:txBody>
      </p:sp>
      <p:sp>
        <p:nvSpPr>
          <p:cNvPr id="42" name="TextBox 41"/>
          <p:cNvSpPr txBox="1"/>
          <p:nvPr/>
        </p:nvSpPr>
        <p:spPr>
          <a:xfrm>
            <a:off x="6329523" y="3308175"/>
            <a:ext cx="27650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Strain</a:t>
            </a:r>
          </a:p>
          <a:p>
            <a:r>
              <a:rPr lang="en-US" sz="1400" dirty="0"/>
              <a:t>Digital image correlation (DIC) measures strain field on specimen using high speed cameras and computer software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7178870" y="4260964"/>
            <a:ext cx="1043526" cy="150866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9831" y="2434997"/>
            <a:ext cx="1486939" cy="102870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0" y="957135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777677" y="960128"/>
            <a:ext cx="28977" cy="591515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6317584" y="952236"/>
            <a:ext cx="560" cy="591888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2873247" y="3058696"/>
            <a:ext cx="3383280" cy="1831699"/>
            <a:chOff x="2676970" y="3796957"/>
            <a:chExt cx="3485705" cy="1831699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077" t="20185" r="2727" b="23704"/>
            <a:stretch/>
          </p:blipFill>
          <p:spPr>
            <a:xfrm>
              <a:off x="2676970" y="3935070"/>
              <a:ext cx="3485705" cy="1684480"/>
            </a:xfrm>
            <a:prstGeom prst="rect">
              <a:avLst/>
            </a:prstGeom>
          </p:spPr>
        </p:pic>
        <p:sp>
          <p:nvSpPr>
            <p:cNvPr id="13" name="Oval 12"/>
            <p:cNvSpPr/>
            <p:nvPr/>
          </p:nvSpPr>
          <p:spPr>
            <a:xfrm>
              <a:off x="3409950" y="3796957"/>
              <a:ext cx="257175" cy="2762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1</a:t>
              </a:r>
            </a:p>
          </p:txBody>
        </p:sp>
        <p:cxnSp>
          <p:nvCxnSpPr>
            <p:cNvPr id="16" name="Straight Arrow Connector 15"/>
            <p:cNvCxnSpPr>
              <a:stCxn id="13" idx="3"/>
            </p:cNvCxnSpPr>
            <p:nvPr/>
          </p:nvCxnSpPr>
          <p:spPr>
            <a:xfrm flipH="1">
              <a:off x="3133725" y="4032730"/>
              <a:ext cx="313887" cy="14863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3" idx="4"/>
            </p:cNvCxnSpPr>
            <p:nvPr/>
          </p:nvCxnSpPr>
          <p:spPr>
            <a:xfrm>
              <a:off x="3538537" y="4073182"/>
              <a:ext cx="128588" cy="27021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4115035" y="5352431"/>
              <a:ext cx="257175" cy="2762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2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V="1">
              <a:off x="4341124" y="5133975"/>
              <a:ext cx="430667" cy="31638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/>
            <p:cNvSpPr/>
            <p:nvPr/>
          </p:nvSpPr>
          <p:spPr>
            <a:xfrm>
              <a:off x="4771790" y="4041539"/>
              <a:ext cx="257175" cy="2762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3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H="1">
              <a:off x="4572000" y="4282279"/>
              <a:ext cx="276225" cy="23547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4800483" y="4317764"/>
              <a:ext cx="47742" cy="25974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3723322" y="5164481"/>
              <a:ext cx="257175" cy="2762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4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3904440" y="5169426"/>
              <a:ext cx="515383" cy="15819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5826802" y="4777642"/>
              <a:ext cx="257175" cy="2762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5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H="1">
              <a:off x="5907647" y="5053867"/>
              <a:ext cx="47742" cy="25974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4150401" y="3973338"/>
              <a:ext cx="257175" cy="2762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6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4243623" y="4216107"/>
              <a:ext cx="35366" cy="37641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traight Connector 58"/>
          <p:cNvCxnSpPr/>
          <p:nvPr/>
        </p:nvCxnSpPr>
        <p:spPr>
          <a:xfrm flipH="1" flipV="1">
            <a:off x="-35017" y="1985398"/>
            <a:ext cx="2834744" cy="114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839" y="4310048"/>
            <a:ext cx="2724741" cy="1418997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11398" y="5778750"/>
            <a:ext cx="2795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Current torsion testing apparatus at Eglin Air Force Base</a:t>
            </a:r>
          </a:p>
        </p:txBody>
      </p:sp>
      <p:pic>
        <p:nvPicPr>
          <p:cNvPr id="1024" name="Picture 1023"/>
          <p:cNvPicPr>
            <a:picLocks noChangeAspect="1"/>
          </p:cNvPicPr>
          <p:nvPr/>
        </p:nvPicPr>
        <p:blipFill rotWithShape="1">
          <a:blip r:embed="rId8"/>
          <a:srcRect t="1748" r="6067" b="2196"/>
          <a:stretch/>
        </p:blipFill>
        <p:spPr>
          <a:xfrm rot="16200000">
            <a:off x="3566103" y="4457586"/>
            <a:ext cx="918052" cy="2286000"/>
          </a:xfrm>
          <a:prstGeom prst="rect">
            <a:avLst/>
          </a:prstGeom>
        </p:spPr>
      </p:pic>
      <p:pic>
        <p:nvPicPr>
          <p:cNvPr id="1025" name="Picture 1024"/>
          <p:cNvPicPr>
            <a:picLocks noChangeAspect="1"/>
          </p:cNvPicPr>
          <p:nvPr/>
        </p:nvPicPr>
        <p:blipFill rotWithShape="1">
          <a:blip r:embed="rId9"/>
          <a:srcRect t="3708" b="4947"/>
          <a:stretch/>
        </p:blipFill>
        <p:spPr>
          <a:xfrm>
            <a:off x="5424475" y="5135687"/>
            <a:ext cx="730075" cy="914400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2812646" y="4851896"/>
            <a:ext cx="3492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Specimen Geometry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823324" y="5986396"/>
            <a:ext cx="34923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6" indent="-171456">
              <a:buFont typeface="Arial" panose="020B0604020202020204" pitchFamily="34" charset="0"/>
              <a:buChar char="•"/>
            </a:pPr>
            <a:r>
              <a:rPr lang="en-US" sz="1400" dirty="0"/>
              <a:t>Length: 3.2 inches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en-US" sz="1400" dirty="0"/>
              <a:t>Inner Diameter: 0.415 inches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en-US" sz="1400" dirty="0"/>
              <a:t>Outer Grip Diameter: 0.625 inches</a:t>
            </a:r>
          </a:p>
          <a:p>
            <a:pPr marL="171456" indent="-171456">
              <a:buFont typeface="Arial" panose="020B0604020202020204" pitchFamily="34" charset="0"/>
              <a:buChar char="•"/>
            </a:pPr>
            <a:r>
              <a:rPr lang="en-US" sz="1400" dirty="0"/>
              <a:t>Gauge Wall Thickness: 0.059 inches</a:t>
            </a:r>
          </a:p>
        </p:txBody>
      </p:sp>
      <p:cxnSp>
        <p:nvCxnSpPr>
          <p:cNvPr id="69" name="Straight Connector 68"/>
          <p:cNvCxnSpPr/>
          <p:nvPr/>
        </p:nvCxnSpPr>
        <p:spPr>
          <a:xfrm flipH="1" flipV="1">
            <a:off x="2808527" y="4919228"/>
            <a:ext cx="3513237" cy="288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6315710" y="5589863"/>
            <a:ext cx="2819551" cy="104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16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235</Words>
  <Application>Microsoft Office PowerPoint</Application>
  <PresentationFormat>Letter Paper (8.5x11 in)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studentpro</dc:creator>
  <cp:lastModifiedBy>studentpro</cp:lastModifiedBy>
  <cp:revision>23</cp:revision>
  <dcterms:created xsi:type="dcterms:W3CDTF">2015-03-24T21:21:55Z</dcterms:created>
  <dcterms:modified xsi:type="dcterms:W3CDTF">2015-04-05T22:19:45Z</dcterms:modified>
</cp:coreProperties>
</file>