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06" r:id="rId2"/>
    <p:sldId id="317" r:id="rId3"/>
    <p:sldId id="318" r:id="rId4"/>
    <p:sldId id="319" r:id="rId5"/>
    <p:sldId id="315" r:id="rId6"/>
    <p:sldId id="326" r:id="rId7"/>
    <p:sldId id="314" r:id="rId8"/>
    <p:sldId id="320" r:id="rId9"/>
    <p:sldId id="321" r:id="rId10"/>
    <p:sldId id="308" r:id="rId11"/>
    <p:sldId id="307" r:id="rId12"/>
    <p:sldId id="309" r:id="rId13"/>
    <p:sldId id="310" r:id="rId14"/>
    <p:sldId id="327" r:id="rId15"/>
    <p:sldId id="303" r:id="rId16"/>
    <p:sldId id="304" r:id="rId17"/>
    <p:sldId id="322" r:id="rId18"/>
    <p:sldId id="323" r:id="rId19"/>
    <p:sldId id="324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4832" autoAdjust="0"/>
  </p:normalViewPr>
  <p:slideViewPr>
    <p:cSldViewPr snapToGrid="0">
      <p:cViewPr varScale="1">
        <p:scale>
          <a:sx n="78" d="100"/>
          <a:sy n="78" d="100"/>
        </p:scale>
        <p:origin x="132" y="4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9D762-D3E5-46A3-AF85-004588E198E0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D565E-7951-4C46-B6D2-5A46A05A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7625-15D2-45D9-97EB-4FAF03472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Tether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-Other</a:t>
            </a:r>
            <a:r>
              <a:rPr lang="en-US" baseline="0" dirty="0" smtClean="0"/>
              <a:t> gearbox was too rudimentary; not enclosed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7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ksi</a:t>
            </a:r>
            <a:r>
              <a:rPr lang="en-US" dirty="0" smtClean="0"/>
              <a:t>- </a:t>
            </a:r>
            <a:r>
              <a:rPr lang="en-US" dirty="0" err="1" smtClean="0"/>
              <a:t>killa</a:t>
            </a:r>
            <a:r>
              <a:rPr lang="en-US" dirty="0" smtClean="0"/>
              <a:t> pounds</a:t>
            </a:r>
            <a:r>
              <a:rPr lang="en-US" baseline="0" dirty="0" smtClean="0"/>
              <a:t> per square inches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  <a:r>
              <a:rPr lang="en-US" baseline="0" dirty="0" smtClean="0"/>
              <a:t> https://learn.adafruit.com/dht/overview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Content source: http://www.adafruit.com/datasheets/DHT22.pdf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distortion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2035-8023-4574-A9D4-858A1480CB78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D2DE-3857-4CE3-83B4-AD538B12F413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713-C42E-436E-B8F1-44A8E6F3AA47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8"/>
                    </a14:imgEffect>
                  </a14:imgLayer>
                </a14:imgProps>
              </a:ext>
            </a:extLst>
          </a:blip>
          <a:srcRect l="34101" t="2788"/>
          <a:stretch/>
        </p:blipFill>
        <p:spPr bwMode="auto">
          <a:xfrm>
            <a:off x="-127000" y="-25401"/>
            <a:ext cx="2315638" cy="70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127000"/>
          </a:effectLst>
        </p:spPr>
      </p:pic>
      <p:pic>
        <p:nvPicPr>
          <p:cNvPr id="8" name="Picture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86052"/>
            <a:ext cx="2082800" cy="691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028494"/>
            <a:ext cx="10134600" cy="2286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56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800">
                <a:latin typeface="SansSerif"/>
              </a:defRPr>
            </a:lvl1pPr>
          </a:lstStyle>
          <a:p>
            <a:fld id="{D24C3DE9-5A86-461B-83A9-51B075BB7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13"/>
          <p:cNvSpPr txBox="1">
            <a:spLocks/>
          </p:cNvSpPr>
          <p:nvPr userDrawn="1"/>
        </p:nvSpPr>
        <p:spPr>
          <a:xfrm>
            <a:off x="901699" y="6356350"/>
            <a:ext cx="3128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SansSerif"/>
              </a:rPr>
              <a:t>Team </a:t>
            </a:r>
            <a:r>
              <a:rPr lang="en-US" sz="1800" baseline="0" dirty="0" smtClean="0">
                <a:latin typeface="SansSerif"/>
              </a:rPr>
              <a:t>21</a:t>
            </a:r>
            <a:endParaRPr lang="en-US" sz="1800" dirty="0">
              <a:latin typeface="SansSerif"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901700" y="1365250"/>
            <a:ext cx="10680700" cy="4810125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15000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SzPct val="11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 userDrawn="1">
            <p:ph sz="quarter" idx="14" hasCustomPrompt="1"/>
          </p:nvPr>
        </p:nvSpPr>
        <p:spPr>
          <a:xfrm>
            <a:off x="4030663" y="6356350"/>
            <a:ext cx="4130675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SansSerif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308332"/>
            <a:ext cx="10021887" cy="1204913"/>
          </a:xfrm>
        </p:spPr>
        <p:txBody>
          <a:bodyPr>
            <a:normAutofit/>
          </a:bodyPr>
          <a:lstStyle>
            <a:lvl1pPr marL="0" indent="0">
              <a:buNone/>
              <a:defRPr sz="6000" baseline="0">
                <a:solidFill>
                  <a:schemeClr val="accent6">
                    <a:lumMod val="75000"/>
                  </a:schemeClr>
                </a:solidFill>
                <a:latin typeface="SansSerif"/>
              </a:defRPr>
            </a:lvl1pPr>
          </a:lstStyle>
          <a:p>
            <a:pPr lvl="0"/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6FC2-A9F6-433A-A46E-FDFAD96B9B7D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150-21C2-454B-AA4C-9C2FC72D4FCD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BC8-FB2D-4E49-A512-CE89D547BE01}" type="datetime1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33B-55B9-4E55-96C0-5BF9B52EA948}" type="datetime1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296-0A3F-4AB0-A971-A3F681CE1429}" type="datetime1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B66B-717E-4AA4-B363-F613CE3930AD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D6C-155E-479C-A5EA-FCF674DC41FB}" type="datetime1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03C94-8176-4E7B-85B7-A8414F2DBCA2}" type="datetime1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lum bright="40000" contrast="-40000"/>
          </a:blip>
          <a:srcRect l="34101" t="2788"/>
          <a:stretch/>
        </p:blipFill>
        <p:spPr bwMode="auto">
          <a:xfrm>
            <a:off x="-127000" y="-25401"/>
            <a:ext cx="2315638" cy="61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6322" y="5617136"/>
            <a:ext cx="1232646" cy="12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" y="5638652"/>
            <a:ext cx="2557780" cy="112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73711" y="1559202"/>
            <a:ext cx="99728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Sponsored by </a:t>
            </a:r>
          </a:p>
          <a:p>
            <a:r>
              <a:rPr lang="en-US" sz="1200" dirty="0" smtClean="0">
                <a:solidFill>
                  <a:srgbClr val="669900"/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Kim Sash &amp;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	The Tall Timbers Research Station and Land Conservancy</a:t>
            </a: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I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n partnership with</a:t>
            </a:r>
          </a:p>
          <a:p>
            <a:r>
              <a:rPr lang="en-US" sz="1200" dirty="0">
                <a:solidFill>
                  <a:srgbClr val="669900"/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Dr. Gupta, Dr. Shih, Dr. Clark, Dr. Harvey, Dr. Frank &amp;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The FAMU-FSU College of Engineering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ansSerif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11946" y="4247287"/>
            <a:ext cx="4204041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Presented by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    Jane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Bartley, ME (team leader)</a:t>
            </a:r>
            <a:r>
              <a:rPr lang="en-US" sz="2000" b="1" dirty="0">
                <a:latin typeface="SansSerif"/>
              </a:rPr>
              <a:t>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    Bridget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Leen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, ME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    Colin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Riley, Lead EE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ansSerif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782815" y="4260271"/>
            <a:ext cx="4133507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Also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f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eaturing 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    Jordan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Muntain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, ME</a:t>
            </a:r>
          </a:p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    Lester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Nandati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, Lead ME</a:t>
            </a:r>
          </a:p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   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Sina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Sharifi-Raini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, EE</a:t>
            </a:r>
          </a:p>
          <a:p>
            <a:pPr algn="l"/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SansSerif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80942" y="303381"/>
            <a:ext cx="9977938" cy="753199"/>
            <a:chOff x="1604462" y="303381"/>
            <a:chExt cx="9977938" cy="7531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88638" y="1049311"/>
              <a:ext cx="9393762" cy="7269"/>
            </a:xfrm>
            <a:prstGeom prst="line">
              <a:avLst/>
            </a:prstGeom>
            <a:ln w="38100">
              <a:gradFill flip="none" rotWithShape="1">
                <a:gsLst>
                  <a:gs pos="6000">
                    <a:schemeClr val="bg1"/>
                  </a:gs>
                  <a:gs pos="64000">
                    <a:schemeClr val="accent6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itle 1"/>
            <p:cNvSpPr txBox="1">
              <a:spLocks/>
            </p:cNvSpPr>
            <p:nvPr/>
          </p:nvSpPr>
          <p:spPr>
            <a:xfrm>
              <a:off x="1604462" y="303381"/>
              <a:ext cx="9967778" cy="73996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6000" i="1" dirty="0" smtClean="0">
                  <a:solidFill>
                    <a:schemeClr val="accent6">
                      <a:lumMod val="75000"/>
                    </a:schemeClr>
                  </a:solidFill>
                  <a:latin typeface="SansSerif"/>
                </a:rPr>
                <a:t>The Gopher Tortoise Scope</a:t>
              </a:r>
              <a:endParaRPr lang="en-US" sz="6000" i="1" dirty="0">
                <a:solidFill>
                  <a:schemeClr val="accent6">
                    <a:lumMod val="75000"/>
                  </a:schemeClr>
                </a:solidFill>
                <a:latin typeface="Sans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1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699" y="1365250"/>
            <a:ext cx="6129433" cy="4810125"/>
          </a:xfrm>
        </p:spPr>
        <p:txBody>
          <a:bodyPr/>
          <a:lstStyle/>
          <a:p>
            <a:r>
              <a:rPr lang="en-US" dirty="0" err="1" smtClean="0"/>
              <a:t>DHTxx</a:t>
            </a:r>
            <a:r>
              <a:rPr lang="en-US" dirty="0" smtClean="0"/>
              <a:t> sensors measure both temperature and humidity</a:t>
            </a:r>
          </a:p>
          <a:p>
            <a:r>
              <a:rPr lang="en-US" dirty="0" smtClean="0"/>
              <a:t>One wire communication</a:t>
            </a:r>
          </a:p>
          <a:p>
            <a:r>
              <a:rPr lang="en-US" dirty="0" smtClean="0"/>
              <a:t>Code written for the DHT11 is compatible with the DHT22</a:t>
            </a:r>
          </a:p>
          <a:p>
            <a:r>
              <a:rPr lang="en-US" dirty="0" smtClean="0"/>
              <a:t>The DHT22 measures:</a:t>
            </a:r>
          </a:p>
          <a:p>
            <a:pPr lvl="1"/>
            <a:r>
              <a:rPr lang="en-US" sz="2600" dirty="0" smtClean="0"/>
              <a:t>Relative Humidity from 0% to 100% with ±2% accuracy</a:t>
            </a:r>
          </a:p>
          <a:p>
            <a:pPr lvl="1"/>
            <a:r>
              <a:rPr lang="en-US" sz="2600" dirty="0" smtClean="0"/>
              <a:t>Temperatures from -45°C to 125</a:t>
            </a:r>
            <a:r>
              <a:rPr lang="en-US" sz="2600" dirty="0"/>
              <a:t>°C</a:t>
            </a:r>
            <a:r>
              <a:rPr lang="en-US" sz="2600" dirty="0" smtClean="0"/>
              <a:t> with ±0.2°C accuracy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Colin </a:t>
            </a:r>
            <a:r>
              <a:rPr lang="en-US" dirty="0" smtClean="0"/>
              <a:t>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4301" y="4649414"/>
            <a:ext cx="412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/>
              </a:rPr>
              <a:t>Figure 6. The DHT11 (blue) and DHT22 (white) temperature/humidity sensors. [4]</a:t>
            </a:r>
            <a:endParaRPr lang="en-US" dirty="0">
              <a:latin typeface="SansSerif"/>
            </a:endParaRPr>
          </a:p>
        </p:txBody>
      </p:sp>
      <p:pic>
        <p:nvPicPr>
          <p:cNvPr id="1028" name="Picture 4" descr="weather_dht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616" y="1548129"/>
            <a:ext cx="3978053" cy="30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699" y="1365250"/>
            <a:ext cx="5378359" cy="4810125"/>
          </a:xfrm>
        </p:spPr>
        <p:txBody>
          <a:bodyPr/>
          <a:lstStyle/>
          <a:p>
            <a:r>
              <a:rPr lang="en-US" dirty="0" smtClean="0"/>
              <a:t>12 V power is supplied by a buck converter connected to the tether</a:t>
            </a:r>
          </a:p>
          <a:p>
            <a:r>
              <a:rPr lang="en-US" dirty="0" smtClean="0"/>
              <a:t>5 V power is supplied by an output pin on the motor driver</a:t>
            </a:r>
          </a:p>
          <a:p>
            <a:r>
              <a:rPr lang="en-US" dirty="0" smtClean="0"/>
              <a:t>All components share a common ground</a:t>
            </a:r>
          </a:p>
          <a:p>
            <a:r>
              <a:rPr lang="en-US" dirty="0"/>
              <a:t>Arduino Micro controls all data lines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Colin </a:t>
            </a:r>
            <a:r>
              <a:rPr lang="en-US" dirty="0" smtClean="0"/>
              <a:t>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Electrical Schematic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63" y="1236970"/>
            <a:ext cx="5629591" cy="49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5998972" cy="4810125"/>
          </a:xfrm>
        </p:spPr>
        <p:txBody>
          <a:bodyPr/>
          <a:lstStyle/>
          <a:p>
            <a:r>
              <a:rPr lang="en-US" dirty="0" smtClean="0"/>
              <a:t>Main loop of program has been kept as short a possible</a:t>
            </a:r>
          </a:p>
          <a:p>
            <a:r>
              <a:rPr lang="en-US" dirty="0" smtClean="0"/>
              <a:t>Majority of the code is located in functions, which can be called from the main loop</a:t>
            </a:r>
          </a:p>
          <a:p>
            <a:r>
              <a:rPr lang="en-US" dirty="0" smtClean="0"/>
              <a:t>Open-source libraries of code were used instead of custom solutions when possible</a:t>
            </a:r>
          </a:p>
          <a:p>
            <a:r>
              <a:rPr lang="en-US" dirty="0" smtClean="0"/>
              <a:t>Code has been heavily commented to increase readability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Colin </a:t>
            </a:r>
            <a:r>
              <a:rPr lang="en-US" dirty="0" smtClean="0"/>
              <a:t>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Rover Programming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79" y="1365250"/>
            <a:ext cx="4685656" cy="47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Colin 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Rover Electronics Testing</a:t>
            </a:r>
            <a:endParaRPr lang="en-US" dirty="0"/>
          </a:p>
        </p:txBody>
      </p:sp>
      <p:pic>
        <p:nvPicPr>
          <p:cNvPr id="6" name="Presentation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9759" y="1309452"/>
            <a:ext cx="8432025" cy="47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5145532" cy="4810125"/>
          </a:xfrm>
        </p:spPr>
        <p:txBody>
          <a:bodyPr/>
          <a:lstStyle/>
          <a:p>
            <a:r>
              <a:rPr lang="en-US" dirty="0" smtClean="0"/>
              <a:t>Initial prototype</a:t>
            </a:r>
          </a:p>
          <a:p>
            <a:pPr lvl="1"/>
            <a:r>
              <a:rPr lang="en-US" sz="2600" dirty="0" smtClean="0"/>
              <a:t>Built in November</a:t>
            </a:r>
          </a:p>
          <a:p>
            <a:pPr lvl="1"/>
            <a:r>
              <a:rPr lang="en-US" sz="2600" dirty="0" smtClean="0"/>
              <a:t>Off-the-shelf hobby kit</a:t>
            </a:r>
          </a:p>
          <a:p>
            <a:r>
              <a:rPr lang="en-US" dirty="0" smtClean="0"/>
              <a:t>Recent progress</a:t>
            </a:r>
          </a:p>
          <a:p>
            <a:pPr lvl="1"/>
            <a:r>
              <a:rPr lang="en-US" sz="2600" dirty="0" smtClean="0"/>
              <a:t>Laser-cut ABS chassis body and casing</a:t>
            </a:r>
          </a:p>
          <a:p>
            <a:pPr lvl="1"/>
            <a:r>
              <a:rPr lang="en-US" sz="2600" dirty="0" smtClean="0"/>
              <a:t>Custom treads</a:t>
            </a:r>
          </a:p>
          <a:p>
            <a:pPr lvl="1"/>
            <a:r>
              <a:rPr lang="en-US" sz="2600" dirty="0" smtClean="0"/>
              <a:t>Simultaneously controlled motor driver, servo and temp/humidity sensor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Bridget </a:t>
            </a:r>
            <a:r>
              <a:rPr lang="en-US" dirty="0" err="1" smtClean="0"/>
              <a:t>Leen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pic>
        <p:nvPicPr>
          <p:cNvPr id="6" name="Picture 5" descr="10387396_329267850592484_6757906557635166472_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5477" r="12406" b="29573"/>
          <a:stretch/>
        </p:blipFill>
        <p:spPr>
          <a:xfrm>
            <a:off x="7615709" y="1262025"/>
            <a:ext cx="3091296" cy="1807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68915" y="5690480"/>
            <a:ext cx="4384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Figure 7</a:t>
            </a:r>
            <a:r>
              <a:rPr lang="en-US" dirty="0" smtClean="0">
                <a:latin typeface="SansSerif" panose="00000400000000000000" pitchFamily="2" charset="2"/>
              </a:rPr>
              <a:t>. Initial prototype (top) and recent prototype (bottom). 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1026" name="Picture 2" descr="https://scontent.xx.fbcdn.net/hphotos-xfp1/v/t1.0-9/10978696_513527298789709_4175508640877857216_n.jpg?oh=b550490c57b914e4e23b249373e7aa36&amp;oe=559568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70" y="3247128"/>
            <a:ext cx="3203575" cy="24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Spent about </a:t>
            </a:r>
            <a:r>
              <a:rPr lang="en-US" dirty="0" smtClean="0"/>
              <a:t>54% </a:t>
            </a:r>
            <a:r>
              <a:rPr lang="en-US" dirty="0"/>
              <a:t>of total budget</a:t>
            </a:r>
          </a:p>
          <a:p>
            <a:pPr lvl="1"/>
            <a:r>
              <a:rPr lang="en-US" sz="2600" dirty="0" smtClean="0"/>
              <a:t>Two prototypes</a:t>
            </a:r>
          </a:p>
          <a:p>
            <a:pPr lvl="1"/>
            <a:r>
              <a:rPr lang="en-US" sz="2600" dirty="0" smtClean="0"/>
              <a:t>Testing </a:t>
            </a:r>
          </a:p>
          <a:p>
            <a:pPr lvl="1"/>
            <a:r>
              <a:rPr lang="en-US" sz="2600" dirty="0" smtClean="0"/>
              <a:t>New components</a:t>
            </a:r>
          </a:p>
          <a:p>
            <a:r>
              <a:rPr lang="en-US" dirty="0" smtClean="0"/>
              <a:t>Still need:</a:t>
            </a:r>
          </a:p>
          <a:p>
            <a:pPr lvl="1"/>
            <a:r>
              <a:rPr lang="en-US" sz="2600" dirty="0" smtClean="0"/>
              <a:t>Tether connection</a:t>
            </a:r>
          </a:p>
          <a:p>
            <a:pPr lvl="1"/>
            <a:r>
              <a:rPr lang="en-US" sz="2600" dirty="0" smtClean="0"/>
              <a:t>Raw materials </a:t>
            </a:r>
            <a:endParaRPr lang="en-US" sz="2600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Bridget </a:t>
            </a:r>
            <a:r>
              <a:rPr lang="en-US" dirty="0" err="1" smtClean="0"/>
              <a:t>Leen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7450" y="5711568"/>
            <a:ext cx="629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8. Budget </a:t>
            </a:r>
            <a:r>
              <a:rPr lang="en-US" dirty="0">
                <a:latin typeface="SansSerif" panose="00000400000000000000" pitchFamily="2" charset="2"/>
              </a:rPr>
              <a:t>b</a:t>
            </a:r>
            <a:r>
              <a:rPr lang="en-US" dirty="0" smtClean="0">
                <a:latin typeface="SansSerif" panose="00000400000000000000" pitchFamily="2" charset="2"/>
              </a:rPr>
              <a:t>urn chart.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681" t="30656" r="26519" b="14162"/>
          <a:stretch/>
        </p:blipFill>
        <p:spPr>
          <a:xfrm>
            <a:off x="4402672" y="1824031"/>
            <a:ext cx="7489418" cy="38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Rover</a:t>
            </a:r>
          </a:p>
          <a:p>
            <a:pPr lvl="1"/>
            <a:r>
              <a:rPr lang="en-US" sz="2600" dirty="0" smtClean="0"/>
              <a:t>Solder component connections</a:t>
            </a:r>
          </a:p>
          <a:p>
            <a:pPr lvl="1"/>
            <a:r>
              <a:rPr lang="en-US" sz="2600" dirty="0" smtClean="0"/>
              <a:t>Outdoor testing</a:t>
            </a:r>
          </a:p>
          <a:p>
            <a:pPr lvl="1"/>
            <a:r>
              <a:rPr lang="en-US" sz="2600" dirty="0" smtClean="0"/>
              <a:t>Control testing</a:t>
            </a:r>
            <a:endParaRPr lang="en-US" sz="2600" dirty="0"/>
          </a:p>
          <a:p>
            <a:pPr lvl="1"/>
            <a:r>
              <a:rPr lang="en-US" sz="2600" dirty="0" smtClean="0"/>
              <a:t>Water resistance</a:t>
            </a:r>
          </a:p>
          <a:p>
            <a:pPr lvl="1"/>
            <a:r>
              <a:rPr lang="en-US" sz="2600" dirty="0" smtClean="0"/>
              <a:t>Fashion axles</a:t>
            </a:r>
          </a:p>
          <a:p>
            <a:pPr lvl="1"/>
            <a:r>
              <a:rPr lang="en-US" sz="2600" dirty="0" smtClean="0"/>
              <a:t>Test durability of the </a:t>
            </a:r>
            <a:r>
              <a:rPr lang="en-US" sz="2600" dirty="0" err="1" smtClean="0"/>
              <a:t>plexiglass</a:t>
            </a:r>
            <a:endParaRPr lang="en-US" sz="2600" dirty="0" smtClean="0"/>
          </a:p>
          <a:p>
            <a:r>
              <a:rPr lang="en-US" dirty="0" smtClean="0"/>
              <a:t>User Interface</a:t>
            </a:r>
          </a:p>
          <a:p>
            <a:pPr lvl="1"/>
            <a:r>
              <a:rPr lang="en-US" sz="2600" dirty="0" smtClean="0"/>
              <a:t>Create a program to read commands from the gamepad</a:t>
            </a:r>
          </a:p>
          <a:p>
            <a:pPr lvl="1"/>
            <a:r>
              <a:rPr lang="en-US" sz="2600" dirty="0" smtClean="0"/>
              <a:t>Build permanent casing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Colin Riley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Identified </a:t>
            </a:r>
            <a:r>
              <a:rPr lang="en-US" dirty="0"/>
              <a:t>needs and objectives</a:t>
            </a:r>
          </a:p>
          <a:p>
            <a:r>
              <a:rPr lang="en-US" dirty="0" smtClean="0"/>
              <a:t>Integrated components </a:t>
            </a:r>
            <a:endParaRPr lang="en-US" dirty="0"/>
          </a:p>
          <a:p>
            <a:r>
              <a:rPr lang="en-US" dirty="0" smtClean="0"/>
              <a:t>Began </a:t>
            </a:r>
            <a:r>
              <a:rPr lang="en-US" dirty="0"/>
              <a:t>construction of above and below ground </a:t>
            </a:r>
            <a:r>
              <a:rPr lang="en-US" dirty="0" smtClean="0"/>
              <a:t>subsystems</a:t>
            </a:r>
          </a:p>
          <a:p>
            <a:r>
              <a:rPr lang="en-US" dirty="0"/>
              <a:t>Completed initial </a:t>
            </a:r>
            <a:r>
              <a:rPr lang="en-US" dirty="0" smtClean="0"/>
              <a:t>testing</a:t>
            </a:r>
            <a:endParaRPr lang="en-US" dirty="0"/>
          </a:p>
          <a:p>
            <a:r>
              <a:rPr lang="en-US" dirty="0" smtClean="0"/>
              <a:t>Started construction of </a:t>
            </a:r>
            <a:r>
              <a:rPr lang="en-US" dirty="0"/>
              <a:t>a second stage </a:t>
            </a:r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"Gopher Tortoise." </a:t>
            </a:r>
            <a:r>
              <a:rPr lang="en-US" sz="2400" i="1" dirty="0"/>
              <a:t>Wildlife</a:t>
            </a:r>
            <a:r>
              <a:rPr lang="en-US" sz="2400" dirty="0"/>
              <a:t>. </a:t>
            </a:r>
            <a:r>
              <a:rPr lang="en-US" sz="2400" dirty="0" err="1"/>
              <a:t>Meryman</a:t>
            </a:r>
            <a:r>
              <a:rPr lang="en-US" sz="2400" dirty="0"/>
              <a:t> Environmental, </a:t>
            </a:r>
            <a:r>
              <a:rPr lang="en-US" sz="2400" dirty="0" err="1"/>
              <a:t>n.d.</a:t>
            </a:r>
            <a:r>
              <a:rPr lang="en-US" sz="2400" dirty="0"/>
              <a:t> Web. 20 Jan. 2015. &lt;http://</a:t>
            </a:r>
            <a:r>
              <a:rPr lang="en-US" sz="2400" dirty="0" err="1"/>
              <a:t>merymanenvironmental.com</a:t>
            </a:r>
            <a:r>
              <a:rPr lang="en-US" sz="2400" dirty="0"/>
              <a:t>/gopher-tortoise/&gt;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"</a:t>
            </a:r>
            <a:r>
              <a:rPr lang="en-US" sz="2400" dirty="0" err="1"/>
              <a:t>Pololu</a:t>
            </a:r>
            <a:r>
              <a:rPr lang="en-US" sz="2400" dirty="0"/>
              <a:t> - 200:1 Plastic </a:t>
            </a:r>
            <a:r>
              <a:rPr lang="en-US" sz="2400" dirty="0" err="1"/>
              <a:t>Gearmotor</a:t>
            </a:r>
            <a:r>
              <a:rPr lang="en-US" sz="2400" dirty="0"/>
              <a:t>, 90° Output." </a:t>
            </a:r>
            <a:r>
              <a:rPr lang="en-US" sz="2400" i="1" dirty="0" err="1"/>
              <a:t>Pololu</a:t>
            </a:r>
            <a:r>
              <a:rPr lang="en-US" sz="2400" i="1" dirty="0"/>
              <a:t> - 200:1 Plastic </a:t>
            </a:r>
            <a:r>
              <a:rPr lang="en-US" sz="2400" i="1" dirty="0" err="1"/>
              <a:t>Gearmotor</a:t>
            </a:r>
            <a:r>
              <a:rPr lang="en-US" sz="2400" i="1" dirty="0"/>
              <a:t>, 90° Output</a:t>
            </a:r>
            <a:r>
              <a:rPr lang="en-US" sz="2400" dirty="0"/>
              <a:t>. </a:t>
            </a:r>
            <a:r>
              <a:rPr lang="en-US" sz="2400" dirty="0" err="1"/>
              <a:t>Pololu</a:t>
            </a:r>
            <a:r>
              <a:rPr lang="en-US" sz="2400" dirty="0"/>
              <a:t>, 2015. Web. 16 Feb. 2015. &lt;https://</a:t>
            </a:r>
            <a:r>
              <a:rPr lang="en-US" sz="2400" dirty="0" err="1"/>
              <a:t>www.pololu.com</a:t>
            </a:r>
            <a:r>
              <a:rPr lang="en-US" sz="2400" dirty="0"/>
              <a:t>/product/1120&gt;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"Kevlar Expandable Braided </a:t>
            </a:r>
            <a:r>
              <a:rPr lang="en-US" sz="2400" dirty="0" err="1"/>
              <a:t>Sleeving</a:t>
            </a:r>
            <a:r>
              <a:rPr lang="en-US" sz="2400" dirty="0"/>
              <a:t>." </a:t>
            </a:r>
            <a:r>
              <a:rPr lang="en-US" sz="2400" i="1" dirty="0"/>
              <a:t>Kevlar Expandable Braided </a:t>
            </a:r>
            <a:r>
              <a:rPr lang="en-US" sz="2400" i="1" dirty="0" err="1"/>
              <a:t>Sleeving</a:t>
            </a:r>
            <a:r>
              <a:rPr lang="en-US" sz="2400" dirty="0"/>
              <a:t>. Cable Organizer, 2015. Web. 16 Feb. 2015. &lt;http://www.cableorganizer.com/kevlar/#features</a:t>
            </a:r>
            <a:r>
              <a:rPr lang="en-US" sz="2400" dirty="0" smtClean="0"/>
              <a:t>&gt;.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"</a:t>
            </a:r>
            <a:r>
              <a:rPr lang="en-US" sz="2400" dirty="0" err="1"/>
              <a:t>DHTxx</a:t>
            </a:r>
            <a:r>
              <a:rPr lang="en-US" sz="2400" dirty="0"/>
              <a:t> Sensors." </a:t>
            </a:r>
            <a:r>
              <a:rPr lang="en-US" sz="2400" i="1" dirty="0"/>
              <a:t>Overview</a:t>
            </a:r>
            <a:r>
              <a:rPr lang="en-US" sz="2400" dirty="0"/>
              <a:t>. </a:t>
            </a:r>
            <a:r>
              <a:rPr lang="en-US" sz="2400" dirty="0" err="1"/>
              <a:t>Adafruit</a:t>
            </a:r>
            <a:r>
              <a:rPr lang="en-US" sz="2400" dirty="0"/>
              <a:t>, 29 July 2012. Web. 16 Feb. 2015. &lt;https://learn.adafruit.com/dht/overview&gt;.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15423" y="2548612"/>
            <a:ext cx="4174807" cy="120491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0265" y="3550920"/>
            <a:ext cx="817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more information go to: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eng.fsu.edu/me/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senior_design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/2015/team21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Background and objectives</a:t>
            </a:r>
          </a:p>
          <a:p>
            <a:r>
              <a:rPr lang="en-US" dirty="0" smtClean="0"/>
              <a:t>Subsystem breakdown</a:t>
            </a:r>
          </a:p>
          <a:p>
            <a:pPr lvl="1"/>
            <a:r>
              <a:rPr lang="en-US" sz="2600" dirty="0" smtClean="0"/>
              <a:t>Specifications</a:t>
            </a:r>
          </a:p>
          <a:p>
            <a:pPr lvl="1"/>
            <a:r>
              <a:rPr lang="en-US" sz="2600" dirty="0" smtClean="0"/>
              <a:t>Integration</a:t>
            </a:r>
          </a:p>
          <a:p>
            <a:pPr lvl="1"/>
            <a:r>
              <a:rPr lang="en-US" sz="2600" dirty="0" smtClean="0"/>
              <a:t>Prototypes</a:t>
            </a:r>
          </a:p>
          <a:p>
            <a:r>
              <a:rPr lang="en-US" dirty="0" smtClean="0"/>
              <a:t>Project management</a:t>
            </a:r>
          </a:p>
          <a:p>
            <a:pPr lvl="1"/>
            <a:r>
              <a:rPr lang="en-US" sz="2600" dirty="0" smtClean="0"/>
              <a:t>Budget overview</a:t>
            </a:r>
          </a:p>
          <a:p>
            <a:pPr lvl="1"/>
            <a:r>
              <a:rPr lang="en-US" sz="2600" dirty="0" smtClean="0"/>
              <a:t>Work to be completed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Appendix: Gantt Chart</a:t>
            </a:r>
            <a:endParaRPr lang="en-US" dirty="0"/>
          </a:p>
        </p:txBody>
      </p:sp>
      <p:pic>
        <p:nvPicPr>
          <p:cNvPr id="6" name="Picture 5" descr="Screen Shot 2015-01-16 at 11.59.5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3" y="1232920"/>
            <a:ext cx="10888072" cy="49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7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1" y="1365250"/>
            <a:ext cx="5566204" cy="4810125"/>
          </a:xfrm>
        </p:spPr>
        <p:txBody>
          <a:bodyPr>
            <a:normAutofit/>
          </a:bodyPr>
          <a:lstStyle/>
          <a:p>
            <a:r>
              <a:rPr lang="en-US" dirty="0" smtClean="0"/>
              <a:t>Tall Timbers research focuses on fire dependent ecosystems</a:t>
            </a:r>
          </a:p>
          <a:p>
            <a:r>
              <a:rPr lang="en-US" dirty="0"/>
              <a:t>One species </a:t>
            </a:r>
            <a:r>
              <a:rPr lang="en-US" dirty="0" smtClean="0"/>
              <a:t>they study is </a:t>
            </a:r>
            <a:r>
              <a:rPr lang="en-US" dirty="0"/>
              <a:t>the gopher tortoise</a:t>
            </a:r>
          </a:p>
          <a:p>
            <a:pPr lvl="1"/>
            <a:r>
              <a:rPr lang="en-US" sz="2600" dirty="0" smtClean="0"/>
              <a:t>They are a keystone </a:t>
            </a:r>
            <a:r>
              <a:rPr lang="en-US" sz="2600" dirty="0"/>
              <a:t>species</a:t>
            </a:r>
          </a:p>
          <a:p>
            <a:pPr lvl="1"/>
            <a:r>
              <a:rPr lang="en-US" sz="2600" dirty="0"/>
              <a:t>Burrows are a maximum of 15m long</a:t>
            </a:r>
          </a:p>
          <a:p>
            <a:pPr lvl="1"/>
            <a:r>
              <a:rPr lang="en-US" sz="2600" dirty="0"/>
              <a:t>Function of the scope is to take population surveys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2" descr="Gopher Tortoise, Unknown Photograp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6" y="1459856"/>
            <a:ext cx="4692738" cy="31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71668" y="4547168"/>
            <a:ext cx="4709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1. Gopher tortoise emerging from his burrow. [1]</a:t>
            </a:r>
            <a:endParaRPr lang="en-US" sz="16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50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7838442" cy="2594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objective is to create a design that is: </a:t>
            </a:r>
          </a:p>
          <a:p>
            <a:pPr lvl="1"/>
            <a:r>
              <a:rPr lang="en-US" sz="2600" dirty="0"/>
              <a:t>Durable</a:t>
            </a:r>
          </a:p>
          <a:p>
            <a:pPr lvl="1"/>
            <a:r>
              <a:rPr lang="en-US" sz="2600" dirty="0"/>
              <a:t>Capable</a:t>
            </a:r>
          </a:p>
          <a:p>
            <a:pPr lvl="1"/>
            <a:r>
              <a:rPr lang="en-US" sz="2600" dirty="0"/>
              <a:t>Portable</a:t>
            </a:r>
          </a:p>
          <a:p>
            <a:pPr lvl="1"/>
            <a:r>
              <a:rPr lang="en-US" sz="2600" dirty="0"/>
              <a:t>Affordable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Objectives and Goals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5289" y="3931297"/>
            <a:ext cx="9775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PT Serif"/>
                <a:cs typeface="PT Serif"/>
              </a:rPr>
              <a:t>“The main goal is to design a mechanism that has testing sensors, better durability, and more advanced video capabilities than the current system in order to enhance the surveying process of gopher tortoises.” </a:t>
            </a:r>
          </a:p>
        </p:txBody>
      </p:sp>
    </p:spTree>
    <p:extLst>
      <p:ext uri="{BB962C8B-B14F-4D97-AF65-F5344CB8AC3E}">
        <p14:creationId xmlns:p14="http://schemas.microsoft.com/office/powerpoint/2010/main" val="18840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845369" cy="4810125"/>
          </a:xfrm>
        </p:spPr>
        <p:txBody>
          <a:bodyPr/>
          <a:lstStyle/>
          <a:p>
            <a:r>
              <a:rPr lang="en-US" dirty="0" smtClean="0"/>
              <a:t>Rover</a:t>
            </a:r>
          </a:p>
          <a:p>
            <a:pPr lvl="1"/>
            <a:r>
              <a:rPr lang="en-US" sz="2600" dirty="0" smtClean="0"/>
              <a:t>Navigates under ground</a:t>
            </a:r>
          </a:p>
          <a:p>
            <a:pPr lvl="1"/>
            <a:r>
              <a:rPr lang="en-US" sz="2600" dirty="0" smtClean="0"/>
              <a:t>Carries camera and sensors</a:t>
            </a:r>
          </a:p>
          <a:p>
            <a:r>
              <a:rPr lang="en-US" dirty="0" smtClean="0"/>
              <a:t>User Interface</a:t>
            </a:r>
          </a:p>
          <a:p>
            <a:pPr lvl="1"/>
            <a:r>
              <a:rPr lang="en-US" sz="2600" dirty="0" smtClean="0"/>
              <a:t>7 inch screen</a:t>
            </a:r>
          </a:p>
          <a:p>
            <a:pPr lvl="1"/>
            <a:r>
              <a:rPr lang="en-US" sz="2600" dirty="0" smtClean="0"/>
              <a:t>Gamepad for controls</a:t>
            </a:r>
          </a:p>
          <a:p>
            <a:pPr lvl="1"/>
            <a:r>
              <a:rPr lang="en-US" sz="2600" dirty="0" smtClean="0"/>
              <a:t>Linux based OS</a:t>
            </a:r>
          </a:p>
          <a:p>
            <a:r>
              <a:rPr lang="en-US" dirty="0" smtClean="0"/>
              <a:t>Battery</a:t>
            </a:r>
          </a:p>
          <a:p>
            <a:r>
              <a:rPr lang="en-US" dirty="0" smtClean="0"/>
              <a:t>Tether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Bridget </a:t>
            </a:r>
            <a:r>
              <a:rPr lang="en-US" dirty="0" err="1" smtClean="0"/>
              <a:t>Leen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Top Level Design</a:t>
            </a:r>
            <a:endParaRPr lang="en-US" dirty="0"/>
          </a:p>
        </p:txBody>
      </p:sp>
      <p:grpSp>
        <p:nvGrpSpPr>
          <p:cNvPr id="6" name="Group 40"/>
          <p:cNvGrpSpPr/>
          <p:nvPr/>
        </p:nvGrpSpPr>
        <p:grpSpPr>
          <a:xfrm>
            <a:off x="6026188" y="1289214"/>
            <a:ext cx="5678805" cy="4926048"/>
            <a:chOff x="6129656" y="1136625"/>
            <a:chExt cx="5678805" cy="4926048"/>
          </a:xfrm>
        </p:grpSpPr>
        <p:grpSp>
          <p:nvGrpSpPr>
            <p:cNvPr id="9" name="Group 34"/>
            <p:cNvGrpSpPr/>
            <p:nvPr/>
          </p:nvGrpSpPr>
          <p:grpSpPr>
            <a:xfrm>
              <a:off x="6152991" y="1136625"/>
              <a:ext cx="5655470" cy="4926048"/>
              <a:chOff x="6152991" y="1136625"/>
              <a:chExt cx="5655470" cy="4926048"/>
            </a:xfrm>
          </p:grpSpPr>
          <p:grpSp>
            <p:nvGrpSpPr>
              <p:cNvPr id="12" name="Group 5"/>
              <p:cNvGrpSpPr/>
              <p:nvPr/>
            </p:nvGrpSpPr>
            <p:grpSpPr>
              <a:xfrm>
                <a:off x="6152991" y="4357370"/>
                <a:ext cx="2268301" cy="1290515"/>
                <a:chOff x="9189720" y="1610359"/>
                <a:chExt cx="2268301" cy="1290515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189720" y="1610359"/>
                  <a:ext cx="2235200" cy="1290515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9192341" y="2423256"/>
                  <a:ext cx="22656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Rover</a:t>
                  </a:r>
                  <a:endParaRPr lang="en-US" sz="2400" dirty="0"/>
                </a:p>
              </p:txBody>
            </p:sp>
          </p:grpSp>
          <p:grpSp>
            <p:nvGrpSpPr>
              <p:cNvPr id="17" name="Group 8"/>
              <p:cNvGrpSpPr/>
              <p:nvPr/>
            </p:nvGrpSpPr>
            <p:grpSpPr>
              <a:xfrm>
                <a:off x="6152991" y="1136625"/>
                <a:ext cx="2265680" cy="1391618"/>
                <a:chOff x="726440" y="848662"/>
                <a:chExt cx="2265680" cy="1391618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726440" y="848662"/>
                  <a:ext cx="2235200" cy="1391618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26440" y="1694099"/>
                  <a:ext cx="22656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User Interface</a:t>
                  </a:r>
                  <a:endParaRPr lang="en-US" sz="2400" dirty="0"/>
                </a:p>
              </p:txBody>
            </p:sp>
          </p:grpSp>
          <p:grpSp>
            <p:nvGrpSpPr>
              <p:cNvPr id="19" name="Group 11"/>
              <p:cNvGrpSpPr/>
              <p:nvPr/>
            </p:nvGrpSpPr>
            <p:grpSpPr>
              <a:xfrm>
                <a:off x="9382205" y="1431114"/>
                <a:ext cx="2291635" cy="802640"/>
                <a:chOff x="5074365" y="5475838"/>
                <a:chExt cx="2291635" cy="802640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5074365" y="5475838"/>
                  <a:ext cx="2235200" cy="80264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100320" y="5647009"/>
                  <a:ext cx="22656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Battery</a:t>
                  </a:r>
                  <a:endParaRPr lang="en-US" sz="2400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16200000">
                <a:off x="5749812" y="3266990"/>
                <a:ext cx="1532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Active  USB</a:t>
                </a:r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6847492" y="3080801"/>
                <a:ext cx="14603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RCA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Video</a:t>
                </a:r>
                <a:endParaRPr lang="en-US" sz="20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664960" y="2528243"/>
                <a:ext cx="0" cy="182912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7762240" y="2528243"/>
                <a:ext cx="0" cy="182912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  <a:endCxn id="10" idx="3"/>
              </p:cNvCxnSpPr>
              <p:nvPr/>
            </p:nvCxnSpPr>
            <p:spPr>
              <a:xfrm flipH="1">
                <a:off x="8388191" y="1832434"/>
                <a:ext cx="994014" cy="0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13" idx="2"/>
                <a:endCxn id="7" idx="3"/>
              </p:cNvCxnSpPr>
              <p:nvPr/>
            </p:nvCxnSpPr>
            <p:spPr>
              <a:xfrm rot="5400000">
                <a:off x="8059561" y="2562384"/>
                <a:ext cx="2768874" cy="2111614"/>
              </a:xfrm>
              <a:prstGeom prst="bentConnector2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33"/>
              <p:cNvGrpSpPr/>
              <p:nvPr/>
            </p:nvGrpSpPr>
            <p:grpSpPr>
              <a:xfrm>
                <a:off x="10104120" y="5171161"/>
                <a:ext cx="1704341" cy="891512"/>
                <a:chOff x="10104120" y="5171161"/>
                <a:chExt cx="1704341" cy="891512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0104120" y="5401993"/>
                  <a:ext cx="299720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0104120" y="5831840"/>
                  <a:ext cx="299720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10660381" y="5171161"/>
                  <a:ext cx="1148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990000"/>
                      </a:solidFill>
                    </a:rPr>
                    <a:t>Data</a:t>
                  </a:r>
                  <a:endParaRPr lang="en-US" sz="2400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0660381" y="5601008"/>
                  <a:ext cx="1148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Power</a:t>
                  </a:r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 flipV="1">
              <a:off x="6129656" y="3437219"/>
              <a:ext cx="5456236" cy="589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865974" y="3073482"/>
              <a:ext cx="2021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Above Ground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3186" y="3430539"/>
              <a:ext cx="1987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Below Ground</a:t>
              </a:r>
              <a:endParaRPr lang="en-US" sz="2000" dirty="0"/>
            </a:p>
          </p:txBody>
        </p:sp>
      </p:grpSp>
      <p:pic>
        <p:nvPicPr>
          <p:cNvPr id="39" name="Picture 2" descr="http://gaming.logitech.com/assets/47832/2/f310-gaming-gamepad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11" y="1341692"/>
            <a:ext cx="1393825" cy="8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fbcdn-sphotos-h-a.akamaihd.net/hphotos-ak-xpa1/v/t1.0-9/994492_457375917738181_9125309567383753230_n.jpg?oh=4939d10b68730c57c2721c96cfe56f59&amp;oe=55160603&amp;__gda__=1424434305_7e89454f796b1d7422aa083976a323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81" y="4507412"/>
            <a:ext cx="2003941" cy="9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5767324" cy="4810125"/>
          </a:xfrm>
        </p:spPr>
        <p:txBody>
          <a:bodyPr/>
          <a:lstStyle/>
          <a:p>
            <a:r>
              <a:rPr lang="en-US" dirty="0" smtClean="0"/>
              <a:t>Chassis</a:t>
            </a:r>
          </a:p>
          <a:p>
            <a:r>
              <a:rPr lang="en-US" dirty="0" smtClean="0"/>
              <a:t>Casing</a:t>
            </a:r>
          </a:p>
          <a:p>
            <a:pPr lvl="1"/>
            <a:r>
              <a:rPr lang="en-US" sz="2600" dirty="0"/>
              <a:t>1/8 inch IR transmitting Plexiglas</a:t>
            </a:r>
          </a:p>
          <a:p>
            <a:pPr lvl="1"/>
            <a:r>
              <a:rPr lang="en-US" sz="2600" dirty="0"/>
              <a:t>Construction</a:t>
            </a:r>
          </a:p>
          <a:p>
            <a:pPr lvl="2"/>
            <a:r>
              <a:rPr lang="en-US" sz="2400" dirty="0"/>
              <a:t>Laser cut</a:t>
            </a:r>
          </a:p>
          <a:p>
            <a:pPr lvl="2"/>
            <a:r>
              <a:rPr lang="en-US" sz="2400" dirty="0" smtClean="0"/>
              <a:t>Adhere </a:t>
            </a:r>
            <a:r>
              <a:rPr lang="en-US" sz="2400" dirty="0"/>
              <a:t>with silicone </a:t>
            </a:r>
            <a:r>
              <a:rPr lang="en-US" sz="2400" dirty="0" smtClean="0"/>
              <a:t>sealant</a:t>
            </a:r>
          </a:p>
          <a:p>
            <a:r>
              <a:rPr lang="en-US" dirty="0" smtClean="0"/>
              <a:t>Treads</a:t>
            </a:r>
          </a:p>
          <a:p>
            <a:pPr lvl="1"/>
            <a:r>
              <a:rPr lang="en-US" sz="2600" dirty="0" err="1"/>
              <a:t>Lynxmotion</a:t>
            </a:r>
            <a:r>
              <a:rPr lang="en-US" sz="2600" dirty="0"/>
              <a:t> </a:t>
            </a:r>
            <a:r>
              <a:rPr lang="en-US" sz="2600" dirty="0" smtClean="0"/>
              <a:t>Tracks - Polypropylene/rubber</a:t>
            </a:r>
            <a:endParaRPr lang="en-US" sz="2600" dirty="0"/>
          </a:p>
          <a:p>
            <a:pPr lvl="1"/>
            <a:r>
              <a:rPr lang="en-US" sz="2600" dirty="0"/>
              <a:t>Cut </a:t>
            </a:r>
            <a:r>
              <a:rPr lang="en-US" sz="2600" dirty="0" smtClean="0"/>
              <a:t>width of 2 inch treads </a:t>
            </a:r>
            <a:r>
              <a:rPr lang="en-US" sz="2600" dirty="0"/>
              <a:t>in </a:t>
            </a:r>
            <a:r>
              <a:rPr lang="en-US" sz="2600" dirty="0" smtClean="0"/>
              <a:t>half</a:t>
            </a:r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Bridget </a:t>
            </a:r>
            <a:r>
              <a:rPr lang="en-US" dirty="0" err="1" smtClean="0"/>
              <a:t>Leen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Rover Body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64411" y="5417730"/>
            <a:ext cx="48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Figure </a:t>
            </a:r>
            <a:r>
              <a:rPr lang="en-US" dirty="0" smtClean="0">
                <a:latin typeface="SansSerif" panose="00000400000000000000" pitchFamily="2" charset="2"/>
              </a:rPr>
              <a:t>2. CAD drawing of chassis body. 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507" t="6410" r="4075" b="14228"/>
          <a:stretch/>
        </p:blipFill>
        <p:spPr>
          <a:xfrm>
            <a:off x="6664411" y="1365250"/>
            <a:ext cx="5234966" cy="40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5157724" cy="4810125"/>
          </a:xfrm>
        </p:spPr>
        <p:txBody>
          <a:bodyPr/>
          <a:lstStyle/>
          <a:p>
            <a:r>
              <a:rPr lang="en-US" dirty="0" smtClean="0"/>
              <a:t>Simplified design </a:t>
            </a:r>
          </a:p>
          <a:p>
            <a:pPr lvl="1"/>
            <a:r>
              <a:rPr lang="en-US" sz="2600" dirty="0" smtClean="0"/>
              <a:t>Aileron system</a:t>
            </a:r>
          </a:p>
          <a:p>
            <a:pPr lvl="1"/>
            <a:r>
              <a:rPr lang="en-US" sz="2600" dirty="0" smtClean="0"/>
              <a:t>Panning only</a:t>
            </a:r>
          </a:p>
          <a:p>
            <a:r>
              <a:rPr lang="en-US" dirty="0" smtClean="0"/>
              <a:t>Justifications</a:t>
            </a:r>
          </a:p>
          <a:p>
            <a:pPr lvl="1"/>
            <a:r>
              <a:rPr lang="en-US" sz="2600" dirty="0" smtClean="0"/>
              <a:t>Wide angle lens</a:t>
            </a:r>
          </a:p>
          <a:p>
            <a:pPr lvl="1"/>
            <a:r>
              <a:rPr lang="en-US" sz="2600" dirty="0" smtClean="0"/>
              <a:t>Simpler mechanism</a:t>
            </a:r>
          </a:p>
          <a:p>
            <a:pPr lvl="1"/>
            <a:r>
              <a:rPr lang="en-US" sz="2600" dirty="0" smtClean="0"/>
              <a:t>Less space</a:t>
            </a:r>
          </a:p>
          <a:p>
            <a:pPr lvl="1"/>
            <a:r>
              <a:rPr lang="en-US" sz="2600" dirty="0" smtClean="0"/>
              <a:t>Servo motor</a:t>
            </a:r>
            <a:endParaRPr lang="en-US" sz="2600" i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/>
              <a:t>Bridget </a:t>
            </a:r>
            <a:r>
              <a:rPr lang="en-US" dirty="0" err="1"/>
              <a:t>Leen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Pan Servo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80" y="1106022"/>
            <a:ext cx="3213133" cy="46972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2781" y="5799558"/>
            <a:ext cx="394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Figure </a:t>
            </a:r>
            <a:r>
              <a:rPr lang="en-US" dirty="0" smtClean="0">
                <a:latin typeface="SansSerif" panose="00000400000000000000" pitchFamily="2" charset="2"/>
              </a:rPr>
              <a:t>3. Prototype aileron system.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35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5611555" cy="4810125"/>
          </a:xfrm>
        </p:spPr>
        <p:txBody>
          <a:bodyPr/>
          <a:lstStyle/>
          <a:p>
            <a:r>
              <a:rPr lang="en-US" dirty="0" smtClean="0"/>
              <a:t>Gears and motors are fully enclosed</a:t>
            </a:r>
          </a:p>
          <a:p>
            <a:r>
              <a:rPr lang="en-US" dirty="0" smtClean="0"/>
              <a:t>200:1 gear ratio</a:t>
            </a:r>
          </a:p>
          <a:p>
            <a:r>
              <a:rPr lang="en-US" dirty="0" smtClean="0"/>
              <a:t>High torque - 0.706 </a:t>
            </a:r>
            <a:r>
              <a:rPr lang="en-US" dirty="0" err="1" smtClean="0"/>
              <a:t>N</a:t>
            </a:r>
            <a:r>
              <a:rPr lang="en-US" dirty="0" err="1" smtClean="0">
                <a:latin typeface="Calibri" panose="020F0502020204030204" pitchFamily="34" charset="0"/>
              </a:rPr>
              <a:t>·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90 degree output</a:t>
            </a:r>
          </a:p>
          <a:p>
            <a:pPr lvl="1"/>
            <a:r>
              <a:rPr lang="en-US" sz="2600" dirty="0" smtClean="0"/>
              <a:t>Easily positioned in the chassis</a:t>
            </a:r>
          </a:p>
          <a:p>
            <a:pPr lvl="1"/>
            <a:r>
              <a:rPr lang="en-US" sz="2600" dirty="0" smtClean="0"/>
              <a:t>Allows shaft to be connected to the axle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Gearmotors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1289" y="5399192"/>
            <a:ext cx="485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Figure 4</a:t>
            </a:r>
            <a:r>
              <a:rPr lang="en-US" dirty="0" smtClean="0">
                <a:latin typeface="SansSerif" panose="00000400000000000000" pitchFamily="2" charset="2"/>
              </a:rPr>
              <a:t>. 200:1 Plastic gearmotors (dimensions in mm) [2]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8" name="Picture 7" descr="Screen Shot 2015-02-16 at 2.07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3"/>
          <a:stretch/>
        </p:blipFill>
        <p:spPr>
          <a:xfrm>
            <a:off x="6412992" y="3065304"/>
            <a:ext cx="5434428" cy="2232628"/>
          </a:xfrm>
          <a:prstGeom prst="rect">
            <a:avLst/>
          </a:prstGeom>
        </p:spPr>
      </p:pic>
      <p:pic>
        <p:nvPicPr>
          <p:cNvPr id="9" name="Picture 8" descr="Screen Shot 2015-02-16 at 2.07.5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4"/>
          <a:stretch/>
        </p:blipFill>
        <p:spPr>
          <a:xfrm>
            <a:off x="7705293" y="1073116"/>
            <a:ext cx="2849827" cy="24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647223" cy="4810125"/>
          </a:xfrm>
        </p:spPr>
        <p:txBody>
          <a:bodyPr/>
          <a:lstStyle/>
          <a:p>
            <a:r>
              <a:rPr lang="en-US" dirty="0" smtClean="0"/>
              <a:t>Decided to use waterproof connections instead of hand-crafted stops.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2600" dirty="0" smtClean="0"/>
              <a:t>Kevlar</a:t>
            </a:r>
          </a:p>
          <a:p>
            <a:pPr lvl="1"/>
            <a:r>
              <a:rPr lang="en-US" sz="2600" dirty="0" smtClean="0"/>
              <a:t>50 </a:t>
            </a:r>
            <a:r>
              <a:rPr lang="en-US" sz="2600" dirty="0" err="1" smtClean="0"/>
              <a:t>ft</a:t>
            </a:r>
            <a:endParaRPr lang="en-US" sz="2600" dirty="0" smtClean="0"/>
          </a:p>
          <a:p>
            <a:pPr lvl="1"/>
            <a:r>
              <a:rPr lang="en-US" sz="2600" dirty="0" smtClean="0"/>
              <a:t>3/4 in</a:t>
            </a:r>
          </a:p>
          <a:p>
            <a:pPr lvl="1"/>
            <a:r>
              <a:rPr lang="en-US" sz="2600" dirty="0" smtClean="0"/>
              <a:t>Tensile strength- 440 </a:t>
            </a:r>
            <a:r>
              <a:rPr lang="en-US" sz="2600" dirty="0" err="1" smtClean="0"/>
              <a:t>ksi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Tether</a:t>
            </a:r>
            <a:endParaRPr lang="en-US" dirty="0"/>
          </a:p>
        </p:txBody>
      </p:sp>
      <p:pic>
        <p:nvPicPr>
          <p:cNvPr id="6" name="Picture 5" descr="Screen Shot 2015-02-16 at 1.5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3" y="1426307"/>
            <a:ext cx="4948144" cy="33606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3554" y="4764892"/>
            <a:ext cx="485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ansSerif" panose="00000400000000000000" pitchFamily="2" charset="2"/>
              </a:rPr>
              <a:t>Figure </a:t>
            </a:r>
            <a:r>
              <a:rPr lang="en-US" dirty="0" smtClean="0">
                <a:latin typeface="SansSerif" panose="00000400000000000000" pitchFamily="2" charset="2"/>
              </a:rPr>
              <a:t>5. Kevlar expandable </a:t>
            </a:r>
            <a:r>
              <a:rPr lang="en-US" dirty="0">
                <a:latin typeface="SansSerif" panose="00000400000000000000" pitchFamily="2" charset="2"/>
              </a:rPr>
              <a:t>b</a:t>
            </a:r>
            <a:r>
              <a:rPr lang="en-US" dirty="0" smtClean="0">
                <a:latin typeface="SansSerif" panose="00000400000000000000" pitchFamily="2" charset="2"/>
              </a:rPr>
              <a:t>raided sheathing. [3]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59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872</Words>
  <Application>Microsoft Office PowerPoint</Application>
  <PresentationFormat>Widescreen</PresentationFormat>
  <Paragraphs>209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PT Serif</vt:lpstr>
      <vt:lpstr>SansSerif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Riley, Colin</dc:creator>
  <cp:lastModifiedBy>studentpro</cp:lastModifiedBy>
  <cp:revision>156</cp:revision>
  <dcterms:created xsi:type="dcterms:W3CDTF">2014-10-13T21:06:01Z</dcterms:created>
  <dcterms:modified xsi:type="dcterms:W3CDTF">2015-04-07T17:26:54Z</dcterms:modified>
</cp:coreProperties>
</file>