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76" r:id="rId3"/>
    <p:sldId id="314" r:id="rId4"/>
    <p:sldId id="322" r:id="rId5"/>
    <p:sldId id="316" r:id="rId6"/>
    <p:sldId id="321" r:id="rId7"/>
    <p:sldId id="325" r:id="rId8"/>
    <p:sldId id="326" r:id="rId9"/>
    <p:sldId id="320" r:id="rId10"/>
    <p:sldId id="307" r:id="rId11"/>
    <p:sldId id="308" r:id="rId12"/>
    <p:sldId id="309" r:id="rId13"/>
    <p:sldId id="332" r:id="rId14"/>
    <p:sldId id="331" r:id="rId15"/>
    <p:sldId id="313" r:id="rId16"/>
    <p:sldId id="312" r:id="rId17"/>
    <p:sldId id="296" r:id="rId18"/>
    <p:sldId id="317" r:id="rId19"/>
    <p:sldId id="318" r:id="rId20"/>
    <p:sldId id="327" r:id="rId21"/>
    <p:sldId id="288" r:id="rId22"/>
    <p:sldId id="32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7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nebartley:Downloads:Budget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an serif"/>
                <a:ea typeface="+mn-ea"/>
                <a:cs typeface="+mn-cs"/>
              </a:defRPr>
            </a:pPr>
            <a:r>
              <a:rPr lang="en-US" sz="2000">
                <a:solidFill>
                  <a:sysClr val="windowText" lastClr="000000"/>
                </a:solidFill>
                <a:latin typeface="San serif"/>
              </a:rPr>
              <a:t>Budget Forecast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c:spPr>
          </c:marker>
          <c:dPt>
            <c:idx val="6"/>
            <c:bubble3D val="0"/>
            <c:spPr>
              <a:ln w="28575" cap="rnd">
                <a:solidFill>
                  <a:schemeClr val="accent6">
                    <a:lumMod val="75000"/>
                  </a:schemeClr>
                </a:solidFill>
                <a:prstDash val="solid"/>
                <a:round/>
              </a:ln>
              <a:effectLst/>
            </c:spPr>
          </c:dPt>
          <c:dPt>
            <c:idx val="7"/>
            <c:bubble3D val="0"/>
            <c:spPr>
              <a:ln w="28575" cap="rnd">
                <a:solidFill>
                  <a:schemeClr val="accent6">
                    <a:lumMod val="75000"/>
                  </a:schemeClr>
                </a:solidFill>
                <a:prstDash val="solid"/>
                <a:round/>
              </a:ln>
              <a:effectLst/>
            </c:spPr>
          </c:dPt>
          <c:dPt>
            <c:idx val="8"/>
            <c:bubble3D val="0"/>
            <c:spPr>
              <a:ln w="28575" cap="rnd">
                <a:solidFill>
                  <a:schemeClr val="accent6">
                    <a:lumMod val="75000"/>
                  </a:schemeClr>
                </a:solidFill>
                <a:prstDash val="sysDash"/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2.19207664160893E-2"/>
                  <c:y val="-3.0441400304414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9596117295682907E-2"/>
                  <c:y val="5.3272450532724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3089985519051E-2"/>
                  <c:y val="-1.1415525114155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2686838175400493E-2"/>
                  <c:y val="5.7077625570776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0638293058195E-2"/>
                  <c:y val="-3.0441400304414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5245949859715898E-2"/>
                  <c:y val="6.4687975646879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7624926463933397E-2"/>
                  <c:y val="-5.77200577200578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44774413974117E-2"/>
                  <c:y val="5.4112554112554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2957983910547801E-3"/>
                  <c:y val="1.6276041666666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San serif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'Burndown 2000'!$A$1:$A$9</c:f>
              <c:numCache>
                <c:formatCode>m/d/yy</c:formatCode>
                <c:ptCount val="9"/>
                <c:pt idx="0">
                  <c:v>41883</c:v>
                </c:pt>
                <c:pt idx="1">
                  <c:v>41925</c:v>
                </c:pt>
                <c:pt idx="2">
                  <c:v>41930</c:v>
                </c:pt>
                <c:pt idx="3">
                  <c:v>41940</c:v>
                </c:pt>
                <c:pt idx="4">
                  <c:v>41947</c:v>
                </c:pt>
                <c:pt idx="5">
                  <c:v>41950</c:v>
                </c:pt>
                <c:pt idx="6">
                  <c:v>41991</c:v>
                </c:pt>
                <c:pt idx="7">
                  <c:v>42017</c:v>
                </c:pt>
                <c:pt idx="8">
                  <c:v>42088</c:v>
                </c:pt>
              </c:numCache>
            </c:numRef>
          </c:cat>
          <c:val>
            <c:numRef>
              <c:f>'Burndown 2000'!$B$1:$B$9</c:f>
              <c:numCache>
                <c:formatCode>"$"#,##0.00_);[Red]\("$"#,##0.00\)</c:formatCode>
                <c:ptCount val="9"/>
                <c:pt idx="0" formatCode="&quot;$&quot;#,##0.00">
                  <c:v>2000</c:v>
                </c:pt>
                <c:pt idx="1">
                  <c:v>1970.4</c:v>
                </c:pt>
                <c:pt idx="2">
                  <c:v>1930.4</c:v>
                </c:pt>
                <c:pt idx="3">
                  <c:v>1802.36</c:v>
                </c:pt>
                <c:pt idx="4">
                  <c:v>1782.87</c:v>
                </c:pt>
                <c:pt idx="5">
                  <c:v>1730.51</c:v>
                </c:pt>
                <c:pt idx="6">
                  <c:v>1548.97</c:v>
                </c:pt>
                <c:pt idx="7">
                  <c:v>1344.49</c:v>
                </c:pt>
                <c:pt idx="8">
                  <c:v>644.49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3274912"/>
        <c:axId val="243277152"/>
      </c:lineChart>
      <c:dateAx>
        <c:axId val="243274912"/>
        <c:scaling>
          <c:orientation val="minMax"/>
          <c:max val="42110"/>
          <c:min val="41876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San serif"/>
                <a:ea typeface="+mn-ea"/>
                <a:cs typeface="+mn-cs"/>
              </a:defRPr>
            </a:pPr>
            <a:endParaRPr lang="en-US"/>
          </a:p>
        </c:txPr>
        <c:crossAx val="243277152"/>
        <c:crosses val="autoZero"/>
        <c:auto val="1"/>
        <c:lblOffset val="100"/>
        <c:baseTimeUnit val="days"/>
      </c:dateAx>
      <c:valAx>
        <c:axId val="243277152"/>
        <c:scaling>
          <c:orientation val="minMax"/>
          <c:max val="2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San serif"/>
                <a:ea typeface="+mn-ea"/>
                <a:cs typeface="+mn-cs"/>
              </a:defRPr>
            </a:pPr>
            <a:endParaRPr lang="en-US"/>
          </a:p>
        </c:txPr>
        <c:crossAx val="24327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9D762-D3E5-46A3-AF85-004588E198E0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D565E-7951-4C46-B6D2-5A46A05AF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5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F7625-15D2-45D9-97EB-4FAF034724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15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to the all in one system</a:t>
            </a:r>
          </a:p>
          <a:p>
            <a:r>
              <a:rPr lang="en-US" dirty="0" smtClean="0"/>
              <a:t>Get those notes from </a:t>
            </a:r>
            <a:r>
              <a:rPr lang="en-US" dirty="0" err="1" smtClean="0"/>
              <a:t>Sina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565E-7951-4C46-B6D2-5A46A05AFC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1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Hoping Jane can add the triangular</a:t>
            </a:r>
            <a:r>
              <a:rPr lang="en-US" baseline="0" dirty="0" smtClean="0"/>
              <a:t> track CAD to the bottom of this 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565E-7951-4C46-B6D2-5A46A05AFC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57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565E-7951-4C46-B6D2-5A46A05AFC3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13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Label parts</a:t>
            </a:r>
            <a:r>
              <a:rPr lang="en-US" baseline="0" dirty="0" smtClean="0"/>
              <a:t> to bullet points?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565E-7951-4C46-B6D2-5A46A05AFC3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13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http://www.cableorganizer.com/kevlar/</a:t>
            </a:r>
          </a:p>
          <a:p>
            <a:r>
              <a:rPr lang="en-US" dirty="0" smtClean="0"/>
              <a:t>Diagram of new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F7625-15D2-45D9-97EB-4FAF034724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5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 of aileron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F7625-15D2-45D9-97EB-4FAF034724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5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2035-8023-4574-A9D4-858A1480CB78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D2DE-3857-4CE3-83B4-AD538B12F413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9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4713-C42E-436E-B8F1-44A8E6F3AA47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2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 rotWithShape="1">
          <a:blip r:embed="rId2" cstate="print">
            <a:lum bright="70000" contrast="-70000"/>
          </a:blip>
          <a:srcRect l="34101" t="2788"/>
          <a:stretch/>
        </p:blipFill>
        <p:spPr bwMode="auto">
          <a:xfrm>
            <a:off x="-127000" y="-25401"/>
            <a:ext cx="2315638" cy="700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286052"/>
            <a:ext cx="2082800" cy="6918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609600" y="1028494"/>
            <a:ext cx="10134600" cy="2286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56000">
                  <a:schemeClr val="accent6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800">
                <a:latin typeface="SansSerif"/>
              </a:defRPr>
            </a:lvl1pPr>
          </a:lstStyle>
          <a:p>
            <a:fld id="{D24C3DE9-5A86-461B-83A9-51B075BB7A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lide Number Placeholder 13"/>
          <p:cNvSpPr txBox="1">
            <a:spLocks/>
          </p:cNvSpPr>
          <p:nvPr userDrawn="1"/>
        </p:nvSpPr>
        <p:spPr>
          <a:xfrm>
            <a:off x="9017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latin typeface="SansSerif"/>
              </a:rPr>
              <a:t>Gopher</a:t>
            </a:r>
            <a:r>
              <a:rPr lang="en-US" sz="1800" baseline="0" dirty="0" smtClean="0">
                <a:latin typeface="SansSerif"/>
              </a:rPr>
              <a:t> Tortoise Scope</a:t>
            </a:r>
            <a:endParaRPr lang="en-US" sz="1800" dirty="0">
              <a:latin typeface="SansSerif"/>
            </a:endParaRP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901700" y="1365250"/>
            <a:ext cx="10680700" cy="4810125"/>
          </a:xfr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SzPct val="115000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defRPr>
            </a:lvl1pPr>
            <a:lvl2pPr marL="685800" indent="-228600">
              <a:buClr>
                <a:schemeClr val="accent6">
                  <a:lumMod val="75000"/>
                </a:schemeClr>
              </a:buClr>
              <a:buSzPct val="115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defRPr>
            </a:lvl2pPr>
            <a:lvl3pPr marL="1143000" indent="-228600">
              <a:buClr>
                <a:schemeClr val="accent6">
                  <a:lumMod val="75000"/>
                </a:schemeClr>
              </a:buClr>
              <a:buSzPct val="11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defRPr>
            </a:lvl3pPr>
            <a:lvl4pPr marL="1600200" indent="-228600"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defRPr>
            </a:lvl4pPr>
            <a:lvl5pPr>
              <a:buClr>
                <a:schemeClr val="accent6">
                  <a:lumMod val="75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 userDrawn="1">
            <p:ph sz="quarter" idx="14" hasCustomPrompt="1"/>
          </p:nvPr>
        </p:nvSpPr>
        <p:spPr>
          <a:xfrm>
            <a:off x="4030663" y="6356350"/>
            <a:ext cx="4130675" cy="365125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SansSerif"/>
              </a:defRPr>
            </a:lvl1pPr>
          </a:lstStyle>
          <a:p>
            <a:pPr lvl="0"/>
            <a:r>
              <a:rPr lang="en-US" dirty="0" smtClean="0"/>
              <a:t>Presented by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19113" y="308332"/>
            <a:ext cx="10021887" cy="1204913"/>
          </a:xfrm>
        </p:spPr>
        <p:txBody>
          <a:bodyPr>
            <a:normAutofit/>
          </a:bodyPr>
          <a:lstStyle>
            <a:lvl1pPr marL="0" indent="0">
              <a:buNone/>
              <a:defRPr sz="6000" baseline="0">
                <a:solidFill>
                  <a:schemeClr val="accent6">
                    <a:lumMod val="75000"/>
                  </a:schemeClr>
                </a:solidFill>
                <a:latin typeface="SansSerif"/>
              </a:defRPr>
            </a:lvl1pPr>
          </a:lstStyle>
          <a:p>
            <a:pPr lvl="0"/>
            <a:r>
              <a:rPr lang="en-US" dirty="0" smtClean="0"/>
              <a:t>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9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6FC2-A9F6-433A-A46E-FDFAD96B9B7D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9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A150-21C2-454B-AA4C-9C2FC72D4FCD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4BC8-FB2D-4E49-A512-CE89D547BE01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5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33B-55B9-4E55-96C0-5BF9B52EA948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1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2296-0A3F-4AB0-A971-A3F681CE1429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3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B66B-717E-4AA4-B363-F613CE3930AD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4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6D6C-155E-479C-A5EA-FCF674DC41FB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03C94-8176-4E7B-85B7-A8414F2DBCA2}" type="datetime1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C3DE9-5A86-461B-83A9-51B075BB7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2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 cstate="print">
            <a:lum bright="40000" contrast="-40000"/>
          </a:blip>
          <a:srcRect l="34101" t="2788"/>
          <a:stretch/>
        </p:blipFill>
        <p:spPr bwMode="auto">
          <a:xfrm>
            <a:off x="-127000" y="-25401"/>
            <a:ext cx="2315638" cy="611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16322" y="5617136"/>
            <a:ext cx="1232646" cy="121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" y="5638652"/>
            <a:ext cx="2557780" cy="1127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873711" y="1559202"/>
            <a:ext cx="99728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SansSerif"/>
              </a:rPr>
              <a:t>Sponsored by </a:t>
            </a:r>
          </a:p>
          <a:p>
            <a:r>
              <a:rPr lang="en-US" sz="1200" dirty="0" smtClean="0">
                <a:solidFill>
                  <a:srgbClr val="669900"/>
                </a:solidFill>
                <a:latin typeface="SansSerif"/>
              </a:rPr>
              <a:t>	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Kim Sash &amp;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	The Tall Timbers Research Station &amp; Land Conservancy</a:t>
            </a:r>
          </a:p>
          <a:p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SansSerif"/>
              </a:rPr>
              <a:t>I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SansSerif"/>
              </a:rPr>
              <a:t>n partnership with</a:t>
            </a:r>
          </a:p>
          <a:p>
            <a:r>
              <a:rPr lang="en-US" sz="1200" dirty="0">
                <a:solidFill>
                  <a:srgbClr val="669900"/>
                </a:solidFill>
                <a:latin typeface="SansSerif"/>
              </a:rPr>
              <a:t>	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Dr. Gupta, Dr. Shih, Dr. Clark, Dr. Harvey, Dr. Frank &amp;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	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The FAMU-FSU College of Engineering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SansSerif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11947" y="3893793"/>
            <a:ext cx="8344460" cy="1655887"/>
            <a:chOff x="1932267" y="4297962"/>
            <a:chExt cx="8344460" cy="1655887"/>
          </a:xfrm>
        </p:grpSpPr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1932267" y="4298087"/>
              <a:ext cx="2945653" cy="165576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i="1" dirty="0" smtClean="0">
                  <a:solidFill>
                    <a:schemeClr val="accent6">
                      <a:lumMod val="50000"/>
                    </a:schemeClr>
                  </a:solidFill>
                  <a:latin typeface="SansSerif"/>
                </a:rPr>
                <a:t>Presented by</a:t>
              </a:r>
            </a:p>
            <a:p>
              <a:pPr marL="0" indent="0">
                <a:buNone/>
              </a:pPr>
              <a:r>
                <a:rPr lang="en-US" sz="2000" b="1" dirty="0" smtClean="0">
                  <a:latin typeface="SansSerif"/>
                </a:rPr>
                <a:t>    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ansSerif"/>
                </a:rPr>
                <a:t>Jordan Muntain, ME</a:t>
              </a:r>
            </a:p>
            <a:p>
              <a:pPr marL="0" indent="0">
                <a:buNone/>
              </a:pP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ansSerif"/>
                </a:rPr>
                <a:t>    Bridget Leen, ME</a:t>
              </a:r>
            </a:p>
            <a:p>
              <a:pPr marL="0" indent="0">
                <a:buNone/>
              </a:pP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ansSerif"/>
                </a:rPr>
                <a:t>    Colin Riley, Lead EE</a:t>
              </a:r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5668121" y="4297962"/>
              <a:ext cx="4608606" cy="16557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endParaRPr>
            </a:p>
            <a:p>
              <a:pPr algn="l"/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ansSerif"/>
                </a:rPr>
                <a:t>Jane Bartley, ME (Team Leader)</a:t>
              </a:r>
            </a:p>
            <a:p>
              <a:pPr algn="l"/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ansSerif"/>
                </a:rPr>
                <a:t>Lester Nandati, Lead ME</a:t>
              </a:r>
            </a:p>
            <a:p>
              <a:pPr algn="l"/>
              <a:r>
                <a:rPr lang="en-US" sz="20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ansSerif"/>
                </a:rPr>
                <a:t>Sina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ansSerif"/>
                </a:rPr>
                <a:t> 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ansSerif"/>
                </a:rPr>
                <a:t>Sharifi-Raini, EE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80942" y="303381"/>
            <a:ext cx="9977938" cy="753199"/>
            <a:chOff x="1604462" y="303381"/>
            <a:chExt cx="9977938" cy="75319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188638" y="1049311"/>
              <a:ext cx="9393762" cy="7269"/>
            </a:xfrm>
            <a:prstGeom prst="line">
              <a:avLst/>
            </a:prstGeom>
            <a:ln w="38100">
              <a:gradFill flip="none" rotWithShape="1">
                <a:gsLst>
                  <a:gs pos="6000">
                    <a:schemeClr val="bg1"/>
                  </a:gs>
                  <a:gs pos="64000">
                    <a:schemeClr val="accent6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itle 1"/>
            <p:cNvSpPr txBox="1">
              <a:spLocks/>
            </p:cNvSpPr>
            <p:nvPr/>
          </p:nvSpPr>
          <p:spPr>
            <a:xfrm>
              <a:off x="1604462" y="303381"/>
              <a:ext cx="9967778" cy="73996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6000" i="1" dirty="0" smtClean="0">
                  <a:solidFill>
                    <a:schemeClr val="accent6">
                      <a:lumMod val="75000"/>
                    </a:schemeClr>
                  </a:solidFill>
                  <a:latin typeface="SansSerif"/>
                </a:rPr>
                <a:t>The Gopher Tortoise Scope</a:t>
              </a:r>
              <a:endParaRPr lang="en-US" sz="6000" i="1" dirty="0">
                <a:solidFill>
                  <a:schemeClr val="accent6">
                    <a:lumMod val="75000"/>
                  </a:schemeClr>
                </a:solidFill>
                <a:latin typeface="SansSerif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06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1700" y="1365250"/>
            <a:ext cx="4845369" cy="4810125"/>
          </a:xfrm>
        </p:spPr>
        <p:txBody>
          <a:bodyPr>
            <a:normAutofit/>
          </a:bodyPr>
          <a:lstStyle/>
          <a:p>
            <a:r>
              <a:rPr lang="en-US" dirty="0" smtClean="0"/>
              <a:t>Screen</a:t>
            </a:r>
          </a:p>
          <a:p>
            <a:pPr lvl="1"/>
            <a:r>
              <a:rPr lang="en-US" sz="2600" dirty="0" smtClean="0"/>
              <a:t>7 inch display</a:t>
            </a:r>
          </a:p>
          <a:p>
            <a:pPr lvl="1"/>
            <a:r>
              <a:rPr lang="en-US" sz="2600" dirty="0" smtClean="0"/>
              <a:t>Similar in size to the </a:t>
            </a:r>
            <a:r>
              <a:rPr lang="en-US" sz="2600" dirty="0" err="1" smtClean="0"/>
              <a:t>Ipad</a:t>
            </a:r>
            <a:r>
              <a:rPr lang="en-US" sz="2600" dirty="0" smtClean="0"/>
              <a:t> Mini</a:t>
            </a:r>
          </a:p>
          <a:p>
            <a:r>
              <a:rPr lang="en-US" dirty="0" smtClean="0"/>
              <a:t>Logitech gamepad</a:t>
            </a:r>
          </a:p>
          <a:p>
            <a:r>
              <a:rPr lang="en-US" dirty="0" smtClean="0"/>
              <a:t>Microprocessor</a:t>
            </a:r>
          </a:p>
          <a:p>
            <a:pPr lvl="1"/>
            <a:r>
              <a:rPr lang="en-US" sz="2600" dirty="0" smtClean="0"/>
              <a:t>Raspberry Pi B+</a:t>
            </a:r>
          </a:p>
          <a:p>
            <a:pPr lvl="1"/>
            <a:r>
              <a:rPr lang="en-US" sz="2600" dirty="0" smtClean="0"/>
              <a:t>Runs a Linux OS</a:t>
            </a:r>
          </a:p>
          <a:p>
            <a:pPr lvl="1"/>
            <a:r>
              <a:rPr lang="en-US" sz="2600" dirty="0" smtClean="0"/>
              <a:t>Functions like a computer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Presented by </a:t>
            </a:r>
            <a:r>
              <a:rPr lang="en-US" dirty="0" err="1" smtClean="0"/>
              <a:t>Sina</a:t>
            </a:r>
            <a:r>
              <a:rPr lang="en-US" dirty="0" smtClean="0"/>
              <a:t> </a:t>
            </a:r>
            <a:r>
              <a:rPr lang="en-US" dirty="0" err="1" smtClean="0"/>
              <a:t>Sharifi-raini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pic>
        <p:nvPicPr>
          <p:cNvPr id="1028" name="Picture 4" descr="HDMI 4 Pi: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t="28104" r="62814" b="10249"/>
          <a:stretch/>
        </p:blipFill>
        <p:spPr bwMode="auto">
          <a:xfrm rot="5400000">
            <a:off x="7949461" y="1045304"/>
            <a:ext cx="1239519" cy="215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7451621" y="3456865"/>
            <a:ext cx="2265680" cy="802640"/>
            <a:chOff x="726440" y="1454563"/>
            <a:chExt cx="2265680" cy="802640"/>
          </a:xfrm>
        </p:grpSpPr>
        <p:sp>
          <p:nvSpPr>
            <p:cNvPr id="33" name="Rounded Rectangle 32"/>
            <p:cNvSpPr/>
            <p:nvPr/>
          </p:nvSpPr>
          <p:spPr>
            <a:xfrm>
              <a:off x="726440" y="1454563"/>
              <a:ext cx="2235200" cy="8026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26440" y="1608128"/>
              <a:ext cx="2265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Microprocessor</a:t>
              </a:r>
              <a:endParaRPr lang="en-US" sz="2400" dirty="0"/>
            </a:p>
          </p:txBody>
        </p:sp>
      </p:grpSp>
      <p:pic>
        <p:nvPicPr>
          <p:cNvPr id="40" name="Picture 2" descr="http://gaming.logitech.com/assets/47832/2/f310-gaming-gamepad-imag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50" y="4901050"/>
            <a:ext cx="1393825" cy="89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>
            <a:endCxn id="33" idx="2"/>
          </p:cNvCxnSpPr>
          <p:nvPr/>
        </p:nvCxnSpPr>
        <p:spPr>
          <a:xfrm flipV="1">
            <a:off x="8569220" y="4259505"/>
            <a:ext cx="1" cy="171117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6200000">
            <a:off x="7602086" y="4898116"/>
            <a:ext cx="156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From Battery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6486127" y="3506352"/>
            <a:ext cx="619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USB</a:t>
            </a:r>
            <a:endParaRPr lang="en-US" sz="20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9717301" y="3610430"/>
            <a:ext cx="1718734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717301" y="3266952"/>
            <a:ext cx="1869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RCA from Rover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9717301" y="3775382"/>
            <a:ext cx="1869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USB from Rover</a:t>
            </a:r>
            <a:endParaRPr lang="en-US" sz="2000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9717301" y="4108270"/>
            <a:ext cx="1718734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1" name="Group 1030"/>
          <p:cNvGrpSpPr/>
          <p:nvPr/>
        </p:nvGrpSpPr>
        <p:grpSpPr>
          <a:xfrm>
            <a:off x="9825675" y="5161001"/>
            <a:ext cx="1704341" cy="891512"/>
            <a:chOff x="9931400" y="5161001"/>
            <a:chExt cx="1704341" cy="891512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9931400" y="5391833"/>
              <a:ext cx="29972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9931400" y="5821680"/>
              <a:ext cx="29972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0487661" y="5161001"/>
              <a:ext cx="1148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990000"/>
                  </a:solidFill>
                </a:rPr>
                <a:t>Data</a:t>
              </a:r>
              <a:endParaRPr lang="en-US" sz="2400" dirty="0">
                <a:solidFill>
                  <a:srgbClr val="99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487661" y="5590848"/>
              <a:ext cx="1148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Power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flipV="1">
            <a:off x="9038275" y="2742604"/>
            <a:ext cx="0" cy="69733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8052755" y="2742604"/>
            <a:ext cx="0" cy="69733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16200000">
            <a:off x="8473183" y="2882427"/>
            <a:ext cx="811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HDMI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 rot="16200000">
            <a:off x="7622489" y="2924537"/>
            <a:ext cx="619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USB</a:t>
            </a:r>
            <a:endParaRPr lang="en-US" sz="2000" dirty="0"/>
          </a:p>
        </p:txBody>
      </p:sp>
      <p:cxnSp>
        <p:nvCxnSpPr>
          <p:cNvPr id="1024" name="Straight Arrow Connector 1023"/>
          <p:cNvCxnSpPr>
            <a:endCxn id="39" idx="1"/>
          </p:cNvCxnSpPr>
          <p:nvPr/>
        </p:nvCxnSpPr>
        <p:spPr>
          <a:xfrm>
            <a:off x="6359079" y="3841262"/>
            <a:ext cx="1092542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1029"/>
          <p:cNvCxnSpPr/>
          <p:nvPr/>
        </p:nvCxnSpPr>
        <p:spPr>
          <a:xfrm>
            <a:off x="6369239" y="3841262"/>
            <a:ext cx="0" cy="114832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48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Presented by </a:t>
            </a:r>
            <a:r>
              <a:rPr lang="en-US" dirty="0" err="1" smtClean="0"/>
              <a:t>Sina</a:t>
            </a:r>
            <a:r>
              <a:rPr lang="en-US" dirty="0" smtClean="0"/>
              <a:t> </a:t>
            </a:r>
            <a:r>
              <a:rPr lang="en-US" dirty="0" err="1" smtClean="0"/>
              <a:t>Sharifi-raini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pic>
        <p:nvPicPr>
          <p:cNvPr id="31" name="Picture 2" descr="http://gaming.logitech.com/assets/47832/2/f310-gaming-gamepad-imag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993" y="1513245"/>
            <a:ext cx="5338994" cy="341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573461" y="2669562"/>
            <a:ext cx="1511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ansSerif" panose="00000400000000000000" pitchFamily="2" charset="2"/>
              </a:rPr>
              <a:t>Pan Motors</a:t>
            </a:r>
            <a:endParaRPr lang="en-US" sz="2000" dirty="0">
              <a:latin typeface="SansSerif" panose="00000400000000000000" pitchFamily="2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39030" y="4933204"/>
            <a:ext cx="1063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ansSerif" panose="00000400000000000000" pitchFamily="2" charset="2"/>
              </a:rPr>
              <a:t>Rover Motors</a:t>
            </a:r>
            <a:endParaRPr lang="en-US" sz="2000" dirty="0">
              <a:latin typeface="SansSerif" panose="00000400000000000000" pitchFamily="2" charset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37745" y="2269452"/>
            <a:ext cx="1334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ansSerif" panose="00000400000000000000" pitchFamily="2" charset="2"/>
              </a:rPr>
              <a:t>Power Off</a:t>
            </a:r>
            <a:endParaRPr lang="en-US" sz="2000" dirty="0">
              <a:latin typeface="SansSerif" panose="00000400000000000000" pitchFamily="2" charset="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40641" y="1824708"/>
            <a:ext cx="1887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ansSerif" panose="00000400000000000000" pitchFamily="2" charset="2"/>
              </a:rPr>
              <a:t>Capture Image</a:t>
            </a:r>
            <a:endParaRPr lang="en-US" sz="2000" dirty="0">
              <a:latin typeface="SansSerif" panose="00000400000000000000" pitchFamily="2" charset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81001" y="2222949"/>
            <a:ext cx="2233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ansSerif" panose="00000400000000000000" pitchFamily="2" charset="2"/>
              </a:rPr>
              <a:t>Pause Recording</a:t>
            </a:r>
            <a:endParaRPr lang="en-US" sz="2000" dirty="0">
              <a:latin typeface="SansSerif" panose="00000400000000000000" pitchFamily="2" charset="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298896" y="2621190"/>
            <a:ext cx="2109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ansSerif" panose="00000400000000000000" pitchFamily="2" charset="2"/>
              </a:rPr>
              <a:t>Stop Recording</a:t>
            </a:r>
            <a:endParaRPr lang="en-US" sz="2000" dirty="0">
              <a:latin typeface="SansSerif" panose="00000400000000000000" pitchFamily="2" charset="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716792" y="3023169"/>
            <a:ext cx="210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ansSerif" panose="00000400000000000000" pitchFamily="2" charset="2"/>
              </a:rPr>
              <a:t>Start Recording</a:t>
            </a:r>
            <a:endParaRPr lang="en-US" sz="2000" dirty="0">
              <a:latin typeface="SansSerif" panose="00000400000000000000" pitchFamily="2" charset="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183036" y="2022231"/>
            <a:ext cx="1357606" cy="31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213516" y="2025353"/>
            <a:ext cx="8546" cy="5958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892318" y="2423004"/>
            <a:ext cx="98662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8312270" y="2821245"/>
            <a:ext cx="98662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7820268" y="3223224"/>
            <a:ext cx="1891179" cy="202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088061" y="2871718"/>
            <a:ext cx="962922" cy="73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5326374" y="4144709"/>
            <a:ext cx="13396" cy="7884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3311164" y="2473804"/>
            <a:ext cx="2015210" cy="11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41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1700" y="1365250"/>
            <a:ext cx="3942369" cy="4810125"/>
          </a:xfrm>
        </p:spPr>
        <p:txBody>
          <a:bodyPr>
            <a:noAutofit/>
          </a:bodyPr>
          <a:lstStyle/>
          <a:p>
            <a:r>
              <a:rPr lang="en-US" sz="2400" dirty="0" smtClean="0"/>
              <a:t>Infrared camera</a:t>
            </a:r>
          </a:p>
          <a:p>
            <a:pPr lvl="1"/>
            <a:r>
              <a:rPr lang="en-US" sz="2000" dirty="0" smtClean="0"/>
              <a:t>Can see in the dark</a:t>
            </a:r>
          </a:p>
          <a:p>
            <a:pPr lvl="1"/>
            <a:r>
              <a:rPr lang="en-US" sz="2000" dirty="0" smtClean="0"/>
              <a:t>Limits disturbance</a:t>
            </a:r>
          </a:p>
          <a:p>
            <a:r>
              <a:rPr lang="en-US" sz="2400" dirty="0" smtClean="0"/>
              <a:t>Motors and motor drivers</a:t>
            </a:r>
          </a:p>
          <a:p>
            <a:r>
              <a:rPr lang="en-US" sz="2400" dirty="0" smtClean="0"/>
              <a:t>Temperature and </a:t>
            </a:r>
            <a:r>
              <a:rPr lang="en-US" sz="2400" dirty="0"/>
              <a:t>h</a:t>
            </a:r>
            <a:r>
              <a:rPr lang="en-US" sz="2400" dirty="0" smtClean="0"/>
              <a:t>umidity sensor</a:t>
            </a:r>
          </a:p>
          <a:p>
            <a:r>
              <a:rPr lang="en-US" sz="2400" dirty="0" smtClean="0"/>
              <a:t>Microcontroller</a:t>
            </a:r>
          </a:p>
          <a:p>
            <a:pPr lvl="1"/>
            <a:r>
              <a:rPr lang="en-US" dirty="0" smtClean="0"/>
              <a:t>Arduino </a:t>
            </a:r>
            <a:r>
              <a:rPr lang="en-US" dirty="0" err="1" smtClean="0"/>
              <a:t>Mircro</a:t>
            </a:r>
            <a:endParaRPr lang="en-US" dirty="0" smtClean="0"/>
          </a:p>
          <a:p>
            <a:pPr lvl="1"/>
            <a:r>
              <a:rPr lang="en-US" dirty="0" smtClean="0"/>
              <a:t>Executes simple instructions sent to it by the microprocessor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Presented by Colin Riley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Rover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5220732" y="1149665"/>
            <a:ext cx="6890107" cy="5023994"/>
            <a:chOff x="4875292" y="743265"/>
            <a:chExt cx="6890107" cy="5023994"/>
          </a:xfrm>
        </p:grpSpPr>
        <p:grpSp>
          <p:nvGrpSpPr>
            <p:cNvPr id="53" name="Group 52"/>
            <p:cNvGrpSpPr/>
            <p:nvPr/>
          </p:nvGrpSpPr>
          <p:grpSpPr>
            <a:xfrm>
              <a:off x="7726494" y="2918958"/>
              <a:ext cx="2265680" cy="802640"/>
              <a:chOff x="9189720" y="1610360"/>
              <a:chExt cx="2265680" cy="802640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9189720" y="1610360"/>
                <a:ext cx="2235200" cy="80264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9189720" y="1780848"/>
                <a:ext cx="2265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Microcontroller</a:t>
                </a:r>
                <a:endParaRPr lang="en-US" sz="2400" dirty="0"/>
              </a:p>
            </p:txBody>
          </p:sp>
        </p:grpSp>
        <p:pic>
          <p:nvPicPr>
            <p:cNvPr id="54" name="Picture 2" descr="http://i.ebayimg.com/00/s/NTAwWDUwMA==/z/ppAAAOxyi3FRyWG5/$T2eC16hHJGYE9nookQb0BRyWG5Zpqw~~60_1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51" t="10276" r="11011" b="28215"/>
            <a:stretch/>
          </p:blipFill>
          <p:spPr bwMode="auto">
            <a:xfrm flipH="1">
              <a:off x="7332371" y="743265"/>
              <a:ext cx="1579776" cy="1259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5" name="Group 54"/>
            <p:cNvGrpSpPr/>
            <p:nvPr/>
          </p:nvGrpSpPr>
          <p:grpSpPr>
            <a:xfrm>
              <a:off x="4991284" y="2074726"/>
              <a:ext cx="2033695" cy="499744"/>
              <a:chOff x="7902785" y="5364798"/>
              <a:chExt cx="2033695" cy="499744"/>
            </a:xfrm>
          </p:grpSpPr>
          <p:sp>
            <p:nvSpPr>
              <p:cNvPr id="108" name="Rounded Rectangle 107"/>
              <p:cNvSpPr/>
              <p:nvPr/>
            </p:nvSpPr>
            <p:spPr>
              <a:xfrm>
                <a:off x="7902786" y="5364798"/>
                <a:ext cx="2033694" cy="49974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7902785" y="5391532"/>
                <a:ext cx="2033695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/>
                  <a:t>Pan Servo</a:t>
                </a:r>
                <a:endParaRPr lang="en-US" sz="2200" dirty="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4875292" y="3082643"/>
              <a:ext cx="2265680" cy="499744"/>
              <a:chOff x="7786793" y="5364798"/>
              <a:chExt cx="2265680" cy="499744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7902786" y="5364798"/>
                <a:ext cx="2033694" cy="49974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7786793" y="5391532"/>
                <a:ext cx="2265680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/>
                  <a:t>Motor Driver</a:t>
                </a:r>
                <a:endParaRPr lang="en-US" sz="2200" dirty="0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9946759" y="4875747"/>
              <a:ext cx="1704341" cy="891512"/>
              <a:chOff x="1104173" y="5066409"/>
              <a:chExt cx="1704341" cy="891512"/>
            </a:xfrm>
          </p:grpSpPr>
          <p:cxnSp>
            <p:nvCxnSpPr>
              <p:cNvPr id="100" name="Straight Connector 99"/>
              <p:cNvCxnSpPr/>
              <p:nvPr/>
            </p:nvCxnSpPr>
            <p:spPr>
              <a:xfrm>
                <a:off x="1104173" y="5297241"/>
                <a:ext cx="29972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1104173" y="5727088"/>
                <a:ext cx="299720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/>
              <p:cNvSpPr txBox="1"/>
              <p:nvPr/>
            </p:nvSpPr>
            <p:spPr>
              <a:xfrm>
                <a:off x="1660434" y="5066409"/>
                <a:ext cx="1148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990000"/>
                    </a:solidFill>
                  </a:rPr>
                  <a:t>Data</a:t>
                </a:r>
                <a:endParaRPr lang="en-US" sz="2400" dirty="0">
                  <a:solidFill>
                    <a:srgbClr val="990000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660434" y="5496256"/>
                <a:ext cx="1148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Power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>
            <a:xfrm flipH="1">
              <a:off x="7024979" y="3228838"/>
              <a:ext cx="701515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/>
            <p:cNvGrpSpPr/>
            <p:nvPr/>
          </p:nvGrpSpPr>
          <p:grpSpPr>
            <a:xfrm>
              <a:off x="4991285" y="4224555"/>
              <a:ext cx="2033695" cy="499744"/>
              <a:chOff x="7902785" y="5364798"/>
              <a:chExt cx="2033695" cy="499744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7902786" y="5364798"/>
                <a:ext cx="2033694" cy="49974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7902785" y="5391532"/>
                <a:ext cx="2033695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/>
                  <a:t>Chassis Motors</a:t>
                </a:r>
                <a:endParaRPr lang="en-US" sz="2200" dirty="0"/>
              </a:p>
            </p:txBody>
          </p:sp>
        </p:grpSp>
        <p:cxnSp>
          <p:nvCxnSpPr>
            <p:cNvPr id="60" name="Straight Arrow Connector 59"/>
            <p:cNvCxnSpPr/>
            <p:nvPr/>
          </p:nvCxnSpPr>
          <p:spPr>
            <a:xfrm>
              <a:off x="8820614" y="1083968"/>
              <a:ext cx="1544399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9956919" y="3279638"/>
              <a:ext cx="1576494" cy="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9956919" y="3381238"/>
              <a:ext cx="1576494" cy="2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9946759" y="2935039"/>
              <a:ext cx="1818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USB from UI</a:t>
              </a:r>
              <a:endParaRPr lang="en-US" sz="20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840973" y="753328"/>
              <a:ext cx="1178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RCA to UI</a:t>
              </a:r>
              <a:endParaRPr lang="en-US" sz="2000" dirty="0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726494" y="4058929"/>
              <a:ext cx="2265680" cy="830997"/>
              <a:chOff x="7711559" y="1531002"/>
              <a:chExt cx="2265680" cy="830997"/>
            </a:xfrm>
          </p:grpSpPr>
          <p:sp>
            <p:nvSpPr>
              <p:cNvPr id="87" name="Rounded Rectangle 86"/>
              <p:cNvSpPr/>
              <p:nvPr/>
            </p:nvSpPr>
            <p:spPr>
              <a:xfrm>
                <a:off x="7726799" y="1545180"/>
                <a:ext cx="2235200" cy="80264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711559" y="1531002"/>
                <a:ext cx="22656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Temperature &amp; Humidity Sensor</a:t>
                </a:r>
                <a:endParaRPr lang="en-US" sz="2400" dirty="0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7711254" y="2086742"/>
              <a:ext cx="2265680" cy="499744"/>
              <a:chOff x="7741734" y="2086742"/>
              <a:chExt cx="2265680" cy="499744"/>
            </a:xfrm>
          </p:grpSpPr>
          <p:sp>
            <p:nvSpPr>
              <p:cNvPr id="79" name="Rounded Rectangle 78"/>
              <p:cNvSpPr/>
              <p:nvPr/>
            </p:nvSpPr>
            <p:spPr>
              <a:xfrm>
                <a:off x="7764171" y="2086742"/>
                <a:ext cx="2220807" cy="49974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741734" y="2136559"/>
                <a:ext cx="22656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DC Buck Converter</a:t>
                </a:r>
                <a:endParaRPr lang="en-US" sz="2000" dirty="0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9956919" y="1989204"/>
              <a:ext cx="1583025" cy="707886"/>
              <a:chOff x="9956919" y="1989204"/>
              <a:chExt cx="1583025" cy="707886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9975304" y="1989204"/>
                <a:ext cx="15646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Power from Battery</a:t>
                </a:r>
                <a:endParaRPr lang="en-US" sz="2000" dirty="0"/>
              </a:p>
            </p:txBody>
          </p:sp>
          <p:cxnSp>
            <p:nvCxnSpPr>
              <p:cNvPr id="78" name="Straight Arrow Connector 77"/>
              <p:cNvCxnSpPr/>
              <p:nvPr/>
            </p:nvCxnSpPr>
            <p:spPr>
              <a:xfrm flipV="1">
                <a:off x="9956919" y="2324598"/>
                <a:ext cx="1576494" cy="2"/>
              </a:xfrm>
              <a:prstGeom prst="straightConnector1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Arrow Connector 67"/>
            <p:cNvCxnSpPr>
              <a:stCxn id="106" idx="0"/>
              <a:endCxn id="108" idx="2"/>
            </p:cNvCxnSpPr>
            <p:nvPr/>
          </p:nvCxnSpPr>
          <p:spPr>
            <a:xfrm flipV="1">
              <a:off x="6008132" y="2574470"/>
              <a:ext cx="0" cy="508173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79" idx="0"/>
            </p:cNvCxnSpPr>
            <p:nvPr/>
          </p:nvCxnSpPr>
          <p:spPr>
            <a:xfrm flipH="1" flipV="1">
              <a:off x="8844094" y="1083968"/>
              <a:ext cx="1" cy="1002774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8961120" y="3721598"/>
              <a:ext cx="0" cy="351509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8737600" y="3721598"/>
              <a:ext cx="0" cy="351509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5882640" y="3582387"/>
              <a:ext cx="0" cy="64216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6136640" y="3582387"/>
              <a:ext cx="0" cy="64216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lbow Connector 73"/>
            <p:cNvCxnSpPr>
              <a:stCxn id="80" idx="1"/>
            </p:cNvCxnSpPr>
            <p:nvPr/>
          </p:nvCxnSpPr>
          <p:spPr>
            <a:xfrm rot="10800000" flipV="1">
              <a:off x="7457440" y="2336614"/>
              <a:ext cx="253814" cy="1044624"/>
            </a:xfrm>
            <a:prstGeom prst="bentConnector2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H="1">
              <a:off x="7024979" y="3371078"/>
              <a:ext cx="432461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Elbow Connector 75"/>
            <p:cNvCxnSpPr>
              <a:endCxn id="108" idx="3"/>
            </p:cNvCxnSpPr>
            <p:nvPr/>
          </p:nvCxnSpPr>
          <p:spPr>
            <a:xfrm rot="16200000" flipV="1">
              <a:off x="6726555" y="2623022"/>
              <a:ext cx="904240" cy="307392"/>
            </a:xfrm>
            <a:prstGeom prst="bentConnector2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06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16322" y="5617136"/>
            <a:ext cx="1232646" cy="121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333265" y="293756"/>
            <a:ext cx="9967778" cy="739966"/>
            <a:chOff x="1651354" y="303381"/>
            <a:chExt cx="9967778" cy="73996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938362" y="1036078"/>
              <a:ext cx="9393762" cy="7269"/>
            </a:xfrm>
            <a:prstGeom prst="line">
              <a:avLst/>
            </a:prstGeom>
            <a:ln w="38100">
              <a:gradFill flip="none" rotWithShape="1">
                <a:gsLst>
                  <a:gs pos="6000">
                    <a:schemeClr val="bg1"/>
                  </a:gs>
                  <a:gs pos="64000">
                    <a:schemeClr val="accent6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itle 1"/>
            <p:cNvSpPr txBox="1">
              <a:spLocks/>
            </p:cNvSpPr>
            <p:nvPr/>
          </p:nvSpPr>
          <p:spPr>
            <a:xfrm>
              <a:off x="1651354" y="303381"/>
              <a:ext cx="9967778" cy="73996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000" dirty="0" smtClean="0">
                  <a:solidFill>
                    <a:schemeClr val="accent6">
                      <a:lumMod val="75000"/>
                    </a:schemeClr>
                  </a:solidFill>
                  <a:latin typeface="SansSerif"/>
                </a:rPr>
                <a:t> Tether</a:t>
              </a:r>
              <a:endParaRPr lang="en-US" sz="6000" dirty="0">
                <a:solidFill>
                  <a:schemeClr val="accent6">
                    <a:lumMod val="75000"/>
                  </a:schemeClr>
                </a:solidFill>
                <a:latin typeface="SansSerif"/>
              </a:endParaRPr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07280" y="1502076"/>
            <a:ext cx="9593881" cy="435970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Electrical wiring</a:t>
            </a:r>
          </a:p>
          <a:p>
            <a:pPr lvl="1"/>
            <a:r>
              <a:rPr lang="en-US" sz="2800" dirty="0" smtClean="0"/>
              <a:t>RCA</a:t>
            </a:r>
          </a:p>
          <a:p>
            <a:pPr lvl="1"/>
            <a:r>
              <a:rPr lang="en-US" sz="2800" dirty="0" smtClean="0"/>
              <a:t>Active USB</a:t>
            </a:r>
          </a:p>
          <a:p>
            <a:pPr lvl="1"/>
            <a:r>
              <a:rPr lang="en-US" sz="2800" dirty="0" smtClean="0"/>
              <a:t>10-gauge speaker wire</a:t>
            </a:r>
            <a:endParaRPr lang="en-US" sz="2800" dirty="0"/>
          </a:p>
          <a:p>
            <a:r>
              <a:rPr lang="en-US" sz="3200" dirty="0" smtClean="0"/>
              <a:t>Kevlar sheath</a:t>
            </a:r>
            <a:endParaRPr lang="en-US" sz="3200" dirty="0"/>
          </a:p>
          <a:p>
            <a:pPr lvl="1"/>
            <a:r>
              <a:rPr lang="en-US" sz="2800" dirty="0" smtClean="0"/>
              <a:t>Weather/abrasive contact durable</a:t>
            </a:r>
          </a:p>
          <a:p>
            <a:pPr lvl="1"/>
            <a:r>
              <a:rPr lang="en-US" sz="2800" dirty="0" smtClean="0"/>
              <a:t>Lightweight (0.21 kg for 15 m) [2]</a:t>
            </a:r>
          </a:p>
          <a:p>
            <a:r>
              <a:rPr lang="en-US" sz="3200" dirty="0" smtClean="0"/>
              <a:t>No steel guide wire</a:t>
            </a:r>
          </a:p>
          <a:p>
            <a:pPr lvl="1"/>
            <a:r>
              <a:rPr lang="en-US" sz="2800" dirty="0" smtClean="0"/>
              <a:t>Slack on wires inside body</a:t>
            </a:r>
          </a:p>
          <a:p>
            <a:pPr lvl="1"/>
            <a:r>
              <a:rPr lang="en-US" sz="2800" dirty="0" smtClean="0"/>
              <a:t>Stops on wires and sheath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Presented by Lester </a:t>
            </a:r>
            <a:r>
              <a:rPr lang="en-US" dirty="0" smtClean="0"/>
              <a:t>Nandati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61" y="1119827"/>
            <a:ext cx="5068007" cy="4124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7080961" y="5137537"/>
            <a:ext cx="3227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SansSerif" panose="00000400000000000000" pitchFamily="2" charset="2"/>
              </a:rPr>
              <a:t>Figure 3: Tether Tension Solution</a:t>
            </a:r>
            <a:endParaRPr lang="en-US" sz="1600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8798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16322" y="5617136"/>
            <a:ext cx="1232646" cy="121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322406" y="313006"/>
            <a:ext cx="9967778" cy="739966"/>
            <a:chOff x="1651354" y="303381"/>
            <a:chExt cx="9967778" cy="73996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938362" y="1036078"/>
              <a:ext cx="9393762" cy="7269"/>
            </a:xfrm>
            <a:prstGeom prst="line">
              <a:avLst/>
            </a:prstGeom>
            <a:ln w="38100">
              <a:gradFill flip="none" rotWithShape="1">
                <a:gsLst>
                  <a:gs pos="6000">
                    <a:schemeClr val="bg1"/>
                  </a:gs>
                  <a:gs pos="64000">
                    <a:schemeClr val="accent6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itle 1"/>
            <p:cNvSpPr txBox="1">
              <a:spLocks/>
            </p:cNvSpPr>
            <p:nvPr/>
          </p:nvSpPr>
          <p:spPr>
            <a:xfrm>
              <a:off x="1651354" y="303381"/>
              <a:ext cx="9967778" cy="73996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000" dirty="0" smtClean="0">
                  <a:solidFill>
                    <a:schemeClr val="accent6">
                      <a:lumMod val="75000"/>
                    </a:schemeClr>
                  </a:solidFill>
                  <a:latin typeface="SansSerif"/>
                </a:rPr>
                <a:t> Camera Movement</a:t>
              </a:r>
              <a:endParaRPr lang="en-US" sz="6000" dirty="0">
                <a:solidFill>
                  <a:schemeClr val="accent6">
                    <a:lumMod val="75000"/>
                  </a:schemeClr>
                </a:solidFill>
                <a:latin typeface="SansSerif"/>
              </a:endParaRPr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96422" y="1511701"/>
            <a:ext cx="9393762" cy="438591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Simplified design </a:t>
            </a:r>
          </a:p>
          <a:p>
            <a:pPr lvl="1"/>
            <a:r>
              <a:rPr lang="en-US" sz="2800" dirty="0" smtClean="0"/>
              <a:t>Aileron system</a:t>
            </a:r>
          </a:p>
          <a:p>
            <a:pPr lvl="1"/>
            <a:r>
              <a:rPr lang="en-US" sz="2800" dirty="0" smtClean="0"/>
              <a:t>Panning only</a:t>
            </a:r>
            <a:endParaRPr lang="en-US" sz="2800" dirty="0"/>
          </a:p>
          <a:p>
            <a:r>
              <a:rPr lang="en-US" sz="3200" dirty="0" smtClean="0"/>
              <a:t>Justifications</a:t>
            </a:r>
          </a:p>
          <a:p>
            <a:pPr lvl="1"/>
            <a:r>
              <a:rPr lang="en-US" sz="2800" dirty="0" smtClean="0"/>
              <a:t>Wide angle lens</a:t>
            </a:r>
          </a:p>
          <a:p>
            <a:pPr lvl="1"/>
            <a:r>
              <a:rPr lang="en-US" sz="2800" dirty="0" smtClean="0"/>
              <a:t>Simpler mechanism</a:t>
            </a:r>
            <a:endParaRPr lang="en-US" dirty="0" smtClean="0"/>
          </a:p>
          <a:p>
            <a:pPr lvl="1"/>
            <a:r>
              <a:rPr lang="en-US" sz="2800" dirty="0" smtClean="0"/>
              <a:t>Less space</a:t>
            </a:r>
          </a:p>
          <a:p>
            <a:pPr lvl="1"/>
            <a:r>
              <a:rPr lang="en-US" sz="2800" dirty="0" smtClean="0"/>
              <a:t>Servo motor</a:t>
            </a:r>
          </a:p>
          <a:p>
            <a:pPr lvl="1"/>
            <a:endParaRPr lang="en-US" sz="28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Presented by Lester </a:t>
            </a:r>
            <a:r>
              <a:rPr lang="en-US" dirty="0" smtClean="0"/>
              <a:t>Nandati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64263" y="5592052"/>
            <a:ext cx="3320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ansSerif" panose="00000400000000000000" pitchFamily="2" charset="2"/>
              </a:rPr>
              <a:t>Figure 4: Aileron system</a:t>
            </a:r>
            <a:endParaRPr lang="en-US" sz="1600" dirty="0">
              <a:latin typeface="SansSerif" panose="00000400000000000000" pitchFamily="2" charset="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53043" y="1385812"/>
            <a:ext cx="2837895" cy="4206240"/>
            <a:chOff x="6729260" y="1280604"/>
            <a:chExt cx="2837895" cy="448100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260" y="1280604"/>
              <a:ext cx="2837895" cy="2128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260" y="3633187"/>
              <a:ext cx="2837895" cy="2128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817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1700" y="1365250"/>
            <a:ext cx="4442460" cy="4810125"/>
          </a:xfrm>
        </p:spPr>
        <p:txBody>
          <a:bodyPr/>
          <a:lstStyle/>
          <a:p>
            <a:r>
              <a:rPr lang="en-US" dirty="0"/>
              <a:t>Materials tested:</a:t>
            </a:r>
          </a:p>
          <a:p>
            <a:pPr lvl="1"/>
            <a:r>
              <a:rPr lang="en-US" sz="2600" dirty="0"/>
              <a:t>Infrared camera</a:t>
            </a:r>
          </a:p>
          <a:p>
            <a:pPr lvl="1"/>
            <a:r>
              <a:rPr lang="en-US" sz="2600" dirty="0"/>
              <a:t>Infrared transmitting </a:t>
            </a:r>
            <a:r>
              <a:rPr lang="en-US" sz="2600" dirty="0" err="1"/>
              <a:t>plexiglass</a:t>
            </a:r>
            <a:endParaRPr lang="en-US" sz="2600" dirty="0"/>
          </a:p>
          <a:p>
            <a:r>
              <a:rPr lang="en-US" dirty="0"/>
              <a:t>Confirmed that the camera works in the dark</a:t>
            </a:r>
          </a:p>
          <a:p>
            <a:r>
              <a:rPr lang="en-US" dirty="0"/>
              <a:t>Discovered that the orientation of the </a:t>
            </a:r>
            <a:r>
              <a:rPr lang="en-US" dirty="0" err="1"/>
              <a:t>plexiglass</a:t>
            </a:r>
            <a:r>
              <a:rPr lang="en-US" dirty="0"/>
              <a:t> is important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Presented by Colin Riley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Camera Testing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6550" y="4782052"/>
            <a:ext cx="5604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ansSerif" panose="00000400000000000000" pitchFamily="2" charset="2"/>
              </a:rPr>
              <a:t>Figure 6. Initial testing of camera and </a:t>
            </a:r>
            <a:r>
              <a:rPr lang="en-US" sz="1600" dirty="0" err="1" smtClean="0">
                <a:latin typeface="SansSerif" panose="00000400000000000000" pitchFamily="2" charset="2"/>
              </a:rPr>
              <a:t>plexiglass</a:t>
            </a:r>
            <a:endParaRPr lang="en-US" sz="1600" dirty="0">
              <a:latin typeface="SansSerif" panose="00000400000000000000" pitchFamily="2" charset="2"/>
            </a:endParaRPr>
          </a:p>
        </p:txBody>
      </p:sp>
      <p:pic>
        <p:nvPicPr>
          <p:cNvPr id="7" name="IR_plexiglas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275153" y="1422183"/>
            <a:ext cx="5932235" cy="333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4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1700" y="1365250"/>
            <a:ext cx="4452620" cy="4810125"/>
          </a:xfrm>
        </p:spPr>
        <p:txBody>
          <a:bodyPr/>
          <a:lstStyle/>
          <a:p>
            <a:r>
              <a:rPr lang="en-US" dirty="0"/>
              <a:t>Materials tested:</a:t>
            </a:r>
          </a:p>
          <a:p>
            <a:pPr lvl="1"/>
            <a:r>
              <a:rPr lang="en-US" sz="2600" dirty="0"/>
              <a:t>Gear box</a:t>
            </a:r>
          </a:p>
          <a:p>
            <a:pPr lvl="1"/>
            <a:r>
              <a:rPr lang="en-US" sz="2600" dirty="0" smtClean="0"/>
              <a:t>Motors</a:t>
            </a:r>
            <a:endParaRPr lang="en-US" sz="2600" dirty="0">
              <a:solidFill>
                <a:schemeClr val="tx1"/>
              </a:solidFill>
            </a:endParaRP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Treads</a:t>
            </a:r>
          </a:p>
          <a:p>
            <a:r>
              <a:rPr lang="en-US" dirty="0"/>
              <a:t>Confirmed that the rover can navigate a variety of terrains</a:t>
            </a:r>
          </a:p>
          <a:p>
            <a:r>
              <a:rPr lang="en-US" dirty="0"/>
              <a:t>Learned that the final design needs wider, more durable treads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Presented by Colin Riley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Mobility Testing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16964" y="4853378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ansSerif" panose="00000400000000000000" pitchFamily="2" charset="2"/>
              </a:rPr>
              <a:t>Figure 7. Initial testing of chassis mobility</a:t>
            </a:r>
            <a:endParaRPr lang="en-US" sz="1600" dirty="0">
              <a:solidFill>
                <a:srgbClr val="FF0000"/>
              </a:solidFill>
              <a:latin typeface="SansSerif" panose="00000400000000000000" pitchFamily="2" charset="2"/>
            </a:endParaRPr>
          </a:p>
        </p:txBody>
      </p:sp>
      <p:pic>
        <p:nvPicPr>
          <p:cNvPr id="7" name="midtermII_rov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634680" y="1512819"/>
            <a:ext cx="5937325" cy="33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1700" y="1365250"/>
            <a:ext cx="4112567" cy="4810125"/>
          </a:xfrm>
        </p:spPr>
        <p:txBody>
          <a:bodyPr/>
          <a:lstStyle/>
          <a:p>
            <a:r>
              <a:rPr lang="en-US" dirty="0"/>
              <a:t>Still over 70% of budget available</a:t>
            </a:r>
          </a:p>
          <a:p>
            <a:r>
              <a:rPr lang="en-US" dirty="0"/>
              <a:t>Spending changes</a:t>
            </a:r>
          </a:p>
          <a:p>
            <a:pPr lvl="1"/>
            <a:r>
              <a:rPr lang="en-US" sz="2600" dirty="0"/>
              <a:t>Invest in more expensive parts</a:t>
            </a:r>
          </a:p>
          <a:p>
            <a:pPr lvl="1"/>
            <a:r>
              <a:rPr lang="en-US" sz="2600" dirty="0"/>
              <a:t>Final components</a:t>
            </a:r>
          </a:p>
          <a:p>
            <a:pPr lvl="1"/>
            <a:r>
              <a:rPr lang="en-US" sz="2600" dirty="0"/>
              <a:t>Allocate 20% to prototype testing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Presented by Lester </a:t>
            </a:r>
            <a:r>
              <a:rPr lang="en-US" dirty="0" err="1" smtClean="0"/>
              <a:t>Nandati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52403" y="5084718"/>
            <a:ext cx="27414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SansSerif" panose="00000400000000000000" pitchFamily="2" charset="2"/>
                <a:cs typeface="PT Serif"/>
              </a:rPr>
              <a:t>Figure 6. Budget burn chart.</a:t>
            </a:r>
            <a:endParaRPr lang="en-US" sz="1600" dirty="0">
              <a:latin typeface="SansSerif" panose="00000400000000000000" pitchFamily="2" charset="2"/>
              <a:cs typeface="PT Serif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283982"/>
              </p:ext>
            </p:extLst>
          </p:nvPr>
        </p:nvGraphicFramePr>
        <p:xfrm>
          <a:off x="4556413" y="1335681"/>
          <a:ext cx="7052033" cy="3726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115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Controller implementation</a:t>
            </a:r>
          </a:p>
          <a:p>
            <a:r>
              <a:rPr lang="en-US" dirty="0"/>
              <a:t>Video to Raspberry Pi </a:t>
            </a:r>
          </a:p>
          <a:p>
            <a:r>
              <a:rPr lang="en-US" dirty="0"/>
              <a:t>Casing</a:t>
            </a:r>
          </a:p>
          <a:p>
            <a:r>
              <a:rPr lang="en-US" dirty="0"/>
              <a:t>Tether</a:t>
            </a:r>
          </a:p>
          <a:p>
            <a:r>
              <a:rPr lang="en-US" dirty="0"/>
              <a:t>Weatherproofing</a:t>
            </a:r>
          </a:p>
          <a:p>
            <a:r>
              <a:rPr lang="en-US" dirty="0" smtClean="0"/>
              <a:t>Portability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030663" y="6356350"/>
            <a:ext cx="4130675" cy="365125"/>
          </a:xfrm>
        </p:spPr>
        <p:txBody>
          <a:bodyPr/>
          <a:lstStyle/>
          <a:p>
            <a:r>
              <a:rPr lang="en-US" dirty="0" smtClean="0"/>
              <a:t>Presented by Jordan </a:t>
            </a:r>
            <a:r>
              <a:rPr lang="en-US" dirty="0" err="1" smtClean="0"/>
              <a:t>Muntain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Work to be completed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3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Conducted field research at Tall Timbers</a:t>
            </a:r>
          </a:p>
          <a:p>
            <a:r>
              <a:rPr lang="en-US" dirty="0" smtClean="0"/>
              <a:t>Determined components</a:t>
            </a:r>
          </a:p>
          <a:p>
            <a:r>
              <a:rPr lang="en-US" dirty="0" smtClean="0"/>
              <a:t>Constructed a final design concept</a:t>
            </a:r>
          </a:p>
          <a:p>
            <a:r>
              <a:rPr lang="en-US" dirty="0" smtClean="0"/>
              <a:t>Tested an initial prototype</a:t>
            </a:r>
          </a:p>
          <a:p>
            <a:r>
              <a:rPr lang="en-US" dirty="0" smtClean="0"/>
              <a:t>Established a schedule for future 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Presented by Jordan </a:t>
            </a:r>
            <a:r>
              <a:rPr lang="en-US" dirty="0" err="1" smtClean="0"/>
              <a:t>Muntain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62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z="2000" smtClean="0"/>
              <a:pPr/>
              <a:t>2</a:t>
            </a:fld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Background &amp; field research</a:t>
            </a:r>
          </a:p>
          <a:p>
            <a:r>
              <a:rPr lang="en-US" dirty="0" smtClean="0"/>
              <a:t>Design Process</a:t>
            </a:r>
          </a:p>
          <a:p>
            <a:pPr lvl="1"/>
            <a:r>
              <a:rPr lang="en-US" sz="2600" dirty="0" smtClean="0"/>
              <a:t>Component selection</a:t>
            </a:r>
          </a:p>
          <a:p>
            <a:pPr lvl="1"/>
            <a:r>
              <a:rPr lang="en-US" sz="2600" dirty="0" smtClean="0"/>
              <a:t>Final design details</a:t>
            </a:r>
          </a:p>
          <a:p>
            <a:pPr lvl="1"/>
            <a:r>
              <a:rPr lang="en-US" sz="2600" dirty="0" smtClean="0"/>
              <a:t>Initial testing</a:t>
            </a:r>
          </a:p>
          <a:p>
            <a:r>
              <a:rPr lang="en-US" dirty="0" smtClean="0"/>
              <a:t>Project management</a:t>
            </a:r>
          </a:p>
          <a:p>
            <a:pPr lvl="1"/>
            <a:r>
              <a:rPr lang="en-US" sz="2600" dirty="0" smtClean="0"/>
              <a:t>Budget overview</a:t>
            </a:r>
          </a:p>
          <a:p>
            <a:pPr lvl="1"/>
            <a:r>
              <a:rPr lang="en-US" sz="2600" dirty="0" smtClean="0"/>
              <a:t>Work to be completed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Presented by </a:t>
            </a:r>
            <a:r>
              <a:rPr lang="en-US" dirty="0" smtClean="0"/>
              <a:t>Jane Bartley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2400" dirty="0"/>
              <a:t>"Gopher Tortoise." </a:t>
            </a:r>
            <a:r>
              <a:rPr lang="en-US" sz="2400" i="1" dirty="0"/>
              <a:t>Wildlife</a:t>
            </a:r>
            <a:r>
              <a:rPr lang="en-US" sz="2400" dirty="0"/>
              <a:t>. </a:t>
            </a:r>
            <a:r>
              <a:rPr lang="en-US" sz="2400" dirty="0" err="1"/>
              <a:t>Meryman</a:t>
            </a:r>
            <a:r>
              <a:rPr lang="en-US" sz="2400" dirty="0"/>
              <a:t> Environmental, </a:t>
            </a:r>
            <a:r>
              <a:rPr lang="en-US" sz="2400" dirty="0" err="1"/>
              <a:t>n.d.</a:t>
            </a:r>
            <a:r>
              <a:rPr lang="en-US" sz="2400" dirty="0"/>
              <a:t> Web. 20 Jan. 2015. &lt;http://</a:t>
            </a:r>
            <a:r>
              <a:rPr lang="en-US" sz="2400" dirty="0" err="1"/>
              <a:t>merymanenvironmental.com</a:t>
            </a:r>
            <a:r>
              <a:rPr lang="en-US" sz="2400" dirty="0"/>
              <a:t>/gopher-tortoise/&gt;</a:t>
            </a:r>
            <a:r>
              <a:rPr lang="en-US" sz="2400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"Wide View Color Infra Red Camera with 7 IR LEDs." Wide View Color Infra Red Camera with 7 IR LEDs. </a:t>
            </a:r>
            <a:r>
              <a:rPr lang="en-US" sz="2400" dirty="0" err="1"/>
              <a:t>SuperDroid</a:t>
            </a:r>
            <a:r>
              <a:rPr lang="en-US" sz="2400" dirty="0"/>
              <a:t> Robots, </a:t>
            </a:r>
            <a:r>
              <a:rPr lang="en-US" sz="2400" dirty="0" err="1"/>
              <a:t>n.d.</a:t>
            </a:r>
            <a:r>
              <a:rPr lang="en-US" sz="2400" dirty="0"/>
              <a:t> Web. 14 Oct. 2014. </a:t>
            </a:r>
            <a:endParaRPr lang="en-US" sz="24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"Wide View Color Infra Red Camera with 7 IR LEDs." Wide View Color Infra Red Camera with 7 IR LEDs. </a:t>
            </a:r>
            <a:r>
              <a:rPr lang="en-US" sz="2400" dirty="0" err="1"/>
              <a:t>SuperDroid</a:t>
            </a:r>
            <a:r>
              <a:rPr lang="en-US" sz="2400" dirty="0"/>
              <a:t> Robots, </a:t>
            </a:r>
            <a:r>
              <a:rPr lang="en-US" sz="2400" dirty="0" err="1"/>
              <a:t>n.d.</a:t>
            </a:r>
            <a:r>
              <a:rPr lang="en-US" sz="2400" dirty="0"/>
              <a:t> Web. 14 Oct. 2014. 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Presented by Jordan </a:t>
            </a:r>
            <a:r>
              <a:rPr lang="en-US" dirty="0" err="1"/>
              <a:t>Muntain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5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15423" y="2548612"/>
            <a:ext cx="4174807" cy="1204913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25040" y="3550920"/>
            <a:ext cx="774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 more information go to: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http://www.eng.fsu.edu/me/senior_design/2015/team21/index.html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Appendix: Gantt Chart</a:t>
            </a:r>
            <a:endParaRPr lang="en-US" dirty="0"/>
          </a:p>
        </p:txBody>
      </p:sp>
      <p:pic>
        <p:nvPicPr>
          <p:cNvPr id="6" name="Picture 5" descr="Screen Shot 2015-01-16 at 11.59.59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73" y="1232920"/>
            <a:ext cx="10888072" cy="491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1701" y="1365250"/>
            <a:ext cx="5566204" cy="4810125"/>
          </a:xfrm>
        </p:spPr>
        <p:txBody>
          <a:bodyPr>
            <a:normAutofit/>
          </a:bodyPr>
          <a:lstStyle/>
          <a:p>
            <a:r>
              <a:rPr lang="en-US" dirty="0" smtClean="0"/>
              <a:t>Sponsor of project: Kim Sash, conservation biologist at Tall Timbers</a:t>
            </a:r>
          </a:p>
          <a:p>
            <a:r>
              <a:rPr lang="en-US" dirty="0"/>
              <a:t>One species </a:t>
            </a:r>
            <a:r>
              <a:rPr lang="en-US" dirty="0" smtClean="0"/>
              <a:t>she studies is </a:t>
            </a:r>
            <a:r>
              <a:rPr lang="en-US" dirty="0"/>
              <a:t>the gopher tortoise</a:t>
            </a:r>
          </a:p>
          <a:p>
            <a:pPr lvl="1"/>
            <a:r>
              <a:rPr lang="en-US" sz="2600" dirty="0"/>
              <a:t>Keystone species</a:t>
            </a:r>
          </a:p>
          <a:p>
            <a:pPr lvl="1"/>
            <a:r>
              <a:rPr lang="en-US" sz="2600" dirty="0"/>
              <a:t>Burrows are </a:t>
            </a:r>
            <a:r>
              <a:rPr lang="en-US" sz="2600" dirty="0" smtClean="0"/>
              <a:t>an average of 6m long (maximum 15m)</a:t>
            </a:r>
            <a:endParaRPr lang="en-US" sz="2600" dirty="0"/>
          </a:p>
          <a:p>
            <a:pPr lvl="1"/>
            <a:r>
              <a:rPr lang="en-US" sz="2600" dirty="0"/>
              <a:t>Function of the scope is to take population surveys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Presented by Jane Bartley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7" name="Picture 2" descr="Gopher Tortoise, Unknown Photograph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46" y="1459856"/>
            <a:ext cx="4692738" cy="310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71668" y="4547168"/>
            <a:ext cx="4709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ansSerif" panose="00000400000000000000" pitchFamily="2" charset="2"/>
              </a:rPr>
              <a:t>Figure 1. Gopher tortoise emerging from his burrow. [1]</a:t>
            </a:r>
            <a:endParaRPr lang="en-US" sz="1600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7580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1700" y="1365250"/>
            <a:ext cx="5659967" cy="4810125"/>
          </a:xfrm>
        </p:spPr>
        <p:txBody>
          <a:bodyPr/>
          <a:lstStyle/>
          <a:p>
            <a:r>
              <a:rPr lang="en-US" dirty="0" smtClean="0"/>
              <a:t>Design team took a trip to Tall Timbers</a:t>
            </a:r>
            <a:endParaRPr lang="en-US" dirty="0"/>
          </a:p>
          <a:p>
            <a:r>
              <a:rPr lang="en-US" dirty="0" smtClean="0"/>
              <a:t>Scoped several burrows along with Kim</a:t>
            </a:r>
            <a:endParaRPr lang="en-US" dirty="0"/>
          </a:p>
          <a:p>
            <a:r>
              <a:rPr lang="en-US" dirty="0" smtClean="0"/>
              <a:t>Able to use the current scope to identify issues and items for improvement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Presented by Jane Bartley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Tall Timbers Expedition </a:t>
            </a:r>
            <a:endParaRPr lang="en-US" dirty="0"/>
          </a:p>
        </p:txBody>
      </p:sp>
      <p:pic>
        <p:nvPicPr>
          <p:cNvPr id="6" name="Picture 2" descr="http://www.eng.fsu.edu/me/senior_design/2015/team21/images/img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068" y="1352553"/>
            <a:ext cx="4519731" cy="338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24023" y="4778710"/>
            <a:ext cx="4557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ansSerif" panose="00000400000000000000" pitchFamily="2" charset="2"/>
                <a:cs typeface="PT Serif"/>
              </a:rPr>
              <a:t>Figure 2. Design team scoping a burrow.</a:t>
            </a:r>
            <a:endParaRPr lang="en-US" sz="1600" dirty="0">
              <a:latin typeface="SansSerif" panose="00000400000000000000" pitchFamily="2" charset="2"/>
              <a:cs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177572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1698" y="1365250"/>
            <a:ext cx="5304229" cy="48101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Current scope design </a:t>
            </a:r>
            <a:r>
              <a:rPr lang="en-US" dirty="0" smtClean="0"/>
              <a:t>flaws:</a:t>
            </a:r>
            <a:endParaRPr lang="en-US" dirty="0"/>
          </a:p>
          <a:p>
            <a:pPr lvl="1"/>
            <a:r>
              <a:rPr lang="en-US" sz="2600" dirty="0"/>
              <a:t>Cumbersome and heavy</a:t>
            </a:r>
          </a:p>
          <a:p>
            <a:pPr lvl="1"/>
            <a:r>
              <a:rPr lang="en-US" sz="2600" dirty="0"/>
              <a:t>Not waterproof or shockproof</a:t>
            </a:r>
          </a:p>
          <a:p>
            <a:pPr lvl="1"/>
            <a:r>
              <a:rPr lang="en-US" sz="2600" dirty="0"/>
              <a:t>Lack of data acquisition capability</a:t>
            </a:r>
          </a:p>
          <a:p>
            <a:pPr lvl="1"/>
            <a:r>
              <a:rPr lang="en-US" sz="2600" dirty="0"/>
              <a:t>Poor visibility from mud and dirt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Presented by Jane Bartley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Current Scope</a:t>
            </a:r>
            <a:endParaRPr lang="en-US" dirty="0"/>
          </a:p>
        </p:txBody>
      </p:sp>
      <p:pic>
        <p:nvPicPr>
          <p:cNvPr id="6" name="Picture 5" descr="10731130_468628639946242_4853354880292497767_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781" y="1333785"/>
            <a:ext cx="3695216" cy="4340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77007" y="5694915"/>
            <a:ext cx="3767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ansSerif" panose="00000400000000000000" pitchFamily="2" charset="2"/>
                <a:cs typeface="PT Serif"/>
              </a:rPr>
              <a:t>Figure 3. Tall Timbers current scope. </a:t>
            </a:r>
            <a:endParaRPr lang="en-US" sz="1600" dirty="0">
              <a:latin typeface="SansSerif" panose="00000400000000000000" pitchFamily="2" charset="2"/>
              <a:cs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305762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1700" y="1365250"/>
            <a:ext cx="7838442" cy="2594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Our objective is to create a design that is: </a:t>
            </a:r>
          </a:p>
          <a:p>
            <a:pPr lvl="1"/>
            <a:r>
              <a:rPr lang="en-US" sz="2600" dirty="0"/>
              <a:t>Durable</a:t>
            </a:r>
          </a:p>
          <a:p>
            <a:pPr lvl="1"/>
            <a:r>
              <a:rPr lang="en-US" sz="2600" dirty="0"/>
              <a:t>Capable</a:t>
            </a:r>
          </a:p>
          <a:p>
            <a:pPr lvl="1"/>
            <a:r>
              <a:rPr lang="en-US" sz="2600" dirty="0"/>
              <a:t>Portable</a:t>
            </a:r>
          </a:p>
          <a:p>
            <a:pPr lvl="1"/>
            <a:r>
              <a:rPr lang="en-US" sz="2600" dirty="0"/>
              <a:t>Affordable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Presented by Bridget </a:t>
            </a:r>
            <a:r>
              <a:rPr lang="en-US" dirty="0" err="1" smtClean="0"/>
              <a:t>Leen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Objectives and Goals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55289" y="3931297"/>
            <a:ext cx="9775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PT Serif"/>
                <a:cs typeface="PT Serif"/>
              </a:rPr>
              <a:t>“The main goal is to design a mechanism that has testing sensors, better durability, and more advanced video capabilities than the current system in order to enhance the surveying process of gopher tortoises.” </a:t>
            </a:r>
          </a:p>
        </p:txBody>
      </p:sp>
    </p:spTree>
    <p:extLst>
      <p:ext uri="{BB962C8B-B14F-4D97-AF65-F5344CB8AC3E}">
        <p14:creationId xmlns:p14="http://schemas.microsoft.com/office/powerpoint/2010/main" val="244522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1700" y="1365250"/>
            <a:ext cx="8040191" cy="4810125"/>
          </a:xfrm>
        </p:spPr>
        <p:txBody>
          <a:bodyPr>
            <a:normAutofit lnSpcReduction="10000"/>
          </a:bodyPr>
          <a:lstStyle/>
          <a:p>
            <a:pPr marL="2286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Camera Options</a:t>
            </a:r>
          </a:p>
          <a:p>
            <a:pPr lvl="1"/>
            <a:r>
              <a:rPr lang="en-US" sz="2600" dirty="0" smtClean="0"/>
              <a:t>Wide view color infrared camera (top)</a:t>
            </a:r>
          </a:p>
          <a:p>
            <a:pPr lvl="2"/>
            <a:r>
              <a:rPr lang="en-US" sz="2400" dirty="0" smtClean="0"/>
              <a:t>7 IR bulbs</a:t>
            </a:r>
          </a:p>
          <a:p>
            <a:pPr lvl="2"/>
            <a:r>
              <a:rPr lang="en-US" sz="2400" dirty="0" smtClean="0"/>
              <a:t>Night vision range of 6 meters</a:t>
            </a:r>
          </a:p>
          <a:p>
            <a:pPr lvl="1"/>
            <a:r>
              <a:rPr lang="en-US" sz="2600" dirty="0" smtClean="0"/>
              <a:t>All in one security camera (bottom)</a:t>
            </a:r>
          </a:p>
          <a:p>
            <a:pPr lvl="2"/>
            <a:r>
              <a:rPr lang="en-US" sz="2400" dirty="0" smtClean="0"/>
              <a:t>Already has weatherproof case</a:t>
            </a:r>
          </a:p>
          <a:p>
            <a:pPr lvl="2"/>
            <a:r>
              <a:rPr lang="en-US" sz="2400" dirty="0" smtClean="0"/>
              <a:t>Pan and tilt system built in</a:t>
            </a:r>
          </a:p>
          <a:p>
            <a:r>
              <a:rPr lang="en-US" dirty="0" smtClean="0"/>
              <a:t>Build Pan System</a:t>
            </a:r>
          </a:p>
          <a:p>
            <a:pPr lvl="1"/>
            <a:r>
              <a:rPr lang="en-US" dirty="0" smtClean="0"/>
              <a:t>Adding tilt will be excess due to camera’s wide view range</a:t>
            </a:r>
          </a:p>
          <a:p>
            <a:pPr lvl="1"/>
            <a:r>
              <a:rPr lang="en-US" dirty="0" smtClean="0"/>
              <a:t>Custom fit to camera and chassis</a:t>
            </a:r>
          </a:p>
          <a:p>
            <a:pPr lvl="1"/>
            <a:r>
              <a:rPr lang="en-US" dirty="0" smtClean="0"/>
              <a:t>Smaller than off-the-shelf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Presented by Bridget </a:t>
            </a:r>
            <a:r>
              <a:rPr lang="en-US" dirty="0" err="1" smtClean="0"/>
              <a:t>Leen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Choosing a Camera</a:t>
            </a:r>
            <a:endParaRPr lang="en-US" dirty="0"/>
          </a:p>
        </p:txBody>
      </p:sp>
      <p:pic>
        <p:nvPicPr>
          <p:cNvPr id="6" name="Picture 5" descr="http://www.superdroidrobots.com/images/WC-053-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091" y="1262542"/>
            <a:ext cx="2389039" cy="238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cdn3.volusion.com/kfdty.uzeay/v/vspfiles/photos/vcm-24vf-2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9137" y="3561535"/>
            <a:ext cx="2381250" cy="23812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707662" y="5799667"/>
            <a:ext cx="26300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ansSerif" panose="00000400000000000000" pitchFamily="2" charset="2"/>
                <a:cs typeface="PT Serif"/>
              </a:rPr>
              <a:t>Figure 4. Camera designs. [2,3] </a:t>
            </a:r>
            <a:endParaRPr lang="en-US" sz="1600" dirty="0">
              <a:latin typeface="SansSerif" panose="00000400000000000000" pitchFamily="2" charset="2"/>
              <a:cs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403673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1700" y="1365250"/>
            <a:ext cx="5827629" cy="4810125"/>
          </a:xfrm>
        </p:spPr>
        <p:txBody>
          <a:bodyPr/>
          <a:lstStyle/>
          <a:p>
            <a:r>
              <a:rPr lang="en-US" dirty="0" smtClean="0"/>
              <a:t>Linear track</a:t>
            </a:r>
          </a:p>
          <a:p>
            <a:pPr lvl="1"/>
            <a:r>
              <a:rPr lang="en-US" sz="2600" dirty="0" smtClean="0"/>
              <a:t>Stability</a:t>
            </a:r>
          </a:p>
          <a:p>
            <a:pPr lvl="1"/>
            <a:r>
              <a:rPr lang="en-US" sz="2600" dirty="0" smtClean="0"/>
              <a:t>Fits in small spaces</a:t>
            </a:r>
          </a:p>
          <a:p>
            <a:pPr lvl="1"/>
            <a:r>
              <a:rPr lang="en-US" sz="2600" dirty="0" smtClean="0"/>
              <a:t>Adjustable height</a:t>
            </a:r>
          </a:p>
          <a:p>
            <a:r>
              <a:rPr lang="en-US" dirty="0" smtClean="0"/>
              <a:t>Advantage over wheeled </a:t>
            </a:r>
          </a:p>
          <a:p>
            <a:pPr lvl="1"/>
            <a:r>
              <a:rPr lang="en-US" sz="2600" dirty="0" smtClean="0"/>
              <a:t>Increased traction</a:t>
            </a:r>
          </a:p>
          <a:p>
            <a:pPr lvl="1"/>
            <a:r>
              <a:rPr lang="en-US" sz="2600" dirty="0" smtClean="0"/>
              <a:t>Less likely to be rendered immobile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Presented by Bridget </a:t>
            </a:r>
            <a:r>
              <a:rPr lang="en-US" dirty="0" err="1"/>
              <a:t>Leen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Choosing a Chassis</a:t>
            </a:r>
            <a:endParaRPr lang="en-US" dirty="0"/>
          </a:p>
        </p:txBody>
      </p:sp>
      <p:pic>
        <p:nvPicPr>
          <p:cNvPr id="6" name="Picture 2" descr="https://fbcdn-sphotos-h-a.akamaihd.net/hphotos-ak-xpa1/v/t1.0-9/994492_457375917738181_9125309567383753230_n.jpg?oh=4939d10b68730c57c2721c96cfe56f59&amp;oe=55160603&amp;__gda__=1424434305_7e89454f796b1d7422aa083976a323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461" y="3365167"/>
            <a:ext cx="4809066" cy="234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28527" y="5747291"/>
            <a:ext cx="44891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ansSerif" panose="00000400000000000000" pitchFamily="2" charset="2"/>
                <a:cs typeface="PT Serif"/>
              </a:rPr>
              <a:t>Figure 4. Triangular tracked and linear tracked chassis.</a:t>
            </a:r>
            <a:endParaRPr lang="en-US" sz="1600" dirty="0">
              <a:latin typeface="SansSerif" panose="00000400000000000000" pitchFamily="2" charset="2"/>
              <a:cs typeface="PT Serif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734" y="1168491"/>
            <a:ext cx="4211930" cy="227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1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</a:p>
          <a:p>
            <a:r>
              <a:rPr lang="en-US" dirty="0" smtClean="0"/>
              <a:t>Rover</a:t>
            </a:r>
          </a:p>
          <a:p>
            <a:r>
              <a:rPr lang="en-US" dirty="0" smtClean="0"/>
              <a:t>Battery</a:t>
            </a:r>
          </a:p>
          <a:p>
            <a:pPr lvl="1"/>
            <a:r>
              <a:rPr lang="en-US" sz="2600" dirty="0" smtClean="0"/>
              <a:t>12V</a:t>
            </a:r>
          </a:p>
          <a:p>
            <a:pPr lvl="1"/>
            <a:r>
              <a:rPr lang="en-US" sz="2600" dirty="0" smtClean="0"/>
              <a:t>5 hour operation</a:t>
            </a:r>
          </a:p>
          <a:p>
            <a:pPr lvl="1"/>
            <a:r>
              <a:rPr lang="en-US" sz="2600" dirty="0" smtClean="0"/>
              <a:t>1.5 lbs</a:t>
            </a:r>
          </a:p>
          <a:p>
            <a:r>
              <a:rPr lang="en-US" dirty="0" smtClean="0"/>
              <a:t>Tether</a:t>
            </a:r>
          </a:p>
          <a:p>
            <a:pPr lvl="1"/>
            <a:r>
              <a:rPr lang="en-US" sz="2600" dirty="0" smtClean="0"/>
              <a:t>Video</a:t>
            </a:r>
          </a:p>
          <a:p>
            <a:pPr lvl="1"/>
            <a:r>
              <a:rPr lang="en-US" sz="2600" dirty="0" smtClean="0"/>
              <a:t>12V power</a:t>
            </a:r>
          </a:p>
          <a:p>
            <a:pPr lvl="1"/>
            <a:r>
              <a:rPr lang="en-US" sz="2600" dirty="0" smtClean="0"/>
              <a:t>Data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Presented by </a:t>
            </a:r>
            <a:r>
              <a:rPr lang="en-US" dirty="0" err="1" smtClean="0"/>
              <a:t>Sina</a:t>
            </a:r>
            <a:r>
              <a:rPr lang="en-US" dirty="0" smtClean="0"/>
              <a:t> </a:t>
            </a:r>
            <a:r>
              <a:rPr lang="en-US" dirty="0" err="1" smtClean="0"/>
              <a:t>Sharifi-raini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Final Design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711980" y="1289214"/>
            <a:ext cx="5678805" cy="4926048"/>
            <a:chOff x="6026188" y="1289214"/>
            <a:chExt cx="5678805" cy="4926048"/>
          </a:xfrm>
        </p:grpSpPr>
        <p:grpSp>
          <p:nvGrpSpPr>
            <p:cNvPr id="32" name="Group 31"/>
            <p:cNvGrpSpPr/>
            <p:nvPr/>
          </p:nvGrpSpPr>
          <p:grpSpPr>
            <a:xfrm>
              <a:off x="6026188" y="1289214"/>
              <a:ext cx="5678805" cy="4926048"/>
              <a:chOff x="6129656" y="1136625"/>
              <a:chExt cx="5678805" cy="4926048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152991" y="1136625"/>
                <a:ext cx="5655470" cy="4926048"/>
                <a:chOff x="6152991" y="1136625"/>
                <a:chExt cx="5655470" cy="4926048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6152991" y="4357370"/>
                  <a:ext cx="2268301" cy="1290515"/>
                  <a:chOff x="9189720" y="1610359"/>
                  <a:chExt cx="2268301" cy="1290515"/>
                </a:xfrm>
              </p:grpSpPr>
              <p:sp>
                <p:nvSpPr>
                  <p:cNvPr id="57" name="Rounded Rectangle 56"/>
                  <p:cNvSpPr/>
                  <p:nvPr/>
                </p:nvSpPr>
                <p:spPr>
                  <a:xfrm>
                    <a:off x="9189720" y="1610359"/>
                    <a:ext cx="2235200" cy="1290515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9192341" y="2423256"/>
                    <a:ext cx="226568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smtClean="0"/>
                      <a:t>Rover</a:t>
                    </a:r>
                    <a:endParaRPr lang="en-US" sz="2400" dirty="0"/>
                  </a:p>
                </p:txBody>
              </p: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6152991" y="1136625"/>
                  <a:ext cx="2265680" cy="1391618"/>
                  <a:chOff x="726440" y="848662"/>
                  <a:chExt cx="2265680" cy="1391618"/>
                </a:xfrm>
              </p:grpSpPr>
              <p:sp>
                <p:nvSpPr>
                  <p:cNvPr id="55" name="Rounded Rectangle 54"/>
                  <p:cNvSpPr/>
                  <p:nvPr/>
                </p:nvSpPr>
                <p:spPr>
                  <a:xfrm>
                    <a:off x="726440" y="848662"/>
                    <a:ext cx="2235200" cy="1391618"/>
                  </a:xfrm>
                  <a:prstGeom prst="round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726440" y="1694099"/>
                    <a:ext cx="226568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smtClean="0"/>
                      <a:t>User Interface</a:t>
                    </a:r>
                    <a:endParaRPr lang="en-US" sz="2400" dirty="0"/>
                  </a:p>
                </p:txBody>
              </p:sp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9382205" y="1431114"/>
                  <a:ext cx="2291635" cy="802640"/>
                  <a:chOff x="5074365" y="5475838"/>
                  <a:chExt cx="2291635" cy="802640"/>
                </a:xfrm>
              </p:grpSpPr>
              <p:sp>
                <p:nvSpPr>
                  <p:cNvPr id="53" name="Rounded Rectangle 52"/>
                  <p:cNvSpPr/>
                  <p:nvPr/>
                </p:nvSpPr>
                <p:spPr>
                  <a:xfrm>
                    <a:off x="5074365" y="5475838"/>
                    <a:ext cx="2235200" cy="802640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100320" y="5647009"/>
                    <a:ext cx="226568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smtClean="0"/>
                      <a:t>Battery</a:t>
                    </a:r>
                    <a:endParaRPr lang="en-US" sz="2400" dirty="0"/>
                  </a:p>
                </p:txBody>
              </p:sp>
            </p:grpSp>
            <p:sp>
              <p:nvSpPr>
                <p:cNvPr id="42" name="TextBox 41"/>
                <p:cNvSpPr txBox="1"/>
                <p:nvPr/>
              </p:nvSpPr>
              <p:spPr>
                <a:xfrm rot="16200000">
                  <a:off x="5749812" y="3266990"/>
                  <a:ext cx="153234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Active  USB</a:t>
                  </a:r>
                  <a:endParaRPr lang="en-US" sz="2000" dirty="0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 rot="16200000">
                  <a:off x="6847492" y="3080801"/>
                  <a:ext cx="146032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RCA </a:t>
                  </a:r>
                  <a:r>
                    <a:rPr lang="en-US" sz="2000" dirty="0"/>
                    <a:t> </a:t>
                  </a:r>
                  <a:r>
                    <a:rPr lang="en-US" sz="2000" dirty="0" smtClean="0"/>
                    <a:t>Video</a:t>
                  </a:r>
                  <a:endParaRPr lang="en-US" sz="2000" dirty="0"/>
                </a:p>
              </p:txBody>
            </p:sp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6664960" y="2528243"/>
                  <a:ext cx="0" cy="1829128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 flipV="1">
                  <a:off x="7762240" y="2528243"/>
                  <a:ext cx="0" cy="1829128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>
                  <a:stCxn id="53" idx="1"/>
                  <a:endCxn id="55" idx="3"/>
                </p:cNvCxnSpPr>
                <p:nvPr/>
              </p:nvCxnSpPr>
              <p:spPr>
                <a:xfrm flipH="1">
                  <a:off x="8388191" y="1832434"/>
                  <a:ext cx="994014" cy="0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Elbow Connector 46"/>
                <p:cNvCxnSpPr>
                  <a:stCxn id="53" idx="2"/>
                  <a:endCxn id="57" idx="3"/>
                </p:cNvCxnSpPr>
                <p:nvPr/>
              </p:nvCxnSpPr>
              <p:spPr>
                <a:xfrm rot="5400000">
                  <a:off x="8059561" y="2562384"/>
                  <a:ext cx="2768874" cy="2111614"/>
                </a:xfrm>
                <a:prstGeom prst="bentConnector2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" name="Group 47"/>
                <p:cNvGrpSpPr/>
                <p:nvPr/>
              </p:nvGrpSpPr>
              <p:grpSpPr>
                <a:xfrm>
                  <a:off x="10104120" y="5171161"/>
                  <a:ext cx="1704341" cy="891512"/>
                  <a:chOff x="10104120" y="5171161"/>
                  <a:chExt cx="1704341" cy="891512"/>
                </a:xfrm>
              </p:grpSpPr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10104120" y="5401993"/>
                    <a:ext cx="299720" cy="0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10104120" y="5831840"/>
                    <a:ext cx="299720" cy="0"/>
                  </a:xfrm>
                  <a:prstGeom prst="line">
                    <a:avLst/>
                  </a:prstGeom>
                  <a:ln w="381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10660381" y="5171161"/>
                    <a:ext cx="114808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>
                        <a:solidFill>
                          <a:srgbClr val="990000"/>
                        </a:solidFill>
                      </a:rPr>
                      <a:t>Data</a:t>
                    </a:r>
                    <a:endParaRPr lang="en-US" sz="2400" dirty="0">
                      <a:solidFill>
                        <a:srgbClr val="990000"/>
                      </a:solidFill>
                    </a:endParaRP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10660381" y="5601008"/>
                    <a:ext cx="114808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Power</a:t>
                    </a:r>
                    <a:endParaRPr lang="en-US" sz="24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  <p:cxnSp>
            <p:nvCxnSpPr>
              <p:cNvPr id="36" name="Straight Connector 35"/>
              <p:cNvCxnSpPr/>
              <p:nvPr/>
            </p:nvCxnSpPr>
            <p:spPr>
              <a:xfrm flipH="1" flipV="1">
                <a:off x="6129656" y="3437219"/>
                <a:ext cx="5456236" cy="589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8865974" y="3073482"/>
                <a:ext cx="20215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Above Ground</a:t>
                </a:r>
                <a:endParaRPr lang="en-US" sz="20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883186" y="3430539"/>
                <a:ext cx="1987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Below Ground</a:t>
                </a:r>
                <a:endParaRPr lang="en-US" sz="2000" dirty="0"/>
              </a:p>
            </p:txBody>
          </p:sp>
        </p:grpSp>
        <p:pic>
          <p:nvPicPr>
            <p:cNvPr id="33" name="Picture 2" descr="http://gaming.logitech.com/assets/47832/2/f310-gaming-gamepad-image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411" y="1341692"/>
              <a:ext cx="1393825" cy="892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https://fbcdn-sphotos-h-a.akamaihd.net/hphotos-ak-xpa1/v/t1.0-9/994492_457375917738181_9125309567383753230_n.jpg?oh=4939d10b68730c57c2721c96cfe56f59&amp;oe=55160603&amp;__gda__=1424434305_7e89454f796b1d7422aa083976a3238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981" y="4507412"/>
              <a:ext cx="2003941" cy="977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117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973</Words>
  <Application>Microsoft Office PowerPoint</Application>
  <PresentationFormat>Widescreen</PresentationFormat>
  <Paragraphs>270</Paragraphs>
  <Slides>22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PT Serif</vt:lpstr>
      <vt:lpstr>San serif</vt:lpstr>
      <vt:lpstr>SansSerif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Riley, Colin</dc:creator>
  <cp:lastModifiedBy>studentpro</cp:lastModifiedBy>
  <cp:revision>95</cp:revision>
  <dcterms:created xsi:type="dcterms:W3CDTF">2014-10-13T21:06:01Z</dcterms:created>
  <dcterms:modified xsi:type="dcterms:W3CDTF">2015-04-07T17:31:35Z</dcterms:modified>
</cp:coreProperties>
</file>