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68C"/>
    <a:srgbClr val="00538E"/>
    <a:srgbClr val="00538D"/>
    <a:srgbClr val="010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8" autoAdjust="0"/>
    <p:restoredTop sz="94660"/>
  </p:normalViewPr>
  <p:slideViewPr>
    <p:cSldViewPr snapToGrid="0">
      <p:cViewPr>
        <p:scale>
          <a:sx n="400" d="100"/>
          <a:sy n="400" d="100"/>
        </p:scale>
        <p:origin x="288" y="-6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1sal\Downloads\Orde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Pedibus 2.0 Cost Breakdown</a:t>
            </a:r>
          </a:p>
        </c:rich>
      </c:tx>
      <c:layout>
        <c:manualLayout>
          <c:xMode val="edge"/>
          <c:yMode val="edge"/>
          <c:x val="0.16954000338590625"/>
          <c:y val="1.2858022506378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07943377229023E-2"/>
          <c:y val="0.12857608565799572"/>
          <c:w val="0.61451457139155952"/>
          <c:h val="0.82644757606595576"/>
        </c:manualLayout>
      </c:layout>
      <c:doughnutChart>
        <c:varyColors val="1"/>
        <c:ser>
          <c:idx val="0"/>
          <c:order val="0"/>
          <c:tx>
            <c:strRef>
              <c:f>[Ordering.xlsx]Sheet1!$O$7:$O$12</c:f>
              <c:strCache>
                <c:ptCount val="6"/>
                <c:pt idx="0">
                  <c:v>Steel</c:v>
                </c:pt>
                <c:pt idx="1">
                  <c:v>Misc. Materials</c:v>
                </c:pt>
                <c:pt idx="2">
                  <c:v>Misc. Parts</c:v>
                </c:pt>
                <c:pt idx="3">
                  <c:v>Transaxle, Brakes &amp; Wheels</c:v>
                </c:pt>
                <c:pt idx="4">
                  <c:v>Roof</c:v>
                </c:pt>
                <c:pt idx="5">
                  <c:v>Bar Top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[Ordering.xlsx]Sheet1!$O$7:$O$12</c:f>
              <c:strCache>
                <c:ptCount val="6"/>
                <c:pt idx="0">
                  <c:v>Steel</c:v>
                </c:pt>
                <c:pt idx="1">
                  <c:v>Misc. Materials</c:v>
                </c:pt>
                <c:pt idx="2">
                  <c:v>Misc. Parts</c:v>
                </c:pt>
                <c:pt idx="3">
                  <c:v>Transaxle, Brakes &amp; Wheels</c:v>
                </c:pt>
                <c:pt idx="4">
                  <c:v>Roof</c:v>
                </c:pt>
                <c:pt idx="5">
                  <c:v>Bar Top</c:v>
                </c:pt>
              </c:strCache>
            </c:strRef>
          </c:cat>
          <c:val>
            <c:numRef>
              <c:f>[Ordering.xlsx]Sheet1!$P$7:$P$12</c:f>
              <c:numCache>
                <c:formatCode>General</c:formatCode>
                <c:ptCount val="6"/>
                <c:pt idx="0">
                  <c:v>1155.47</c:v>
                </c:pt>
                <c:pt idx="1">
                  <c:v>1046.27</c:v>
                </c:pt>
                <c:pt idx="2" formatCode="&quot;$&quot;#,##0.00_);[Red]\(&quot;$&quot;#,##0.00\)">
                  <c:v>4035.7799999999988</c:v>
                </c:pt>
                <c:pt idx="3" formatCode="&quot;$&quot;#,##0.00_);[Red]\(&quot;$&quot;#,##0.00\)">
                  <c:v>1397.6799999999998</c:v>
                </c:pt>
                <c:pt idx="4" formatCode="&quot;$&quot;#,##0.00_);[Red]\(&quot;$&quot;#,##0.00\)">
                  <c:v>2945.5</c:v>
                </c:pt>
                <c:pt idx="5">
                  <c:v>472.5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2176548281035715"/>
          <c:y val="0.19213659425099183"/>
          <c:w val="0.37767861500300248"/>
          <c:h val="0.69337363391000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2568C"/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9FA9-9F38-4B2A-98A9-B417C70124C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7579-5267-44E2-8B4D-00920C71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3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40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9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4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9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152E-15AD-417F-A039-74315A2BD51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1BEC-1BAF-4FCD-BF88-CAD2F090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chart" Target="../charts/chart1.xml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36" Type="http://schemas.openxmlformats.org/officeDocument/2006/relationships/image" Target="../media/image33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Relationship Id="rId8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673467" y="525435"/>
            <a:ext cx="2320999" cy="888466"/>
          </a:xfrm>
          <a:prstGeom prst="roundRect">
            <a:avLst>
              <a:gd name="adj" fmla="val 6259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576700" y="5118407"/>
            <a:ext cx="2065240" cy="1533938"/>
          </a:xfrm>
          <a:prstGeom prst="roundRect">
            <a:avLst>
              <a:gd name="adj" fmla="val 8318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 dirty="0">
              <a:latin typeface="+mj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673468" y="1454587"/>
            <a:ext cx="2320999" cy="3291427"/>
          </a:xfrm>
          <a:prstGeom prst="roundRect">
            <a:avLst>
              <a:gd name="adj" fmla="val 6259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6776" y="2759360"/>
            <a:ext cx="4410778" cy="3892985"/>
          </a:xfrm>
          <a:prstGeom prst="roundRect">
            <a:avLst>
              <a:gd name="adj" fmla="val 4467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1502" y="2908648"/>
            <a:ext cx="1962158" cy="14221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600" b="1" dirty="0"/>
              <a:t>Powertrain</a:t>
            </a: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Dual driveshaft to Peerless 820 transaxle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6 forward speeds plus  1 reverse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Belt friction clutch system for shifting while in </a:t>
            </a:r>
            <a:r>
              <a:rPr lang="en-US" sz="525" dirty="0" smtClean="0">
                <a:latin typeface="+mj-lt"/>
              </a:rPr>
              <a:t>motion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 smtClean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 smtClean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endParaRPr lang="en-US" sz="525" dirty="0">
              <a:latin typeface="+mj-lt"/>
            </a:endParaRPr>
          </a:p>
          <a:p>
            <a:pPr marL="128551" indent="-128551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525" dirty="0" smtClean="0">
                <a:latin typeface="+mj-lt"/>
              </a:rPr>
              <a:t>Freewheeled </a:t>
            </a:r>
            <a:r>
              <a:rPr lang="en-US" sz="525" dirty="0">
                <a:latin typeface="+mj-lt"/>
              </a:rPr>
              <a:t>driveshaft allow for individual cadence</a:t>
            </a:r>
          </a:p>
          <a:p>
            <a:r>
              <a:rPr lang="en-US" sz="525" dirty="0">
                <a:latin typeface="+mj-lt"/>
              </a:rPr>
              <a:t>         and no back drivability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Dual drive shaft design eliminates chain </a:t>
            </a:r>
            <a:r>
              <a:rPr lang="en-US" sz="525" dirty="0" smtClean="0">
                <a:latin typeface="+mj-lt"/>
              </a:rPr>
              <a:t>crossing</a:t>
            </a:r>
            <a:endParaRPr lang="en-US" sz="525" dirty="0"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19898" y="535756"/>
            <a:ext cx="4122042" cy="2189860"/>
          </a:xfrm>
          <a:prstGeom prst="roundRect">
            <a:avLst>
              <a:gd name="adj" fmla="val 6259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64537" y="531509"/>
            <a:ext cx="2331246" cy="772996"/>
          </a:xfrm>
          <a:prstGeom prst="roundRect">
            <a:avLst>
              <a:gd name="adj" fmla="val 10157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56944" y="1335318"/>
            <a:ext cx="2335670" cy="1388504"/>
          </a:xfrm>
          <a:prstGeom prst="roundRect">
            <a:avLst>
              <a:gd name="adj" fmla="val 7081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579237" y="4211440"/>
            <a:ext cx="2060374" cy="865567"/>
          </a:xfrm>
          <a:prstGeom prst="roundRect">
            <a:avLst>
              <a:gd name="adj" fmla="val 8318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 dirty="0">
              <a:latin typeface="+mj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682662" y="4786627"/>
            <a:ext cx="2322469" cy="1859665"/>
          </a:xfrm>
          <a:prstGeom prst="roundRect">
            <a:avLst>
              <a:gd name="adj" fmla="val 6259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>
              <a:latin typeface="+mj-lt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9866" y="30564"/>
            <a:ext cx="349641" cy="4768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5267" y="491827"/>
            <a:ext cx="8839200" cy="527"/>
          </a:xfrm>
          <a:prstGeom prst="line">
            <a:avLst/>
          </a:prstGeom>
          <a:ln>
            <a:solidFill>
              <a:srgbClr val="00538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96236" y="26428"/>
            <a:ext cx="13979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Arial Black" panose="020B0A04020102020204" pitchFamily="34" charset="0"/>
              </a:rPr>
              <a:t>Pedibus</a:t>
            </a:r>
            <a:r>
              <a:rPr lang="en-US" sz="1500" b="1" dirty="0">
                <a:latin typeface="Arial Black" panose="020B0A04020102020204" pitchFamily="34" charset="0"/>
              </a:rPr>
              <a:t> 2.0</a:t>
            </a:r>
          </a:p>
        </p:txBody>
      </p:sp>
      <p:pic>
        <p:nvPicPr>
          <p:cNvPr id="21" name="Picture 20" descr="co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1" y="92834"/>
            <a:ext cx="360365" cy="360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2265" y="253465"/>
            <a:ext cx="249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b="1" dirty="0">
                <a:cs typeface="Arial" panose="020B0604020202020204" pitchFamily="34" charset="0"/>
              </a:rPr>
              <a:t>Team No. 22</a:t>
            </a:r>
          </a:p>
          <a:p>
            <a:pPr algn="ctr"/>
            <a:r>
              <a:rPr lang="en-US" sz="525" dirty="0">
                <a:cs typeface="Arial" panose="020B0604020202020204" pitchFamily="34" charset="0"/>
              </a:rPr>
              <a:t>Members: </a:t>
            </a:r>
            <a:r>
              <a:rPr lang="en-US" sz="525" i="1" dirty="0">
                <a:cs typeface="Arial" panose="020B0604020202020204" pitchFamily="34" charset="0"/>
              </a:rPr>
              <a:t>Kyle Anderson, Stephen Avery, Alejandro San Segundo, Brett </a:t>
            </a:r>
            <a:r>
              <a:rPr lang="en-US" sz="525" i="1" dirty="0" err="1">
                <a:cs typeface="Arial" panose="020B0604020202020204" pitchFamily="34" charset="0"/>
              </a:rPr>
              <a:t>Willenbacher</a:t>
            </a:r>
            <a:endParaRPr lang="en-US" sz="525" i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71" y="521891"/>
            <a:ext cx="2286509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75" b="1" dirty="0">
                <a:latin typeface="+mj-lt"/>
              </a:rPr>
              <a:t>Background and Purpose</a:t>
            </a:r>
          </a:p>
          <a:p>
            <a:pPr algn="just"/>
            <a:r>
              <a:rPr lang="en-US" sz="525" dirty="0">
                <a:latin typeface="+mj-lt"/>
              </a:rPr>
              <a:t>Design and fabricate a fully functional, multi-user, pedal powered vehicle for the purpose of entertainment; Also known as </a:t>
            </a:r>
            <a:r>
              <a:rPr lang="en-US" sz="525" dirty="0" err="1">
                <a:latin typeface="+mj-lt"/>
              </a:rPr>
              <a:t>Pedibus</a:t>
            </a:r>
            <a:r>
              <a:rPr lang="en-US" sz="525" dirty="0">
                <a:latin typeface="+mj-lt"/>
              </a:rPr>
              <a:t>, Pub Crawler or Party Bike </a:t>
            </a:r>
          </a:p>
          <a:p>
            <a:pPr marL="128551" indent="-128551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Vehicle will join the </a:t>
            </a:r>
            <a:r>
              <a:rPr lang="en-US" sz="525" b="1" dirty="0">
                <a:latin typeface="+mj-lt"/>
              </a:rPr>
              <a:t>Capital City </a:t>
            </a:r>
            <a:r>
              <a:rPr lang="en-US" sz="525" b="1" dirty="0" err="1">
                <a:latin typeface="+mj-lt"/>
              </a:rPr>
              <a:t>Pedicabs</a:t>
            </a:r>
            <a:r>
              <a:rPr lang="en-US" sz="525" dirty="0">
                <a:latin typeface="+mj-lt"/>
              </a:rPr>
              <a:t> current fleet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There are currently no mass productions of this type of vehicle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First full working </a:t>
            </a:r>
            <a:r>
              <a:rPr lang="en-US" sz="525" dirty="0" err="1">
                <a:latin typeface="+mj-lt"/>
              </a:rPr>
              <a:t>Pedibus</a:t>
            </a:r>
            <a:r>
              <a:rPr lang="en-US" sz="525" dirty="0">
                <a:latin typeface="+mj-lt"/>
              </a:rPr>
              <a:t> in Tallahassee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Implement new design features not seen before on existing counterparts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041" y="1311637"/>
            <a:ext cx="2061398" cy="14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US" sz="675" b="1" dirty="0">
                <a:latin typeface="+mj-lt"/>
              </a:rPr>
              <a:t>Design Requirements &amp; Objectives</a:t>
            </a:r>
          </a:p>
          <a:p>
            <a:pPr marL="128588" indent="-128588"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Frame and Vehicle Design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10 passenger minimum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Room for extra passengers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Multiple </a:t>
            </a:r>
            <a:r>
              <a:rPr lang="en-US" sz="525" dirty="0" err="1">
                <a:latin typeface="+mj-lt"/>
              </a:rPr>
              <a:t>fwd</a:t>
            </a:r>
            <a:r>
              <a:rPr lang="en-US" sz="525" dirty="0">
                <a:latin typeface="+mj-lt"/>
              </a:rPr>
              <a:t> speeds plus reverse gear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Free weight towable</a:t>
            </a:r>
          </a:p>
          <a:p>
            <a:pPr marL="128588" indent="-128588"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Vehicle Fabrication and Testing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Frame, Powertrain, steering fabrication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Integration of outsourced parts and components</a:t>
            </a:r>
          </a:p>
          <a:p>
            <a:pPr marL="471359" lvl="1" indent="-128551"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Integration of roof and wooden components</a:t>
            </a:r>
          </a:p>
          <a:p>
            <a:pPr marL="128524" indent="-128551"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Vehicle Performance Testing (all successful)</a:t>
            </a:r>
          </a:p>
          <a:p>
            <a:pPr marL="471359" lvl="1" indent="-128551"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Pedaling performance</a:t>
            </a:r>
          </a:p>
          <a:p>
            <a:pPr marL="471359" lvl="1" indent="-128551"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Max speed </a:t>
            </a:r>
          </a:p>
          <a:p>
            <a:pPr marL="471359" lvl="1" indent="-128551"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Hill climb</a:t>
            </a:r>
          </a:p>
          <a:p>
            <a:pPr marL="471359" lvl="1" indent="-128551"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Steering and maneuverability testing </a:t>
            </a:r>
          </a:p>
          <a:p>
            <a:pPr marL="471359" lvl="1" indent="-128551"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525" dirty="0">
                <a:latin typeface="+mj-lt"/>
              </a:rPr>
              <a:t>Braking</a:t>
            </a:r>
            <a:endParaRPr lang="en-US" sz="9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519" y="2903041"/>
            <a:ext cx="19574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+mj-lt"/>
              </a:rPr>
              <a:t>Frame and Seating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Ladder frame design w/o integrated suspension (8.5ft x 16ft)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Bench seating allows room for extra riders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4580" y="4203120"/>
            <a:ext cx="2057721" cy="86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+mj-lt"/>
              </a:rPr>
              <a:t>Future Work Considerations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Fabricate front hitch </a:t>
            </a:r>
            <a:r>
              <a:rPr lang="en-US" sz="525" dirty="0" smtClean="0">
                <a:latin typeface="+mj-lt"/>
              </a:rPr>
              <a:t>mount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 smtClean="0">
                <a:latin typeface="+mj-lt"/>
              </a:rPr>
              <a:t>Fabricate rear bench</a:t>
            </a:r>
            <a:endParaRPr lang="en-US" sz="525" dirty="0">
              <a:latin typeface="+mj-lt"/>
            </a:endParaRP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Powder Coat frame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Install sound system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Install LED lighting and screens</a:t>
            </a:r>
          </a:p>
          <a:p>
            <a:pPr algn="just">
              <a:spcBef>
                <a:spcPts val="225"/>
              </a:spcBef>
            </a:pPr>
            <a:r>
              <a:rPr lang="en-US" sz="525" dirty="0">
                <a:latin typeface="+mj-lt"/>
              </a:rPr>
              <a:t>       These future considerations are desired by the project sponsor prior to commercial vehicle operation. These components lie outside of the team’s project scope for the year.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7891" y="6430810"/>
            <a:ext cx="110479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i="1" dirty="0">
                <a:latin typeface="+mj-lt"/>
              </a:rPr>
              <a:t>The proud team captain aboard his ship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57452" y="6693806"/>
            <a:ext cx="8839200" cy="527"/>
          </a:xfrm>
          <a:prstGeom prst="line">
            <a:avLst/>
          </a:prstGeom>
          <a:ln>
            <a:solidFill>
              <a:srgbClr val="00538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26893" y="2799466"/>
            <a:ext cx="63030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b="1" dirty="0">
                <a:latin typeface="+mj-lt"/>
              </a:rPr>
              <a:t>Design Specs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97330" y="4766672"/>
            <a:ext cx="192873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>
                <a:latin typeface="+mj-lt"/>
              </a:rPr>
              <a:t>The Maiden Voyage</a:t>
            </a:r>
          </a:p>
          <a:p>
            <a:pPr algn="ctr"/>
            <a:r>
              <a:rPr lang="en-US" sz="525" dirty="0">
                <a:latin typeface="+mj-lt"/>
              </a:rPr>
              <a:t>Participated as a float in the Tallahassee Spring Weekend Parade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938187" y="6423624"/>
            <a:ext cx="1041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i="1" dirty="0">
                <a:latin typeface="+mj-lt"/>
              </a:rPr>
              <a:t>The </a:t>
            </a:r>
            <a:r>
              <a:rPr lang="en-US" sz="450" i="1" dirty="0" err="1">
                <a:latin typeface="+mj-lt"/>
              </a:rPr>
              <a:t>Pedibus</a:t>
            </a:r>
            <a:r>
              <a:rPr lang="en-US" sz="450" i="1" dirty="0">
                <a:latin typeface="+mj-lt"/>
              </a:rPr>
              <a:t> 2.0 decorated and ready to begin the parade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252463" y="1439562"/>
            <a:ext cx="12827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+mj-lt"/>
              </a:rPr>
              <a:t>Performance Testing and Frame FEA</a:t>
            </a:r>
          </a:p>
        </p:txBody>
      </p:sp>
      <p:graphicFrame>
        <p:nvGraphicFramePr>
          <p:cNvPr id="5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159914"/>
              </p:ext>
            </p:extLst>
          </p:nvPr>
        </p:nvGraphicFramePr>
        <p:xfrm>
          <a:off x="6931591" y="2703644"/>
          <a:ext cx="1804347" cy="109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06"/>
                <a:gridCol w="847041"/>
              </a:tblGrid>
              <a:tr h="1704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Frame FEA Analysis</a:t>
                      </a:r>
                      <a:endParaRPr lang="en-US" sz="500" dirty="0"/>
                    </a:p>
                  </a:txBody>
                  <a:tcPr marL="68580" marR="68580" marT="34290" marB="34290">
                    <a:solidFill>
                      <a:srgbClr val="0256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6080">
                <a:tc>
                  <a:txBody>
                    <a:bodyPr/>
                    <a:lstStyle/>
                    <a:p>
                      <a:pPr algn="ctr"/>
                      <a:r>
                        <a:rPr lang="en-US" sz="500" b="1" dirty="0" smtClean="0"/>
                        <a:t>Torsional Testing</a:t>
                      </a:r>
                      <a:endParaRPr lang="en-US" sz="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 dirty="0" smtClean="0"/>
                        <a:t>Load Testing</a:t>
                      </a:r>
                      <a:endParaRPr lang="en-US" sz="500" b="1" dirty="0"/>
                    </a:p>
                  </a:txBody>
                  <a:tcPr marL="68580" marR="68580" marT="34290" marB="34290" anchor="ctr"/>
                </a:tc>
              </a:tr>
              <a:tr h="2534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10000lbf</a:t>
                      </a:r>
                      <a:r>
                        <a:rPr lang="en-US" sz="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applied</a:t>
                      </a:r>
                      <a:endParaRPr lang="en-US" sz="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4500lbf on seat posts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500lbf on bar top</a:t>
                      </a:r>
                    </a:p>
                  </a:txBody>
                  <a:tcPr marL="68580" marR="68580" marT="34290" marB="34290" anchor="ctr"/>
                </a:tc>
              </a:tr>
              <a:tr h="253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deformation &lt;10in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deformation &lt;0.13in</a:t>
                      </a:r>
                      <a:endParaRPr lang="en-US" sz="500" dirty="0" smtClean="0"/>
                    </a:p>
                  </a:txBody>
                  <a:tcPr marL="68580" marR="68580" marT="34290" marB="34290" anchor="ctr"/>
                </a:tc>
              </a:tr>
              <a:tr h="2534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Structural testing</a:t>
                      </a:r>
                      <a:r>
                        <a:rPr lang="en-US" sz="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frame design proved </a:t>
                      </a:r>
                      <a:r>
                        <a:rPr lang="en-US" sz="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successful </a:t>
                      </a:r>
                      <a:r>
                        <a:rPr lang="en-US" sz="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showing no failures with</a:t>
                      </a:r>
                      <a:r>
                        <a:rPr lang="en-US" sz="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safety factor of </a:t>
                      </a:r>
                      <a:r>
                        <a:rPr lang="en-US" sz="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US" sz="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30050"/>
              </p:ext>
            </p:extLst>
          </p:nvPr>
        </p:nvGraphicFramePr>
        <p:xfrm>
          <a:off x="6736225" y="1598451"/>
          <a:ext cx="218278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37"/>
                <a:gridCol w="557145"/>
              </a:tblGrid>
              <a:tr h="160020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latin typeface="+mj-lt"/>
                        </a:rPr>
                        <a:t>Performance</a:t>
                      </a:r>
                      <a:r>
                        <a:rPr lang="en-US" sz="600" baseline="0" dirty="0" smtClean="0">
                          <a:latin typeface="+mj-lt"/>
                        </a:rPr>
                        <a:t> </a:t>
                      </a:r>
                      <a:r>
                        <a:rPr lang="en-US" sz="600" dirty="0" smtClean="0">
                          <a:latin typeface="+mj-lt"/>
                        </a:rPr>
                        <a:t>Test</a:t>
                      </a:r>
                      <a:endParaRPr lang="en-US" sz="6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rgbClr val="0256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00" dirty="0" smtClean="0">
                          <a:latin typeface="+mj-lt"/>
                        </a:rPr>
                        <a:t>Result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rgbClr val="02568C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latin typeface="+mj-lt"/>
                        </a:rPr>
                        <a:t>Pedaling</a:t>
                      </a:r>
                      <a:r>
                        <a:rPr lang="en-US" sz="500" baseline="0" dirty="0" smtClean="0">
                          <a:latin typeface="+mj-lt"/>
                        </a:rPr>
                        <a:t> performance (movable by single rider)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latin typeface="+mj-lt"/>
                        </a:rPr>
                        <a:t>Pass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latin typeface="+mj-lt"/>
                        </a:rPr>
                        <a:t>Max</a:t>
                      </a:r>
                      <a:r>
                        <a:rPr lang="en-US" sz="500" baseline="0" dirty="0" smtClean="0">
                          <a:latin typeface="+mj-lt"/>
                        </a:rPr>
                        <a:t> speed cadence comfort and vehicle reaction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latin typeface="+mj-lt"/>
                        </a:rPr>
                        <a:t>Pass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latin typeface="+mj-lt"/>
                        </a:rPr>
                        <a:t>Hill Climb (10ᵒ grade climb with 10 passengers)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latin typeface="+mj-lt"/>
                        </a:rPr>
                        <a:t>Pass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latin typeface="+mj-lt"/>
                        </a:rPr>
                        <a:t>Steering</a:t>
                      </a:r>
                      <a:r>
                        <a:rPr lang="en-US" sz="500" baseline="0" dirty="0" smtClean="0">
                          <a:latin typeface="+mj-lt"/>
                        </a:rPr>
                        <a:t> testing (ease of steering/curb-to-curb &lt; 45ft)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latin typeface="+mj-lt"/>
                        </a:rPr>
                        <a:t>Pass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latin typeface="+mj-lt"/>
                        </a:rPr>
                        <a:t>Breaking (max speed to full stop &lt; 25ft)</a:t>
                      </a:r>
                      <a:endParaRPr lang="en-US" sz="5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latin typeface="+mj-lt"/>
                        </a:rPr>
                        <a:t>Pass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2" name="Rounded Rectangle 91"/>
          <p:cNvSpPr/>
          <p:nvPr/>
        </p:nvSpPr>
        <p:spPr>
          <a:xfrm>
            <a:off x="4575385" y="2766119"/>
            <a:ext cx="2064226" cy="1403921"/>
          </a:xfrm>
          <a:prstGeom prst="roundRect">
            <a:avLst>
              <a:gd name="adj" fmla="val 8318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2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90018" y="2770414"/>
            <a:ext cx="208054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+mj-lt"/>
              </a:rPr>
              <a:t>Financial Breakdown</a:t>
            </a:r>
          </a:p>
          <a:p>
            <a:pPr algn="just"/>
            <a:r>
              <a:rPr lang="en-US" sz="675" b="1" dirty="0">
                <a:latin typeface="+mj-lt"/>
              </a:rPr>
              <a:t>         </a:t>
            </a:r>
            <a:r>
              <a:rPr lang="en-US" sz="600" dirty="0">
                <a:latin typeface="+mj-lt"/>
              </a:rPr>
              <a:t>The following is a cost breakdown for the parts and material costs associated with the entire fabrication process of the </a:t>
            </a:r>
            <a:r>
              <a:rPr lang="en-US" sz="600" dirty="0" err="1">
                <a:latin typeface="+mj-lt"/>
              </a:rPr>
              <a:t>Pedibus</a:t>
            </a:r>
            <a:r>
              <a:rPr lang="en-US" sz="600" dirty="0">
                <a:latin typeface="+mj-lt"/>
              </a:rPr>
              <a:t> 2.0</a:t>
            </a:r>
            <a:r>
              <a:rPr lang="en-US" sz="600" dirty="0" smtClean="0">
                <a:latin typeface="+mj-lt"/>
              </a:rPr>
              <a:t>.</a:t>
            </a:r>
            <a:endParaRPr lang="en-US" sz="600" dirty="0">
              <a:latin typeface="+mj-lt"/>
            </a:endParaRPr>
          </a:p>
          <a:p>
            <a:pPr algn="just"/>
            <a:endParaRPr lang="en-US" sz="600" dirty="0">
              <a:latin typeface="+mj-lt"/>
            </a:endParaRPr>
          </a:p>
          <a:p>
            <a:pPr algn="just"/>
            <a:endParaRPr lang="en-US" sz="600" dirty="0">
              <a:latin typeface="+mj-lt"/>
            </a:endParaRPr>
          </a:p>
          <a:p>
            <a:pPr algn="just"/>
            <a:endParaRPr lang="en-US" sz="600" dirty="0">
              <a:latin typeface="+mj-lt"/>
            </a:endParaRPr>
          </a:p>
          <a:p>
            <a:pPr algn="just"/>
            <a:endParaRPr lang="en-US" sz="600" dirty="0">
              <a:latin typeface="+mj-lt"/>
            </a:endParaRPr>
          </a:p>
        </p:txBody>
      </p:sp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2300590370"/>
              </p:ext>
            </p:extLst>
          </p:nvPr>
        </p:nvGraphicFramePr>
        <p:xfrm>
          <a:off x="4625833" y="3227533"/>
          <a:ext cx="1094242" cy="81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66762"/>
              </p:ext>
            </p:extLst>
          </p:nvPr>
        </p:nvGraphicFramePr>
        <p:xfrm>
          <a:off x="5758806" y="3219169"/>
          <a:ext cx="825104" cy="754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114"/>
                <a:gridCol w="311990"/>
              </a:tblGrid>
              <a:tr h="115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Subcomponent</a:t>
                      </a:r>
                      <a:endParaRPr lang="en-US" sz="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81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0" dirty="0">
                          <a:effectLst/>
                        </a:rPr>
                        <a:t>Steel</a:t>
                      </a:r>
                      <a:endParaRPr lang="en-US" sz="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 smtClean="0">
                          <a:effectLst/>
                        </a:rPr>
                        <a:t>$1155.47</a:t>
                      </a:r>
                      <a:endParaRPr lang="en-US" sz="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81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0" dirty="0">
                          <a:effectLst/>
                        </a:rPr>
                        <a:t>Misc. Materials</a:t>
                      </a:r>
                      <a:endParaRPr lang="en-US" sz="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 smtClean="0">
                          <a:effectLst/>
                        </a:rPr>
                        <a:t>$1046.27</a:t>
                      </a:r>
                      <a:endParaRPr lang="en-US" sz="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81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0" dirty="0">
                          <a:effectLst/>
                        </a:rPr>
                        <a:t>Misc. Parts</a:t>
                      </a:r>
                      <a:endParaRPr lang="en-US" sz="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 smtClean="0">
                          <a:effectLst/>
                        </a:rPr>
                        <a:t>$6532.58</a:t>
                      </a:r>
                      <a:endParaRPr lang="en-US" sz="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1518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0" dirty="0">
                          <a:effectLst/>
                        </a:rPr>
                        <a:t>Transaxle, Brakes &amp; Wheels</a:t>
                      </a:r>
                      <a:endParaRPr lang="en-US" sz="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 smtClean="0">
                          <a:effectLst/>
                        </a:rPr>
                        <a:t>$1397.68</a:t>
                      </a:r>
                      <a:endParaRPr lang="en-US" sz="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81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0" dirty="0">
                          <a:effectLst/>
                        </a:rPr>
                        <a:t>Roof</a:t>
                      </a:r>
                      <a:endParaRPr lang="en-US" sz="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 smtClean="0">
                          <a:effectLst/>
                        </a:rPr>
                        <a:t>$2945.50</a:t>
                      </a:r>
                      <a:endParaRPr lang="en-US" sz="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81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0" dirty="0">
                          <a:effectLst/>
                        </a:rPr>
                        <a:t>Bar Top</a:t>
                      </a:r>
                      <a:endParaRPr lang="en-US" sz="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 smtClean="0">
                          <a:effectLst/>
                        </a:rPr>
                        <a:t>$472.50</a:t>
                      </a:r>
                      <a:endParaRPr lang="en-US" sz="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  <a:tr h="81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 smtClean="0">
                          <a:effectLst/>
                        </a:rPr>
                        <a:t>Total**</a:t>
                      </a:r>
                      <a:endParaRPr lang="en-US" sz="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 smtClean="0">
                          <a:effectLst/>
                        </a:rPr>
                        <a:t>$13,550.00</a:t>
                      </a:r>
                      <a:endParaRPr lang="en-US" sz="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17116" y="4030926"/>
            <a:ext cx="1418978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b="1" dirty="0">
                <a:latin typeface="+mj-lt"/>
              </a:rPr>
              <a:t>**</a:t>
            </a:r>
            <a:r>
              <a:rPr lang="en-US" sz="450" i="1" dirty="0">
                <a:latin typeface="+mj-lt"/>
              </a:rPr>
              <a:t>Note- Cost values shown do not include labor costs.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8531" y="4870892"/>
            <a:ext cx="189642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+mj-lt"/>
              </a:rPr>
              <a:t>Recumbent Pedaling Stance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Relaxed stance Reduces Back Stress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Accommodates Wide Range of Rider Heights </a:t>
            </a:r>
            <a:r>
              <a:rPr lang="en-US" sz="525" i="1" dirty="0">
                <a:latin typeface="+mj-lt"/>
              </a:rPr>
              <a:t>(5’0”-6’2”) w/o breaking comfort knee bend angle (&gt;25ᵒ)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1691" y="5313544"/>
            <a:ext cx="1541130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+mj-lt"/>
              </a:rPr>
              <a:t>Steering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Rack and Pinion design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Curb to curb &lt;</a:t>
            </a:r>
            <a:r>
              <a:rPr lang="en-US" sz="525" dirty="0" smtClean="0">
                <a:latin typeface="+mj-lt"/>
              </a:rPr>
              <a:t>45ft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30" dirty="0">
                <a:latin typeface="+mj-lt"/>
              </a:rPr>
              <a:t>Brass bushings used for smooth </a:t>
            </a:r>
            <a:r>
              <a:rPr lang="en-US" sz="530" dirty="0" smtClean="0">
                <a:latin typeface="+mj-lt"/>
              </a:rPr>
              <a:t>rotation</a:t>
            </a:r>
            <a:endParaRPr lang="en-US" sz="900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07473" y="5127861"/>
            <a:ext cx="2053664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+mj-lt"/>
              </a:rPr>
              <a:t>Outsourced Fabrication</a:t>
            </a:r>
          </a:p>
          <a:p>
            <a:pPr algn="just"/>
            <a:r>
              <a:rPr lang="en-US" sz="525" dirty="0">
                <a:latin typeface="+mj-lt"/>
              </a:rPr>
              <a:t>        The roof awning and bar top were locally outsourced in order to achieve a more professional cosmetic finish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194122" y="6508466"/>
            <a:ext cx="101620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>
                <a:latin typeface="+mj-lt"/>
              </a:rPr>
              <a:t>Finished bar top and roof awning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36776" y="5210868"/>
            <a:ext cx="88440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i="1" dirty="0">
                <a:latin typeface="+mj-lt"/>
              </a:rPr>
              <a:t>Rubber torsion axle for towing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7249" y="6487341"/>
            <a:ext cx="2078367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>
                <a:latin typeface="+mj-lt"/>
              </a:rPr>
              <a:t>Rack and pinion steering </a:t>
            </a:r>
            <a:r>
              <a:rPr lang="en-US" sz="450" i="1" dirty="0" smtClean="0">
                <a:latin typeface="+mj-lt"/>
              </a:rPr>
              <a:t>mechanism on </a:t>
            </a:r>
            <a:r>
              <a:rPr lang="en-US" sz="450" i="1" dirty="0" err="1" smtClean="0">
                <a:latin typeface="+mj-lt"/>
              </a:rPr>
              <a:t>Pedibus</a:t>
            </a:r>
            <a:r>
              <a:rPr lang="en-US" sz="450" i="1" dirty="0" smtClean="0">
                <a:latin typeface="+mj-lt"/>
              </a:rPr>
              <a:t> </a:t>
            </a:r>
            <a:r>
              <a:rPr lang="en-US" sz="450" i="1" dirty="0">
                <a:latin typeface="+mj-lt"/>
              </a:rPr>
              <a:t>and CAD </a:t>
            </a:r>
            <a:r>
              <a:rPr lang="en-US" sz="450" i="1" dirty="0" smtClean="0">
                <a:latin typeface="+mj-lt"/>
              </a:rPr>
              <a:t>renders</a:t>
            </a:r>
            <a:endParaRPr lang="en-US" sz="450" i="1" dirty="0"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24924" y="3830253"/>
            <a:ext cx="1288495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i="1" dirty="0">
                <a:latin typeface="+mj-lt"/>
              </a:rPr>
              <a:t>Rear axle subassembly </a:t>
            </a:r>
            <a:r>
              <a:rPr lang="en-US" sz="450" i="1" dirty="0" smtClean="0">
                <a:latin typeface="+mj-lt"/>
              </a:rPr>
              <a:t>and rear axle CAD </a:t>
            </a:r>
            <a:r>
              <a:rPr lang="en-US" sz="450" i="1" dirty="0">
                <a:latin typeface="+mj-lt"/>
              </a:rPr>
              <a:t>render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576631" y="4749360"/>
            <a:ext cx="1503602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i="1" dirty="0">
                <a:latin typeface="+mj-lt"/>
              </a:rPr>
              <a:t>Mounted crank and freewheel hub on drive shaft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573267" y="6524506"/>
            <a:ext cx="155258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 smtClean="0">
                <a:latin typeface="+mj-lt"/>
              </a:rPr>
              <a:t>Primary control panel and driver control panel on </a:t>
            </a:r>
            <a:r>
              <a:rPr lang="en-US" sz="450" i="1" dirty="0" err="1" smtClean="0">
                <a:latin typeface="+mj-lt"/>
              </a:rPr>
              <a:t>Pedibus</a:t>
            </a:r>
            <a:endParaRPr lang="en-US" sz="450" i="1" dirty="0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10202" y="4259843"/>
            <a:ext cx="1771639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i="1" dirty="0">
                <a:latin typeface="+mj-lt"/>
              </a:rPr>
              <a:t>CAD renders of vehicle frame as well as a fabrication progress picture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691" y="4370590"/>
            <a:ext cx="205740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+mj-lt"/>
              </a:rPr>
              <a:t>Towing Platform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Torsion axle for towing eliminates need for suspension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Electric drum brakes on towing axle for towing safety</a:t>
            </a:r>
          </a:p>
          <a:p>
            <a:pPr marL="128551" indent="-128551">
              <a:buFont typeface="Arial" panose="020B0604020202020204" pitchFamily="34" charset="0"/>
              <a:buChar char="•"/>
            </a:pPr>
            <a:r>
              <a:rPr lang="en-US" sz="525" dirty="0">
                <a:latin typeface="+mj-lt"/>
              </a:rPr>
              <a:t>Standard towing hitch mount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18719" y="516111"/>
            <a:ext cx="2026131" cy="2058124"/>
            <a:chOff x="4634608" y="1350581"/>
            <a:chExt cx="2026131" cy="2058124"/>
          </a:xfrm>
        </p:grpSpPr>
        <p:sp>
          <p:nvSpPr>
            <p:cNvPr id="97" name="TextBox 96"/>
            <p:cNvSpPr txBox="1"/>
            <p:nvPr/>
          </p:nvSpPr>
          <p:spPr>
            <a:xfrm>
              <a:off x="4634608" y="1350581"/>
              <a:ext cx="202613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+mj-lt"/>
                </a:rPr>
                <a:t>The Capital City </a:t>
              </a:r>
              <a:r>
                <a:rPr lang="en-US" sz="900" b="1" dirty="0" err="1">
                  <a:latin typeface="+mj-lt"/>
                </a:rPr>
                <a:t>Pedicabs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900" b="1" dirty="0" err="1">
                  <a:latin typeface="+mj-lt"/>
                </a:rPr>
                <a:t>Pedibus</a:t>
              </a:r>
              <a:r>
                <a:rPr lang="en-US" sz="900" b="1" dirty="0">
                  <a:latin typeface="+mj-lt"/>
                </a:rPr>
                <a:t> 2.0</a:t>
              </a:r>
            </a:p>
            <a:p>
              <a:pPr algn="just"/>
              <a:r>
                <a:rPr lang="en-US" sz="900" b="1" dirty="0">
                  <a:latin typeface="+mj-lt"/>
                </a:rPr>
                <a:t>      </a:t>
              </a:r>
              <a:r>
                <a:rPr lang="en-US" sz="750" dirty="0">
                  <a:latin typeface="+mj-lt"/>
                </a:rPr>
                <a:t>A one of a kind, custom built, multi-user, pedal powered, entertainment vehicle. Coming soon to Tallahassee!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58" t="7598" r="13314" b="6974"/>
            <a:stretch/>
          </p:blipFill>
          <p:spPr>
            <a:xfrm>
              <a:off x="4853677" y="1938832"/>
              <a:ext cx="1585000" cy="1469873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142" name="TextBox 141"/>
          <p:cNvSpPr txBox="1"/>
          <p:nvPr/>
        </p:nvSpPr>
        <p:spPr>
          <a:xfrm>
            <a:off x="5164568" y="2533946"/>
            <a:ext cx="931439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>
                <a:latin typeface="+mj-lt"/>
              </a:rPr>
              <a:t>Final CAD render of </a:t>
            </a:r>
            <a:r>
              <a:rPr lang="en-US" sz="450" i="1" dirty="0" err="1">
                <a:latin typeface="+mj-lt"/>
              </a:rPr>
              <a:t>Pedibus</a:t>
            </a:r>
            <a:r>
              <a:rPr lang="en-US" sz="450" i="1" dirty="0">
                <a:latin typeface="+mj-lt"/>
              </a:rPr>
              <a:t> 2.0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936148" y="4604388"/>
            <a:ext cx="931439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>
                <a:latin typeface="+mj-lt"/>
              </a:rPr>
              <a:t>Torsional frame FEA analysis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893825" y="4594949"/>
            <a:ext cx="108326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>
                <a:latin typeface="+mj-lt"/>
              </a:rPr>
              <a:t>Vertical loading frame FEA analysis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79316" y="5224817"/>
            <a:ext cx="88440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i="1" dirty="0" smtClean="0">
                <a:latin typeface="+mj-lt"/>
              </a:rPr>
              <a:t>Installed </a:t>
            </a:r>
            <a:r>
              <a:rPr lang="en-US" sz="450" i="1" dirty="0">
                <a:latin typeface="+mj-lt"/>
              </a:rPr>
              <a:t>torsion </a:t>
            </a:r>
            <a:r>
              <a:rPr lang="en-US" sz="450" i="1" dirty="0" smtClean="0">
                <a:latin typeface="+mj-lt"/>
              </a:rPr>
              <a:t>axle</a:t>
            </a:r>
            <a:endParaRPr lang="en-US" sz="450" i="1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24207" y="5646803"/>
            <a:ext cx="1896425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latin typeface="+mj-lt"/>
              </a:rPr>
              <a:t>Electronics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530" dirty="0">
                <a:latin typeface="+mj-lt"/>
              </a:rPr>
              <a:t>Modular </a:t>
            </a:r>
            <a:r>
              <a:rPr lang="en-US" sz="530" dirty="0" smtClean="0">
                <a:latin typeface="+mj-lt"/>
              </a:rPr>
              <a:t>Lighting (turn signals, hazards)</a:t>
            </a:r>
            <a:endParaRPr lang="en-US" sz="53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530" dirty="0">
                <a:latin typeface="+mj-lt"/>
              </a:rPr>
              <a:t>Remote Charging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530" dirty="0">
                <a:latin typeface="+mj-lt"/>
              </a:rPr>
              <a:t>Fuse Block with Additional “Hot” Slots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530" dirty="0">
                <a:latin typeface="+mj-lt"/>
              </a:rPr>
              <a:t>Keyed Battery Shutoff </a:t>
            </a:r>
          </a:p>
          <a:p>
            <a:endParaRPr lang="en-US" sz="600" b="1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49726" y="2457422"/>
            <a:ext cx="2169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>
                <a:latin typeface="+mj-lt"/>
              </a:rPr>
              <a:t>Testing proved a successful and adequate performance for the vehicle under normal operation</a:t>
            </a:r>
            <a:endParaRPr lang="en-US" sz="500" dirty="0">
              <a:latin typeface="+mj-lt"/>
            </a:endParaRPr>
          </a:p>
        </p:txBody>
      </p:sp>
      <p:sp>
        <p:nvSpPr>
          <p:cNvPr id="103" name="Shape 85"/>
          <p:cNvSpPr txBox="1">
            <a:spLocks/>
          </p:cNvSpPr>
          <p:nvPr/>
        </p:nvSpPr>
        <p:spPr>
          <a:xfrm>
            <a:off x="7618888" y="1044524"/>
            <a:ext cx="659506" cy="42527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Team Members: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" dirty="0" smtClean="0">
                <a:solidFill>
                  <a:schemeClr val="dk1"/>
                </a:solidFill>
                <a:latin typeface="+mj-lt"/>
              </a:rPr>
              <a:t>(Left to Right)</a:t>
            </a:r>
            <a:endParaRPr lang="en-US" sz="300" dirty="0" smtClean="0">
              <a:solidFill>
                <a:schemeClr val="dk1"/>
              </a:solidFill>
              <a:latin typeface="+mj-lt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00" i="1" dirty="0" smtClean="0">
                <a:solidFill>
                  <a:schemeClr val="dk1"/>
                </a:solidFill>
                <a:latin typeface="+mj-lt"/>
              </a:rPr>
              <a:t>Alejandro San Segundo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00" i="1" dirty="0" smtClean="0">
                <a:solidFill>
                  <a:schemeClr val="dk1"/>
                </a:solidFill>
                <a:latin typeface="+mj-lt"/>
              </a:rPr>
              <a:t>Brett </a:t>
            </a:r>
            <a:r>
              <a:rPr lang="en-US" sz="300" i="1" dirty="0" err="1" smtClean="0">
                <a:solidFill>
                  <a:schemeClr val="dk1"/>
                </a:solidFill>
                <a:latin typeface="+mj-lt"/>
              </a:rPr>
              <a:t>Willenbacher</a:t>
            </a:r>
            <a:endParaRPr lang="en-US" sz="300" i="1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" i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Kyle Anderson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" i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Stephen Avery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3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3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3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indent="0" algn="ctr">
              <a:buClr>
                <a:schemeClr val="dk1"/>
              </a:buClr>
              <a:buFont typeface="Arial"/>
              <a:buNone/>
            </a:pPr>
            <a:endParaRPr lang="en-US" sz="300" b="1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indent="0" algn="ctr">
              <a:buClr>
                <a:schemeClr val="dk1"/>
              </a:buClr>
              <a:buFont typeface="Arial"/>
              <a:buNone/>
            </a:pPr>
            <a:endParaRPr lang="en-US" sz="300" b="1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indent="0" algn="ctr">
              <a:buClr>
                <a:schemeClr val="dk1"/>
              </a:buClr>
              <a:buFont typeface="Arial"/>
              <a:buNone/>
            </a:pPr>
            <a:endParaRPr lang="en-US" sz="3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04" name="Shape 92"/>
          <p:cNvSpPr txBox="1"/>
          <p:nvPr/>
        </p:nvSpPr>
        <p:spPr>
          <a:xfrm>
            <a:off x="8423132" y="834872"/>
            <a:ext cx="413468" cy="178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Sponsor: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" i="1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Ron Goldstein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300" b="0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7" name="Picture 2" descr="https://scontent.xx.fbcdn.net/hphotos-xpa1/v/t1.0-9/10570560_1036347026379484_364941221343859036_n.jpg?oh=c95c89e3a1263c8fcad60f3a9b7af564&amp;oe=55ABEA2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80" y="641852"/>
            <a:ext cx="736385" cy="72463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Ron Goldste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04" y="661022"/>
            <a:ext cx="369570" cy="32072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Keith Lars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79" y="1003374"/>
            <a:ext cx="274292" cy="35328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7615342" y="497184"/>
            <a:ext cx="4828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latin typeface="+mj-lt"/>
              </a:rPr>
              <a:t>The Team</a:t>
            </a:r>
            <a:endParaRPr lang="en-US" sz="600" b="1" dirty="0">
              <a:latin typeface="+mj-lt"/>
            </a:endParaRPr>
          </a:p>
        </p:txBody>
      </p:sp>
      <p:sp>
        <p:nvSpPr>
          <p:cNvPr id="117" name="Shape 92"/>
          <p:cNvSpPr txBox="1"/>
          <p:nvPr/>
        </p:nvSpPr>
        <p:spPr>
          <a:xfrm>
            <a:off x="8382462" y="1215069"/>
            <a:ext cx="374276" cy="180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Advisor: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" i="1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Keith Larson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300" b="0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" b="0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19" name="Picture 118" descr="Z:\pedibus\pics\built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 b="2089"/>
          <a:stretch/>
        </p:blipFill>
        <p:spPr bwMode="auto">
          <a:xfrm>
            <a:off x="2601324" y="592395"/>
            <a:ext cx="2043330" cy="209594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Content Placeholder 5" descr="C:\Users\san1sal\AppData\Local\Temp\frame_top.JPG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4739" r="5509" b="12901"/>
          <a:stretch/>
        </p:blipFill>
        <p:spPr bwMode="auto">
          <a:xfrm>
            <a:off x="250370" y="3824475"/>
            <a:ext cx="1270204" cy="47427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232371" y="3224933"/>
            <a:ext cx="2066675" cy="1085992"/>
            <a:chOff x="244057" y="-274415"/>
            <a:chExt cx="10109386" cy="5969045"/>
          </a:xfrm>
        </p:grpSpPr>
        <p:pic>
          <p:nvPicPr>
            <p:cNvPr id="123" name="Picture 122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" t="23873" r="1012" b="27365"/>
            <a:stretch/>
          </p:blipFill>
          <p:spPr>
            <a:xfrm>
              <a:off x="6513702" y="-274415"/>
              <a:ext cx="3839741" cy="3362230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24" name="Picture 123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48" t="21285" r="4040" b="8372"/>
            <a:stretch>
              <a:fillRect/>
            </a:stretch>
          </p:blipFill>
          <p:spPr bwMode="auto">
            <a:xfrm>
              <a:off x="244057" y="-274415"/>
              <a:ext cx="6269645" cy="3362230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26" name="Picture 125" descr="C:\Users\san1sal\AppData\Local\Temp\frame_front.JPG"/>
            <p:cNvPicPr/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2" t="13015" r="9538" b="3559"/>
            <a:stretch/>
          </p:blipFill>
          <p:spPr bwMode="auto">
            <a:xfrm>
              <a:off x="6519061" y="3087816"/>
              <a:ext cx="3834382" cy="2606814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1" name="Group 130"/>
          <p:cNvGrpSpPr/>
          <p:nvPr/>
        </p:nvGrpSpPr>
        <p:grpSpPr>
          <a:xfrm>
            <a:off x="412266" y="4756186"/>
            <a:ext cx="1262872" cy="507674"/>
            <a:chOff x="-225643" y="1245959"/>
            <a:chExt cx="10472487" cy="4014227"/>
          </a:xfrm>
        </p:grpSpPr>
        <p:pic>
          <p:nvPicPr>
            <p:cNvPr id="132" name="Picture 2" descr="http://www.transtyletrailers.com.au/newsite/wp-content/uploads/a_3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5643" y="1261299"/>
              <a:ext cx="3812239" cy="399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1" t="10967" r="16369" b="14773"/>
            <a:stretch/>
          </p:blipFill>
          <p:spPr>
            <a:xfrm>
              <a:off x="6040516" y="1245959"/>
              <a:ext cx="4206328" cy="3998887"/>
            </a:xfrm>
            <a:prstGeom prst="rect">
              <a:avLst/>
            </a:prstGeom>
            <a:effectLst>
              <a:softEdge rad="12700"/>
            </a:effectLst>
          </p:spPr>
        </p:pic>
      </p:grpSp>
      <p:grpSp>
        <p:nvGrpSpPr>
          <p:cNvPr id="138" name="Group 137"/>
          <p:cNvGrpSpPr/>
          <p:nvPr/>
        </p:nvGrpSpPr>
        <p:grpSpPr>
          <a:xfrm>
            <a:off x="310202" y="5722144"/>
            <a:ext cx="1433166" cy="815731"/>
            <a:chOff x="388106" y="-128109"/>
            <a:chExt cx="9565774" cy="5525612"/>
          </a:xfrm>
        </p:grpSpPr>
        <p:pic>
          <p:nvPicPr>
            <p:cNvPr id="139" name="Picture 138" descr="http://www.flamingriver.com/sysimg/1974-78-mustang-ii-manual-rackpinion-fr1502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2" b="33213"/>
            <a:stretch/>
          </p:blipFill>
          <p:spPr bwMode="auto">
            <a:xfrm>
              <a:off x="3436665" y="2058043"/>
              <a:ext cx="3905076" cy="860191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090" r="25837" b="3127"/>
            <a:stretch/>
          </p:blipFill>
          <p:spPr>
            <a:xfrm rot="5400000">
              <a:off x="435978" y="2310863"/>
              <a:ext cx="3038768" cy="3134511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9" b="31519"/>
            <a:stretch/>
          </p:blipFill>
          <p:spPr>
            <a:xfrm>
              <a:off x="3522618" y="2921564"/>
              <a:ext cx="6431262" cy="1922816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3" t="21488" r="31955" b="2096"/>
            <a:stretch/>
          </p:blipFill>
          <p:spPr>
            <a:xfrm rot="5400000">
              <a:off x="7112133" y="76489"/>
              <a:ext cx="2996110" cy="2687384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8107" y="-128109"/>
              <a:ext cx="3145219" cy="2569955"/>
            </a:xfrm>
            <a:prstGeom prst="rect">
              <a:avLst/>
            </a:prstGeom>
            <a:effectLst>
              <a:glow>
                <a:schemeClr val="accent1"/>
              </a:glow>
              <a:softEdge rad="12700"/>
            </a:effectLst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2" t="11742" r="12499" b="25261"/>
            <a:stretch/>
          </p:blipFill>
          <p:spPr>
            <a:xfrm>
              <a:off x="3522618" y="-55633"/>
              <a:ext cx="3743879" cy="2168003"/>
            </a:xfrm>
            <a:prstGeom prst="rect">
              <a:avLst/>
            </a:prstGeom>
            <a:effectLst>
              <a:softEdge rad="12700"/>
            </a:effectLst>
          </p:spPr>
        </p:pic>
      </p:grpSp>
      <p:grpSp>
        <p:nvGrpSpPr>
          <p:cNvPr id="166" name="Group 165"/>
          <p:cNvGrpSpPr/>
          <p:nvPr/>
        </p:nvGrpSpPr>
        <p:grpSpPr>
          <a:xfrm>
            <a:off x="2554338" y="3301499"/>
            <a:ext cx="1439577" cy="582016"/>
            <a:chOff x="675358" y="4069808"/>
            <a:chExt cx="7552281" cy="2512844"/>
          </a:xfrm>
        </p:grpSpPr>
        <p:pic>
          <p:nvPicPr>
            <p:cNvPr id="167" name="Picture 166"/>
            <p:cNvPicPr/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" t="4876" r="4619" b="4097"/>
            <a:stretch/>
          </p:blipFill>
          <p:spPr bwMode="auto">
            <a:xfrm>
              <a:off x="4486536" y="4095279"/>
              <a:ext cx="3741103" cy="2487373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58" y="4069808"/>
              <a:ext cx="3817040" cy="2487373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</p:grpSp>
      <p:grpSp>
        <p:nvGrpSpPr>
          <p:cNvPr id="169" name="Group 168"/>
          <p:cNvGrpSpPr/>
          <p:nvPr/>
        </p:nvGrpSpPr>
        <p:grpSpPr>
          <a:xfrm>
            <a:off x="2855152" y="4265511"/>
            <a:ext cx="955094" cy="563920"/>
            <a:chOff x="329654" y="1992461"/>
            <a:chExt cx="6869433" cy="4010200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43" t="10414" r="28926" b="7496"/>
            <a:stretch/>
          </p:blipFill>
          <p:spPr>
            <a:xfrm>
              <a:off x="4078514" y="1992461"/>
              <a:ext cx="3120573" cy="40102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34"/>
            <a:stretch/>
          </p:blipFill>
          <p:spPr>
            <a:xfrm rot="5400000">
              <a:off x="246162" y="2075955"/>
              <a:ext cx="3915844" cy="3748859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</p:grpSp>
      <p:grpSp>
        <p:nvGrpSpPr>
          <p:cNvPr id="180" name="Group 179"/>
          <p:cNvGrpSpPr/>
          <p:nvPr/>
        </p:nvGrpSpPr>
        <p:grpSpPr>
          <a:xfrm>
            <a:off x="2829928" y="5244503"/>
            <a:ext cx="884822" cy="368556"/>
            <a:chOff x="939187" y="3067848"/>
            <a:chExt cx="7594681" cy="4519943"/>
          </a:xfrm>
        </p:grpSpPr>
        <p:pic>
          <p:nvPicPr>
            <p:cNvPr id="181" name="Picture 180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1" t="41225" r="22244" b="23538"/>
            <a:stretch>
              <a:fillRect/>
            </a:stretch>
          </p:blipFill>
          <p:spPr bwMode="auto">
            <a:xfrm>
              <a:off x="939187" y="5557694"/>
              <a:ext cx="3865245" cy="203009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</p:spPr>
        </p:pic>
        <p:pic>
          <p:nvPicPr>
            <p:cNvPr id="182" name="Picture 181" descr="\\codex2\hassljo\My Documents\Desktop\senior design presentation\recumbant seating style.jpg"/>
            <p:cNvPicPr/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9" t="39316" r="20354" b="24146"/>
            <a:stretch>
              <a:fillRect/>
            </a:stretch>
          </p:blipFill>
          <p:spPr bwMode="auto">
            <a:xfrm>
              <a:off x="969403" y="3067848"/>
              <a:ext cx="3847192" cy="203009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78917" y="3632841"/>
              <a:ext cx="4519943" cy="3389958"/>
            </a:xfrm>
            <a:prstGeom prst="rect">
              <a:avLst/>
            </a:prstGeom>
            <a:effectLst>
              <a:softEdge rad="12700"/>
            </a:effectLst>
          </p:spPr>
        </p:pic>
      </p:grpSp>
      <p:sp>
        <p:nvSpPr>
          <p:cNvPr id="184" name="TextBox 183"/>
          <p:cNvSpPr txBox="1"/>
          <p:nvPr/>
        </p:nvSpPr>
        <p:spPr>
          <a:xfrm>
            <a:off x="2866802" y="5575288"/>
            <a:ext cx="155258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i="1" dirty="0" smtClean="0">
                <a:latin typeface="+mj-lt"/>
              </a:rPr>
              <a:t>Pedaling stance for riders</a:t>
            </a:r>
            <a:endParaRPr lang="en-US" sz="450" i="1" dirty="0">
              <a:latin typeface="+mj-lt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2554548" y="6111017"/>
            <a:ext cx="1422956" cy="422425"/>
            <a:chOff x="-5465027" y="21319530"/>
            <a:chExt cx="9757931" cy="2744416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063" y="21319530"/>
              <a:ext cx="4878967" cy="2744416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65027" y="21319530"/>
              <a:ext cx="4878964" cy="2744416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</p:grpSp>
      <p:grpSp>
        <p:nvGrpSpPr>
          <p:cNvPr id="188" name="Group 187"/>
          <p:cNvGrpSpPr/>
          <p:nvPr/>
        </p:nvGrpSpPr>
        <p:grpSpPr>
          <a:xfrm>
            <a:off x="4658354" y="5425779"/>
            <a:ext cx="1947403" cy="1082688"/>
            <a:chOff x="-712304" y="5353782"/>
            <a:chExt cx="8522804" cy="4514117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31" r="1976"/>
            <a:stretch/>
          </p:blipFill>
          <p:spPr>
            <a:xfrm>
              <a:off x="-712304" y="5353782"/>
              <a:ext cx="5588552" cy="2567757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90" name="Picture 189" descr="C:\Users\san1sal\Downloads\IMG_3038.JPG"/>
            <p:cNvPicPr/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2" t="3463" r="14882" b="63884"/>
            <a:stretch/>
          </p:blipFill>
          <p:spPr bwMode="auto">
            <a:xfrm>
              <a:off x="-712304" y="7989342"/>
              <a:ext cx="5588552" cy="1878557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248" y="7831282"/>
              <a:ext cx="2934252" cy="2036617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7" t="9664" r="19059" b="7829"/>
            <a:stretch/>
          </p:blipFill>
          <p:spPr>
            <a:xfrm>
              <a:off x="4876248" y="5353782"/>
              <a:ext cx="2934252" cy="2825936"/>
            </a:xfrm>
            <a:prstGeom prst="rect">
              <a:avLst/>
            </a:prstGeom>
            <a:effectLst>
              <a:softEdge rad="12700"/>
            </a:effectLst>
          </p:spPr>
        </p:pic>
      </p:grpSp>
      <p:grpSp>
        <p:nvGrpSpPr>
          <p:cNvPr id="193" name="Group 192"/>
          <p:cNvGrpSpPr/>
          <p:nvPr/>
        </p:nvGrpSpPr>
        <p:grpSpPr>
          <a:xfrm>
            <a:off x="6755695" y="5003706"/>
            <a:ext cx="2163311" cy="1427104"/>
            <a:chOff x="328994" y="235496"/>
            <a:chExt cx="6998906" cy="4351276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0" t="3107" r="7439" b="3624"/>
            <a:stretch/>
          </p:blipFill>
          <p:spPr>
            <a:xfrm rot="5400000">
              <a:off x="98000" y="466492"/>
              <a:ext cx="4351274" cy="3889285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13518" r="23750" b="17778"/>
            <a:stretch/>
          </p:blipFill>
          <p:spPr>
            <a:xfrm>
              <a:off x="4218280" y="235496"/>
              <a:ext cx="3109620" cy="2302732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7" t="10370" r="2083" b="15371"/>
            <a:stretch/>
          </p:blipFill>
          <p:spPr>
            <a:xfrm>
              <a:off x="4218280" y="2538228"/>
              <a:ext cx="3109620" cy="2048544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197" name="Picture 196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6"/>
          <a:stretch/>
        </p:blipFill>
        <p:spPr>
          <a:xfrm>
            <a:off x="6731863" y="3754754"/>
            <a:ext cx="1477810" cy="87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2" name="Group 81"/>
          <p:cNvGrpSpPr/>
          <p:nvPr/>
        </p:nvGrpSpPr>
        <p:grpSpPr>
          <a:xfrm>
            <a:off x="7853482" y="3803161"/>
            <a:ext cx="1112197" cy="764249"/>
            <a:chOff x="5879160" y="3016918"/>
            <a:chExt cx="3256276" cy="1710089"/>
          </a:xfrm>
        </p:grpSpPr>
        <p:pic>
          <p:nvPicPr>
            <p:cNvPr id="83" name="Shape 211"/>
            <p:cNvPicPr preferRelativeResize="0"/>
            <p:nvPr/>
          </p:nvPicPr>
          <p:blipFill rotWithShape="1">
            <a:blip r:embed="rId40">
              <a:alphaModFix/>
            </a:blip>
            <a:srcRect l="25172" t="30394" r="31585" b="16177"/>
            <a:stretch/>
          </p:blipFill>
          <p:spPr>
            <a:xfrm>
              <a:off x="5879160" y="3016918"/>
              <a:ext cx="2671010" cy="1612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Shape 211"/>
            <p:cNvPicPr preferRelativeResize="0"/>
            <p:nvPr/>
          </p:nvPicPr>
          <p:blipFill rotWithShape="1">
            <a:blip r:embed="rId40">
              <a:alphaModFix/>
            </a:blip>
            <a:srcRect l="84843" t="9341" r="5253" b="33987"/>
            <a:stretch/>
          </p:blipFill>
          <p:spPr>
            <a:xfrm>
              <a:off x="8523702" y="3016918"/>
              <a:ext cx="611734" cy="17100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325663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726</Words>
  <Application>Microsoft Office PowerPoint</Application>
  <PresentationFormat>On-screen Show (4:3)</PresentationFormat>
  <Paragraphs>149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64</cp:revision>
  <dcterms:created xsi:type="dcterms:W3CDTF">2015-04-05T20:25:06Z</dcterms:created>
  <dcterms:modified xsi:type="dcterms:W3CDTF">2015-04-15T22:00:51Z</dcterms:modified>
</cp:coreProperties>
</file>