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3" r:id="rId3"/>
    <p:sldId id="284" r:id="rId4"/>
    <p:sldId id="267" r:id="rId5"/>
    <p:sldId id="260" r:id="rId6"/>
    <p:sldId id="259" r:id="rId7"/>
    <p:sldId id="277" r:id="rId8"/>
    <p:sldId id="280" r:id="rId9"/>
    <p:sldId id="278" r:id="rId10"/>
    <p:sldId id="282" r:id="rId11"/>
    <p:sldId id="283" r:id="rId12"/>
    <p:sldId id="263" r:id="rId13"/>
    <p:sldId id="275" r:id="rId14"/>
    <p:sldId id="281" r:id="rId15"/>
    <p:sldId id="276" r:id="rId16"/>
    <p:sldId id="279" r:id="rId17"/>
    <p:sldId id="274" r:id="rId18"/>
    <p:sldId id="265" r:id="rId19"/>
    <p:sldId id="266" r:id="rId20"/>
    <p:sldId id="272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3" autoAdjust="0"/>
    <p:restoredTop sz="85486" autoAdjust="0"/>
  </p:normalViewPr>
  <p:slideViewPr>
    <p:cSldViewPr snapToGrid="0">
      <p:cViewPr varScale="1">
        <p:scale>
          <a:sx n="63" d="100"/>
          <a:sy n="63" d="100"/>
        </p:scale>
        <p:origin x="2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7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1E892-818A-4896-A9D2-49BC6DFC3FA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E9FAA-B296-4BAD-BEF2-D7268228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115D8B-21A2-442D-B9A3-4118729616C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1C9DFD-D85E-42AF-BBE8-735D3A346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1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9DFD-D85E-42AF-BBE8-735D3A346B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4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9DFD-D85E-42AF-BBE8-735D3A346B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9DFD-D85E-42AF-BBE8-735D3A346B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63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1: 10 Peddlers</a:t>
            </a:r>
            <a:r>
              <a:rPr lang="en-US" baseline="0" dirty="0" smtClean="0"/>
              <a:t>, 1 driver, 1 “bartender”, and 2 non-peddlers</a:t>
            </a:r>
          </a:p>
          <a:p>
            <a:r>
              <a:rPr lang="en-US" baseline="0" dirty="0" smtClean="0"/>
              <a:t>Point 2: Because of Tallahassee’s hills a crawl gear and cruise gears are </a:t>
            </a:r>
            <a:r>
              <a:rPr lang="en-US" baseline="0" dirty="0" err="1" smtClean="0"/>
              <a:t>recomended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9DFD-D85E-42AF-BBE8-735D3A346B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9DFD-D85E-42AF-BBE8-735D3A346B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3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9DFD-D85E-42AF-BBE8-735D3A346B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3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0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7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5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7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8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9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1A3E-EFEA-4EAE-BDCE-7CEB3828F622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81A3E-EFEA-4EAE-BDCE-7CEB3828F622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2D76C-DE1E-40BA-B146-1C5C6317F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3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4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0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585222" y="916100"/>
            <a:ext cx="9144000" cy="1579156"/>
          </a:xfrm>
        </p:spPr>
        <p:txBody>
          <a:bodyPr>
            <a:noAutofit/>
          </a:bodyPr>
          <a:lstStyle/>
          <a:p>
            <a:pPr algn="l"/>
            <a:r>
              <a:rPr lang="en-US" sz="8000" b="1" dirty="0" err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SansSerif" panose="00000400000000000000" pitchFamily="2" charset="2"/>
              </a:rPr>
              <a:t>Pedibus</a:t>
            </a:r>
            <a:r>
              <a:rPr lang="en-US" sz="80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SansSerif" panose="00000400000000000000" pitchFamily="2" charset="2"/>
              </a:rPr>
              <a:t> </a:t>
            </a:r>
            <a:br>
              <a:rPr lang="en-US" sz="80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SansSerif" panose="00000400000000000000" pitchFamily="2" charset="2"/>
              </a:rPr>
            </a:b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SansSerif" panose="00000400000000000000" pitchFamily="2" charset="2"/>
              </a:rPr>
              <a:t>Team 22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SansSerif" panose="00000400000000000000" pitchFamily="2" charset="2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509938" y="3999028"/>
            <a:ext cx="2370103" cy="1543607"/>
          </a:xfrm>
        </p:spPr>
        <p:txBody>
          <a:bodyPr numCol="1">
            <a:noAutofit/>
          </a:bodyPr>
          <a:lstStyle/>
          <a:p>
            <a:pPr algn="l"/>
            <a:r>
              <a:rPr lang="en-US" sz="1800" b="1" dirty="0" smtClean="0">
                <a:latin typeface="SansSerif" panose="00000400000000000000" pitchFamily="2" charset="2"/>
              </a:rPr>
              <a:t>Team Members: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SansSerif" panose="00000400000000000000" pitchFamily="2" charset="2"/>
              </a:rPr>
              <a:t>Kyle Anderson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SansSerif" panose="00000400000000000000" pitchFamily="2" charset="2"/>
              </a:rPr>
              <a:t>Stephen Avery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SansSerif" panose="00000400000000000000" pitchFamily="2" charset="2"/>
              </a:rPr>
              <a:t>Alejandro San Segundo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SansSerif" panose="00000400000000000000" pitchFamily="2" charset="2"/>
              </a:rPr>
              <a:t>Brett </a:t>
            </a:r>
            <a:r>
              <a:rPr lang="en-US" sz="1600" dirty="0" err="1" smtClean="0">
                <a:latin typeface="SansSerif" panose="00000400000000000000" pitchFamily="2" charset="2"/>
              </a:rPr>
              <a:t>Willenbacher</a:t>
            </a:r>
            <a:endParaRPr lang="en-US" sz="1600" dirty="0" smtClean="0">
              <a:latin typeface="SansSerif" panose="000004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SansSerif" panose="000004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SansSerif" panose="000004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SansSerif" panose="00000400000000000000" pitchFamily="2" charset="2"/>
            </a:endParaRPr>
          </a:p>
          <a:p>
            <a:endParaRPr lang="en-US" b="1" dirty="0" smtClean="0">
              <a:latin typeface="SansSerif" panose="00000400000000000000" pitchFamily="2" charset="2"/>
            </a:endParaRPr>
          </a:p>
          <a:p>
            <a:endParaRPr lang="en-US" b="1" dirty="0" smtClean="0">
              <a:latin typeface="SansSerif" panose="00000400000000000000" pitchFamily="2" charset="2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1 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Alejandro San Segundo</a:t>
            </a:r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4354" y="4012811"/>
            <a:ext cx="8872903" cy="2246769"/>
          </a:xfrm>
          <a:prstGeom prst="rect">
            <a:avLst/>
          </a:prstGeom>
          <a:noFill/>
        </p:spPr>
        <p:txBody>
          <a:bodyPr wrap="square" numCol="2" spcCol="0" rtlCol="0">
            <a:spAutoFit/>
          </a:bodyPr>
          <a:lstStyle/>
          <a:p>
            <a:r>
              <a:rPr lang="en-US" b="1" dirty="0">
                <a:latin typeface="SansSerif" panose="00000400000000000000" pitchFamily="2" charset="2"/>
              </a:rPr>
              <a:t>Sponsor: </a:t>
            </a:r>
            <a:endParaRPr lang="en-US" b="1" dirty="0" smtClean="0">
              <a:latin typeface="SansSerif" panose="00000400000000000000" pitchFamily="2" charset="2"/>
            </a:endParaRPr>
          </a:p>
          <a:p>
            <a:r>
              <a:rPr lang="en-US" sz="1600" dirty="0" smtClean="0">
                <a:latin typeface="SansSerif" panose="00000400000000000000" pitchFamily="2" charset="2"/>
              </a:rPr>
              <a:t>Ron Goldstein</a:t>
            </a:r>
          </a:p>
          <a:p>
            <a:endParaRPr lang="en-US" dirty="0">
              <a:latin typeface="SansSerif" panose="00000400000000000000" pitchFamily="2" charset="2"/>
            </a:endParaRPr>
          </a:p>
          <a:p>
            <a:r>
              <a:rPr lang="en-US" b="1" dirty="0">
                <a:latin typeface="SansSerif" panose="00000400000000000000" pitchFamily="2" charset="2"/>
              </a:rPr>
              <a:t>Advisor: </a:t>
            </a:r>
            <a:endParaRPr lang="en-US" b="1" dirty="0" smtClean="0">
              <a:latin typeface="SansSerif" panose="00000400000000000000" pitchFamily="2" charset="2"/>
            </a:endParaRPr>
          </a:p>
          <a:p>
            <a:r>
              <a:rPr lang="en-US" sz="1600" dirty="0" smtClean="0">
                <a:latin typeface="SansSerif" panose="00000400000000000000" pitchFamily="2" charset="2"/>
              </a:rPr>
              <a:t>Keith Larson</a:t>
            </a:r>
            <a:endParaRPr lang="en-US" sz="1600" b="1" dirty="0">
              <a:latin typeface="SansSerif" panose="00000400000000000000" pitchFamily="2" charset="2"/>
            </a:endParaRPr>
          </a:p>
          <a:p>
            <a:endParaRPr lang="en-US" b="1" dirty="0">
              <a:latin typeface="SansSerif" panose="00000400000000000000" pitchFamily="2" charset="2"/>
            </a:endParaRPr>
          </a:p>
          <a:p>
            <a:endParaRPr lang="en-US" b="1" dirty="0" smtClean="0">
              <a:latin typeface="SansSerif" panose="00000400000000000000" pitchFamily="2" charset="2"/>
            </a:endParaRPr>
          </a:p>
          <a:p>
            <a:endParaRPr lang="en-US" b="1" dirty="0">
              <a:latin typeface="SansSerif" panose="00000400000000000000" pitchFamily="2" charset="2"/>
            </a:endParaRPr>
          </a:p>
          <a:p>
            <a:r>
              <a:rPr lang="en-US" b="1" dirty="0" smtClean="0">
                <a:latin typeface="SansSerif" panose="00000400000000000000" pitchFamily="2" charset="2"/>
              </a:rPr>
              <a:t>Professors</a:t>
            </a:r>
            <a:r>
              <a:rPr lang="en-US" b="1" dirty="0">
                <a:latin typeface="SansSerif" panose="00000400000000000000" pitchFamily="2" charset="2"/>
              </a:rPr>
              <a:t>: </a:t>
            </a:r>
          </a:p>
          <a:p>
            <a:r>
              <a:rPr lang="en-US" sz="1600" dirty="0">
                <a:latin typeface="SansSerif" panose="00000400000000000000" pitchFamily="2" charset="2"/>
              </a:rPr>
              <a:t>Dr. Shih </a:t>
            </a:r>
          </a:p>
          <a:p>
            <a:r>
              <a:rPr lang="en-US" sz="1600" dirty="0">
                <a:latin typeface="SansSerif" panose="00000400000000000000" pitchFamily="2" charset="2"/>
              </a:rPr>
              <a:t>Dr. </a:t>
            </a:r>
            <a:r>
              <a:rPr lang="en-US" sz="1600" dirty="0" err="1">
                <a:latin typeface="SansSerif" panose="00000400000000000000" pitchFamily="2" charset="2"/>
              </a:rPr>
              <a:t>Helzer</a:t>
            </a:r>
            <a:r>
              <a:rPr lang="en-US" sz="1600" dirty="0">
                <a:latin typeface="SansSerif" panose="00000400000000000000" pitchFamily="2" charset="2"/>
              </a:rPr>
              <a:t> </a:t>
            </a:r>
          </a:p>
          <a:p>
            <a:r>
              <a:rPr lang="en-US" sz="1600" dirty="0">
                <a:latin typeface="SansSerif" panose="00000400000000000000" pitchFamily="2" charset="2"/>
              </a:rPr>
              <a:t>Dr. Gupta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SansSerif" panose="00000400000000000000" pitchFamily="2" charset="2"/>
            </a:endParaRPr>
          </a:p>
          <a:p>
            <a:endParaRPr lang="en-US" dirty="0"/>
          </a:p>
        </p:txBody>
      </p:sp>
      <p:pic>
        <p:nvPicPr>
          <p:cNvPr id="12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0" y="175499"/>
            <a:ext cx="2081042" cy="30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48638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Wheels &amp; Brake System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 smtClean="0"/>
              <a:t>10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3805" y="6001939"/>
            <a:ext cx="175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Brett </a:t>
            </a:r>
            <a:r>
              <a:rPr lang="en-US" sz="1600" dirty="0" err="1"/>
              <a:t>Willenbacher</a:t>
            </a:r>
            <a:endParaRPr lang="en-US" sz="1600" dirty="0"/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294156"/>
              </p:ext>
            </p:extLst>
          </p:nvPr>
        </p:nvGraphicFramePr>
        <p:xfrm>
          <a:off x="838200" y="190614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2089506"/>
                <a:gridCol w="1161694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Axle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Bolt Patterns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12” Hydraulic Disc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16”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175/50/R16  185/60/R16 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on 4.5”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Towing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12” Electric</a:t>
                      </a:r>
                      <a:r>
                        <a:rPr lang="en-US" baseline="0" dirty="0" smtClean="0"/>
                        <a:t> Drum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38200" y="3738177"/>
            <a:ext cx="7046966" cy="1626796"/>
            <a:chOff x="838200" y="1511319"/>
            <a:chExt cx="9375520" cy="22811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569278"/>
              <a:ext cx="2964269" cy="2223202"/>
            </a:xfrm>
            <a:prstGeom prst="rect">
              <a:avLst/>
            </a:prstGeom>
            <a:effectLst>
              <a:glow>
                <a:schemeClr val="accent1">
                  <a:alpha val="40000"/>
                </a:schemeClr>
              </a:glow>
              <a:reflection stA="45000" endPos="0" dist="50800" dir="5400000" sy="-100000" algn="bl" rotWithShape="0"/>
            </a:effectLst>
          </p:spPr>
        </p:pic>
        <p:pic>
          <p:nvPicPr>
            <p:cNvPr id="1026" name="Picture 2" descr="http://thumbs.dreamstime.com/z/brake-disc-red-calliper-racing-car-2660929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6" b="10194"/>
            <a:stretch/>
          </p:blipFill>
          <p:spPr bwMode="auto">
            <a:xfrm>
              <a:off x="3237544" y="1511319"/>
              <a:ext cx="2258040" cy="2230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www.browardtrailer.net/ElectricBrakeAssmLH7kDexter12x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363" y="1677609"/>
              <a:ext cx="2013357" cy="2114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9411770" y="1027906"/>
            <a:ext cx="1864487" cy="4169090"/>
            <a:chOff x="9557885" y="765006"/>
            <a:chExt cx="1864487" cy="4169090"/>
          </a:xfrm>
        </p:grpSpPr>
        <p:pic>
          <p:nvPicPr>
            <p:cNvPr id="1030" name="Picture 6" descr="https://encrypted-tbn1.gstatic.com/images?q=tbn:ANd9GcS_c16UNPwvzIe-qEa_QoV-lC--Xcx_6A7h5kQxu71jaVnYcUVu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7885" y="765006"/>
              <a:ext cx="1817416" cy="1817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://www.badgercomponents.com/wp-content/uploads/2013/06/15x6-6-5.5-Aluminum-Series07-Trailer-Wheel-gray-accent-angle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" t="12457" r="4300" b="12923"/>
            <a:stretch/>
          </p:blipFill>
          <p:spPr bwMode="auto">
            <a:xfrm>
              <a:off x="9557885" y="3018667"/>
              <a:ext cx="1864487" cy="1915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160267" y="2635922"/>
              <a:ext cx="1087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/>
                <a:t>VS.</a:t>
              </a:r>
              <a:endParaRPr lang="en-US" sz="2000" b="1" i="1" dirty="0"/>
            </a:p>
          </p:txBody>
        </p:sp>
      </p:grpSp>
      <p:pic>
        <p:nvPicPr>
          <p:cNvPr id="3" name="Picture 2" descr="http://www.trailerpartsstore.com/images/T/HW-8172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78" y="3666498"/>
            <a:ext cx="1762435" cy="18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Dual Shaft Design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 smtClean="0"/>
              <a:t>11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Alejandro San Segundo</a:t>
            </a:r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8827" y="1690688"/>
            <a:ext cx="51443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ansSerif" panose="00000400000000000000" pitchFamily="2" charset="2"/>
              </a:rPr>
              <a:t>Eliminates Chain </a:t>
            </a:r>
            <a:r>
              <a:rPr lang="en-US" sz="2400" dirty="0">
                <a:latin typeface="SansSerif" panose="00000400000000000000" pitchFamily="2" charset="2"/>
              </a:rPr>
              <a:t>C</a:t>
            </a:r>
            <a:r>
              <a:rPr lang="en-US" sz="2400" dirty="0" smtClean="0">
                <a:latin typeface="SansSerif" panose="00000400000000000000" pitchFamily="2" charset="2"/>
              </a:rPr>
              <a:t>ross </a:t>
            </a:r>
            <a:r>
              <a:rPr lang="en-US" sz="2400" dirty="0">
                <a:latin typeface="SansSerif" panose="00000400000000000000" pitchFamily="2" charset="2"/>
              </a:rPr>
              <a:t>O</a:t>
            </a:r>
            <a:r>
              <a:rPr lang="en-US" sz="2400" dirty="0" smtClean="0">
                <a:latin typeface="SansSerif" panose="00000400000000000000" pitchFamily="2" charset="2"/>
              </a:rPr>
              <a:t>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ansSerif" panose="00000400000000000000" pitchFamily="2" charset="2"/>
              </a:rPr>
              <a:t>Reduces Torque on Individual </a:t>
            </a:r>
            <a:r>
              <a:rPr lang="en-US" sz="2400" dirty="0">
                <a:latin typeface="SansSerif" panose="00000400000000000000" pitchFamily="2" charset="2"/>
              </a:rPr>
              <a:t>S</a:t>
            </a:r>
            <a:r>
              <a:rPr lang="en-US" sz="2400" dirty="0" smtClean="0">
                <a:latin typeface="SansSerif" panose="00000400000000000000" pitchFamily="2" charset="2"/>
              </a:rPr>
              <a:t>haft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Reduce Cost and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ansSerif" panose="00000400000000000000" pitchFamily="2" charset="2"/>
              </a:rPr>
              <a:t>Simpler Design for Free </a:t>
            </a:r>
            <a:r>
              <a:rPr lang="en-US" sz="2400" dirty="0">
                <a:latin typeface="SansSerif" panose="00000400000000000000" pitchFamily="2" charset="2"/>
              </a:rPr>
              <a:t>C</a:t>
            </a:r>
            <a:r>
              <a:rPr lang="en-US" sz="2400" dirty="0" smtClean="0">
                <a:latin typeface="SansSerif" panose="00000400000000000000" pitchFamily="2" charset="2"/>
              </a:rPr>
              <a:t>oasting</a:t>
            </a:r>
            <a:endParaRPr lang="en-US" sz="2400" dirty="0">
              <a:latin typeface="SansSerif" panose="00000400000000000000" pitchFamily="2" charset="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48742"/>
              </p:ext>
            </p:extLst>
          </p:nvPr>
        </p:nvGraphicFramePr>
        <p:xfrm>
          <a:off x="6292066" y="1597633"/>
          <a:ext cx="5703112" cy="1674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3567"/>
                <a:gridCol w="724829"/>
                <a:gridCol w="825191"/>
                <a:gridCol w="791736"/>
                <a:gridCol w="780586"/>
                <a:gridCol w="947203"/>
              </a:tblGrid>
              <a:tr h="313113">
                <a:tc gridSpan="2">
                  <a:txBody>
                    <a:bodyPr/>
                    <a:lstStyle/>
                    <a:p>
                      <a:pPr marL="6794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Peddler Input Design Decision Matrix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/>
                </a:tc>
              </a:tr>
              <a:tr h="387159">
                <a:tc>
                  <a:txBody>
                    <a:bodyPr/>
                    <a:lstStyle/>
                    <a:p>
                      <a:pPr marL="6794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/>
                </a:tc>
                <a:tc>
                  <a:txBody>
                    <a:bodyPr/>
                    <a:lstStyle/>
                    <a:p>
                      <a:pPr marL="9207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Safety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User Comfort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Complexity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Reliability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6921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Weighted Sums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</a:tr>
              <a:tr h="311510">
                <a:tc>
                  <a:txBody>
                    <a:bodyPr/>
                    <a:lstStyle/>
                    <a:p>
                      <a:pPr marL="6794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Cross Chained Linkage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/>
                </a:tc>
                <a:tc>
                  <a:txBody>
                    <a:bodyPr/>
                    <a:lstStyle/>
                    <a:p>
                      <a:pPr marL="0" marR="4572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34290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28194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132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</a:tr>
              <a:tr h="308505">
                <a:tc>
                  <a:txBody>
                    <a:bodyPr/>
                    <a:lstStyle/>
                    <a:p>
                      <a:pPr marL="6794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Dual Drive Shaft Chain Drive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/>
                </a:tc>
                <a:tc>
                  <a:txBody>
                    <a:bodyPr/>
                    <a:lstStyle/>
                    <a:p>
                      <a:pPr marL="0" marR="4572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34290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28194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161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>
                    <a:solidFill>
                      <a:srgbClr val="92D050"/>
                    </a:solidFill>
                  </a:tcPr>
                </a:tc>
              </a:tr>
              <a:tr h="311510">
                <a:tc>
                  <a:txBody>
                    <a:bodyPr/>
                    <a:lstStyle/>
                    <a:p>
                      <a:pPr marL="6794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Pump Motion Crankshaft Linkage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/>
                </a:tc>
                <a:tc>
                  <a:txBody>
                    <a:bodyPr/>
                    <a:lstStyle/>
                    <a:p>
                      <a:pPr marL="0" marR="4572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34290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28194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0" marR="3238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  <a:tc>
                  <a:txBody>
                    <a:bodyPr/>
                    <a:lstStyle/>
                    <a:p>
                      <a:pPr marL="0" marR="3175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120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5560" marT="27940" marB="0" anchor="ctr"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216664" y="3568125"/>
            <a:ext cx="7758669" cy="1983021"/>
            <a:chOff x="2142133" y="3420624"/>
            <a:chExt cx="7758669" cy="1983021"/>
          </a:xfrm>
        </p:grpSpPr>
        <p:grpSp>
          <p:nvGrpSpPr>
            <p:cNvPr id="15" name="Group 14"/>
            <p:cNvGrpSpPr/>
            <p:nvPr/>
          </p:nvGrpSpPr>
          <p:grpSpPr>
            <a:xfrm>
              <a:off x="2142133" y="3420624"/>
              <a:ext cx="7758669" cy="1529532"/>
              <a:chOff x="2142133" y="3420624"/>
              <a:chExt cx="7758669" cy="1529532"/>
            </a:xfrm>
          </p:grpSpPr>
          <p:pic>
            <p:nvPicPr>
              <p:cNvPr id="13" name="Picture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2133" y="3469336"/>
                <a:ext cx="3611880" cy="148082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8" t="-156" r="66521" b="75458"/>
              <a:stretch/>
            </p:blipFill>
            <p:spPr>
              <a:xfrm>
                <a:off x="6217535" y="3420624"/>
                <a:ext cx="3683267" cy="1524401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2762015" y="5065091"/>
              <a:ext cx="2267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SansSerif" panose="00000400000000000000" pitchFamily="2" charset="2"/>
                </a:rPr>
                <a:t>Crossed Chain System</a:t>
              </a:r>
              <a:endParaRPr lang="en-US" sz="1600" i="1" dirty="0">
                <a:latin typeface="SansSerif" panose="00000400000000000000" pitchFamily="2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53109" y="5065091"/>
              <a:ext cx="2267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SansSerif" panose="00000400000000000000" pitchFamily="2" charset="2"/>
                </a:rPr>
                <a:t>Double Shaft System</a:t>
              </a:r>
              <a:endParaRPr lang="en-US" sz="1600" i="1" dirty="0">
                <a:latin typeface="SansSerif" panose="00000400000000000000" pitchFamily="2" charset="2"/>
              </a:endParaRPr>
            </a:p>
          </p:txBody>
        </p:sp>
      </p:grpSp>
      <p:pic>
        <p:nvPicPr>
          <p:cNvPr id="17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108" y="26713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Drivetrain                Steering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41" y="1363292"/>
            <a:ext cx="5306122" cy="39524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SansSerif" panose="00000400000000000000" pitchFamily="2" charset="2"/>
              </a:rPr>
              <a:t>Peerless 820-040 </a:t>
            </a:r>
          </a:p>
          <a:p>
            <a:pPr lvl="1"/>
            <a:r>
              <a:rPr lang="en-US" sz="1800" dirty="0" smtClean="0">
                <a:latin typeface="SansSerif" panose="00000400000000000000" pitchFamily="2" charset="2"/>
              </a:rPr>
              <a:t>Manual Transaxle</a:t>
            </a:r>
          </a:p>
          <a:p>
            <a:pPr lvl="1"/>
            <a:r>
              <a:rPr lang="en-US" sz="1800" dirty="0" smtClean="0">
                <a:latin typeface="SansSerif" panose="00000400000000000000" pitchFamily="2" charset="2"/>
              </a:rPr>
              <a:t>6 speed Including Reverse</a:t>
            </a:r>
          </a:p>
          <a:p>
            <a:r>
              <a:rPr lang="en-US" sz="2400" dirty="0" smtClean="0">
                <a:latin typeface="SansSerif" panose="00000400000000000000" pitchFamily="2" charset="2"/>
              </a:rPr>
              <a:t>Clutch System</a:t>
            </a:r>
          </a:p>
          <a:p>
            <a:pPr lvl="1"/>
            <a:r>
              <a:rPr lang="en-US" sz="1800" i="1" dirty="0" smtClean="0">
                <a:latin typeface="SansSerif" panose="00000400000000000000" pitchFamily="2" charset="2"/>
              </a:rPr>
              <a:t>Shift-on-the-Fly</a:t>
            </a:r>
          </a:p>
          <a:p>
            <a:pPr lvl="1"/>
            <a:r>
              <a:rPr lang="en-US" sz="1800" dirty="0" smtClean="0">
                <a:latin typeface="SansSerif" panose="00000400000000000000" pitchFamily="2" charset="2"/>
              </a:rPr>
              <a:t>Belt Friction Clutch (adjustability)</a:t>
            </a:r>
          </a:p>
          <a:p>
            <a:r>
              <a:rPr lang="en-US" sz="2000" dirty="0" smtClean="0">
                <a:latin typeface="SansSerif" panose="00000400000000000000" pitchFamily="2" charset="2"/>
              </a:rPr>
              <a:t>Dual Driveshaft to Single </a:t>
            </a:r>
            <a:r>
              <a:rPr lang="en-US" sz="2000" dirty="0">
                <a:latin typeface="SansSerif" panose="00000400000000000000" pitchFamily="2" charset="2"/>
              </a:rPr>
              <a:t>T</a:t>
            </a:r>
            <a:r>
              <a:rPr lang="en-US" sz="2000" dirty="0" smtClean="0">
                <a:latin typeface="SansSerif" panose="00000400000000000000" pitchFamily="2" charset="2"/>
              </a:rPr>
              <a:t>ransaxle </a:t>
            </a:r>
            <a:r>
              <a:rPr lang="en-US" sz="2000" dirty="0">
                <a:latin typeface="SansSerif" panose="00000400000000000000" pitchFamily="2" charset="2"/>
              </a:rPr>
              <a:t>D</a:t>
            </a:r>
            <a:r>
              <a:rPr lang="en-US" sz="2000" dirty="0" smtClean="0">
                <a:latin typeface="SansSerif" panose="00000400000000000000" pitchFamily="2" charset="2"/>
              </a:rPr>
              <a:t>esign</a:t>
            </a:r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 smtClean="0"/>
              <a:t>12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Alejandro San Segundo</a:t>
            </a:r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949681" y="1362917"/>
            <a:ext cx="4805709" cy="337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SansSerif" panose="00000400000000000000" pitchFamily="2" charset="2"/>
              </a:rPr>
              <a:t>No Need for </a:t>
            </a:r>
            <a:r>
              <a:rPr lang="en-US" sz="2400" dirty="0">
                <a:latin typeface="SansSerif" panose="00000400000000000000" pitchFamily="2" charset="2"/>
              </a:rPr>
              <a:t>L</a:t>
            </a:r>
            <a:r>
              <a:rPr lang="en-US" sz="2400" dirty="0" smtClean="0">
                <a:latin typeface="SansSerif" panose="00000400000000000000" pitchFamily="2" charset="2"/>
              </a:rPr>
              <a:t>ockable System</a:t>
            </a:r>
          </a:p>
          <a:p>
            <a:r>
              <a:rPr lang="en-US" sz="2400" dirty="0" smtClean="0">
                <a:latin typeface="SansSerif" panose="00000400000000000000" pitchFamily="2" charset="2"/>
              </a:rPr>
              <a:t>Curb to Curb &lt; 45 </a:t>
            </a:r>
            <a:r>
              <a:rPr lang="en-US" sz="2400" dirty="0" err="1" smtClean="0">
                <a:latin typeface="SansSerif" panose="00000400000000000000" pitchFamily="2" charset="2"/>
              </a:rPr>
              <a:t>ft</a:t>
            </a:r>
            <a:endParaRPr lang="en-US" sz="2400" dirty="0" smtClean="0">
              <a:latin typeface="SansSerif" panose="00000400000000000000" pitchFamily="2" charset="2"/>
            </a:endParaRPr>
          </a:p>
          <a:p>
            <a:pPr lvl="1"/>
            <a:r>
              <a:rPr lang="en-US" sz="1800" dirty="0" smtClean="0">
                <a:latin typeface="SansSerif" panose="00000400000000000000" pitchFamily="2" charset="2"/>
              </a:rPr>
              <a:t>Reasonable U-Turn Diameter</a:t>
            </a:r>
          </a:p>
          <a:p>
            <a:r>
              <a:rPr lang="en-US" sz="2400" dirty="0" smtClean="0">
                <a:latin typeface="SansSerif" panose="00000400000000000000" pitchFamily="2" charset="2"/>
              </a:rPr>
              <a:t>Rack and Pinion</a:t>
            </a:r>
          </a:p>
          <a:p>
            <a:pPr lvl="1"/>
            <a:r>
              <a:rPr lang="en-US" sz="1800" dirty="0" smtClean="0">
                <a:latin typeface="SansSerif" panose="00000400000000000000" pitchFamily="2" charset="2"/>
              </a:rPr>
              <a:t>Easy to Source and Implement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pic>
        <p:nvPicPr>
          <p:cNvPr id="13" name="Picture 12" descr="steering-rack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9758" r="3313" b="4511"/>
          <a:stretch/>
        </p:blipFill>
        <p:spPr>
          <a:xfrm>
            <a:off x="6755360" y="3529328"/>
            <a:ext cx="3194349" cy="210681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122" name="Picture 2" descr="http://www.smallenginedistributors.net/843tr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9" y="3841270"/>
            <a:ext cx="4099445" cy="178858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Ergonomics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100" y="1500537"/>
            <a:ext cx="7220969" cy="406738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SansSerif" panose="00000400000000000000" pitchFamily="2" charset="2"/>
              </a:rPr>
              <a:t>Driver Chair</a:t>
            </a:r>
          </a:p>
          <a:p>
            <a:pPr lvl="1"/>
            <a:r>
              <a:rPr lang="en-US" sz="2600" dirty="0" smtClean="0">
                <a:latin typeface="SansSerif" panose="00000400000000000000" pitchFamily="2" charset="2"/>
              </a:rPr>
              <a:t>Pivoting for Easy </a:t>
            </a:r>
            <a:r>
              <a:rPr lang="en-US" sz="2600" dirty="0">
                <a:latin typeface="SansSerif" panose="00000400000000000000" pitchFamily="2" charset="2"/>
              </a:rPr>
              <a:t>A</a:t>
            </a:r>
            <a:r>
              <a:rPr lang="en-US" sz="2600" dirty="0" smtClean="0">
                <a:latin typeface="SansSerif" panose="00000400000000000000" pitchFamily="2" charset="2"/>
              </a:rPr>
              <a:t>ccess</a:t>
            </a:r>
          </a:p>
          <a:p>
            <a:pPr lvl="1"/>
            <a:r>
              <a:rPr lang="en-US" sz="2600" dirty="0" smtClean="0">
                <a:latin typeface="SansSerif" panose="00000400000000000000" pitchFamily="2" charset="2"/>
              </a:rPr>
              <a:t>Back Support for </a:t>
            </a:r>
            <a:r>
              <a:rPr lang="en-US" sz="2600" dirty="0">
                <a:latin typeface="SansSerif" panose="00000400000000000000" pitchFamily="2" charset="2"/>
              </a:rPr>
              <a:t>R</a:t>
            </a:r>
            <a:r>
              <a:rPr lang="en-US" sz="2600" dirty="0" smtClean="0">
                <a:latin typeface="SansSerif" panose="00000400000000000000" pitchFamily="2" charset="2"/>
              </a:rPr>
              <a:t>educed </a:t>
            </a:r>
            <a:r>
              <a:rPr lang="en-US" sz="2600" dirty="0">
                <a:latin typeface="SansSerif" panose="00000400000000000000" pitchFamily="2" charset="2"/>
              </a:rPr>
              <a:t>F</a:t>
            </a:r>
            <a:r>
              <a:rPr lang="en-US" sz="2600" dirty="0" smtClean="0">
                <a:latin typeface="SansSerif" panose="00000400000000000000" pitchFamily="2" charset="2"/>
              </a:rPr>
              <a:t>atigue</a:t>
            </a:r>
          </a:p>
          <a:p>
            <a:r>
              <a:rPr lang="en-US" sz="3000" dirty="0" smtClean="0">
                <a:latin typeface="SansSerif" panose="00000400000000000000" pitchFamily="2" charset="2"/>
              </a:rPr>
              <a:t>Bar Top Positioning</a:t>
            </a:r>
          </a:p>
          <a:p>
            <a:pPr lvl="1"/>
            <a:r>
              <a:rPr lang="en-US" sz="2600" dirty="0" smtClean="0">
                <a:latin typeface="SansSerif" panose="00000400000000000000" pitchFamily="2" charset="2"/>
              </a:rPr>
              <a:t>Height and Width </a:t>
            </a:r>
            <a:r>
              <a:rPr lang="en-US" sz="2600" dirty="0">
                <a:latin typeface="SansSerif" panose="00000400000000000000" pitchFamily="2" charset="2"/>
              </a:rPr>
              <a:t>O</a:t>
            </a:r>
            <a:r>
              <a:rPr lang="en-US" sz="2600" dirty="0" smtClean="0">
                <a:latin typeface="SansSerif" panose="00000400000000000000" pitchFamily="2" charset="2"/>
              </a:rPr>
              <a:t>ptimized for Comfort </a:t>
            </a:r>
          </a:p>
          <a:p>
            <a:pPr lvl="1"/>
            <a:r>
              <a:rPr lang="en-US" sz="2600" dirty="0" smtClean="0">
                <a:latin typeface="SansSerif" panose="00000400000000000000" pitchFamily="2" charset="2"/>
              </a:rPr>
              <a:t>Groove Pattern or Handrail for Rider </a:t>
            </a:r>
            <a:r>
              <a:rPr lang="en-US" sz="2600" dirty="0">
                <a:latin typeface="SansSerif" panose="00000400000000000000" pitchFamily="2" charset="2"/>
              </a:rPr>
              <a:t>S</a:t>
            </a:r>
            <a:r>
              <a:rPr lang="en-US" sz="2600" dirty="0" smtClean="0">
                <a:latin typeface="SansSerif" panose="00000400000000000000" pitchFamily="2" charset="2"/>
              </a:rPr>
              <a:t>upport</a:t>
            </a:r>
          </a:p>
          <a:p>
            <a:r>
              <a:rPr lang="en-US" sz="3000" dirty="0" smtClean="0">
                <a:latin typeface="SansSerif" panose="00000400000000000000" pitchFamily="2" charset="2"/>
              </a:rPr>
              <a:t>Free </a:t>
            </a:r>
            <a:r>
              <a:rPr lang="en-US" sz="3000" dirty="0">
                <a:latin typeface="SansSerif" panose="00000400000000000000" pitchFamily="2" charset="2"/>
              </a:rPr>
              <a:t>Wheeled </a:t>
            </a:r>
            <a:r>
              <a:rPr lang="en-US" sz="3000" dirty="0" smtClean="0">
                <a:latin typeface="SansSerif" panose="00000400000000000000" pitchFamily="2" charset="2"/>
              </a:rPr>
              <a:t>Driveshaft</a:t>
            </a:r>
          </a:p>
          <a:p>
            <a:pPr lvl="1"/>
            <a:r>
              <a:rPr lang="en-US" sz="2600" dirty="0" smtClean="0">
                <a:latin typeface="SansSerif" panose="00000400000000000000" pitchFamily="2" charset="2"/>
              </a:rPr>
              <a:t>Allows for </a:t>
            </a:r>
            <a:r>
              <a:rPr lang="en-US" sz="2600" dirty="0">
                <a:latin typeface="SansSerif" panose="00000400000000000000" pitchFamily="2" charset="2"/>
              </a:rPr>
              <a:t>I</a:t>
            </a:r>
            <a:r>
              <a:rPr lang="en-US" sz="2600" dirty="0" smtClean="0">
                <a:latin typeface="SansSerif" panose="00000400000000000000" pitchFamily="2" charset="2"/>
              </a:rPr>
              <a:t>ndividual Cadence</a:t>
            </a:r>
            <a:endParaRPr lang="en-US" sz="2600" dirty="0">
              <a:latin typeface="SansSerif" panose="00000400000000000000" pitchFamily="2" charset="2"/>
            </a:endParaRPr>
          </a:p>
          <a:p>
            <a:pPr lvl="1"/>
            <a:r>
              <a:rPr lang="en-US" sz="2600" dirty="0" smtClean="0">
                <a:latin typeface="SansSerif" panose="00000400000000000000" pitchFamily="2" charset="2"/>
              </a:rPr>
              <a:t>Prevents Rider Back-Driving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 smtClean="0"/>
              <a:t>13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Alejandro San Segundo</a:t>
            </a:r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pi.ebasicpower.com/c/SEATS/graphics/00000001/TOD85-15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23" y="1111404"/>
            <a:ext cx="2095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Peddler Ergonomics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67" y="1524315"/>
            <a:ext cx="6844831" cy="327070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latin typeface="SansSerif" panose="00000400000000000000" pitchFamily="2" charset="2"/>
              </a:rPr>
              <a:t>Bench Style Seating</a:t>
            </a:r>
            <a:endParaRPr lang="en-US" sz="3000" dirty="0">
              <a:latin typeface="SansSerif" panose="00000400000000000000" pitchFamily="2" charset="2"/>
            </a:endParaRPr>
          </a:p>
          <a:p>
            <a:pPr lvl="1"/>
            <a:r>
              <a:rPr lang="en-US" sz="2600" dirty="0" smtClean="0">
                <a:latin typeface="SansSerif" panose="00000400000000000000" pitchFamily="2" charset="2"/>
              </a:rPr>
              <a:t>Relaxed Stands </a:t>
            </a:r>
            <a:r>
              <a:rPr lang="en-US" sz="2600" dirty="0">
                <a:latin typeface="SansSerif" panose="00000400000000000000" pitchFamily="2" charset="2"/>
              </a:rPr>
              <a:t>R</a:t>
            </a:r>
            <a:r>
              <a:rPr lang="en-US" sz="2600" dirty="0" smtClean="0">
                <a:latin typeface="SansSerif" panose="00000400000000000000" pitchFamily="2" charset="2"/>
              </a:rPr>
              <a:t>educes </a:t>
            </a:r>
            <a:r>
              <a:rPr lang="en-US" sz="2600" dirty="0">
                <a:latin typeface="SansSerif" panose="00000400000000000000" pitchFamily="2" charset="2"/>
              </a:rPr>
              <a:t>B</a:t>
            </a:r>
            <a:r>
              <a:rPr lang="en-US" sz="2600" dirty="0" smtClean="0">
                <a:latin typeface="SansSerif" panose="00000400000000000000" pitchFamily="2" charset="2"/>
              </a:rPr>
              <a:t>ack </a:t>
            </a:r>
            <a:r>
              <a:rPr lang="en-US" sz="2600" dirty="0">
                <a:latin typeface="SansSerif" panose="00000400000000000000" pitchFamily="2" charset="2"/>
              </a:rPr>
              <a:t>S</a:t>
            </a:r>
            <a:r>
              <a:rPr lang="en-US" sz="2600" dirty="0" smtClean="0">
                <a:latin typeface="SansSerif" panose="00000400000000000000" pitchFamily="2" charset="2"/>
              </a:rPr>
              <a:t>tress</a:t>
            </a:r>
          </a:p>
          <a:p>
            <a:pPr lvl="1"/>
            <a:r>
              <a:rPr lang="en-US" sz="2600" dirty="0" smtClean="0">
                <a:latin typeface="SansSerif" panose="00000400000000000000" pitchFamily="2" charset="2"/>
              </a:rPr>
              <a:t>Inclined </a:t>
            </a:r>
            <a:r>
              <a:rPr lang="en-US" sz="2600" dirty="0">
                <a:latin typeface="SansSerif" panose="00000400000000000000" pitchFamily="2" charset="2"/>
              </a:rPr>
              <a:t>S</a:t>
            </a:r>
            <a:r>
              <a:rPr lang="en-US" sz="2600" dirty="0" smtClean="0">
                <a:latin typeface="SansSerif" panose="00000400000000000000" pitchFamily="2" charset="2"/>
              </a:rPr>
              <a:t>itting Ensures 90° </a:t>
            </a:r>
            <a:r>
              <a:rPr lang="en-US" sz="2600" dirty="0">
                <a:latin typeface="SansSerif" panose="00000400000000000000" pitchFamily="2" charset="2"/>
              </a:rPr>
              <a:t>H</a:t>
            </a:r>
            <a:r>
              <a:rPr lang="en-US" sz="2600" dirty="0" smtClean="0">
                <a:latin typeface="SansSerif" panose="00000400000000000000" pitchFamily="2" charset="2"/>
              </a:rPr>
              <a:t>ip Angle</a:t>
            </a:r>
          </a:p>
          <a:p>
            <a:r>
              <a:rPr lang="en-US" sz="3000" dirty="0" smtClean="0">
                <a:latin typeface="SansSerif" panose="00000400000000000000" pitchFamily="2" charset="2"/>
              </a:rPr>
              <a:t>Crank Positioning &amp; Rider Angle</a:t>
            </a:r>
          </a:p>
          <a:p>
            <a:pPr lvl="1"/>
            <a:r>
              <a:rPr lang="en-US" sz="2600" dirty="0" smtClean="0">
                <a:latin typeface="SansSerif" panose="00000400000000000000" pitchFamily="2" charset="2"/>
              </a:rPr>
              <a:t>Comfortably Accommodates </a:t>
            </a:r>
            <a:r>
              <a:rPr lang="en-US" sz="2600" dirty="0" smtClean="0">
                <a:latin typeface="Calibri Light (Headings)"/>
              </a:rPr>
              <a:t>5’1” to 6’4” </a:t>
            </a:r>
            <a:r>
              <a:rPr lang="en-US" sz="2600" dirty="0" smtClean="0">
                <a:latin typeface="SansSerif" panose="00000400000000000000" pitchFamily="2" charset="2"/>
              </a:rPr>
              <a:t>Peddler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2600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 smtClean="0"/>
              <a:t>14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Alejandro San Segundo</a:t>
            </a:r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19658" y="3646470"/>
            <a:ext cx="6208854" cy="1858078"/>
            <a:chOff x="1321049" y="3525140"/>
            <a:chExt cx="6011337" cy="1805940"/>
          </a:xfrm>
        </p:grpSpPr>
        <p:grpSp>
          <p:nvGrpSpPr>
            <p:cNvPr id="4" name="Group 3"/>
            <p:cNvGrpSpPr/>
            <p:nvPr/>
          </p:nvGrpSpPr>
          <p:grpSpPr>
            <a:xfrm>
              <a:off x="1321049" y="3525140"/>
              <a:ext cx="3674698" cy="1805940"/>
              <a:chOff x="3651654" y="3626378"/>
              <a:chExt cx="3674698" cy="180594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651654" y="3626378"/>
                <a:ext cx="3069930" cy="1805940"/>
                <a:chOff x="4445739" y="2139736"/>
                <a:chExt cx="3069930" cy="1805940"/>
              </a:xfrm>
            </p:grpSpPr>
            <p:pic>
              <p:nvPicPr>
                <p:cNvPr id="14" name="Picture 13"/>
                <p:cNvPicPr/>
                <p:nvPr/>
              </p:nvPicPr>
              <p:blipFill rotWithShape="1">
                <a:blip r:embed="rId6"/>
                <a:srcRect r="57067"/>
                <a:stretch/>
              </p:blipFill>
              <p:spPr>
                <a:xfrm>
                  <a:off x="4445739" y="2139736"/>
                  <a:ext cx="1055060" cy="1805940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/>
                <p:nvPr/>
              </p:nvPicPr>
              <p:blipFill rotWithShape="1">
                <a:blip r:embed="rId7"/>
                <a:srcRect r="47849"/>
                <a:stretch/>
              </p:blipFill>
              <p:spPr>
                <a:xfrm>
                  <a:off x="5920784" y="2466753"/>
                  <a:ext cx="1594885" cy="1478923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5587409" y="2715789"/>
                  <a:ext cx="33337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+</a:t>
                  </a:r>
                  <a:endParaRPr lang="en-US" sz="4800" b="1" dirty="0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6888272" y="4202431"/>
                <a:ext cx="438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/>
                  <a:t>=</a:t>
                </a:r>
                <a:endParaRPr lang="en-US" sz="4800" b="1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964123" y="4231318"/>
              <a:ext cx="236826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ansSerif" panose="00000400000000000000" pitchFamily="2" charset="2"/>
                </a:rPr>
                <a:t>Compact and Upright Recumbent Stance</a:t>
              </a:r>
            </a:p>
            <a:p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64079" y="925261"/>
            <a:ext cx="3296559" cy="2907588"/>
            <a:chOff x="7881370" y="1345239"/>
            <a:chExt cx="3296559" cy="2907588"/>
          </a:xfrm>
        </p:grpSpPr>
        <p:grpSp>
          <p:nvGrpSpPr>
            <p:cNvPr id="10" name="Group 9"/>
            <p:cNvGrpSpPr/>
            <p:nvPr/>
          </p:nvGrpSpPr>
          <p:grpSpPr>
            <a:xfrm>
              <a:off x="7881370" y="1345239"/>
              <a:ext cx="3296559" cy="2322813"/>
              <a:chOff x="-1" y="-336387"/>
              <a:chExt cx="2307524" cy="1701598"/>
            </a:xfrm>
          </p:grpSpPr>
          <p:pic>
            <p:nvPicPr>
              <p:cNvPr id="11" name="Picture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" y="-336387"/>
                <a:ext cx="2307524" cy="1701598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915926" y="493160"/>
                <a:ext cx="475668" cy="2306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marL="0" marR="0" indent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 ≈ 20</a:t>
                </a:r>
                <a:r>
                  <a:rPr lang="en-US" sz="11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°  </a:t>
                </a:r>
                <a:endParaRPr lang="en-US" sz="11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881370" y="3668052"/>
              <a:ext cx="287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~20° Incline on bench to ensure proper riding stance</a:t>
              </a:r>
              <a:endParaRPr 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2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Safety and Testing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756"/>
            <a:ext cx="10519612" cy="4067388"/>
          </a:xfrm>
        </p:spPr>
        <p:txBody>
          <a:bodyPr>
            <a:norm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Large Vehicle Footprint</a:t>
            </a:r>
          </a:p>
          <a:p>
            <a:pPr lvl="1"/>
            <a:r>
              <a:rPr lang="en-US" dirty="0">
                <a:latin typeface="SansSerif" panose="00000400000000000000" pitchFamily="2" charset="2"/>
              </a:rPr>
              <a:t>Increased Stability</a:t>
            </a:r>
          </a:p>
          <a:p>
            <a:pPr marL="228600" lvl="1"/>
            <a:r>
              <a:rPr lang="en-US" sz="2800" dirty="0" smtClean="0">
                <a:latin typeface="SansSerif" panose="00000400000000000000" pitchFamily="2" charset="2"/>
              </a:rPr>
              <a:t>Floorboards to Cover Moving Parts</a:t>
            </a:r>
            <a:r>
              <a:rPr lang="en-US" sz="3600" b="1" dirty="0" smtClean="0">
                <a:solidFill>
                  <a:srgbClr val="00B05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</a:t>
            </a:r>
            <a:endParaRPr lang="en-US" dirty="0" smtClean="0">
              <a:latin typeface="SansSerif" panose="00000400000000000000" pitchFamily="2" charset="2"/>
            </a:endParaRPr>
          </a:p>
          <a:p>
            <a:r>
              <a:rPr lang="en-US" dirty="0" smtClean="0">
                <a:latin typeface="SansSerif" panose="00000400000000000000" pitchFamily="2" charset="2"/>
              </a:rPr>
              <a:t>Pre-Fabrication Frame Analysis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SansSerif" panose="00000400000000000000" pitchFamily="2" charset="2"/>
              </a:rPr>
              <a:t>SolidWorks FEA </a:t>
            </a:r>
            <a:r>
              <a:rPr lang="en-US" sz="3600" b="1" dirty="0" smtClean="0">
                <a:solidFill>
                  <a:srgbClr val="00B05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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SansSerif" panose="00000400000000000000" pitchFamily="2" charset="2"/>
                <a:sym typeface="Wingdings" panose="05000000000000000000" pitchFamily="2" charset="2"/>
              </a:rPr>
              <a:t>MATLAB Speed and Force calculations</a:t>
            </a:r>
            <a:r>
              <a:rPr lang="en-US" sz="3600" b="1" dirty="0" smtClean="0">
                <a:solidFill>
                  <a:srgbClr val="00B05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</a:t>
            </a:r>
            <a:endParaRPr lang="en-US" sz="3200" dirty="0" smtClean="0">
              <a:latin typeface="SansSerif" panose="00000400000000000000" pitchFamily="2" charset="2"/>
            </a:endParaRPr>
          </a:p>
          <a:p>
            <a:r>
              <a:rPr lang="en-US" dirty="0" smtClean="0">
                <a:latin typeface="SansSerif" panose="00000400000000000000" pitchFamily="2" charset="2"/>
              </a:rPr>
              <a:t>Post-Fabrication </a:t>
            </a:r>
            <a:r>
              <a:rPr lang="en-US" dirty="0">
                <a:latin typeface="SansSerif" panose="00000400000000000000" pitchFamily="2" charset="2"/>
              </a:rPr>
              <a:t>Testing</a:t>
            </a:r>
          </a:p>
          <a:p>
            <a:pPr lvl="1"/>
            <a:r>
              <a:rPr lang="en-US" dirty="0">
                <a:latin typeface="SansSerif" panose="00000400000000000000" pitchFamily="2" charset="2"/>
              </a:rPr>
              <a:t>Road Testing Prior to </a:t>
            </a:r>
            <a:r>
              <a:rPr lang="en-US" dirty="0" smtClean="0">
                <a:latin typeface="SansSerif" panose="00000400000000000000" pitchFamily="2" charset="2"/>
              </a:rPr>
              <a:t>Release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 smtClean="0"/>
              <a:t>15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Alejandro San Segundo</a:t>
            </a:r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Sourcing and Ordering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 smtClean="0"/>
              <a:t>16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413" y="6001939"/>
            <a:ext cx="2109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Alejandro San Segundo</a:t>
            </a:r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989942"/>
              </p:ext>
            </p:extLst>
          </p:nvPr>
        </p:nvGraphicFramePr>
        <p:xfrm>
          <a:off x="1594626" y="1539312"/>
          <a:ext cx="8987881" cy="3579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64"/>
                <a:gridCol w="2765297"/>
                <a:gridCol w="2113331"/>
                <a:gridCol w="1885289"/>
              </a:tblGrid>
              <a:tr h="3976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Part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Company/Brand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Estimated Cost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Order</a:t>
                      </a:r>
                      <a:r>
                        <a:rPr lang="en-US" sz="1600" baseline="0" dirty="0" smtClean="0">
                          <a:latin typeface="SansSerif" panose="00000400000000000000" pitchFamily="2" charset="2"/>
                        </a:rPr>
                        <a:t> Date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</a:tr>
              <a:tr h="3976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Frame (Steel)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Metal</a:t>
                      </a:r>
                      <a:r>
                        <a:rPr lang="en-US" sz="1600" baseline="0" dirty="0" smtClean="0">
                          <a:latin typeface="SansSerif" panose="00000400000000000000" pitchFamily="2" charset="2"/>
                        </a:rPr>
                        <a:t> Fabrication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ansSerif" panose="00000400000000000000" pitchFamily="2" charset="2"/>
                        </a:rPr>
                        <a:t>$400</a:t>
                      </a:r>
                      <a:endParaRPr lang="en-US" sz="1600" dirty="0">
                        <a:solidFill>
                          <a:schemeClr val="tx1"/>
                        </a:solidFill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11/19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</a:tr>
              <a:tr h="3976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Transaxle 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ansSerif" panose="00000400000000000000" pitchFamily="2" charset="2"/>
                        </a:rPr>
                        <a:t>Peerless</a:t>
                      </a:r>
                      <a:endParaRPr lang="en-US" sz="1600" dirty="0">
                        <a:solidFill>
                          <a:schemeClr val="tx1"/>
                        </a:solidFill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ansSerif" panose="00000400000000000000" pitchFamily="2" charset="2"/>
                        </a:rPr>
                        <a:t>$700</a:t>
                      </a:r>
                      <a:endParaRPr lang="en-US" sz="1600" dirty="0">
                        <a:solidFill>
                          <a:schemeClr val="tx1"/>
                        </a:solidFill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11/19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</a:tr>
              <a:tr h="3976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Bicycle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ansSerif" panose="00000400000000000000" pitchFamily="2" charset="2"/>
                        </a:rPr>
                        <a:t>Retrospec</a:t>
                      </a:r>
                      <a:r>
                        <a:rPr lang="en-US" sz="1600" baseline="0" dirty="0" smtClean="0">
                          <a:latin typeface="SansSerif" panose="00000400000000000000" pitchFamily="2" charset="2"/>
                        </a:rPr>
                        <a:t> and </a:t>
                      </a:r>
                      <a:r>
                        <a:rPr lang="en-US" sz="1600" baseline="0" dirty="0" err="1" smtClean="0">
                          <a:latin typeface="SansSerif" panose="00000400000000000000" pitchFamily="2" charset="2"/>
                        </a:rPr>
                        <a:t>Sunlite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ansSerif" panose="00000400000000000000" pitchFamily="2" charset="2"/>
                        </a:rPr>
                        <a:t>$850</a:t>
                      </a:r>
                      <a:endParaRPr lang="en-US" sz="1600" dirty="0">
                        <a:solidFill>
                          <a:schemeClr val="tx1"/>
                        </a:solidFill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11/21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</a:tr>
              <a:tr h="3976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Torsion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Northern Tool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ansSerif" panose="00000400000000000000" pitchFamily="2" charset="2"/>
                        </a:rPr>
                        <a:t>$189</a:t>
                      </a:r>
                      <a:endParaRPr lang="en-US" sz="1600" dirty="0">
                        <a:solidFill>
                          <a:schemeClr val="tx1"/>
                        </a:solidFill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11/26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</a:tr>
              <a:tr h="3976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Brake System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ansSerif" panose="00000400000000000000" pitchFamily="2" charset="2"/>
                        </a:rPr>
                        <a:t>Wilwood</a:t>
                      </a:r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, </a:t>
                      </a:r>
                      <a:r>
                        <a:rPr lang="en-US" sz="1600" dirty="0" err="1" smtClean="0">
                          <a:latin typeface="SansSerif" panose="00000400000000000000" pitchFamily="2" charset="2"/>
                        </a:rPr>
                        <a:t>Jegs</a:t>
                      </a:r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, &amp;</a:t>
                      </a:r>
                      <a:r>
                        <a:rPr lang="en-US" sz="1600" baseline="0" dirty="0" smtClean="0">
                          <a:latin typeface="SansSerif" panose="000004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SansSerif" panose="00000400000000000000" pitchFamily="2" charset="2"/>
                        </a:rPr>
                        <a:t>Tiedown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ansSerif" panose="00000400000000000000" pitchFamily="2" charset="2"/>
                        </a:rPr>
                        <a:t>$950</a:t>
                      </a:r>
                      <a:endParaRPr lang="en-US" sz="1600" dirty="0">
                        <a:solidFill>
                          <a:schemeClr val="tx1"/>
                        </a:solidFill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11/26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</a:tr>
              <a:tr h="3976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Wheels</a:t>
                      </a:r>
                      <a:r>
                        <a:rPr lang="en-US" sz="1600" baseline="0" dirty="0" smtClean="0">
                          <a:latin typeface="SansSerif" panose="00000400000000000000" pitchFamily="2" charset="2"/>
                        </a:rPr>
                        <a:t> and Tires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TBA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ansSerif" panose="00000400000000000000" pitchFamily="2" charset="2"/>
                        </a:rPr>
                        <a:t>TBA</a:t>
                      </a:r>
                      <a:endParaRPr lang="en-US" sz="1600" dirty="0">
                        <a:solidFill>
                          <a:schemeClr val="tx1"/>
                        </a:solidFill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11/26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</a:tr>
              <a:tr h="3976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Steering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TBA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ansSerif" panose="00000400000000000000" pitchFamily="2" charset="2"/>
                        </a:rPr>
                        <a:t>TBA</a:t>
                      </a:r>
                      <a:endParaRPr lang="en-US" sz="1600" dirty="0">
                        <a:solidFill>
                          <a:schemeClr val="tx1"/>
                        </a:solidFill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TBA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</a:tr>
              <a:tr h="3976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Miscellaneous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TBA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ansSerif" panose="00000400000000000000" pitchFamily="2" charset="2"/>
                        </a:rPr>
                        <a:t>$450</a:t>
                      </a:r>
                      <a:endParaRPr lang="en-US" sz="1600" dirty="0">
                        <a:solidFill>
                          <a:schemeClr val="tx1"/>
                        </a:solidFill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nsSerif" panose="00000400000000000000" pitchFamily="2" charset="2"/>
                        </a:rPr>
                        <a:t>TBA</a:t>
                      </a:r>
                      <a:endParaRPr lang="en-US" sz="1600" dirty="0">
                        <a:latin typeface="SansSerif" panose="00000400000000000000" pitchFamily="2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9211" y="5368512"/>
            <a:ext cx="813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** Prices and sourcing subject to change as per sponsor request</a:t>
            </a:r>
            <a:endParaRPr lang="en-US" i="1" dirty="0"/>
          </a:p>
        </p:txBody>
      </p:sp>
      <p:pic>
        <p:nvPicPr>
          <p:cNvPr id="11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Future Considerations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7"/>
            <a:ext cx="10462515" cy="38679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Adjustable Height Roof</a:t>
            </a:r>
          </a:p>
          <a:p>
            <a:pPr lvl="1"/>
            <a:r>
              <a:rPr lang="en-US" dirty="0" smtClean="0">
                <a:latin typeface="SansSerif" panose="00000400000000000000" pitchFamily="2" charset="2"/>
              </a:rPr>
              <a:t>Fiberglass Hardtop or Canvas T-top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 smtClean="0">
                <a:latin typeface="SansSerif" panose="00000400000000000000" pitchFamily="2" charset="2"/>
              </a:rPr>
              <a:t>Hitch Mounted Modular Accessories</a:t>
            </a:r>
          </a:p>
          <a:p>
            <a:pPr lvl="1"/>
            <a:r>
              <a:rPr lang="en-US" dirty="0" smtClean="0">
                <a:latin typeface="SansSerif" panose="00000400000000000000" pitchFamily="2" charset="2"/>
              </a:rPr>
              <a:t>Grill, Cooler, or Additional Seating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>
                <a:latin typeface="SansSerif" panose="00000400000000000000" pitchFamily="2" charset="2"/>
              </a:rPr>
              <a:t>Re-evaluation of Electronics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>
                <a:latin typeface="SansSerif" panose="00000400000000000000" pitchFamily="2" charset="2"/>
              </a:rPr>
              <a:t>Digital Advertisement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>
                <a:latin typeface="SansSerif" panose="00000400000000000000" pitchFamily="2" charset="2"/>
              </a:rPr>
              <a:t>LED Lighting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>
                <a:latin typeface="SansSerif" panose="00000400000000000000" pitchFamily="2" charset="2"/>
              </a:rPr>
              <a:t>Sound System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 smtClean="0"/>
              <a:t>17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925679" y="6013706"/>
            <a:ext cx="175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Brett </a:t>
            </a:r>
            <a:r>
              <a:rPr lang="en-US" sz="1600" dirty="0" err="1"/>
              <a:t>Willenbacher</a:t>
            </a:r>
            <a:endParaRPr lang="en-US" sz="1600" dirty="0"/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40" y="2915247"/>
            <a:ext cx="2857500" cy="2324100"/>
          </a:xfrm>
          <a:prstGeom prst="rect">
            <a:avLst/>
          </a:prstGeom>
        </p:spPr>
      </p:pic>
      <p:pic>
        <p:nvPicPr>
          <p:cNvPr id="11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041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Timeline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 smtClean="0"/>
              <a:t>18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3805" y="6001939"/>
            <a:ext cx="175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Brett </a:t>
            </a:r>
            <a:r>
              <a:rPr lang="en-US" sz="1600" dirty="0" err="1"/>
              <a:t>Willenbacher</a:t>
            </a:r>
            <a:endParaRPr lang="en-US" sz="1600" dirty="0"/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3294" t="22558" r="35253" b="29173"/>
          <a:stretch/>
        </p:blipFill>
        <p:spPr>
          <a:xfrm>
            <a:off x="921227" y="1091720"/>
            <a:ext cx="10009794" cy="4422492"/>
          </a:xfrm>
          <a:prstGeom prst="rect">
            <a:avLst/>
          </a:prstGeom>
        </p:spPr>
      </p:pic>
      <p:pic>
        <p:nvPicPr>
          <p:cNvPr id="10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Summary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462515" cy="33726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Frame Finalized</a:t>
            </a:r>
          </a:p>
          <a:p>
            <a:r>
              <a:rPr lang="en-US" dirty="0" smtClean="0">
                <a:latin typeface="SansSerif" panose="00000400000000000000" pitchFamily="2" charset="2"/>
              </a:rPr>
              <a:t>Slight Delay Due to Frame Adjustments</a:t>
            </a:r>
          </a:p>
          <a:p>
            <a:r>
              <a:rPr lang="en-US" dirty="0" smtClean="0">
                <a:latin typeface="SansSerif" panose="00000400000000000000" pitchFamily="2" charset="2"/>
              </a:rPr>
              <a:t>Most Components Sourced and Selected</a:t>
            </a:r>
          </a:p>
          <a:p>
            <a:r>
              <a:rPr lang="en-US" dirty="0" smtClean="0">
                <a:latin typeface="SansSerif" panose="00000400000000000000" pitchFamily="2" charset="2"/>
              </a:rPr>
              <a:t>Ordering Starts Tomorrow!</a:t>
            </a:r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 smtClean="0"/>
              <a:t>19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3805" y="6001939"/>
            <a:ext cx="175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Brett </a:t>
            </a:r>
            <a:r>
              <a:rPr lang="en-US" sz="1600" dirty="0" err="1"/>
              <a:t>Willenbacher</a:t>
            </a:r>
            <a:endParaRPr lang="en-US" sz="1600" dirty="0"/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26" y="1690688"/>
            <a:ext cx="3284621" cy="3284621"/>
          </a:xfrm>
          <a:prstGeom prst="rect">
            <a:avLst/>
          </a:prstGeom>
          <a:effectLst>
            <a:glow rad="482600">
              <a:schemeClr val="bg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101600"/>
          </a:effectLst>
        </p:spPr>
      </p:pic>
      <p:pic>
        <p:nvPicPr>
          <p:cNvPr id="11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9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Overview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741" y="1762878"/>
            <a:ext cx="10462515" cy="337264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SansSerif" panose="00000400000000000000" pitchFamily="2" charset="2"/>
              </a:rPr>
              <a:t>Design Changes</a:t>
            </a:r>
          </a:p>
          <a:p>
            <a:r>
              <a:rPr lang="en-US" sz="3200" dirty="0" smtClean="0">
                <a:latin typeface="SansSerif" panose="00000400000000000000" pitchFamily="2" charset="2"/>
              </a:rPr>
              <a:t>Component Acquisition </a:t>
            </a:r>
          </a:p>
          <a:p>
            <a:pPr lvl="1"/>
            <a:r>
              <a:rPr lang="en-US" sz="2800" dirty="0" smtClean="0">
                <a:latin typeface="SansSerif" panose="00000400000000000000" pitchFamily="2" charset="2"/>
              </a:rPr>
              <a:t>Raw Material</a:t>
            </a:r>
            <a:endParaRPr lang="en-US" dirty="0">
              <a:latin typeface="SansSerif" panose="00000400000000000000" pitchFamily="2" charset="2"/>
            </a:endParaRPr>
          </a:p>
          <a:p>
            <a:pPr lvl="1"/>
            <a:r>
              <a:rPr lang="en-US" sz="2800" dirty="0" smtClean="0">
                <a:latin typeface="SansSerif" panose="00000400000000000000" pitchFamily="2" charset="2"/>
              </a:rPr>
              <a:t>Powertrain Components</a:t>
            </a:r>
          </a:p>
          <a:p>
            <a:pPr lvl="1"/>
            <a:r>
              <a:rPr lang="en-US" sz="2800" dirty="0" smtClean="0">
                <a:latin typeface="SansSerif" panose="00000400000000000000" pitchFamily="2" charset="2"/>
              </a:rPr>
              <a:t>Rolling Components</a:t>
            </a:r>
          </a:p>
          <a:p>
            <a:r>
              <a:rPr lang="en-US" sz="3200" dirty="0" smtClean="0">
                <a:latin typeface="SansSerif" panose="00000400000000000000" pitchFamily="2" charset="2"/>
              </a:rPr>
              <a:t>Entering </a:t>
            </a:r>
            <a:r>
              <a:rPr lang="en-US" sz="3200" dirty="0">
                <a:latin typeface="SansSerif" panose="00000400000000000000" pitchFamily="2" charset="2"/>
              </a:rPr>
              <a:t>Fabrication Phase</a:t>
            </a:r>
          </a:p>
          <a:p>
            <a:pPr lvl="1"/>
            <a:r>
              <a:rPr lang="en-US" sz="2800" dirty="0">
                <a:latin typeface="SansSerif" panose="00000400000000000000" pitchFamily="2" charset="2"/>
              </a:rPr>
              <a:t>Frame </a:t>
            </a:r>
          </a:p>
          <a:p>
            <a:pPr lvl="1"/>
            <a:r>
              <a:rPr lang="en-US" sz="2800" dirty="0">
                <a:latin typeface="SansSerif" panose="00000400000000000000" pitchFamily="2" charset="2"/>
              </a:rPr>
              <a:t>Powertrain/Steering </a:t>
            </a:r>
          </a:p>
          <a:p>
            <a:pPr lvl="1"/>
            <a:endParaRPr lang="en-US" sz="2800" dirty="0" smtClean="0">
              <a:latin typeface="SansSerif" panose="00000400000000000000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/>
              <a:t>2</a:t>
            </a:r>
            <a:r>
              <a:rPr lang="en-US" sz="1600" dirty="0" smtClean="0"/>
              <a:t> 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Alejandro San Segundo</a:t>
            </a:r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14" y="1480433"/>
            <a:ext cx="4873458" cy="3655093"/>
          </a:xfrm>
          <a:prstGeom prst="rect">
            <a:avLst/>
          </a:prstGeom>
        </p:spPr>
      </p:pic>
      <p:pic>
        <p:nvPicPr>
          <p:cNvPr id="11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smtClean="0"/>
              <a:t>Slide </a:t>
            </a:r>
            <a:r>
              <a:rPr lang="en-US" sz="1600" smtClean="0"/>
              <a:t>20 </a:t>
            </a:r>
            <a:r>
              <a:rPr lang="en-US" sz="1600" smtClean="0"/>
              <a:t>of </a:t>
            </a:r>
            <a:r>
              <a:rPr lang="en-US" sz="160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414" y="5928962"/>
            <a:ext cx="21098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Alejandro San Segundo</a:t>
            </a:r>
          </a:p>
          <a:p>
            <a:pPr algn="r"/>
            <a:r>
              <a:rPr lang="en-US" sz="1600" dirty="0" smtClean="0"/>
              <a:t>Brett </a:t>
            </a:r>
            <a:r>
              <a:rPr lang="en-US" sz="1600" dirty="0" err="1"/>
              <a:t>Willenbacher</a:t>
            </a:r>
            <a:endParaRPr lang="en-US" sz="1600" dirty="0"/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freeppt.net/background/3d-Business-question-helps-background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47" y="532295"/>
            <a:ext cx="6654921" cy="49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431" y="532295"/>
            <a:ext cx="4873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Questions</a:t>
            </a:r>
            <a:r>
              <a:rPr lang="en-US" sz="6000" b="1" dirty="0" smtClean="0">
                <a:latin typeface="SansSerif" panose="00000400000000000000" pitchFamily="2" charset="2"/>
              </a:rPr>
              <a:t>?</a:t>
            </a:r>
            <a:endParaRPr lang="en-US" sz="6000" b="1" dirty="0">
              <a:latin typeface="SansSerif" panose="00000400000000000000" pitchFamily="2" charset="2"/>
            </a:endParaRPr>
          </a:p>
        </p:txBody>
      </p:sp>
      <p:pic>
        <p:nvPicPr>
          <p:cNvPr id="2052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What is the </a:t>
            </a:r>
            <a:r>
              <a:rPr lang="en-US" sz="4800" b="1" dirty="0" err="1" smtClean="0">
                <a:latin typeface="SansSerif" panose="00000400000000000000" pitchFamily="2" charset="2"/>
              </a:rPr>
              <a:t>Pedibus</a:t>
            </a:r>
            <a:r>
              <a:rPr lang="en-US" sz="4800" b="1" dirty="0" smtClean="0">
                <a:latin typeface="SansSerif" panose="00000400000000000000" pitchFamily="2" charset="2"/>
              </a:rPr>
              <a:t>?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/>
              <a:t>3</a:t>
            </a:r>
            <a:r>
              <a:rPr lang="en-US" sz="1600" dirty="0" smtClean="0"/>
              <a:t>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Alejandro San Segundo</a:t>
            </a:r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edalpub.com/wp-content/uploads/2014/02/PartyBik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5623"/>
            <a:ext cx="4936686" cy="31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6/68/The_Party_Bik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89" y="1690688"/>
            <a:ext cx="4944764" cy="32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108" y="1212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Design Requirements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 smtClean="0"/>
              <a:t>4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Alejandro San Segundo</a:t>
            </a:r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45946"/>
              </p:ext>
            </p:extLst>
          </p:nvPr>
        </p:nvGraphicFramePr>
        <p:xfrm>
          <a:off x="4644058" y="1186064"/>
          <a:ext cx="5446799" cy="445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88246"/>
                <a:gridCol w="958553"/>
              </a:tblGrid>
              <a:tr h="33068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SansSerif" panose="00000400000000000000" pitchFamily="2" charset="2"/>
                        </a:rPr>
                        <a:t>Pedibus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SansSerif" panose="00000400000000000000" pitchFamily="2" charset="2"/>
                        </a:rPr>
                        <a:t> Requirement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SansSerif" panose="000004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SansSerif" panose="00000400000000000000" pitchFamily="2" charset="2"/>
                        </a:rPr>
                        <a:t>Status</a:t>
                      </a:r>
                      <a:endParaRPr lang="en-US" sz="1600" dirty="0">
                        <a:solidFill>
                          <a:schemeClr val="tx1"/>
                        </a:solidFill>
                        <a:latin typeface="SansSerif" panose="00000400000000000000" pitchFamily="2" charset="2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ansSerif" panose="00000400000000000000" pitchFamily="2" charset="2"/>
                        </a:rPr>
                        <a:t>10 pedaling passengers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nsSerif" panose="000004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nsSerif" panose="00000400000000000000" pitchFamily="2" charset="2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ansSerif" panose="00000400000000000000" pitchFamily="2" charset="2"/>
                        </a:rPr>
                        <a:t>Room for extra (non-pedaling) passengers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nsSerif" panose="000004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nsSerif" panose="00000400000000000000" pitchFamily="2" charset="2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ansSerif" panose="00000400000000000000" pitchFamily="2" charset="2"/>
                        </a:rPr>
                        <a:t>Rolling Chassis must be &lt; 1499 </a:t>
                      </a:r>
                      <a:r>
                        <a:rPr lang="en-US" sz="1400" dirty="0" err="1" smtClean="0">
                          <a:latin typeface="SansSerif" panose="00000400000000000000" pitchFamily="2" charset="2"/>
                        </a:rPr>
                        <a:t>lbs</a:t>
                      </a:r>
                      <a:r>
                        <a:rPr lang="en-US" sz="1400" dirty="0" smtClean="0">
                          <a:latin typeface="SansSerif" panose="00000400000000000000" pitchFamily="2" charset="2"/>
                        </a:rPr>
                        <a:t> (FL law)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nsSerif" panose="000004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nsSerif" panose="00000400000000000000" pitchFamily="2" charset="2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latin typeface="SansSerif" panose="00000400000000000000" pitchFamily="2" charset="2"/>
                        </a:rPr>
                        <a:t>Off the Shelf</a:t>
                      </a:r>
                      <a:r>
                        <a:rPr lang="en-US" sz="1400" dirty="0" smtClean="0">
                          <a:latin typeface="SansSerif" panose="00000400000000000000" pitchFamily="2" charset="2"/>
                        </a:rPr>
                        <a:t> parts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nsSerif" panose="000004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nsSerif" panose="00000400000000000000" pitchFamily="2" charset="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ansSerif" panose="00000400000000000000" pitchFamily="2" charset="2"/>
                        </a:rPr>
                        <a:t>Torque output to climb 8° hill 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nsSerif" panose="000004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nsSerif" panose="00000400000000000000" pitchFamily="2" charset="2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ansSerif" panose="00000400000000000000" pitchFamily="2" charset="2"/>
                        </a:rPr>
                        <a:t>Able to hold 3000 </a:t>
                      </a:r>
                      <a:r>
                        <a:rPr lang="en-US" sz="1400" dirty="0" err="1" smtClean="0">
                          <a:latin typeface="SansSerif" panose="00000400000000000000" pitchFamily="2" charset="2"/>
                        </a:rPr>
                        <a:t>lbs</a:t>
                      </a:r>
                      <a:r>
                        <a:rPr lang="en-US" sz="1400" dirty="0" smtClean="0">
                          <a:latin typeface="SansSerif" panose="00000400000000000000" pitchFamily="2" charset="2"/>
                        </a:rPr>
                        <a:t> payload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nsSerif" panose="000004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nsSerif" panose="00000400000000000000" pitchFamily="2" charset="2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ansSerif" panose="00000400000000000000" pitchFamily="2" charset="2"/>
                        </a:rPr>
                        <a:t>Free weight transportable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nsSerif" panose="000004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nsSerif" panose="00000400000000000000" pitchFamily="2" charset="2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ansSerif" panose="00000400000000000000" pitchFamily="2" charset="2"/>
                        </a:rPr>
                        <a:t>Reverse gear capability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nsSerif" panose="000004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nsSerif" panose="00000400000000000000" pitchFamily="2" charset="2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ansSerif" panose="00000400000000000000" pitchFamily="2" charset="2"/>
                        </a:rPr>
                        <a:t>Movable</a:t>
                      </a:r>
                      <a:r>
                        <a:rPr lang="en-US" sz="1400" baseline="0" dirty="0" smtClean="0">
                          <a:latin typeface="SansSerif" panose="00000400000000000000" pitchFamily="2" charset="2"/>
                        </a:rPr>
                        <a:t> on single rider </a:t>
                      </a:r>
                      <a:r>
                        <a:rPr lang="en-US" sz="1400" u="none" baseline="0" dirty="0" smtClean="0">
                          <a:latin typeface="SansSerif" panose="00000400000000000000" pitchFamily="2" charset="2"/>
                        </a:rPr>
                        <a:t>input</a:t>
                      </a:r>
                      <a:endParaRPr lang="en-US" sz="1400" u="none" dirty="0" smtClean="0">
                        <a:latin typeface="SansSerif" panose="000004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nsSerif" panose="000004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nsSerif" panose="00000400000000000000" pitchFamily="2" charset="2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www.natcom.org/uploadedImages/CommunicationCurrents_Articles/Volume_8/bigstock-New-Business-Innovation--D-cr-250536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8" y="1932982"/>
            <a:ext cx="2915028" cy="25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Chassis Modifications 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0688"/>
                <a:ext cx="10462515" cy="337264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SansSerif" panose="00000400000000000000" pitchFamily="2" charset="2"/>
                  </a:rPr>
                  <a:t>Eliminated Suspension (torsion axle for towing)</a:t>
                </a: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Recumbent Sitting Style</a:t>
                </a: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FEA </a:t>
                </a:r>
                <a:r>
                  <a:rPr lang="en-US" dirty="0">
                    <a:latin typeface="SansSerif" panose="00000400000000000000" pitchFamily="2" charset="2"/>
                  </a:rPr>
                  <a:t>A</a:t>
                </a:r>
                <a:r>
                  <a:rPr lang="en-US" dirty="0" smtClean="0">
                    <a:latin typeface="SansSerif" panose="00000400000000000000" pitchFamily="2" charset="2"/>
                  </a:rPr>
                  <a:t>nalysis </a:t>
                </a:r>
                <a:r>
                  <a:rPr lang="en-US" dirty="0">
                    <a:latin typeface="SansSerif" panose="00000400000000000000" pitchFamily="2" charset="2"/>
                  </a:rPr>
                  <a:t>C</a:t>
                </a:r>
                <a:r>
                  <a:rPr lang="en-US" dirty="0" smtClean="0">
                    <a:latin typeface="SansSerif" panose="00000400000000000000" pitchFamily="2" charset="2"/>
                  </a:rPr>
                  <a:t>oncluded </a:t>
                </a:r>
                <a:r>
                  <a:rPr lang="en-US" b="1" dirty="0" smtClean="0">
                    <a:latin typeface="SansSerif" panose="000004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 smtClean="0">
                    <a:latin typeface="SansSerif" panose="00000400000000000000" pitchFamily="2" charset="2"/>
                  </a:rPr>
                  <a:t> Tubing </a:t>
                </a:r>
                <a:r>
                  <a:rPr lang="en-US" dirty="0">
                    <a:latin typeface="SansSerif" panose="00000400000000000000" pitchFamily="2" charset="2"/>
                  </a:rPr>
                  <a:t>W</a:t>
                </a:r>
                <a:r>
                  <a:rPr lang="en-US" dirty="0" smtClean="0">
                    <a:latin typeface="SansSerif" panose="00000400000000000000" pitchFamily="2" charset="2"/>
                  </a:rPr>
                  <a:t>all </a:t>
                </a:r>
                <a:r>
                  <a:rPr lang="en-US" dirty="0">
                    <a:latin typeface="SansSerif" panose="00000400000000000000" pitchFamily="2" charset="2"/>
                  </a:rPr>
                  <a:t>T</a:t>
                </a:r>
                <a:r>
                  <a:rPr lang="en-US" dirty="0" smtClean="0">
                    <a:latin typeface="SansSerif" panose="00000400000000000000" pitchFamily="2" charset="2"/>
                  </a:rPr>
                  <a:t>hickness</a:t>
                </a: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A500 Structural </a:t>
                </a:r>
                <a:r>
                  <a:rPr lang="en-US" dirty="0">
                    <a:latin typeface="SansSerif" panose="00000400000000000000" pitchFamily="2" charset="2"/>
                  </a:rPr>
                  <a:t>B</a:t>
                </a:r>
                <a:r>
                  <a:rPr lang="en-US" dirty="0" smtClean="0">
                    <a:latin typeface="SansSerif" panose="00000400000000000000" pitchFamily="2" charset="2"/>
                  </a:rPr>
                  <a:t>ox </a:t>
                </a:r>
                <a:r>
                  <a:rPr lang="en-US" dirty="0">
                    <a:latin typeface="SansSerif" panose="00000400000000000000" pitchFamily="2" charset="2"/>
                  </a:rPr>
                  <a:t>S</a:t>
                </a:r>
                <a:r>
                  <a:rPr lang="en-US" dirty="0" smtClean="0">
                    <a:latin typeface="SansSerif" panose="00000400000000000000" pitchFamily="2" charset="2"/>
                  </a:rPr>
                  <a:t>teel </a:t>
                </a:r>
                <a:r>
                  <a:rPr lang="en-US" dirty="0">
                    <a:latin typeface="SansSerif" panose="00000400000000000000" pitchFamily="2" charset="2"/>
                  </a:rPr>
                  <a:t>C</a:t>
                </a:r>
                <a:r>
                  <a:rPr lang="en-US" dirty="0" smtClean="0">
                    <a:latin typeface="SansSerif" panose="00000400000000000000" pitchFamily="2" charset="2"/>
                  </a:rPr>
                  <a:t>onstruction</a:t>
                </a:r>
              </a:p>
              <a:p>
                <a:r>
                  <a:rPr lang="en-US" dirty="0" smtClean="0">
                    <a:latin typeface="SansSerif" panose="00000400000000000000" pitchFamily="2" charset="2"/>
                  </a:rPr>
                  <a:t>Manipulated Dimensions and Angles to Reduce Vehicle Width</a:t>
                </a:r>
              </a:p>
              <a:p>
                <a:endParaRPr lang="en-US" dirty="0" smtClean="0">
                  <a:latin typeface="SansSerif" panose="00000400000000000000" pitchFamily="2" charset="2"/>
                </a:endParaRPr>
              </a:p>
              <a:p>
                <a:endParaRPr lang="en-US" dirty="0" smtClean="0">
                  <a:latin typeface="SansSerif" panose="00000400000000000000" pitchFamily="2" charset="2"/>
                </a:endParaRPr>
              </a:p>
              <a:p>
                <a:endParaRPr lang="en-US" dirty="0" smtClean="0">
                  <a:latin typeface="SansSerif" panose="00000400000000000000" pitchFamily="2" charset="2"/>
                </a:endParaRPr>
              </a:p>
              <a:p>
                <a:endParaRPr lang="en-US" dirty="0" smtClean="0">
                  <a:latin typeface="SansSerif" panose="00000400000000000000" pitchFamily="2" charset="2"/>
                </a:endParaRPr>
              </a:p>
              <a:p>
                <a:endParaRPr lang="en-US" dirty="0" smtClean="0">
                  <a:latin typeface="SansSerif" panose="00000400000000000000" pitchFamily="2" charset="2"/>
                </a:endParaRPr>
              </a:p>
              <a:p>
                <a:endParaRPr lang="en-US" dirty="0" smtClean="0">
                  <a:latin typeface="SansSerif" panose="00000400000000000000" pitchFamily="2" charset="2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SansSerif" panose="000004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0688"/>
                <a:ext cx="10462515" cy="3372648"/>
              </a:xfrm>
              <a:blipFill rotWithShape="0">
                <a:blip r:embed="rId2"/>
                <a:stretch>
                  <a:fillRect l="-990" t="-3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/>
              <a:t>5</a:t>
            </a:r>
            <a:r>
              <a:rPr lang="en-US" sz="1600" dirty="0" smtClean="0"/>
              <a:t>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3805" y="6001939"/>
            <a:ext cx="175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Brett </a:t>
            </a:r>
            <a:r>
              <a:rPr lang="en-US" sz="1600" dirty="0" err="1" smtClean="0"/>
              <a:t>Willenbacher</a:t>
            </a:r>
            <a:endParaRPr lang="en-US" sz="1600" dirty="0" smtClean="0"/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55938" y="3616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Frame Evolution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/>
              <a:t>6</a:t>
            </a:r>
            <a:r>
              <a:rPr lang="en-US" sz="1600" dirty="0" smtClean="0"/>
              <a:t>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3805" y="6001939"/>
            <a:ext cx="175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Brett </a:t>
            </a:r>
            <a:r>
              <a:rPr lang="en-US" sz="1600" dirty="0" err="1"/>
              <a:t>Willenbacher</a:t>
            </a:r>
            <a:endParaRPr lang="en-US" sz="1600" dirty="0"/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t="5844" r="10247" b="4923"/>
          <a:stretch/>
        </p:blipFill>
        <p:spPr>
          <a:xfrm>
            <a:off x="838201" y="2085003"/>
            <a:ext cx="4805708" cy="2824977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Right Arrow 7"/>
          <p:cNvSpPr/>
          <p:nvPr/>
        </p:nvSpPr>
        <p:spPr>
          <a:xfrm>
            <a:off x="5730749" y="3200314"/>
            <a:ext cx="1032513" cy="1048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13215" r="11249"/>
          <a:stretch/>
        </p:blipFill>
        <p:spPr>
          <a:xfrm>
            <a:off x="6850103" y="2085003"/>
            <a:ext cx="5038007" cy="2824977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2552849" y="4873542"/>
            <a:ext cx="137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SansSerif" panose="00000400000000000000" pitchFamily="2" charset="2"/>
              </a:rPr>
              <a:t>Box Design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3298" y="4896933"/>
            <a:ext cx="329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SansSerif" panose="00000400000000000000" pitchFamily="2" charset="2"/>
              </a:rPr>
              <a:t>Ladder Design w/ Suspension</a:t>
            </a:r>
          </a:p>
        </p:txBody>
      </p:sp>
      <p:pic>
        <p:nvPicPr>
          <p:cNvPr id="14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Final Frame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/>
              <a:t>7</a:t>
            </a:r>
            <a:r>
              <a:rPr lang="en-US" sz="1600" dirty="0" smtClean="0"/>
              <a:t>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3805" y="6001939"/>
            <a:ext cx="175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Brett </a:t>
            </a:r>
            <a:r>
              <a:rPr lang="en-US" sz="1600" dirty="0" err="1"/>
              <a:t>Willenbacher</a:t>
            </a:r>
            <a:endParaRPr lang="en-US" sz="1600" dirty="0"/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5400000">
            <a:off x="5507767" y="406501"/>
            <a:ext cx="1032513" cy="1048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7" t="20594" r="16076" b="15306"/>
          <a:stretch/>
        </p:blipFill>
        <p:spPr>
          <a:xfrm>
            <a:off x="3331003" y="1548524"/>
            <a:ext cx="5386039" cy="3546089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2" name="TextBox 11"/>
          <p:cNvSpPr txBox="1"/>
          <p:nvPr/>
        </p:nvSpPr>
        <p:spPr>
          <a:xfrm>
            <a:off x="4700644" y="5115832"/>
            <a:ext cx="279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SansSerif" panose="00000400000000000000" pitchFamily="2" charset="2"/>
              </a:rPr>
              <a:t>Final Ladder Frame Design</a:t>
            </a:r>
          </a:p>
          <a:p>
            <a:pPr algn="ctr"/>
            <a:r>
              <a:rPr lang="en-US" sz="1600" i="1" dirty="0" smtClean="0">
                <a:latin typeface="SansSerif" panose="00000400000000000000" pitchFamily="2" charset="2"/>
              </a:rPr>
              <a:t>w/o Integrated </a:t>
            </a:r>
            <a:r>
              <a:rPr lang="en-US" sz="1600" i="1" dirty="0">
                <a:latin typeface="SansSerif" panose="00000400000000000000" pitchFamily="2" charset="2"/>
              </a:rPr>
              <a:t>S</a:t>
            </a:r>
            <a:r>
              <a:rPr lang="en-US" sz="1600" i="1" dirty="0" smtClean="0">
                <a:latin typeface="SansSerif" panose="00000400000000000000" pitchFamily="2" charset="2"/>
              </a:rPr>
              <a:t>uspension</a:t>
            </a:r>
          </a:p>
        </p:txBody>
      </p:sp>
      <p:pic>
        <p:nvPicPr>
          <p:cNvPr id="13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Torsion Bar Implementation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/>
              <a:t>8</a:t>
            </a:r>
            <a:r>
              <a:rPr lang="en-US" sz="1600" dirty="0" smtClean="0"/>
              <a:t>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3805" y="6001939"/>
            <a:ext cx="175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Brett </a:t>
            </a:r>
            <a:r>
              <a:rPr lang="en-US" sz="1600" dirty="0" err="1"/>
              <a:t>Willenbacher</a:t>
            </a:r>
            <a:endParaRPr lang="en-US" sz="1600" dirty="0"/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t="20697" r="14401" b="19146"/>
          <a:stretch/>
        </p:blipFill>
        <p:spPr>
          <a:xfrm>
            <a:off x="8157581" y="1690688"/>
            <a:ext cx="3526972" cy="305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199" y="1799924"/>
            <a:ext cx="722096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ansSerif" panose="00000400000000000000" pitchFamily="2" charset="2"/>
              </a:rPr>
              <a:t>Eliminates Need for Towing </a:t>
            </a:r>
            <a:r>
              <a:rPr lang="en-US" sz="3200" dirty="0">
                <a:latin typeface="SansSerif" panose="00000400000000000000" pitchFamily="2" charset="2"/>
              </a:rPr>
              <a:t>S</a:t>
            </a:r>
            <a:r>
              <a:rPr lang="en-US" sz="3200" dirty="0" smtClean="0">
                <a:latin typeface="SansSerif" panose="00000400000000000000" pitchFamily="2" charset="2"/>
              </a:rPr>
              <a:t>uspension System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ansSerif" panose="00000400000000000000" pitchFamily="2" charset="2"/>
              </a:rPr>
              <a:t>Lockable Steering No Longer Required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ansSerif" panose="00000400000000000000" pitchFamily="2" charset="2"/>
              </a:rPr>
              <a:t>Extra Brake </a:t>
            </a:r>
            <a:r>
              <a:rPr lang="en-US" sz="3200" dirty="0">
                <a:latin typeface="SansSerif" panose="00000400000000000000" pitchFamily="2" charset="2"/>
              </a:rPr>
              <a:t>S</a:t>
            </a:r>
            <a:r>
              <a:rPr lang="en-US" sz="3200" dirty="0" smtClean="0">
                <a:latin typeface="SansSerif" panose="00000400000000000000" pitchFamily="2" charset="2"/>
              </a:rPr>
              <a:t>et for Towing </a:t>
            </a:r>
            <a:r>
              <a:rPr lang="en-US" sz="3200" dirty="0">
                <a:latin typeface="SansSerif" panose="00000400000000000000" pitchFamily="2" charset="2"/>
              </a:rPr>
              <a:t>S</a:t>
            </a:r>
            <a:r>
              <a:rPr lang="en-US" sz="3200" dirty="0" smtClean="0">
                <a:latin typeface="SansSerif" panose="00000400000000000000" pitchFamily="2" charset="2"/>
              </a:rPr>
              <a:t>afety</a:t>
            </a:r>
            <a:endParaRPr lang="en-US" sz="3200" dirty="0">
              <a:latin typeface="SansSerif" panose="00000400000000000000" pitchFamily="2" charset="2"/>
            </a:endParaRPr>
          </a:p>
        </p:txBody>
      </p:sp>
      <p:pic>
        <p:nvPicPr>
          <p:cNvPr id="11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Frame FEA Testing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Team No.22</a:t>
            </a:r>
          </a:p>
          <a:p>
            <a:r>
              <a:rPr lang="en-US" sz="1600" dirty="0" smtClean="0"/>
              <a:t>Slide </a:t>
            </a:r>
            <a:r>
              <a:rPr lang="en-US" sz="1600" dirty="0" smtClean="0"/>
              <a:t>9 </a:t>
            </a:r>
            <a:r>
              <a:rPr lang="en-US" sz="1600" dirty="0" smtClean="0"/>
              <a:t>of </a:t>
            </a:r>
            <a:r>
              <a:rPr lang="en-US" sz="1600" dirty="0" smtClean="0"/>
              <a:t>20</a:t>
            </a:r>
            <a:endParaRPr lang="en-US" sz="1600" dirty="0" smtClean="0"/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3805" y="6001939"/>
            <a:ext cx="175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Brett </a:t>
            </a:r>
            <a:r>
              <a:rPr lang="en-US" sz="1600" dirty="0" err="1"/>
              <a:t>Willenbacher</a:t>
            </a:r>
            <a:endParaRPr lang="en-US" sz="1600" dirty="0"/>
          </a:p>
          <a:p>
            <a:pPr algn="r"/>
            <a:r>
              <a:rPr lang="en-US" sz="1600" dirty="0" smtClean="0"/>
              <a:t>Midterm II</a:t>
            </a:r>
          </a:p>
          <a:p>
            <a:pPr algn="r"/>
            <a:endParaRPr lang="en-US" sz="1200" dirty="0">
              <a:latin typeface="SansSerif" panose="00000400000000000000" pitchFamily="2" charset="2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58" y="1556306"/>
            <a:ext cx="7369910" cy="415092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7" name="TextBox 6"/>
          <p:cNvSpPr txBox="1"/>
          <p:nvPr/>
        </p:nvSpPr>
        <p:spPr>
          <a:xfrm>
            <a:off x="838200" y="1816166"/>
            <a:ext cx="3835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4500 </a:t>
            </a:r>
            <a:r>
              <a:rPr lang="en-US" sz="2000" dirty="0" err="1" smtClean="0">
                <a:latin typeface="SansSerif" panose="00000400000000000000" pitchFamily="2" charset="2"/>
              </a:rPr>
              <a:t>lb</a:t>
            </a:r>
            <a:r>
              <a:rPr lang="en-US" sz="2000" dirty="0" smtClean="0">
                <a:latin typeface="SansSerif" panose="00000400000000000000" pitchFamily="2" charset="2"/>
              </a:rPr>
              <a:t> Force on Seat </a:t>
            </a:r>
            <a:r>
              <a:rPr lang="en-US" sz="2000" dirty="0">
                <a:latin typeface="SansSerif" panose="00000400000000000000" pitchFamily="2" charset="2"/>
              </a:rPr>
              <a:t>P</a:t>
            </a:r>
            <a:r>
              <a:rPr lang="en-US" sz="2000" dirty="0" smtClean="0">
                <a:latin typeface="SansSerif" panose="00000400000000000000" pitchFamily="2" charset="2"/>
              </a:rPr>
              <a:t>osts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500 </a:t>
            </a:r>
            <a:r>
              <a:rPr lang="en-US" sz="2000" dirty="0" err="1" smtClean="0">
                <a:latin typeface="SansSerif" panose="00000400000000000000" pitchFamily="2" charset="2"/>
              </a:rPr>
              <a:t>lb</a:t>
            </a:r>
            <a:r>
              <a:rPr lang="en-US" sz="2000" dirty="0" smtClean="0">
                <a:latin typeface="SansSerif" panose="00000400000000000000" pitchFamily="2" charset="2"/>
              </a:rPr>
              <a:t> Force on </a:t>
            </a:r>
            <a:r>
              <a:rPr lang="en-US" sz="2000" dirty="0">
                <a:latin typeface="SansSerif" panose="00000400000000000000" pitchFamily="2" charset="2"/>
              </a:rPr>
              <a:t>B</a:t>
            </a:r>
            <a:r>
              <a:rPr lang="en-US" sz="2000" dirty="0" smtClean="0">
                <a:latin typeface="SansSerif" panose="00000400000000000000" pitchFamily="2" charset="2"/>
              </a:rPr>
              <a:t>ar Post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1.3 Factor of Safety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Max Deformation of 0.13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11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840</Words>
  <Application>Microsoft Office PowerPoint</Application>
  <PresentationFormat>Widescreen</PresentationFormat>
  <Paragraphs>319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Calibri Light (Headings)</vt:lpstr>
      <vt:lpstr>Cambria Math</vt:lpstr>
      <vt:lpstr>SansSerif</vt:lpstr>
      <vt:lpstr>Times New Roman</vt:lpstr>
      <vt:lpstr>Wingdings</vt:lpstr>
      <vt:lpstr>Office Theme</vt:lpstr>
      <vt:lpstr>Pedibus  Team 22</vt:lpstr>
      <vt:lpstr>Overview</vt:lpstr>
      <vt:lpstr>What is the Pedibus?</vt:lpstr>
      <vt:lpstr>Design Requirements</vt:lpstr>
      <vt:lpstr>Chassis Modifications </vt:lpstr>
      <vt:lpstr>Frame Evolution</vt:lpstr>
      <vt:lpstr>Final Frame</vt:lpstr>
      <vt:lpstr>Torsion Bar Implementation</vt:lpstr>
      <vt:lpstr>Frame FEA Testing</vt:lpstr>
      <vt:lpstr>Wheels &amp; Brake System</vt:lpstr>
      <vt:lpstr>Dual Shaft Design</vt:lpstr>
      <vt:lpstr>Drivetrain                Steering</vt:lpstr>
      <vt:lpstr>Ergonomics</vt:lpstr>
      <vt:lpstr>Peddler Ergonomics</vt:lpstr>
      <vt:lpstr>Safety and Testing</vt:lpstr>
      <vt:lpstr>Sourcing and Ordering</vt:lpstr>
      <vt:lpstr>Future Considerations</vt:lpstr>
      <vt:lpstr>Timeline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studentpro</dc:creator>
  <cp:lastModifiedBy>studentpro</cp:lastModifiedBy>
  <cp:revision>112</cp:revision>
  <cp:lastPrinted>2014-11-18T15:12:14Z</cp:lastPrinted>
  <dcterms:created xsi:type="dcterms:W3CDTF">2014-09-07T19:35:27Z</dcterms:created>
  <dcterms:modified xsi:type="dcterms:W3CDTF">2014-11-18T18:44:30Z</dcterms:modified>
</cp:coreProperties>
</file>