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17.jpg" ContentType="image/pn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4" r:id="rId6"/>
    <p:sldId id="281" r:id="rId7"/>
    <p:sldId id="262" r:id="rId8"/>
    <p:sldId id="265" r:id="rId9"/>
    <p:sldId id="277" r:id="rId10"/>
    <p:sldId id="278" r:id="rId11"/>
    <p:sldId id="267" r:id="rId12"/>
    <p:sldId id="279" r:id="rId13"/>
    <p:sldId id="280" r:id="rId14"/>
    <p:sldId id="273" r:id="rId15"/>
    <p:sldId id="274" r:id="rId16"/>
    <p:sldId id="275" r:id="rId17"/>
  </p:sldIdLst>
  <p:sldSz cx="12192000" cy="6858000"/>
  <p:notesSz cx="70104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3E55F3-6DF1-4595-8FA2-1896749CBCB8}">
  <a:tblStyle styleId="{0D3E55F3-6DF1-4595-8FA2-1896749CBCB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0F5FB"/>
          </a:solidFill>
        </a:fill>
      </a:tcStyle>
    </a:wholeTbl>
    <a:band1H>
      <a:tcStyle>
        <a:tcBdr/>
        <a:fill>
          <a:solidFill>
            <a:srgbClr val="DDEAF6"/>
          </a:solidFill>
        </a:fill>
      </a:tcStyle>
    </a:band1H>
    <a:band1V>
      <a:tcStyle>
        <a:tcBdr/>
        <a:fill>
          <a:solidFill>
            <a:srgbClr val="DDEAF6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05EC2FA9-C9AF-4DE0-95BA-2F6EC6FFD69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0F5FB"/>
          </a:solidFill>
        </a:fill>
      </a:tcStyle>
    </a:wholeTbl>
    <a:band1H>
      <a:tcStyle>
        <a:tcBdr/>
        <a:fill>
          <a:solidFill>
            <a:srgbClr val="DDEAF6"/>
          </a:solidFill>
        </a:fill>
      </a:tcStyle>
    </a:band1H>
    <a:band1V>
      <a:tcStyle>
        <a:tcBdr/>
        <a:fill>
          <a:solidFill>
            <a:srgbClr val="DDEAF6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663842D6-7FD2-4886-BF4F-A4CEF7B1ED25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0F5FB"/>
          </a:solidFill>
        </a:fill>
      </a:tcStyle>
    </a:wholeTbl>
    <a:band1H>
      <a:tcStyle>
        <a:tcBdr/>
        <a:fill>
          <a:solidFill>
            <a:srgbClr val="DDEAF6"/>
          </a:solidFill>
        </a:fill>
      </a:tcStyle>
    </a:band1H>
    <a:band1V>
      <a:tcStyle>
        <a:tcBdr/>
        <a:fill>
          <a:solidFill>
            <a:srgbClr val="DDEAF6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0FEFD233-B588-4C73-9BC2-8DD1F3DC9E7C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0F5FB"/>
          </a:solidFill>
        </a:fill>
      </a:tcStyle>
    </a:wholeTbl>
    <a:band1H>
      <a:tcStyle>
        <a:tcBdr/>
        <a:fill>
          <a:solidFill>
            <a:srgbClr val="DDEAF6"/>
          </a:solidFill>
        </a:fill>
      </a:tcStyle>
    </a:band1H>
    <a:band1V>
      <a:tcStyle>
        <a:tcBdr/>
        <a:fill>
          <a:solidFill>
            <a:srgbClr val="DDEAF6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98986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5238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32499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48370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91059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97474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36792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Shape 397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2243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9413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 1: 10 Peddlers, 1 driver, 1 “bartender”, and 2 non-peddlers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 2: Because of Tallahassee’s hills a crawl gear and cruise gears are recomended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0846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23726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7886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06358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84482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45875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4115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4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2590980" y="1406343"/>
            <a:ext cx="9144000" cy="15791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8000" b="1" i="0" u="none" strike="noStrike" cap="none" baseline="0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Pedibus</a:t>
            </a:r>
            <a:r>
              <a:rPr lang="en-US" sz="8000" b="1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8000" b="1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400" b="1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Team 22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509937" y="3999028"/>
            <a:ext cx="2370103" cy="15436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 Members: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Kyle Anderson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Stephen Avery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Alejandro San Segundo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Brett Willenbacher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" name="Shape 86"/>
          <p:cNvCxnSpPr/>
          <p:nvPr/>
        </p:nvCxnSpPr>
        <p:spPr>
          <a:xfrm>
            <a:off x="489210" y="5758075"/>
            <a:ext cx="11107407" cy="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3907" y="5873010"/>
            <a:ext cx="904183" cy="90418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489210" y="6001939"/>
            <a:ext cx="120577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No.22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1 of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9619414" y="6001939"/>
            <a:ext cx="2109808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Kyle Anderson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Midterm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8511" y="5859775"/>
            <a:ext cx="930656" cy="93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3762" y="5873010"/>
            <a:ext cx="920590" cy="92059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5104353" y="4012810"/>
            <a:ext cx="1624921" cy="2246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Sponsor: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Ron Goldstein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Advisor: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Keith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Larson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9937" y="665741"/>
            <a:ext cx="2081041" cy="30603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120543" y="3999028"/>
            <a:ext cx="1476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ct val="25000"/>
            </a:pPr>
            <a:r>
              <a:rPr lang="en-US" sz="1600" b="1" dirty="0">
                <a:solidFill>
                  <a:schemeClr val="dk1"/>
                </a:solidFill>
              </a:rPr>
              <a:t>Professors: </a:t>
            </a:r>
          </a:p>
          <a:p>
            <a:pPr lvl="0">
              <a:buSzPct val="25000"/>
            </a:pPr>
            <a:r>
              <a:rPr lang="en-US" dirty="0">
                <a:solidFill>
                  <a:schemeClr val="dk1"/>
                </a:solidFill>
              </a:rPr>
              <a:t>Dr. Shih </a:t>
            </a:r>
          </a:p>
          <a:p>
            <a:pPr lvl="0">
              <a:buSzPct val="25000"/>
            </a:pPr>
            <a:r>
              <a:rPr lang="en-US" dirty="0" smtClean="0">
                <a:solidFill>
                  <a:schemeClr val="dk1"/>
                </a:solidFill>
              </a:rPr>
              <a:t>Dr</a:t>
            </a:r>
            <a:r>
              <a:rPr lang="en-US" dirty="0">
                <a:solidFill>
                  <a:schemeClr val="dk1"/>
                </a:solidFill>
              </a:rPr>
              <a:t>. </a:t>
            </a:r>
            <a:r>
              <a:rPr lang="en-US" dirty="0" smtClean="0">
                <a:solidFill>
                  <a:schemeClr val="dk1"/>
                </a:solidFill>
              </a:rPr>
              <a:t>Gupta</a:t>
            </a: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386108" y="267131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 Steering Design</a:t>
            </a:r>
            <a:endParaRPr lang="en-US" sz="4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3" name="Shape 263"/>
          <p:cNvCxnSpPr/>
          <p:nvPr/>
        </p:nvCxnSpPr>
        <p:spPr>
          <a:xfrm>
            <a:off x="489210" y="5758075"/>
            <a:ext cx="11107407" cy="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3907" y="5873010"/>
            <a:ext cx="904183" cy="904183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>
            <a:off x="489210" y="6001939"/>
            <a:ext cx="1309973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No.22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Shape 266"/>
          <p:cNvSpPr txBox="1"/>
          <p:nvPr/>
        </p:nvSpPr>
        <p:spPr>
          <a:xfrm>
            <a:off x="9619414" y="6001939"/>
            <a:ext cx="2109808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Kyle Anderson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Midterm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8511" y="5859775"/>
            <a:ext cx="930656" cy="93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3762" y="5873010"/>
            <a:ext cx="920590" cy="92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77928" y="131855"/>
            <a:ext cx="837376" cy="123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3451" y="1724027"/>
            <a:ext cx="4273165" cy="3208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6108" y="1514764"/>
            <a:ext cx="7141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Straight Axle Set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Cut and Weld </a:t>
            </a:r>
            <a:r>
              <a:rPr lang="en-US" sz="2400" dirty="0"/>
              <a:t>U</a:t>
            </a:r>
            <a:r>
              <a:rPr lang="en-US" sz="2400" dirty="0" smtClean="0"/>
              <a:t>pright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Currently trying to use a Manual Rack and Pinion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96" y="2909398"/>
            <a:ext cx="3686277" cy="260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554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4985" r="4487" b="2673"/>
          <a:stretch/>
        </p:blipFill>
        <p:spPr>
          <a:xfrm>
            <a:off x="5104352" y="955622"/>
            <a:ext cx="6483927" cy="4447652"/>
          </a:xfrm>
          <a:prstGeom prst="rect">
            <a:avLst/>
          </a:prstGeom>
        </p:spPr>
      </p:pic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89210" y="292841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Drivetrain</a:t>
            </a:r>
            <a:endParaRPr lang="en-US" sz="4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497241" y="1363291"/>
            <a:ext cx="5306121" cy="39524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</a:rPr>
              <a:t>Independently Supported Axle </a:t>
            </a:r>
            <a:r>
              <a:rPr lang="en-US" sz="2400" dirty="0" smtClean="0">
                <a:solidFill>
                  <a:schemeClr val="dk1"/>
                </a:solidFill>
              </a:rPr>
              <a:t>Shafts</a:t>
            </a:r>
            <a:endParaRPr lang="en-US" sz="24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sz="2400" dirty="0" smtClean="0">
              <a:solidFill>
                <a:schemeClr val="dk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</a:rPr>
              <a:t>Belt </a:t>
            </a:r>
            <a:r>
              <a:rPr lang="en-US" sz="2400" dirty="0" smtClean="0">
                <a:solidFill>
                  <a:schemeClr val="dk1"/>
                </a:solidFill>
              </a:rPr>
              <a:t>Friction </a:t>
            </a:r>
            <a:r>
              <a:rPr lang="en-US" sz="2400" dirty="0" smtClean="0">
                <a:solidFill>
                  <a:schemeClr val="dk1"/>
                </a:solidFill>
              </a:rPr>
              <a:t>Clutch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dirty="0">
              <a:solidFill>
                <a:schemeClr val="dk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</a:rPr>
              <a:t>Freewheeled </a:t>
            </a:r>
            <a:r>
              <a:rPr lang="en-US" sz="2400" dirty="0" err="1" smtClean="0">
                <a:solidFill>
                  <a:schemeClr val="dk1"/>
                </a:solidFill>
              </a:rPr>
              <a:t>Driveshafts</a:t>
            </a:r>
            <a:endParaRPr lang="en-US" sz="2400" dirty="0" smtClean="0">
              <a:solidFill>
                <a:schemeClr val="dk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dirty="0">
              <a:solidFill>
                <a:schemeClr val="dk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Peerless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820-040 </a:t>
            </a:r>
            <a:endParaRPr lang="en-US" sz="1800" dirty="0">
              <a:solidFill>
                <a:schemeClr val="dk1"/>
              </a:solidFill>
            </a:endParaRPr>
          </a:p>
          <a:p>
            <a:pPr lvl="1" indent="-228600">
              <a:spcBef>
                <a:spcPts val="0"/>
              </a:spcBef>
              <a:buSzPct val="100000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Manual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6 speed Transaxle</a:t>
            </a:r>
          </a:p>
          <a:p>
            <a:pPr marL="457200" lvl="1" indent="0">
              <a:spcBef>
                <a:spcPts val="0"/>
              </a:spcBef>
              <a:buSzPct val="100000"/>
              <a:buNone/>
            </a:pPr>
            <a:endParaRPr lang="en-US" sz="2400" dirty="0" smtClean="0">
              <a:solidFill>
                <a:schemeClr val="dk1"/>
              </a:solidFill>
            </a:endParaRPr>
          </a:p>
        </p:txBody>
      </p:sp>
      <p:cxnSp>
        <p:nvCxnSpPr>
          <p:cNvPr id="263" name="Shape 263"/>
          <p:cNvCxnSpPr/>
          <p:nvPr/>
        </p:nvCxnSpPr>
        <p:spPr>
          <a:xfrm>
            <a:off x="489210" y="5758075"/>
            <a:ext cx="11107407" cy="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264" name="Shape 2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3907" y="5873010"/>
            <a:ext cx="904183" cy="904183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>
            <a:off x="489210" y="6001939"/>
            <a:ext cx="1309973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No.22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Shape 266"/>
          <p:cNvSpPr txBox="1"/>
          <p:nvPr/>
        </p:nvSpPr>
        <p:spPr>
          <a:xfrm>
            <a:off x="9619414" y="6001939"/>
            <a:ext cx="2109808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SzPct val="25000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Stephen Avery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Midterm I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28511" y="5859775"/>
            <a:ext cx="930656" cy="93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83762" y="5873010"/>
            <a:ext cx="920590" cy="92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77928" y="131855"/>
            <a:ext cx="837376" cy="123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489210" y="266324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Sourcing and Ordering</a:t>
            </a:r>
          </a:p>
        </p:txBody>
      </p:sp>
      <p:cxnSp>
        <p:nvCxnSpPr>
          <p:cNvPr id="331" name="Shape 331"/>
          <p:cNvCxnSpPr/>
          <p:nvPr/>
        </p:nvCxnSpPr>
        <p:spPr>
          <a:xfrm>
            <a:off x="489210" y="5758075"/>
            <a:ext cx="11107407" cy="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332" name="Shape 3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3907" y="5873010"/>
            <a:ext cx="904183" cy="904183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 txBox="1"/>
          <p:nvPr/>
        </p:nvSpPr>
        <p:spPr>
          <a:xfrm>
            <a:off x="489210" y="6001939"/>
            <a:ext cx="1309973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No.22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Shape 334"/>
          <p:cNvSpPr txBox="1"/>
          <p:nvPr/>
        </p:nvSpPr>
        <p:spPr>
          <a:xfrm>
            <a:off x="9619413" y="6001939"/>
            <a:ext cx="2109808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Stephen Avery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Midterm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Shape 3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8511" y="5859775"/>
            <a:ext cx="930656" cy="93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3762" y="5873010"/>
            <a:ext cx="920590" cy="92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77928" y="131855"/>
            <a:ext cx="837376" cy="123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r="-1122" b="49826"/>
          <a:stretch/>
        </p:blipFill>
        <p:spPr>
          <a:xfrm>
            <a:off x="489210" y="1325562"/>
            <a:ext cx="11031166" cy="40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814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386107" y="178037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Sourcing and </a:t>
            </a:r>
            <a:r>
              <a:rPr lang="en-US" sz="40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Ordering Continued…</a:t>
            </a:r>
            <a:endParaRPr lang="en-US" sz="40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1" name="Shape 331"/>
          <p:cNvCxnSpPr/>
          <p:nvPr/>
        </p:nvCxnSpPr>
        <p:spPr>
          <a:xfrm>
            <a:off x="489210" y="5758075"/>
            <a:ext cx="11107407" cy="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332" name="Shape 3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3907" y="5873010"/>
            <a:ext cx="904183" cy="904183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 txBox="1"/>
          <p:nvPr/>
        </p:nvSpPr>
        <p:spPr>
          <a:xfrm>
            <a:off x="489210" y="6001939"/>
            <a:ext cx="1309973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No.22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Shape 334"/>
          <p:cNvSpPr txBox="1"/>
          <p:nvPr/>
        </p:nvSpPr>
        <p:spPr>
          <a:xfrm>
            <a:off x="9619413" y="6001939"/>
            <a:ext cx="2109808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SzPct val="25000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Stephen Avery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Midterm I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Shape 3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8511" y="5859775"/>
            <a:ext cx="930656" cy="93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3762" y="5873010"/>
            <a:ext cx="920590" cy="92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77928" y="131855"/>
            <a:ext cx="837376" cy="123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-1688" t="49605"/>
          <a:stretch/>
        </p:blipFill>
        <p:spPr>
          <a:xfrm>
            <a:off x="158718" y="1325562"/>
            <a:ext cx="11205223" cy="409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53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489210" y="300576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Timeline</a:t>
            </a:r>
          </a:p>
        </p:txBody>
      </p:sp>
      <p:cxnSp>
        <p:nvCxnSpPr>
          <p:cNvPr id="359" name="Shape 359"/>
          <p:cNvCxnSpPr/>
          <p:nvPr/>
        </p:nvCxnSpPr>
        <p:spPr>
          <a:xfrm>
            <a:off x="489210" y="5758075"/>
            <a:ext cx="11107407" cy="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360" name="Shape 3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3907" y="5873010"/>
            <a:ext cx="904183" cy="904183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 txBox="1"/>
          <p:nvPr/>
        </p:nvSpPr>
        <p:spPr>
          <a:xfrm>
            <a:off x="489210" y="6001939"/>
            <a:ext cx="1309973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No.22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Shape 362"/>
          <p:cNvSpPr txBox="1"/>
          <p:nvPr/>
        </p:nvSpPr>
        <p:spPr>
          <a:xfrm>
            <a:off x="9973804" y="6001939"/>
            <a:ext cx="1755416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Kyle Anderson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Midterm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Shape 3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8511" y="5859775"/>
            <a:ext cx="930656" cy="93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Shape 3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3762" y="5873010"/>
            <a:ext cx="920590" cy="92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77928" y="131855"/>
            <a:ext cx="837376" cy="12314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/>
          <p:cNvGrpSpPr/>
          <p:nvPr/>
        </p:nvGrpSpPr>
        <p:grpSpPr>
          <a:xfrm>
            <a:off x="673345" y="1363292"/>
            <a:ext cx="10504583" cy="3650842"/>
            <a:chOff x="0" y="0"/>
            <a:chExt cx="9680575" cy="2984500"/>
          </a:xfrm>
        </p:grpSpPr>
        <p:pic>
          <p:nvPicPr>
            <p:cNvPr id="12" name="Picture 11"/>
            <p:cNvPicPr/>
            <p:nvPr/>
          </p:nvPicPr>
          <p:blipFill rotWithShape="1">
            <a:blip r:embed="rId7"/>
            <a:srcRect l="17842" t="13890" r="6410" b="47447"/>
            <a:stretch/>
          </p:blipFill>
          <p:spPr bwMode="auto">
            <a:xfrm>
              <a:off x="3136900" y="0"/>
              <a:ext cx="6543675" cy="293877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/>
            <p:cNvPicPr/>
            <p:nvPr/>
          </p:nvPicPr>
          <p:blipFill rotWithShape="1">
            <a:blip r:embed="rId8"/>
            <a:srcRect l="4803" t="14008" r="62965" b="46932"/>
            <a:stretch/>
          </p:blipFill>
          <p:spPr bwMode="auto">
            <a:xfrm>
              <a:off x="0" y="0"/>
              <a:ext cx="3136900" cy="29845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838199" y="1690688"/>
            <a:ext cx="10462514" cy="33726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Frame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Built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Slight Delay Due to Frame Adjustments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Components Acquired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 smtClean="0">
                <a:solidFill>
                  <a:schemeClr val="dk1"/>
                </a:solidFill>
              </a:rPr>
              <a:t>Installing </a:t>
            </a:r>
            <a:r>
              <a:rPr lang="en-US" sz="2800" dirty="0" smtClean="0">
                <a:solidFill>
                  <a:schemeClr val="dk1"/>
                </a:solidFill>
              </a:rPr>
              <a:t>Subsystem </a:t>
            </a:r>
            <a:r>
              <a:rPr lang="en-US" sz="2800" dirty="0" smtClean="0">
                <a:solidFill>
                  <a:schemeClr val="dk1"/>
                </a:solidFill>
              </a:rPr>
              <a:t>Assemblies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None/>
            </a:pPr>
            <a:endParaRPr lang="en-US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3" name="Shape 373"/>
          <p:cNvCxnSpPr/>
          <p:nvPr/>
        </p:nvCxnSpPr>
        <p:spPr>
          <a:xfrm>
            <a:off x="489210" y="5758075"/>
            <a:ext cx="11107407" cy="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374" name="Shape 3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3907" y="5873010"/>
            <a:ext cx="904183" cy="904183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Shape 375"/>
          <p:cNvSpPr txBox="1"/>
          <p:nvPr/>
        </p:nvSpPr>
        <p:spPr>
          <a:xfrm>
            <a:off x="489210" y="6001939"/>
            <a:ext cx="1309973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No.22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Shape 376"/>
          <p:cNvSpPr txBox="1"/>
          <p:nvPr/>
        </p:nvSpPr>
        <p:spPr>
          <a:xfrm>
            <a:off x="9973804" y="6001939"/>
            <a:ext cx="1755416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Stephen Avery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Midterm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Shape 3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8511" y="5859775"/>
            <a:ext cx="930656" cy="93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Shape 3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3762" y="5873010"/>
            <a:ext cx="920590" cy="92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Shape 37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57625" y="1690688"/>
            <a:ext cx="3284621" cy="3284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Shape 38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77928" y="131855"/>
            <a:ext cx="837376" cy="123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5" name="Shape 385"/>
          <p:cNvCxnSpPr/>
          <p:nvPr/>
        </p:nvCxnSpPr>
        <p:spPr>
          <a:xfrm>
            <a:off x="489210" y="5758075"/>
            <a:ext cx="11107407" cy="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386" name="Shape 3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3907" y="5873010"/>
            <a:ext cx="904183" cy="904183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Shape 387"/>
          <p:cNvSpPr txBox="1"/>
          <p:nvPr/>
        </p:nvSpPr>
        <p:spPr>
          <a:xfrm>
            <a:off x="489210" y="6001939"/>
            <a:ext cx="1309973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No.22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Shape 388"/>
          <p:cNvSpPr txBox="1"/>
          <p:nvPr/>
        </p:nvSpPr>
        <p:spPr>
          <a:xfrm>
            <a:off x="9619414" y="5928962"/>
            <a:ext cx="2109808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Kyle Anderson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Midterm I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9" name="Shape 3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8511" y="5859775"/>
            <a:ext cx="930656" cy="93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Shape 3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3762" y="5873010"/>
            <a:ext cx="920590" cy="92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Shape 39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16447" y="532295"/>
            <a:ext cx="6654921" cy="4988976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Shape 392"/>
          <p:cNvSpPr txBox="1"/>
          <p:nvPr/>
        </p:nvSpPr>
        <p:spPr>
          <a:xfrm>
            <a:off x="565431" y="532295"/>
            <a:ext cx="4873083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r>
              <a:rPr lang="en-US" sz="6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pic>
        <p:nvPicPr>
          <p:cNvPr id="393" name="Shape 39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77928" y="131855"/>
            <a:ext cx="837376" cy="123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4295" y="3449200"/>
            <a:ext cx="3558298" cy="241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838200" y="1640945"/>
            <a:ext cx="10313187" cy="33726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3200" dirty="0">
                <a:solidFill>
                  <a:schemeClr val="dk1"/>
                </a:solidFill>
              </a:rPr>
              <a:t>All main structural components have been fabricated 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3200" dirty="0">
                <a:solidFill>
                  <a:schemeClr val="dk1"/>
                </a:solidFill>
              </a:rPr>
              <a:t>Drivetrain and steering subsystems fully designed, sourced and prepped for fabrication</a:t>
            </a:r>
            <a:endParaRPr lang="en-US" sz="2000" dirty="0">
              <a:solidFill>
                <a:schemeClr val="dk1"/>
              </a:solidFill>
            </a:endParaRP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3200" dirty="0">
                <a:solidFill>
                  <a:schemeClr val="dk1"/>
                </a:solidFill>
              </a:rPr>
              <a:t>Currently working on fabrication of other minor subsystems</a:t>
            </a:r>
            <a:endParaRPr lang="en-US" sz="4400" dirty="0">
              <a:solidFill>
                <a:schemeClr val="dk1"/>
              </a:solidFill>
            </a:endParaRPr>
          </a:p>
          <a:p>
            <a:pPr marL="685800" marR="0" lvl="1" indent="-64134" algn="l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</a:pPr>
            <a:endParaRPr sz="26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Status Update</a:t>
            </a:r>
            <a:endParaRPr lang="en-US" sz="4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Shape 101"/>
          <p:cNvCxnSpPr/>
          <p:nvPr/>
        </p:nvCxnSpPr>
        <p:spPr>
          <a:xfrm>
            <a:off x="489210" y="5758075"/>
            <a:ext cx="11107407" cy="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02" name="Shape 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3907" y="5873010"/>
            <a:ext cx="904183" cy="90418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489210" y="6001939"/>
            <a:ext cx="120577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No.22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2 of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9619414" y="6001939"/>
            <a:ext cx="2109808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Kyle Anderson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Midterm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28511" y="5859775"/>
            <a:ext cx="930656" cy="93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83762" y="5873010"/>
            <a:ext cx="920590" cy="92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77928" y="131855"/>
            <a:ext cx="837376" cy="123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86108" y="121261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 Requirements</a:t>
            </a:r>
          </a:p>
        </p:txBody>
      </p:sp>
      <p:cxnSp>
        <p:nvCxnSpPr>
          <p:cNvPr id="130" name="Shape 130"/>
          <p:cNvCxnSpPr/>
          <p:nvPr/>
        </p:nvCxnSpPr>
        <p:spPr>
          <a:xfrm>
            <a:off x="489210" y="5758075"/>
            <a:ext cx="11107407" cy="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3907" y="5873010"/>
            <a:ext cx="904183" cy="90418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489210" y="6001939"/>
            <a:ext cx="120577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No.22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9619414" y="6001939"/>
            <a:ext cx="2109808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Stephen Avery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Midterm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8511" y="5859775"/>
            <a:ext cx="930656" cy="93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3762" y="5873010"/>
            <a:ext cx="920590" cy="9205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6" name="Shape 136"/>
          <p:cNvGraphicFramePr/>
          <p:nvPr>
            <p:extLst>
              <p:ext uri="{D42A27DB-BD31-4B8C-83A1-F6EECF244321}">
                <p14:modId xmlns:p14="http://schemas.microsoft.com/office/powerpoint/2010/main" val="2774198800"/>
              </p:ext>
            </p:extLst>
          </p:nvPr>
        </p:nvGraphicFramePr>
        <p:xfrm>
          <a:off x="4644057" y="1186063"/>
          <a:ext cx="5446800" cy="4450090"/>
        </p:xfrm>
        <a:graphic>
          <a:graphicData uri="http://schemas.openxmlformats.org/drawingml/2006/table">
            <a:tbl>
              <a:tblPr firstRow="1" bandRow="1">
                <a:noFill/>
                <a:effectLst>
                  <a:outerShdw blurRad="50800" dist="38100" dir="2700000" sx="101000" sy="101000" algn="tl" rotWithShape="0">
                    <a:srgbClr val="FF0000">
                      <a:alpha val="30000"/>
                    </a:srgbClr>
                  </a:outerShdw>
                </a:effectLst>
                <a:tableStyleId>{0D3E55F3-6DF1-4595-8FA2-1896749CBCB8}</a:tableStyleId>
              </a:tblPr>
              <a:tblGrid>
                <a:gridCol w="4488250"/>
                <a:gridCol w="958550"/>
              </a:tblGrid>
              <a:tr h="330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u="none" strike="noStrike" cap="none" baseline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Pedibus</a:t>
                      </a:r>
                      <a:r>
                        <a:rPr lang="en-US" sz="1600" u="none" strike="noStrike" cap="none" baseline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Requirement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Status</a:t>
                      </a:r>
                    </a:p>
                  </a:txBody>
                  <a:tcPr marL="91450" marR="91450" marT="45725" marB="45725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10 pedaling passengers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baseline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</a:p>
                  </a:txBody>
                  <a:tcPr marL="91450" marR="91450" marT="45725" marB="45725" anchor="ctr">
                    <a:solidFill>
                      <a:srgbClr val="54813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baseline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Room for extra (non-pedaling) passengers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u="none" strike="noStrike" cap="none" baseline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</a:p>
                  </a:txBody>
                  <a:tcPr marL="91450" marR="91450" marT="45725" marB="45725" anchor="ctr">
                    <a:solidFill>
                      <a:srgbClr val="54813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baseline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Rolling Chassis must be &lt; 1499 </a:t>
                      </a:r>
                      <a:r>
                        <a:rPr lang="en-US" sz="1400" u="none" strike="noStrike" cap="none" baseline="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lbs</a:t>
                      </a:r>
                      <a:r>
                        <a:rPr lang="en-US" sz="1400" u="none" strike="noStrike" cap="none" baseline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(FL law)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u="none" strike="noStrike" cap="none" baseline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</a:p>
                  </a:txBody>
                  <a:tcPr marL="91450" marR="91450" marT="45725" marB="45725" anchor="ctr">
                    <a:solidFill>
                      <a:srgbClr val="54813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i="1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Off the Shelf</a:t>
                      </a:r>
                      <a:r>
                        <a:rPr lang="en-US" sz="1400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 parts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u="none" strike="noStrike" cap="none" baseline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</a:p>
                  </a:txBody>
                  <a:tcPr marL="91450" marR="91450" marT="45725" marB="45725" anchor="ctr">
                    <a:solidFill>
                      <a:srgbClr val="FFD966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Torque output to climb 8° hill grade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u="none" strike="noStrike" cap="none" baseline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</a:p>
                  </a:txBody>
                  <a:tcPr marL="91450" marR="91450" marT="45725" marB="45725" anchor="ctr">
                    <a:solidFill>
                      <a:srgbClr val="54813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Able to hold 3000 lbs payload 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u="none" strike="noStrike" cap="none" baseline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</a:p>
                  </a:txBody>
                  <a:tcPr marL="91450" marR="91450" marT="45725" marB="45725" anchor="ctr">
                    <a:solidFill>
                      <a:srgbClr val="54813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Free weight transportable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u="none" strike="noStrike" cap="none" baseline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</a:p>
                  </a:txBody>
                  <a:tcPr marL="91450" marR="91450" marT="45725" marB="45725" anchor="ctr">
                    <a:solidFill>
                      <a:srgbClr val="54813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Reverse gear capability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u="none" strike="noStrike" cap="none" baseline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</a:p>
                  </a:txBody>
                  <a:tcPr marL="91450" marR="91450" marT="45725" marB="45725" anchor="ctr">
                    <a:solidFill>
                      <a:srgbClr val="54813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baseline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Movable on single rider input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u="none" strike="noStrike" cap="none" baseline="0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</a:p>
                  </a:txBody>
                  <a:tcPr marL="91450" marR="91450" marT="45725" marB="45725" anchor="ctr">
                    <a:solidFill>
                      <a:srgbClr val="548135"/>
                    </a:solidFill>
                  </a:tcPr>
                </a:tc>
              </a:tr>
            </a:tbl>
          </a:graphicData>
        </a:graphic>
      </p:graphicFrame>
      <p:pic>
        <p:nvPicPr>
          <p:cNvPr id="137" name="Shape 1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0587" y="1932982"/>
            <a:ext cx="2915027" cy="258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77928" y="131855"/>
            <a:ext cx="837376" cy="123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833" y="1934550"/>
            <a:ext cx="6646751" cy="3209844"/>
          </a:xfrm>
          <a:prstGeom prst="rect">
            <a:avLst/>
          </a:prstGeom>
          <a:ln>
            <a:noFill/>
          </a:ln>
          <a:effectLst>
            <a:outerShdw blurRad="50800" dist="38100" dir="2700000" sx="101000" sy="101000" algn="tl" rotWithShape="0">
              <a:srgbClr val="FF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dirty="0" smtClean="0">
                <a:solidFill>
                  <a:schemeClr val="dk1"/>
                </a:solidFill>
              </a:rPr>
              <a:t>Final Chassis Chan</a:t>
            </a:r>
            <a:r>
              <a:rPr lang="en-US" sz="48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ges</a:t>
            </a:r>
            <a:endParaRPr lang="en-US" sz="4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Shape 146"/>
          <p:cNvCxnSpPr/>
          <p:nvPr/>
        </p:nvCxnSpPr>
        <p:spPr>
          <a:xfrm>
            <a:off x="489210" y="5758075"/>
            <a:ext cx="11107407" cy="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3907" y="5873010"/>
            <a:ext cx="904183" cy="90418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489210" y="6001939"/>
            <a:ext cx="120577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No.22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9973804" y="6001939"/>
            <a:ext cx="1755416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Stephen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Avery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Midterm I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28511" y="5859775"/>
            <a:ext cx="930656" cy="93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83762" y="5873010"/>
            <a:ext cx="920590" cy="92059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3055938" y="3616325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77928" y="131855"/>
            <a:ext cx="837376" cy="12314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38200" y="1533236"/>
            <a:ext cx="46367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Narrowed Chassis over 25”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Determined Proper Cross Bracing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Added Bracing for Drivetrain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Removed Unnecessary Vertical Bracing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3" name="AutoShape 2" descr="Inline image"/>
          <p:cNvSpPr>
            <a:spLocks noChangeAspect="1" noChangeArrowheads="1"/>
          </p:cNvSpPr>
          <p:nvPr/>
        </p:nvSpPr>
        <p:spPr bwMode="auto">
          <a:xfrm>
            <a:off x="7906767" y="3260674"/>
            <a:ext cx="3195342" cy="319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68951" y="5157708"/>
            <a:ext cx="3020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 view of </a:t>
            </a:r>
            <a:r>
              <a:rPr lang="en-US" dirty="0" err="1" smtClean="0"/>
              <a:t>Pedibus</a:t>
            </a:r>
            <a:r>
              <a:rPr lang="en-US" dirty="0" smtClean="0"/>
              <a:t> frame design.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838198" y="173568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Frame FEA Testing</a:t>
            </a:r>
          </a:p>
        </p:txBody>
      </p:sp>
      <p:cxnSp>
        <p:nvCxnSpPr>
          <p:cNvPr id="205" name="Shape 205"/>
          <p:cNvCxnSpPr/>
          <p:nvPr/>
        </p:nvCxnSpPr>
        <p:spPr>
          <a:xfrm>
            <a:off x="489210" y="5758075"/>
            <a:ext cx="11107407" cy="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3907" y="5873010"/>
            <a:ext cx="904183" cy="90418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489210" y="6001939"/>
            <a:ext cx="120577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No.22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9973804" y="6001939"/>
            <a:ext cx="1755416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SzPct val="25000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Stephen Avery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Midterm I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8511" y="5859775"/>
            <a:ext cx="930656" cy="93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3762" y="5873010"/>
            <a:ext cx="920590" cy="92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6">
            <a:alphaModFix/>
          </a:blip>
          <a:srcRect l="25330" t="9341" r="6480" b="16845"/>
          <a:stretch/>
        </p:blipFill>
        <p:spPr>
          <a:xfrm>
            <a:off x="6205287" y="2931125"/>
            <a:ext cx="4972641" cy="262586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5856700" y="1364993"/>
            <a:ext cx="3835400" cy="1908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4500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lb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Force on Seat Posts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500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lb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Force on Bar Post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1.3 Factor of Safety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 Deformation of 0.13 in</a:t>
            </a:r>
          </a:p>
          <a:p>
            <a:pPr marL="285750" marR="0" lvl="0" indent="-1714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77928" y="131855"/>
            <a:ext cx="837376" cy="123143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212"/>
          <p:cNvSpPr txBox="1"/>
          <p:nvPr/>
        </p:nvSpPr>
        <p:spPr>
          <a:xfrm>
            <a:off x="981283" y="1364993"/>
            <a:ext cx="4385044" cy="1908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10000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lb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Torsional Force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Lightest Bracing Configuration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</a:rPr>
              <a:t>Least Deformation of 4 configurations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Discussed in Final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 Report</a:t>
            </a: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145" y="3051014"/>
            <a:ext cx="5433320" cy="2548959"/>
            <a:chOff x="457145" y="3051014"/>
            <a:chExt cx="5433320" cy="25489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10" t="20514" r="6588" b="16000"/>
            <a:stretch/>
          </p:blipFill>
          <p:spPr>
            <a:xfrm>
              <a:off x="457145" y="3051014"/>
              <a:ext cx="5433320" cy="254895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82" t="50796" r="18771" b="33183"/>
            <a:stretch/>
          </p:blipFill>
          <p:spPr>
            <a:xfrm>
              <a:off x="4793674" y="4344874"/>
              <a:ext cx="157018" cy="61141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92" t="36415" r="18300" b="46010"/>
          <a:stretch/>
        </p:blipFill>
        <p:spPr>
          <a:xfrm>
            <a:off x="6354617" y="2974109"/>
            <a:ext cx="526473" cy="96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7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 Frame</a:t>
            </a:r>
          </a:p>
        </p:txBody>
      </p:sp>
      <p:cxnSp>
        <p:nvCxnSpPr>
          <p:cNvPr id="176" name="Shape 176"/>
          <p:cNvCxnSpPr/>
          <p:nvPr/>
        </p:nvCxnSpPr>
        <p:spPr>
          <a:xfrm>
            <a:off x="489210" y="5758075"/>
            <a:ext cx="11107407" cy="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3907" y="5873010"/>
            <a:ext cx="904183" cy="90418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489210" y="6001939"/>
            <a:ext cx="120577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No.22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9973804" y="6001939"/>
            <a:ext cx="1755416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Kyle</a:t>
            </a:r>
            <a:r>
              <a:rPr lang="en-US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Anderson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Midterm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8511" y="5859775"/>
            <a:ext cx="930656" cy="93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3762" y="5873010"/>
            <a:ext cx="920590" cy="92059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4162980" y="4887768"/>
            <a:ext cx="3759865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 Ladder Frame Design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w/o Integrated Suspension</a:t>
            </a: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77928" y="131855"/>
            <a:ext cx="837376" cy="123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t="23873" r="1012" b="27365"/>
          <a:stretch/>
        </p:blipFill>
        <p:spPr>
          <a:xfrm>
            <a:off x="6750333" y="1052946"/>
            <a:ext cx="4166408" cy="3677934"/>
          </a:xfrm>
          <a:prstGeom prst="rect">
            <a:avLst/>
          </a:prstGeom>
          <a:ln>
            <a:noFill/>
          </a:ln>
          <a:effectLst>
            <a:outerShdw blurRad="50800" dist="38100" dir="2700000" sx="101000" sy="101000" algn="tl" rotWithShape="0">
              <a:srgbClr val="FF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4" t="10723" r="11111" b="18588"/>
          <a:stretch/>
        </p:blipFill>
        <p:spPr>
          <a:xfrm>
            <a:off x="489210" y="1710309"/>
            <a:ext cx="5834887" cy="2891926"/>
          </a:xfrm>
          <a:prstGeom prst="rect">
            <a:avLst/>
          </a:prstGeom>
          <a:ln>
            <a:noFill/>
          </a:ln>
          <a:effectLst>
            <a:outerShdw blurRad="50800" dist="38100" dir="2700000" sx="101000" sy="101000" algn="tl" rotWithShape="0">
              <a:srgbClr val="FF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ranstyletrailers.com.au/newsite/wp-content/uploads/a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728" y="1868094"/>
            <a:ext cx="3423100" cy="35907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6948637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3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Wheels &amp; Brake </a:t>
            </a:r>
            <a:r>
              <a:rPr lang="en-US" sz="43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</a:t>
            </a:r>
            <a:endParaRPr lang="en-US" sz="43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0" name="Shape 220"/>
          <p:cNvCxnSpPr/>
          <p:nvPr/>
        </p:nvCxnSpPr>
        <p:spPr>
          <a:xfrm>
            <a:off x="489210" y="5758075"/>
            <a:ext cx="11107407" cy="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221" name="Shape 2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3907" y="5873010"/>
            <a:ext cx="904183" cy="90418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489210" y="6001939"/>
            <a:ext cx="1309973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No.22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9973804" y="6001939"/>
            <a:ext cx="1755416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Kyle Anderson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Midterm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28511" y="5859775"/>
            <a:ext cx="930656" cy="93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83762" y="5873010"/>
            <a:ext cx="920590" cy="9205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6" name="Shape 226"/>
          <p:cNvGraphicFramePr/>
          <p:nvPr>
            <p:extLst>
              <p:ext uri="{D42A27DB-BD31-4B8C-83A1-F6EECF244321}">
                <p14:modId xmlns:p14="http://schemas.microsoft.com/office/powerpoint/2010/main" val="464701714"/>
              </p:ext>
            </p:extLst>
          </p:nvPr>
        </p:nvGraphicFramePr>
        <p:xfrm>
          <a:off x="1040352" y="1436876"/>
          <a:ext cx="8128000" cy="1483400"/>
        </p:xfrm>
        <a:graphic>
          <a:graphicData uri="http://schemas.openxmlformats.org/drawingml/2006/table">
            <a:tbl>
              <a:tblPr firstRow="1" bandRow="1">
                <a:noFill/>
                <a:effectLst>
                  <a:outerShdw blurRad="50800" dist="38100" dir="2700000" algn="tl" rotWithShape="0">
                    <a:srgbClr val="FF0000">
                      <a:alpha val="30000"/>
                    </a:srgbClr>
                  </a:outerShdw>
                </a:effectLst>
                <a:tableStyleId>{05EC2FA9-C9AF-4DE0-95BA-2F6EC6FFD691}</a:tableStyleId>
              </a:tblPr>
              <a:tblGrid>
                <a:gridCol w="1625600"/>
                <a:gridCol w="2089500"/>
                <a:gridCol w="1161700"/>
                <a:gridCol w="1625600"/>
                <a:gridCol w="16256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/>
                        <a:t>Axle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/>
                        <a:t>Brakes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/>
                        <a:t>Wheels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/>
                        <a:t>Tires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/>
                        <a:t>Bolt Patterns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 smtClean="0"/>
                        <a:t>Rolling Front</a:t>
                      </a:r>
                      <a:endParaRPr lang="en-US" sz="1800" u="none" strike="noStrike" cap="none" baseline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 smtClean="0"/>
                        <a:t>10” </a:t>
                      </a:r>
                      <a:r>
                        <a:rPr lang="en-US" sz="1800" u="none" strike="noStrike" cap="none" baseline="0" dirty="0"/>
                        <a:t>Hydraulic Disc</a:t>
                      </a:r>
                    </a:p>
                  </a:txBody>
                  <a:tcPr marL="91450" marR="91450" marT="45725" marB="45725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 smtClean="0"/>
                        <a:t>16”</a:t>
                      </a:r>
                      <a:endParaRPr lang="en-US" sz="1800" u="none" strike="noStrike" cap="none" baseline="0" dirty="0"/>
                    </a:p>
                  </a:txBody>
                  <a:tcPr marL="91450" marR="91450" marT="45725" marB="45725"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 smtClean="0"/>
                        <a:t>Same</a:t>
                      </a:r>
                      <a:endParaRPr lang="en-US" sz="1800" u="none" strike="noStrike" cap="none" baseline="0" dirty="0"/>
                    </a:p>
                  </a:txBody>
                  <a:tcPr marL="91450" marR="91450" marT="45725" marB="45725"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/>
                        <a:t>5 on 4.5”</a:t>
                      </a:r>
                    </a:p>
                  </a:txBody>
                  <a:tcPr marL="91450" marR="91450" marT="45725" marB="45725" anchor="ctr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 smtClean="0"/>
                        <a:t>Rolling Rear</a:t>
                      </a:r>
                      <a:endParaRPr lang="en-US" sz="1800" u="none" strike="noStrike" cap="none" baseline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 smtClean="0"/>
                        <a:t>8” Hydraulic Disc</a:t>
                      </a:r>
                      <a:endParaRPr lang="en-US" sz="1800" u="none" strike="noStrike" cap="none" baseline="0" dirty="0"/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800" u="none" strike="noStrike" cap="none" baseline="0" dirty="0"/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endParaRPr lang="en-US" sz="1800" u="none" strike="noStrike" cap="none" baseline="0" dirty="0"/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endParaRPr lang="en-US" sz="1800" u="none" strike="noStrike" cap="none" baseline="0" dirty="0"/>
                    </a:p>
                  </a:txBody>
                  <a:tcPr marL="91450" marR="91450" marT="45725" marB="45725" anchor="ctr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/>
                        <a:t>Towing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 smtClean="0"/>
                        <a:t>10” </a:t>
                      </a:r>
                      <a:r>
                        <a:rPr lang="en-US" sz="1800" u="none" strike="noStrike" cap="none" baseline="0" dirty="0"/>
                        <a:t>Electric Drum</a:t>
                      </a:r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800" u="none" strike="noStrike" cap="none" baseline="0" dirty="0"/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endParaRPr lang="en-US" sz="1800" u="none" strike="noStrike" cap="none" baseline="0" dirty="0"/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endParaRPr lang="en-US" sz="1800" u="none" strike="noStrike" cap="none" baseline="0" dirty="0"/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pic>
        <p:nvPicPr>
          <p:cNvPr id="236" name="Shape 23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77928" y="131855"/>
            <a:ext cx="837376" cy="123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7112" y="3138504"/>
            <a:ext cx="3160032" cy="237570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lamingriver.com/sysimg/1974-78-mustang-ii-manual-rackpinion-fr15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766" y="471055"/>
            <a:ext cx="6324482" cy="321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643760" y="300574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Steering</a:t>
            </a:r>
            <a:endParaRPr lang="en-US" sz="4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3" name="Shape 263"/>
          <p:cNvCxnSpPr/>
          <p:nvPr/>
        </p:nvCxnSpPr>
        <p:spPr>
          <a:xfrm>
            <a:off x="489210" y="5758075"/>
            <a:ext cx="11107407" cy="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264" name="Shape 2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3907" y="5873010"/>
            <a:ext cx="904183" cy="904183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>
            <a:off x="489210" y="6001939"/>
            <a:ext cx="1309973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No.22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15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Shape 266"/>
          <p:cNvSpPr txBox="1"/>
          <p:nvPr/>
        </p:nvSpPr>
        <p:spPr>
          <a:xfrm>
            <a:off x="9619414" y="6001939"/>
            <a:ext cx="2109808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Kyle Anderson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Midterm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28511" y="5859775"/>
            <a:ext cx="930656" cy="93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83762" y="5873010"/>
            <a:ext cx="920590" cy="92059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/>
          <p:nvPr/>
        </p:nvSpPr>
        <p:spPr>
          <a:xfrm>
            <a:off x="643760" y="1363292"/>
            <a:ext cx="5045437" cy="37311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Curb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Curb &lt; 45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ft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Reasonable U-Turn Diameter</a:t>
            </a:r>
          </a:p>
          <a:p>
            <a:pPr marL="228600" marR="0" lvl="0" indent="-228600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 A: Manual Rack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Pinion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Easy to Source and Implement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Mustang II Manual </a:t>
            </a:r>
            <a:r>
              <a:rPr lang="en-US" sz="1800" dirty="0" smtClean="0">
                <a:solidFill>
                  <a:schemeClr val="dk1"/>
                </a:solidFill>
              </a:rPr>
              <a:t>Rack </a:t>
            </a:r>
            <a:r>
              <a:rPr lang="en-US" sz="1800" dirty="0">
                <a:solidFill>
                  <a:schemeClr val="dk1"/>
                </a:solidFill>
              </a:rPr>
              <a:t>and </a:t>
            </a:r>
            <a:r>
              <a:rPr lang="en-US" sz="1800" dirty="0" smtClean="0">
                <a:solidFill>
                  <a:schemeClr val="dk1"/>
                </a:solidFill>
              </a:rPr>
              <a:t>Pinion</a:t>
            </a:r>
            <a:endParaRPr lang="en-US" sz="1800" b="0" i="0" u="none" strike="noStrike" cap="none" baseline="0" dirty="0" smtClean="0">
              <a:solidFill>
                <a:schemeClr val="dk1"/>
              </a:solidFill>
              <a:sym typeface="Arial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Option </a:t>
            </a:r>
            <a:r>
              <a:rPr lang="en-US" sz="2400" dirty="0" smtClean="0">
                <a:solidFill>
                  <a:schemeClr val="dk1"/>
                </a:solidFill>
              </a:rPr>
              <a:t>B: Manual Steering Gear Box</a:t>
            </a:r>
            <a:endParaRPr lang="en-US" sz="2400" dirty="0">
              <a:solidFill>
                <a:schemeClr val="dk1"/>
              </a:solidFill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Easy to Source and Implement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</a:rPr>
              <a:t>First Generation Camaro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dirty="0">
              <a:solidFill>
                <a:schemeClr val="dk1"/>
              </a:solidFill>
            </a:endParaRPr>
          </a:p>
          <a:p>
            <a:pPr lvl="8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endParaRPr lang="en-US" sz="2400" dirty="0" smtClean="0">
              <a:solidFill>
                <a:schemeClr val="dk1"/>
              </a:solidFill>
            </a:endParaRPr>
          </a:p>
          <a:p>
            <a:pPr marL="228600" lvl="5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dirty="0" smtClean="0">
              <a:solidFill>
                <a:schemeClr val="dk1"/>
              </a:solidFill>
            </a:endParaRPr>
          </a:p>
          <a:p>
            <a:pPr marL="228600" lvl="2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77928" y="131855"/>
            <a:ext cx="837376" cy="123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http://www.autopartsdb.net/assets/images/ProductImg/P/P1850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090" y="2915834"/>
            <a:ext cx="4099288" cy="227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9448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525</Words>
  <Application>Microsoft Office PowerPoint</Application>
  <PresentationFormat>Widescreen</PresentationFormat>
  <Paragraphs>179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Courier New</vt:lpstr>
      <vt:lpstr>Wingdings</vt:lpstr>
      <vt:lpstr>Office Theme</vt:lpstr>
      <vt:lpstr>Pedibus  Team 22</vt:lpstr>
      <vt:lpstr>Status Update</vt:lpstr>
      <vt:lpstr>Design Requirements</vt:lpstr>
      <vt:lpstr>Final Chassis Changes</vt:lpstr>
      <vt:lpstr>Frame FEA Testing</vt:lpstr>
      <vt:lpstr>PowerPoint Presentation</vt:lpstr>
      <vt:lpstr>Final Frame</vt:lpstr>
      <vt:lpstr>Wheels &amp; Brake System</vt:lpstr>
      <vt:lpstr>Steering</vt:lpstr>
      <vt:lpstr>Current Steering Design</vt:lpstr>
      <vt:lpstr>Drivetrain</vt:lpstr>
      <vt:lpstr>Sourcing and Ordering</vt:lpstr>
      <vt:lpstr>Sourcing and Ordering Continued…</vt:lpstr>
      <vt:lpstr>Timeline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Pedibus  Team 22</dc:title>
  <dc:creator>Kyle Anderson</dc:creator>
  <cp:lastModifiedBy>studentpro</cp:lastModifiedBy>
  <cp:revision>24</cp:revision>
  <dcterms:modified xsi:type="dcterms:W3CDTF">2015-01-22T01:50:44Z</dcterms:modified>
</cp:coreProperties>
</file>