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2" r:id="rId22"/>
    <p:sldId id="263" r:id="rId23"/>
    <p:sldId id="264" r:id="rId24"/>
    <p:sldId id="267" r:id="rId25"/>
    <p:sldId id="266" r:id="rId26"/>
    <p:sldId id="268" r:id="rId27"/>
    <p:sldId id="269" r:id="rId28"/>
    <p:sldId id="270" r:id="rId29"/>
    <p:sldId id="276" r:id="rId30"/>
    <p:sldId id="271" r:id="rId31"/>
    <p:sldId id="272" r:id="rId32"/>
    <p:sldId id="274" r:id="rId33"/>
    <p:sldId id="273" r:id="rId34"/>
    <p:sldId id="275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EDE9-5124-0E42-9449-47B0DB6FBCF4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B08B4-067E-FE48-B638-EE2C47D2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752F-0BF3-9A49-8041-FCE879AB37E1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D11E-2BBE-0246-B415-B434EAA1B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1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37F6C6E-E4E7-F848-AE61-D41A3F0B7156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7A7E-74BE-DB4D-84FB-3E91A18FEE60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16C-1F50-4443-B2B0-FFED1F90D9D5}" type="datetime1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21BC-801E-804A-A9D3-F856BE53C245}" type="datetime1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961A6BA-3A37-4845-A5C1-53303567C8BB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078FE28-C390-0A47-95A7-856A7E882268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46C5-3017-BF43-8080-9BA30211CEE4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493A0B-932D-6748-A2E6-A1F467977BEB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9EE28-D339-7647-9BFE-6C1554AAF762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68A92E4-274F-7643-934F-290A2404BAA0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359-F6E9-DA4B-827F-F89F0D3D248B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F13D-1919-E849-8D6B-1D4FBB6D9E54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A8DF-1DE7-E84A-80DA-9A5FBE991A8A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58E3-F5BD-FD47-A1F2-2EC9F57A2B7F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F84588F-791A-3E48-8BAE-C757D4700F3D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2F536B5-F2BF-B640-AC85-56A099B468E1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185-197C-B64D-B1CC-016489EFB3A8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4293-72EA-B044-BD6F-D1EDB0510F68}" type="datetime1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D9B-AD72-8D4E-BC51-C795EAF5A553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5BC-DC0A-E84A-B48C-DEC4D38289F7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146CD5-9622-E546-BD85-BE14F4E5C9A8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9E05BA-D485-B943-B3E9-E29145EEE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08" y="1277158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Team 29: IEEE </a:t>
            </a:r>
            <a:r>
              <a:rPr lang="en-US" dirty="0" err="1" smtClean="0">
                <a:solidFill>
                  <a:schemeClr val="bg1"/>
                </a:solidFill>
              </a:rPr>
              <a:t>Southeastcon</a:t>
            </a:r>
            <a:r>
              <a:rPr lang="en-US" dirty="0" smtClean="0">
                <a:solidFill>
                  <a:schemeClr val="bg1"/>
                </a:solidFill>
              </a:rPr>
              <a:t> Hardware Competition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66" y="5327749"/>
            <a:ext cx="1156642" cy="115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464" y="5327749"/>
            <a:ext cx="1056721" cy="1056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24" y="5327749"/>
            <a:ext cx="1156642" cy="1156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995" y="5505251"/>
            <a:ext cx="2484593" cy="7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2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</a:t>
            </a:r>
          </a:p>
          <a:p>
            <a:r>
              <a:rPr lang="en-US" dirty="0" smtClean="0"/>
              <a:t>Follow white line</a:t>
            </a:r>
          </a:p>
          <a:p>
            <a:r>
              <a:rPr lang="en-US" dirty="0" smtClean="0"/>
              <a:t>Navigate corners</a:t>
            </a:r>
          </a:p>
          <a:p>
            <a:r>
              <a:rPr lang="en-US" dirty="0" smtClean="0"/>
              <a:t>Navigate curves</a:t>
            </a:r>
          </a:p>
          <a:p>
            <a:r>
              <a:rPr lang="en-US" dirty="0" smtClean="0"/>
              <a:t>Navigate T-junctions</a:t>
            </a:r>
          </a:p>
          <a:p>
            <a:r>
              <a:rPr lang="en-US" dirty="0" smtClean="0"/>
              <a:t>Branch-and-return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Alternatives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IRR Sensors</a:t>
            </a:r>
          </a:p>
          <a:p>
            <a:pPr lvl="1"/>
            <a:r>
              <a:rPr lang="en-US" dirty="0" smtClean="0"/>
              <a:t>3x3 </a:t>
            </a:r>
            <a:r>
              <a:rPr lang="en-US" dirty="0"/>
              <a:t>s</a:t>
            </a:r>
            <a:r>
              <a:rPr lang="en-US" dirty="0" smtClean="0"/>
              <a:t>ensor grid</a:t>
            </a:r>
          </a:p>
          <a:p>
            <a:pPr lvl="1"/>
            <a:r>
              <a:rPr lang="en-US" dirty="0" smtClean="0"/>
              <a:t>Integrated row of sensors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943350" cy="4716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Power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Complexity (image processing)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Decided against at an early stage because of complexity</a:t>
            </a:r>
          </a:p>
        </p:txBody>
      </p:sp>
      <p:pic>
        <p:nvPicPr>
          <p:cNvPr id="1026" name="Picture 2" descr="http://www.logitech.com/assets/30032/3/logitech-hd-webcam-c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03" y="1286652"/>
            <a:ext cx="2931814" cy="27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nuxgizmos.com/files/beaglebone-black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0" y="3837904"/>
            <a:ext cx="3958848" cy="25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IRR sensor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  <a:endParaRPr lang="en-US" dirty="0"/>
          </a:p>
          <a:p>
            <a:r>
              <a:rPr lang="en-US" dirty="0" smtClean="0"/>
              <a:t>Simpler than camera</a:t>
            </a:r>
          </a:p>
          <a:p>
            <a:r>
              <a:rPr lang="en-US" dirty="0" smtClean="0"/>
              <a:t>Can make use of Mecanum wheels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Still essentially pattern recognition</a:t>
            </a:r>
          </a:p>
          <a:p>
            <a:r>
              <a:rPr lang="en-US" dirty="0" smtClean="0"/>
              <a:t>Not proven 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Was originally implemented, but scrapped after extensive testing.</a:t>
            </a:r>
          </a:p>
        </p:txBody>
      </p:sp>
      <p:pic>
        <p:nvPicPr>
          <p:cNvPr id="2050" name="Picture 2" descr="SparkFun Line Sensor Breakout - QRE1113 (Digita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85" y="365126"/>
            <a:ext cx="1711862" cy="1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93" y="2634963"/>
            <a:ext cx="3565457" cy="3542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IRR sensor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3047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One sensor row on each end, as well as a single IRR sensor on each side for branch detection.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Solved problem</a:t>
            </a:r>
          </a:p>
          <a:p>
            <a:r>
              <a:rPr lang="en-US" dirty="0" smtClean="0"/>
              <a:t>Provides greater resolution than 3x3 grid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Makes taking advantage of Mecanum wheels more difficult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the implemented solution</a:t>
            </a:r>
            <a:endParaRPr lang="en-US" dirty="0"/>
          </a:p>
        </p:txBody>
      </p:sp>
      <p:pic>
        <p:nvPicPr>
          <p:cNvPr id="3074" name="Picture 2" descr="https://a.pololu-files.com/picture/0J615.1200.jpg?ef5903b25450c25de151ed9b43d1f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58" y="3725020"/>
            <a:ext cx="3553540" cy="2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arkFun Line Sensor Breakout - QRE1113 (Digita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22" y="1472710"/>
            <a:ext cx="1711862" cy="1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IRR sensor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3047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18 sensors in total:</a:t>
            </a:r>
          </a:p>
          <a:p>
            <a:r>
              <a:rPr lang="en-US" dirty="0" smtClean="0"/>
              <a:t>2 rows of 8</a:t>
            </a:r>
          </a:p>
          <a:p>
            <a:r>
              <a:rPr lang="en-US" dirty="0" smtClean="0"/>
              <a:t>2 single sensors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Implementation:</a:t>
            </a:r>
          </a:p>
          <a:p>
            <a:r>
              <a:rPr lang="en-US" dirty="0" smtClean="0"/>
              <a:t>Robot only ever uses one row of sensors + the two single sensors</a:t>
            </a:r>
          </a:p>
          <a:p>
            <a:r>
              <a:rPr lang="en-US" dirty="0" smtClean="0"/>
              <a:t>When a branch is found, robot turns onto branch facing the appropriate direction</a:t>
            </a:r>
          </a:p>
          <a:p>
            <a:r>
              <a:rPr lang="en-US" dirty="0" smtClean="0"/>
              <a:t>Robot returns to main line without needing to turn around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a.pololu-files.com/picture/0J615.1200.jpg?ef5903b25450c25de151ed9b43d1fc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52" y="3677848"/>
            <a:ext cx="1882546" cy="12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arkFun Line Sensor Breakout - QRE1113 (Digita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8" y="3873884"/>
            <a:ext cx="906887" cy="9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.pololu-files.com/picture/0J615.1200.jpg?ef5903b25450c25de151ed9b43d1fc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04" y="4878006"/>
            <a:ext cx="1882546" cy="12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arkFun Line Sensor Breakout - QRE1113 (Digita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79" y="5193676"/>
            <a:ext cx="906887" cy="9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Says: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Says Detection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</a:t>
            </a:r>
          </a:p>
          <a:p>
            <a:r>
              <a:rPr lang="en-US" dirty="0" smtClean="0"/>
              <a:t>Detect which color Simon Says button the robot needs to push</a:t>
            </a:r>
          </a:p>
          <a:p>
            <a:r>
              <a:rPr lang="en-US" dirty="0" smtClean="0"/>
              <a:t>Should not “cover” the game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Alternatives</a:t>
            </a:r>
          </a:p>
          <a:p>
            <a:r>
              <a:rPr lang="en-US" dirty="0" smtClean="0"/>
              <a:t>Light Sensor</a:t>
            </a:r>
          </a:p>
          <a:p>
            <a:r>
              <a:rPr lang="en-US" dirty="0" smtClean="0"/>
              <a:t>Sound Detection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3047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Would be implemented using </a:t>
            </a:r>
            <a:r>
              <a:rPr lang="en-US" dirty="0" err="1" smtClean="0"/>
              <a:t>photoresistors</a:t>
            </a:r>
            <a:r>
              <a:rPr lang="en-US" dirty="0" smtClean="0"/>
              <a:t>, photodiodes, or similar.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Less programming-intensive than other options</a:t>
            </a:r>
          </a:p>
          <a:p>
            <a:r>
              <a:rPr lang="en-US" dirty="0" smtClean="0"/>
              <a:t>Reliable as long as environmental conditions are stable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Extreme reliance on ambient lighting remaining constant</a:t>
            </a:r>
          </a:p>
          <a:p>
            <a:pPr marL="0" indent="0">
              <a:buNone/>
            </a:pPr>
            <a:r>
              <a:rPr lang="en-US" dirty="0" smtClean="0"/>
              <a:t>Was decided against early on, due to rules against “covering” the Simon Says.</a:t>
            </a:r>
          </a:p>
        </p:txBody>
      </p:sp>
      <p:pic>
        <p:nvPicPr>
          <p:cNvPr id="4098" name="Picture 2" descr="http://www.education.rec.ri.cmu.edu/content/electronics/boe/light_sensor/images/Photoresi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1449282"/>
            <a:ext cx="3412643" cy="25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thorlabs.com/images/xlarge/12174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66" y="4112792"/>
            <a:ext cx="2566299" cy="25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approach uses sound sampling and filtering in order to extract frequency information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Handles ambient noise better than other options</a:t>
            </a:r>
          </a:p>
          <a:p>
            <a:r>
              <a:rPr lang="en-US" dirty="0" smtClean="0"/>
              <a:t>Does not require covering the Simon Says game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Very programming-intensive</a:t>
            </a:r>
          </a:p>
          <a:p>
            <a:r>
              <a:rPr lang="en-US" dirty="0" smtClean="0"/>
              <a:t>Assumes certain acoustic conditions</a:t>
            </a:r>
          </a:p>
          <a:p>
            <a:r>
              <a:rPr lang="en-US" dirty="0" smtClean="0"/>
              <a:t>Timing issues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was the implemented solution.</a:t>
            </a:r>
          </a:p>
        </p:txBody>
      </p:sp>
      <p:pic>
        <p:nvPicPr>
          <p:cNvPr id="5124" name="Picture 4" descr="https://cdn.sparkfun.com/assets/parts/1/7/6/9/08635-0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52" y="1027907"/>
            <a:ext cx="2677777" cy="26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83371" y="2857355"/>
            <a:ext cx="2733675" cy="4000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a robot to win the 2015 </a:t>
            </a:r>
            <a:r>
              <a:rPr lang="en-US" dirty="0" err="1" smtClean="0"/>
              <a:t>Southeastcon</a:t>
            </a:r>
            <a:r>
              <a:rPr lang="en-US" dirty="0" smtClean="0"/>
              <a:t> Hardware Competition.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8658132" cy="365125"/>
          </a:xfrm>
        </p:spPr>
        <p:txBody>
          <a:bodyPr/>
          <a:lstStyle/>
          <a:p>
            <a:r>
              <a:rPr lang="en-US" dirty="0" smtClean="0"/>
              <a:t>Presenter: James Pace   </a:t>
            </a:r>
          </a:p>
          <a:p>
            <a:r>
              <a:rPr lang="en-US" dirty="0" smtClean="0"/>
              <a:t>Team 29										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Implementation:</a:t>
            </a:r>
          </a:p>
          <a:p>
            <a:r>
              <a:rPr lang="en-US" dirty="0" smtClean="0"/>
              <a:t>Sound is sampled at 1 kHz</a:t>
            </a:r>
          </a:p>
          <a:p>
            <a:r>
              <a:rPr lang="en-US" dirty="0" smtClean="0"/>
              <a:t>Sampled signal is passed through 4 IRR band-pass filters, each centered around a color’s sound frequency</a:t>
            </a:r>
          </a:p>
          <a:p>
            <a:r>
              <a:rPr lang="en-US" dirty="0" smtClean="0"/>
              <a:t>MCU picks a color based on the energy content coming out of the band-pass filter bank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15" y="1174235"/>
            <a:ext cx="3388235" cy="1302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44" y="2499798"/>
            <a:ext cx="3302205" cy="1290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41" y="3834071"/>
            <a:ext cx="3302205" cy="1268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42" y="5147717"/>
            <a:ext cx="3302205" cy="12693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Nils </a:t>
            </a:r>
            <a:r>
              <a:rPr lang="en-US" dirty="0" err="1" smtClean="0"/>
              <a:t>Bjeren</a:t>
            </a:r>
            <a:endParaRPr lang="en-US" dirty="0" smtClean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End Effector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arm would be too general, four arms uneconomical.</a:t>
            </a:r>
          </a:p>
          <a:p>
            <a:r>
              <a:rPr lang="en-US" dirty="0" smtClean="0"/>
              <a:t>Two arms, one on each side of robot</a:t>
            </a:r>
          </a:p>
          <a:p>
            <a:pPr lvl="1"/>
            <a:r>
              <a:rPr lang="en-US" dirty="0" smtClean="0"/>
              <a:t>Draw IEEE on the </a:t>
            </a:r>
            <a:r>
              <a:rPr lang="en-US" b="1" dirty="0" smtClean="0"/>
              <a:t>Etch-A-Sketch </a:t>
            </a:r>
            <a:r>
              <a:rPr lang="en-US" dirty="0" smtClean="0"/>
              <a:t>and pickup </a:t>
            </a:r>
            <a:r>
              <a:rPr lang="en-US" b="1" dirty="0" smtClean="0"/>
              <a:t>playing card</a:t>
            </a:r>
          </a:p>
          <a:p>
            <a:pPr lvl="1"/>
            <a:r>
              <a:rPr lang="en-US" dirty="0" smtClean="0"/>
              <a:t>Play </a:t>
            </a:r>
            <a:r>
              <a:rPr lang="en-US" b="1" dirty="0" smtClean="0"/>
              <a:t>Simon </a:t>
            </a:r>
            <a:r>
              <a:rPr lang="en-US" dirty="0" smtClean="0"/>
              <a:t>and turn </a:t>
            </a:r>
            <a:r>
              <a:rPr lang="en-US" b="1" dirty="0" smtClean="0"/>
              <a:t>Rubik’s Cube</a:t>
            </a:r>
          </a:p>
          <a:p>
            <a:r>
              <a:rPr lang="en-US" dirty="0" smtClean="0"/>
              <a:t>Use synergies and parallelism between the games.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use a power screw for vertical motion.</a:t>
            </a:r>
          </a:p>
          <a:p>
            <a:endParaRPr lang="en-US" dirty="0"/>
          </a:p>
          <a:p>
            <a:r>
              <a:rPr lang="en-US" dirty="0" smtClean="0"/>
              <a:t>Power screw is easy to drive, hides well on the inside of the chassis, not back drivable.</a:t>
            </a:r>
          </a:p>
          <a:p>
            <a:r>
              <a:rPr lang="en-US" dirty="0" smtClean="0"/>
              <a:t>Con: Really slow.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40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 Bar Linkage.</a:t>
            </a:r>
          </a:p>
          <a:p>
            <a:pPr lvl="1"/>
            <a:r>
              <a:rPr lang="en-US" dirty="0" smtClean="0"/>
              <a:t>Too much space.</a:t>
            </a:r>
          </a:p>
          <a:p>
            <a:pPr lvl="1"/>
            <a:r>
              <a:rPr lang="en-US" dirty="0" smtClean="0"/>
              <a:t>Complexity.</a:t>
            </a:r>
          </a:p>
          <a:p>
            <a:endParaRPr lang="en-US" dirty="0"/>
          </a:p>
          <a:p>
            <a:r>
              <a:rPr lang="en-US" dirty="0" smtClean="0"/>
              <a:t>Chain drive.</a:t>
            </a:r>
          </a:p>
          <a:p>
            <a:pPr lvl="1"/>
            <a:r>
              <a:rPr lang="en-US" dirty="0" smtClean="0"/>
              <a:t>Simon Arm, could go over chassis</a:t>
            </a:r>
          </a:p>
          <a:p>
            <a:pPr lvl="1"/>
            <a:r>
              <a:rPr lang="en-US" dirty="0" smtClean="0"/>
              <a:t>Need slack</a:t>
            </a:r>
          </a:p>
          <a:p>
            <a:pPr lvl="1"/>
            <a:r>
              <a:rPr lang="en-US" dirty="0" smtClean="0"/>
              <a:t>Need guiderails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27" y="1072755"/>
            <a:ext cx="3596031" cy="2397354"/>
          </a:xfrm>
          <a:prstGeom prst="rect">
            <a:avLst/>
          </a:prstGeom>
        </p:spPr>
      </p:pic>
      <p:pic>
        <p:nvPicPr>
          <p:cNvPr id="5" name="Content Placeholder 7" descr="20150130_1138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17678"/>
          <a:stretch>
            <a:fillRect/>
          </a:stretch>
        </p:blipFill>
        <p:spPr>
          <a:xfrm rot="5400000">
            <a:off x="4979205" y="3881262"/>
            <a:ext cx="2281733" cy="26468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Simon/Rubik End Effector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842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Single piece that can rotate and is sized to play each game.</a:t>
            </a:r>
          </a:p>
          <a:p>
            <a:r>
              <a:rPr lang="en-US" dirty="0" smtClean="0"/>
              <a:t>Driven by Continuous Rotation Servo</a:t>
            </a:r>
          </a:p>
          <a:p>
            <a:endParaRPr lang="en-US" dirty="0"/>
          </a:p>
          <a:p>
            <a:r>
              <a:rPr lang="en-US" dirty="0" smtClean="0"/>
              <a:t>Small switches placed between the end effector and platform to provide feedback.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51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0875" y="2077026"/>
            <a:ext cx="3515925" cy="3298240"/>
          </a:xfrm>
          <a:prstGeom prst="rect">
            <a:avLst/>
          </a:prstGeom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Simon/Rubik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1768" cy="4525963"/>
          </a:xfrm>
        </p:spPr>
        <p:txBody>
          <a:bodyPr/>
          <a:lstStyle/>
          <a:p>
            <a:r>
              <a:rPr lang="en-US" dirty="0" smtClean="0"/>
              <a:t>“Dorito”</a:t>
            </a:r>
          </a:p>
          <a:p>
            <a:endParaRPr lang="en-US" dirty="0"/>
          </a:p>
          <a:p>
            <a:r>
              <a:rPr lang="en-US" dirty="0" smtClean="0"/>
              <a:t>Use size similarities to align both games.</a:t>
            </a:r>
          </a:p>
        </p:txBody>
      </p:sp>
      <p:pic>
        <p:nvPicPr>
          <p:cNvPr id="4" name="Picture 3" descr="11149765_996930786984545_5498690066166995256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22713" b="37808"/>
          <a:stretch/>
        </p:blipFill>
        <p:spPr>
          <a:xfrm>
            <a:off x="4683908" y="1984649"/>
            <a:ext cx="4218345" cy="31525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  <a:endParaRPr lang="en-US" dirty="0"/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4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Etch-A-Sketch End Effector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4013" cy="4525963"/>
          </a:xfrm>
        </p:spPr>
        <p:txBody>
          <a:bodyPr/>
          <a:lstStyle/>
          <a:p>
            <a:r>
              <a:rPr lang="en-US" dirty="0" smtClean="0"/>
              <a:t>Double Sided Tape on two DC motors.</a:t>
            </a:r>
            <a:endParaRPr lang="en-US" dirty="0"/>
          </a:p>
        </p:txBody>
      </p:sp>
      <p:pic>
        <p:nvPicPr>
          <p:cNvPr id="4" name="Picture 3" descr="10608475_996930810317876_607248077734278031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25" y="2053809"/>
            <a:ext cx="4547682" cy="341076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Etch-A-Sketch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6693" cy="4525963"/>
          </a:xfrm>
        </p:spPr>
        <p:txBody>
          <a:bodyPr/>
          <a:lstStyle/>
          <a:p>
            <a:r>
              <a:rPr lang="en-US" dirty="0" smtClean="0"/>
              <a:t>Hands have holes just the right size to wrap around knobs, game fits perfectly.</a:t>
            </a:r>
            <a:endParaRPr lang="en-US" dirty="0"/>
          </a:p>
        </p:txBody>
      </p:sp>
      <p:pic>
        <p:nvPicPr>
          <p:cNvPr id="4" name="Picture 3" descr="11163280_996930790317878_545206689944945379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17" y="2008448"/>
            <a:ext cx="4141069" cy="31058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6693" cy="4525963"/>
          </a:xfrm>
        </p:spPr>
        <p:txBody>
          <a:bodyPr/>
          <a:lstStyle/>
          <a:p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avoid point contact</a:t>
            </a:r>
          </a:p>
          <a:p>
            <a:pPr lvl="1"/>
            <a:r>
              <a:rPr lang="en-US" dirty="0" smtClean="0"/>
              <a:t>Give flexibility in where you align</a:t>
            </a:r>
            <a:endParaRPr lang="en-US" dirty="0"/>
          </a:p>
        </p:txBody>
      </p:sp>
      <p:pic>
        <p:nvPicPr>
          <p:cNvPr id="6" name="Picture 5" descr="10550047_996930760317881_81057915329615205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5" y="1944850"/>
            <a:ext cx="4309285" cy="323196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Southeastcon</a:t>
            </a:r>
            <a:r>
              <a:rPr lang="en-US" dirty="0" smtClean="0"/>
              <a:t> Hardware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Southeastcon</a:t>
            </a:r>
            <a:r>
              <a:rPr lang="en-US" dirty="0" smtClean="0"/>
              <a:t> Hardware Competition is:</a:t>
            </a:r>
          </a:p>
          <a:p>
            <a:pPr lvl="1"/>
            <a:r>
              <a:rPr lang="en-US" dirty="0" smtClean="0"/>
              <a:t> IEEE sponsored</a:t>
            </a:r>
          </a:p>
          <a:p>
            <a:pPr lvl="1"/>
            <a:r>
              <a:rPr lang="en-US" dirty="0" smtClean="0"/>
              <a:t>autonomous robot competition</a:t>
            </a:r>
          </a:p>
          <a:p>
            <a:pPr lvl="1"/>
            <a:r>
              <a:rPr lang="en-US" dirty="0" smtClean="0"/>
              <a:t>held annually</a:t>
            </a:r>
          </a:p>
          <a:p>
            <a:pPr lvl="1"/>
            <a:r>
              <a:rPr lang="en-US" dirty="0" smtClean="0"/>
              <a:t>Open to students throughout IEEE Region 3 (most of the Southeast and Jamaica.)</a:t>
            </a:r>
          </a:p>
          <a:p>
            <a:pPr lvl="1"/>
            <a:endParaRPr lang="en-US" dirty="0"/>
          </a:p>
          <a:p>
            <a:r>
              <a:rPr lang="en-US" dirty="0" smtClean="0"/>
              <a:t>School has done well historically.</a:t>
            </a:r>
          </a:p>
          <a:p>
            <a:r>
              <a:rPr lang="en-US" dirty="0" smtClean="0"/>
              <a:t>This years competition:</a:t>
            </a:r>
          </a:p>
          <a:p>
            <a:pPr lvl="1"/>
            <a:r>
              <a:rPr lang="en-US" dirty="0" smtClean="0"/>
              <a:t>Ft. Lauderdale, last Saturday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Alternatives</a:t>
            </a:r>
            <a:endParaRPr lang="en-US" dirty="0"/>
          </a:p>
        </p:txBody>
      </p:sp>
      <p:pic>
        <p:nvPicPr>
          <p:cNvPr id="6" name="image52.png"/>
          <p:cNvPicPr>
            <a:picLocks noGrp="1"/>
          </p:cNvPicPr>
          <p:nvPr>
            <p:ph idx="1"/>
          </p:nvPr>
        </p:nvPicPr>
        <p:blipFill>
          <a:blip r:embed="rId2"/>
          <a:srcRect t="1356" b="1356"/>
          <a:stretch>
            <a:fillRect/>
          </a:stretch>
        </p:blipFill>
        <p:spPr>
          <a:xfrm>
            <a:off x="397037" y="1417638"/>
            <a:ext cx="4796667" cy="2709085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21" y="3458767"/>
            <a:ext cx="3655543" cy="274165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2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and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Goal:</a:t>
            </a:r>
          </a:p>
          <a:p>
            <a:pPr lvl="1"/>
            <a:r>
              <a:rPr lang="en-US" dirty="0" smtClean="0"/>
              <a:t>Win </a:t>
            </a:r>
            <a:r>
              <a:rPr lang="en-US" dirty="0" err="1" smtClean="0"/>
              <a:t>Southeastcon</a:t>
            </a:r>
            <a:r>
              <a:rPr lang="en-US" dirty="0" smtClean="0"/>
              <a:t> Hardware Competition.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Ft. Lauderdale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of 39 schools competing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State of Florida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4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members:</a:t>
            </a:r>
          </a:p>
          <a:p>
            <a:pPr lvl="1"/>
            <a:r>
              <a:rPr lang="en-US" dirty="0" smtClean="0"/>
              <a:t>Parallelize tasks where possible</a:t>
            </a:r>
          </a:p>
          <a:p>
            <a:pPr lvl="1"/>
            <a:r>
              <a:rPr lang="en-US" dirty="0" smtClean="0"/>
              <a:t>Split into 2-3 member sub teams for most tasks </a:t>
            </a:r>
          </a:p>
          <a:p>
            <a:r>
              <a:rPr lang="en-US" dirty="0" smtClean="0"/>
              <a:t>Twice a week meeting as whole</a:t>
            </a:r>
          </a:p>
          <a:p>
            <a:endParaRPr lang="en-US" dirty="0"/>
          </a:p>
          <a:p>
            <a:r>
              <a:rPr lang="en-US" dirty="0" smtClean="0"/>
              <a:t>Group texts for organization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6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preplanning, integrated design, less ad-hoc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smaller wheels = easier to control, would have freed chassis and therefore arm design.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Southeastcon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Road trip theme.</a:t>
            </a:r>
            <a:endParaRPr lang="en-US" sz="1600" dirty="0" smtClean="0"/>
          </a:p>
          <a:p>
            <a:r>
              <a:rPr lang="en-US" sz="2000" dirty="0" smtClean="0"/>
              <a:t>Four different challenges: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Turning one row of a Rubik’s Cube 180 degrees.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Playing 15 seconds of Simon.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Drawing IEEE on an Etch-A-Sketch.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Picking up a playing card.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Points also awarded for:</a:t>
            </a:r>
          </a:p>
          <a:p>
            <a:pPr lvl="1"/>
            <a:r>
              <a:rPr lang="en-US" sz="2000" dirty="0" smtClean="0"/>
              <a:t>Time.</a:t>
            </a:r>
          </a:p>
          <a:p>
            <a:pPr lvl="1"/>
            <a:r>
              <a:rPr lang="en-US" sz="2000" dirty="0" smtClean="0"/>
              <a:t>Following white line to each game.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image0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48196" y="4014439"/>
            <a:ext cx="3822096" cy="2451929"/>
          </a:xfrm>
          <a:prstGeom prst="rect">
            <a:avLst/>
          </a:prstGeom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James Pace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Presenter: Ryan – David Reyes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2777"/>
            <a:ext cx="7886700" cy="1325563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690688"/>
            <a:ext cx="26730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Primary </a:t>
            </a:r>
            <a:r>
              <a:rPr lang="en-US" b="1" dirty="0" smtClean="0"/>
              <a:t>Microcontroller: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Atmega</a:t>
            </a:r>
            <a:r>
              <a:rPr lang="en-US" dirty="0"/>
              <a:t> 2560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54 DIO, 16 AIO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Serial </a:t>
            </a:r>
            <a:r>
              <a:rPr lang="en-US" dirty="0" smtClean="0"/>
              <a:t>IO, one for each Secondary MCU</a:t>
            </a:r>
          </a:p>
          <a:p>
            <a:endParaRPr lang="en-US" dirty="0" smtClean="0"/>
          </a:p>
          <a:p>
            <a:r>
              <a:rPr lang="en-US" b="1" dirty="0" smtClean="0"/>
              <a:t>Secondary Microcontrollers: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AtMega</a:t>
            </a:r>
            <a:r>
              <a:rPr lang="en-US" dirty="0" smtClean="0"/>
              <a:t> 328p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14 </a:t>
            </a:r>
            <a:r>
              <a:rPr lang="en-US" dirty="0" smtClean="0"/>
              <a:t>DIO, 8 AIO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Serial IO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11" y="964914"/>
            <a:ext cx="5178838" cy="50541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Ryan-David Reyes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Subsystem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266242" cy="3763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err="1" smtClean="0"/>
              <a:t>Mecanum</a:t>
            </a:r>
            <a:r>
              <a:rPr lang="en-US" sz="1200" b="1" dirty="0" smtClean="0"/>
              <a:t> </a:t>
            </a:r>
            <a:r>
              <a:rPr lang="en-US" sz="1200" b="1" dirty="0"/>
              <a:t>Wheels</a:t>
            </a:r>
            <a:r>
              <a:rPr lang="en-US" sz="1200" b="1" dirty="0" smtClean="0"/>
              <a:t>:</a:t>
            </a:r>
            <a:endParaRPr lang="en-US" sz="1200" b="1" dirty="0"/>
          </a:p>
          <a:p>
            <a:r>
              <a:rPr lang="en-US" sz="1200" dirty="0" smtClean="0"/>
              <a:t>Omnidirectional Movement</a:t>
            </a:r>
          </a:p>
          <a:p>
            <a:r>
              <a:rPr lang="en-US" sz="1200" dirty="0" smtClean="0"/>
              <a:t>2 </a:t>
            </a:r>
            <a:r>
              <a:rPr lang="en-US" sz="1200" dirty="0"/>
              <a:t>in. </a:t>
            </a:r>
            <a:r>
              <a:rPr lang="en-US" sz="1200" dirty="0" smtClean="0"/>
              <a:t>radius</a:t>
            </a:r>
          </a:p>
          <a:p>
            <a:r>
              <a:rPr lang="en-US" sz="1200" dirty="0" smtClean="0"/>
              <a:t>Good response due to weight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MCU Implementation:</a:t>
            </a:r>
          </a:p>
          <a:p>
            <a:r>
              <a:rPr lang="en-US" sz="1200" dirty="0" smtClean="0"/>
              <a:t>Timer Interrupt based Velocity PID</a:t>
            </a:r>
          </a:p>
          <a:p>
            <a:r>
              <a:rPr lang="en-US" sz="1200" dirty="0" smtClean="0"/>
              <a:t>Forward Kinematics for vector-based navigation</a:t>
            </a:r>
          </a:p>
          <a:p>
            <a:r>
              <a:rPr lang="en-US" sz="1200" dirty="0" smtClean="0"/>
              <a:t>External Interrupt lines for reading encoders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29" y="752106"/>
            <a:ext cx="3924741" cy="534987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Ryan-David Reyes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Equation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system is governed by the following equation[1]:</a:t>
            </a:r>
            <a:endParaRPr lang="en-US" b="0" dirty="0"/>
          </a:p>
        </p:txBody>
      </p:sp>
      <p:pic>
        <p:nvPicPr>
          <p:cNvPr id="1026" name="Picture 2" descr="C:\Users\reyesry\Desktop\Kinematic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1" y="2093120"/>
            <a:ext cx="32004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3013" y="2511074"/>
                <a:ext cx="31819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50" y="2511073"/>
                <a:ext cx="4242661" cy="22787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9842" y="5827042"/>
            <a:ext cx="769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Viktor </a:t>
            </a:r>
            <a:r>
              <a:rPr lang="en-US" sz="1400" dirty="0" err="1"/>
              <a:t>Kalman</a:t>
            </a:r>
            <a:r>
              <a:rPr lang="en-US" sz="1400" dirty="0"/>
              <a:t>, </a:t>
            </a:r>
            <a:r>
              <a:rPr lang="en-US" sz="1400" dirty="0" smtClean="0"/>
              <a:t>"On </a:t>
            </a:r>
            <a:r>
              <a:rPr lang="en-US" sz="1400" dirty="0"/>
              <a:t>modeling and control of omnidirectional wheels</a:t>
            </a:r>
            <a:r>
              <a:rPr lang="en-US" sz="1400" dirty="0" smtClean="0"/>
              <a:t>,” Budapest </a:t>
            </a:r>
            <a:r>
              <a:rPr lang="en-US" sz="1400" dirty="0"/>
              <a:t>University of Technology and Economics: 2013, 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Ryan-David Reyes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487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Inter System Serial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7" y="1430135"/>
            <a:ext cx="4074609" cy="520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Data encoded </a:t>
            </a:r>
            <a:r>
              <a:rPr lang="en-US" sz="1800" dirty="0"/>
              <a:t>in </a:t>
            </a:r>
            <a:r>
              <a:rPr lang="en-US" sz="1800" b="1" dirty="0"/>
              <a:t>Consistent Overhead Byte Stuffing: </a:t>
            </a:r>
            <a:r>
              <a:rPr lang="en-US" sz="1800" b="1" dirty="0" smtClean="0"/>
              <a:t>COBS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Request-Response design pattern</a:t>
            </a:r>
            <a:r>
              <a:rPr lang="en-US" sz="1800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Primary MCU requests data when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Secondary MCU replies with fixed size data packet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Primary MCU processes data and re-requests on header mismatch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Repeat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67215"/>
          <a:stretch/>
        </p:blipFill>
        <p:spPr>
          <a:xfrm>
            <a:off x="5724119" y="1147655"/>
            <a:ext cx="2030715" cy="3046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73" y="4289197"/>
            <a:ext cx="4316441" cy="24462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Ryan-David Reyes</a:t>
            </a:r>
          </a:p>
          <a:p>
            <a:r>
              <a:rPr lang="en-US" dirty="0" smtClean="0"/>
              <a:t>Team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5BA-D485-B943-B3E9-E29145EEED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9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1306</Words>
  <Application>Microsoft Macintosh PowerPoint</Application>
  <PresentationFormat>On-screen Show (4:3)</PresentationFormat>
  <Paragraphs>292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Advantage</vt:lpstr>
      <vt:lpstr>Team 29: IEEE Southeastcon Hardware Competition 2015</vt:lpstr>
      <vt:lpstr>Objective</vt:lpstr>
      <vt:lpstr>Southeastcon Hardware Competition</vt:lpstr>
      <vt:lpstr>Southeastcon Rules</vt:lpstr>
      <vt:lpstr>System Overview</vt:lpstr>
      <vt:lpstr>System Overview</vt:lpstr>
      <vt:lpstr>Propulsion Subsystem</vt:lpstr>
      <vt:lpstr>Kinematic Equation</vt:lpstr>
      <vt:lpstr>Inter System Serial Communication</vt:lpstr>
      <vt:lpstr>Line Following</vt:lpstr>
      <vt:lpstr>Line Following System</vt:lpstr>
      <vt:lpstr>Camera</vt:lpstr>
      <vt:lpstr>3x3 IRR sensor grid</vt:lpstr>
      <vt:lpstr>Traditional IRR sensor rows</vt:lpstr>
      <vt:lpstr>Traditional IRR sensor rows</vt:lpstr>
      <vt:lpstr>Simon Says: Detection</vt:lpstr>
      <vt:lpstr>Simon Says Detection System</vt:lpstr>
      <vt:lpstr>Light sensor</vt:lpstr>
      <vt:lpstr>Sound detection</vt:lpstr>
      <vt:lpstr>Sound detection</vt:lpstr>
      <vt:lpstr>Arm and End Effector Design</vt:lpstr>
      <vt:lpstr>General Overview</vt:lpstr>
      <vt:lpstr>Vertical Motion</vt:lpstr>
      <vt:lpstr>Alternatives</vt:lpstr>
      <vt:lpstr>Simon/Rubik End Effector</vt:lpstr>
      <vt:lpstr>Simon/Rubik Alignment</vt:lpstr>
      <vt:lpstr>Etch-A-Sketch End Effector</vt:lpstr>
      <vt:lpstr>Etch-A-Sketch Alignment</vt:lpstr>
      <vt:lpstr>Card Arm</vt:lpstr>
      <vt:lpstr>Arm Alternatives</vt:lpstr>
      <vt:lpstr>Project Management and results</vt:lpstr>
      <vt:lpstr>Results</vt:lpstr>
      <vt:lpstr>Project Management</vt:lpstr>
      <vt:lpstr>Lessons Learned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29: Southeastcon Hardware Competition 2015</dc:title>
  <dc:creator>James Pace</dc:creator>
  <cp:lastModifiedBy>James Pace</cp:lastModifiedBy>
  <cp:revision>32</cp:revision>
  <dcterms:created xsi:type="dcterms:W3CDTF">2015-04-15T20:00:03Z</dcterms:created>
  <dcterms:modified xsi:type="dcterms:W3CDTF">2015-04-16T17:27:20Z</dcterms:modified>
</cp:coreProperties>
</file>