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6"/>
  </p:notesMasterIdLst>
  <p:sldIdLst>
    <p:sldId id="278" r:id="rId2"/>
    <p:sldId id="279" r:id="rId3"/>
    <p:sldId id="280" r:id="rId4"/>
    <p:sldId id="281" r:id="rId5"/>
    <p:sldId id="302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56" r:id="rId15"/>
    <p:sldId id="257" r:id="rId16"/>
    <p:sldId id="258" r:id="rId17"/>
    <p:sldId id="299" r:id="rId18"/>
    <p:sldId id="282" r:id="rId19"/>
    <p:sldId id="283" r:id="rId20"/>
    <p:sldId id="284" r:id="rId21"/>
    <p:sldId id="285" r:id="rId22"/>
    <p:sldId id="300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89" r:id="rId37"/>
    <p:sldId id="301" r:id="rId38"/>
    <p:sldId id="274" r:id="rId39"/>
    <p:sldId id="275" r:id="rId40"/>
    <p:sldId id="276" r:id="rId41"/>
    <p:sldId id="277" r:id="rId42"/>
    <p:sldId id="290" r:id="rId43"/>
    <p:sldId id="287" r:id="rId44"/>
    <p:sldId id="28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55" autoAdjust="0"/>
  </p:normalViewPr>
  <p:slideViewPr>
    <p:cSldViewPr snapToGrid="0" snapToObject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CC2E5-FAC7-4EC1-BC22-BEC8969F240E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BDFDF-BFC8-4252-8A46-A04A706F1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88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DFDF-BFC8-4252-8A46-A04A706F1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10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DFDF-BFC8-4252-8A46-A04A706F12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5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DFDF-BFC8-4252-8A46-A04A706F12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76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DFDF-BFC8-4252-8A46-A04A706F12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12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DFDF-BFC8-4252-8A46-A04A706F12E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CA91-EB3B-40AF-B90E-AE63584CF64F}" type="datetime1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C2D-F385-4EDF-A6DE-4453B245937D}" type="datetime1">
              <a:rPr lang="en-US" smtClean="0"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E7FE8590-E4F0-4615-A41C-685D293D19EA}" type="datetime1">
              <a:rPr lang="en-US" smtClean="0"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683A-2F7A-4F47-9B87-D7C3A1D50D6E}" type="datetime1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7737-87C1-4D5B-8CDF-70DEFADCA00C}" type="datetime1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B5E3-66AF-4685-8CB0-51D0D09B0029}" type="datetime1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E9B3-9FBC-4300-96A5-EA273EBDDA2D}" type="datetime1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E378-0539-4ACC-AF5E-A2DBC0A65481}" type="datetime1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611A-E9E8-468E-BF92-10C1879BE309}" type="datetime1">
              <a:rPr lang="en-US" smtClean="0"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9DE1-3AAD-4E46-9EDB-F94CD985FB4A}" type="datetime1">
              <a:rPr lang="en-US" smtClean="0"/>
              <a:t>9/28/2014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82F9-7AFC-498E-A821-F578F1B8C742}" type="datetime1">
              <a:rPr lang="en-US" smtClean="0"/>
              <a:t>9/28/2014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2F7E-5C5A-456B-AA94-57CD91F816CD}" type="datetime1">
              <a:rPr lang="en-US" smtClean="0"/>
              <a:t>9/28/2014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11A797C2-B245-4D37-AF69-8B41B0D60207}" type="datetime1">
              <a:rPr lang="en-US" smtClean="0"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D2067-F541-4928-BA7C-5008A8C36FCA}" type="datetime1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Presenter: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Hardware Competition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Team 1A: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Nils </a:t>
            </a:r>
            <a:r>
              <a:rPr lang="en-US" dirty="0" err="1" smtClean="0">
                <a:latin typeface="Calibri" panose="020F0502020204030204" pitchFamily="34" charset="0"/>
              </a:rPr>
              <a:t>Bjeren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Donovan Carey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Christopher Lewis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Kurt </a:t>
            </a:r>
            <a:r>
              <a:rPr lang="en-US" dirty="0" err="1" smtClean="0">
                <a:latin typeface="Calibri" panose="020F0502020204030204" pitchFamily="34" charset="0"/>
              </a:rPr>
              <a:t>Marsman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James Pace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Ryan-David Reyes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Julian Velasquez</a:t>
            </a:r>
          </a:p>
          <a:p>
            <a:pPr lvl="1"/>
            <a:endParaRPr lang="en-US" dirty="0" smtClean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Faculty Advisors: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Dr. Mike Frank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Dr. Bruce Harvey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Dr. Carl Moore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Dr. Linda </a:t>
            </a:r>
            <a:r>
              <a:rPr lang="en-US" dirty="0" err="1" smtClean="0">
                <a:latin typeface="Calibri" panose="020F0502020204030204" pitchFamily="34" charset="0"/>
              </a:rPr>
              <a:t>DeBrunner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pPr lvl="1"/>
            <a:endParaRPr lang="en-US" dirty="0" smtClean="0">
              <a:latin typeface="Calibri" panose="020F0502020204030204" pitchFamily="34" charset="0"/>
            </a:endParaRPr>
          </a:p>
          <a:p>
            <a:pPr marL="349250" lvl="1" indent="0" algn="r">
              <a:buNone/>
            </a:pPr>
            <a:r>
              <a:rPr lang="en-US" dirty="0" smtClean="0">
                <a:latin typeface="Calibri" panose="020F0502020204030204" pitchFamily="34" charset="0"/>
              </a:rPr>
              <a:t>EEL4911C: Senior Design 1</a:t>
            </a:r>
          </a:p>
          <a:p>
            <a:pPr marL="349250" lvl="1" indent="0" algn="r">
              <a:buNone/>
            </a:pPr>
            <a:r>
              <a:rPr lang="en-US" dirty="0" smtClean="0">
                <a:latin typeface="Calibri" panose="020F0502020204030204" pitchFamily="34" charset="0"/>
              </a:rPr>
              <a:t>Fall 2014</a:t>
            </a:r>
          </a:p>
          <a:p>
            <a:pPr marL="349250" lvl="1" indent="0" algn="r">
              <a:buNone/>
            </a:pPr>
            <a:r>
              <a:rPr lang="en-US" dirty="0" smtClean="0">
                <a:latin typeface="Calibri" panose="020F0502020204030204" pitchFamily="34" charset="0"/>
              </a:rPr>
              <a:t>September 24th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Presenter: Nils </a:t>
            </a:r>
            <a:r>
              <a:rPr lang="en-US" dirty="0" err="1" smtClean="0">
                <a:latin typeface="Calibri" panose="020F0502020204030204" pitchFamily="34" charset="0"/>
              </a:rPr>
              <a:t>Bjeren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63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9468"/>
            <a:ext cx="9144000" cy="141763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Meet the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4. </a:t>
            </a:r>
            <a:r>
              <a:rPr lang="en-US" dirty="0">
                <a:latin typeface="Calibri" panose="020F0502020204030204" pitchFamily="34" charset="0"/>
              </a:rPr>
              <a:t>Christopher Lewis- Hardware Controls Engineer: 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/>
            <a:r>
              <a:rPr lang="en-US" dirty="0" smtClean="0">
                <a:latin typeface="Calibri" panose="020F0502020204030204" pitchFamily="34" charset="0"/>
              </a:rPr>
              <a:t>Writes </a:t>
            </a:r>
            <a:r>
              <a:rPr lang="en-US" dirty="0">
                <a:latin typeface="Calibri" panose="020F0502020204030204" pitchFamily="34" charset="0"/>
              </a:rPr>
              <a:t>the programming code intended to control the manipulators on the robot to do the required task.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5</a:t>
            </a:r>
            <a:r>
              <a:rPr lang="en-US" dirty="0" smtClean="0">
                <a:latin typeface="Calibri" panose="020F0502020204030204" pitchFamily="34" charset="0"/>
              </a:rPr>
              <a:t>. </a:t>
            </a:r>
            <a:r>
              <a:rPr lang="en-US" dirty="0">
                <a:latin typeface="Calibri" panose="020F0502020204030204" pitchFamily="34" charset="0"/>
              </a:rPr>
              <a:t>Julian </a:t>
            </a:r>
            <a:r>
              <a:rPr lang="en-US" dirty="0" smtClean="0">
                <a:latin typeface="Calibri" panose="020F0502020204030204" pitchFamily="34" charset="0"/>
              </a:rPr>
              <a:t>Velasquez- Financial </a:t>
            </a:r>
            <a:r>
              <a:rPr lang="en-US" dirty="0">
                <a:latin typeface="Calibri" panose="020F0502020204030204" pitchFamily="34" charset="0"/>
              </a:rPr>
              <a:t>Advisor and Power Systems Engineer: 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/>
            <a:r>
              <a:rPr lang="en-US" dirty="0" smtClean="0">
                <a:latin typeface="Calibri" panose="020F0502020204030204" pitchFamily="34" charset="0"/>
              </a:rPr>
              <a:t> Control </a:t>
            </a:r>
            <a:r>
              <a:rPr lang="en-US" dirty="0">
                <a:latin typeface="Calibri" panose="020F0502020204030204" pitchFamily="34" charset="0"/>
              </a:rPr>
              <a:t>finances for the team and manages the overall </a:t>
            </a:r>
            <a:r>
              <a:rPr lang="en-US" dirty="0" smtClean="0">
                <a:latin typeface="Calibri" panose="020F0502020204030204" pitchFamily="34" charset="0"/>
              </a:rPr>
              <a:t>budget </a:t>
            </a:r>
          </a:p>
          <a:p>
            <a:pPr marL="0" indent="0"/>
            <a:r>
              <a:rPr lang="en-US" dirty="0" smtClean="0">
                <a:latin typeface="Calibri" panose="020F0502020204030204" pitchFamily="34" charset="0"/>
              </a:rPr>
              <a:t>Determines </a:t>
            </a:r>
            <a:r>
              <a:rPr lang="en-US" dirty="0">
                <a:latin typeface="Calibri" panose="020F0502020204030204" pitchFamily="34" charset="0"/>
              </a:rPr>
              <a:t>the power needed to run each subsystem of the robot and the most effective way to provide it.</a:t>
            </a: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10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Donovan Carey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33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Meet the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6. Donovan Carey- Hardware Systems Engineer: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Responsible for the electromechanical design and implementation of the manipulator systems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7. Kurt </a:t>
            </a:r>
            <a:r>
              <a:rPr lang="en-US" dirty="0" err="1" smtClean="0">
                <a:latin typeface="Calibri" panose="020F0502020204030204" pitchFamily="34" charset="0"/>
              </a:rPr>
              <a:t>Marsman</a:t>
            </a:r>
            <a:r>
              <a:rPr lang="en-US" dirty="0" smtClean="0">
                <a:latin typeface="Calibri" panose="020F0502020204030204" pitchFamily="34" charset="0"/>
              </a:rPr>
              <a:t>- Secretary and Systems Engineer: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Organizes all paperwork and ensure timely submission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Records and uploads minutes for every meeting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Provides assistance to any other members that needs additional support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11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Donovan Carey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478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Team Dynamics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1.  Respect for one another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2.  Determination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3. Unity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4. Integrity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5. Knowledge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6. Humility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12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Donovan Carey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581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Needs and Wants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Senior design team: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1A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43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2838" y="79468"/>
            <a:ext cx="8793272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 Customer Needs and Wants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Needs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Reliable Start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Line Following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Positioning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Playing Card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Rubik’s Cube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Etch-A-Sketch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Complete Course in Less than 5 Minutes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14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Chris Lewis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9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 Customer Needs and Wants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Wants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Simon Says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Sideways Motion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Complete Course in Less than 3 Minutes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15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</a:t>
            </a:r>
            <a:r>
              <a:rPr lang="en-US" smtClean="0">
                <a:solidFill>
                  <a:prstClr val="white"/>
                </a:solidFill>
                <a:latin typeface="Calibri" panose="020F0502020204030204" pitchFamily="34" charset="0"/>
              </a:rPr>
              <a:t>Chris Lewis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8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Needs Matrix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057914"/>
              </p:ext>
            </p:extLst>
          </p:nvPr>
        </p:nvGraphicFramePr>
        <p:xfrm>
          <a:off x="689528" y="1836086"/>
          <a:ext cx="7705535" cy="4112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3081"/>
                <a:gridCol w="1413519"/>
                <a:gridCol w="2039162"/>
                <a:gridCol w="1257658"/>
                <a:gridCol w="1132115"/>
              </a:tblGrid>
              <a:tr h="5430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Requirements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Reliable Movement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Completion of Challenges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Optimization of Race Time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Weights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Needs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Reliable Start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Line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Following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Robot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Positioning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Playing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Card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Rubik's Cube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Etch-A-Sketch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19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Completion in &lt; 5 min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Wants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1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Simon Says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5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Sideways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73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Completion in &lt; 3 min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16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Chris Lewis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96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System Requirements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Senior design team: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1A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0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Major Level System Requirements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Line following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>
                <a:latin typeface="Calibri" panose="020F0502020204030204" pitchFamily="34" charset="0"/>
              </a:rPr>
              <a:t>Start Signaled by Red LED</a:t>
            </a:r>
          </a:p>
          <a:p>
            <a:r>
              <a:rPr lang="en-US" sz="1800" dirty="0">
                <a:latin typeface="Calibri" panose="020F0502020204030204" pitchFamily="34" charset="0"/>
              </a:rPr>
              <a:t>Find Line </a:t>
            </a:r>
          </a:p>
          <a:p>
            <a:r>
              <a:rPr lang="en-US" sz="1800" dirty="0">
                <a:latin typeface="Calibri" panose="020F0502020204030204" pitchFamily="34" charset="0"/>
              </a:rPr>
              <a:t>Navigate Down Branches</a:t>
            </a:r>
          </a:p>
          <a:p>
            <a:r>
              <a:rPr lang="en-US" sz="1800" dirty="0">
                <a:latin typeface="Calibri" panose="020F0502020204030204" pitchFamily="34" charset="0"/>
              </a:rPr>
              <a:t>Knowledge of State</a:t>
            </a:r>
          </a:p>
          <a:p>
            <a:r>
              <a:rPr lang="en-US" sz="1800" dirty="0">
                <a:latin typeface="Calibri" panose="020F0502020204030204" pitchFamily="34" charset="0"/>
              </a:rPr>
              <a:t>Stay Within Track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Alignment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800" dirty="0">
                <a:latin typeface="Calibri" panose="020F0502020204030204" pitchFamily="34" charset="0"/>
              </a:rPr>
              <a:t>Align Manipulator with Toys</a:t>
            </a:r>
          </a:p>
          <a:p>
            <a:r>
              <a:rPr lang="en-US" sz="1800" dirty="0">
                <a:latin typeface="Calibri" panose="020F0502020204030204" pitchFamily="34" charset="0"/>
              </a:rPr>
              <a:t>Interface with Sensors</a:t>
            </a:r>
          </a:p>
          <a:p>
            <a:r>
              <a:rPr lang="en-US" sz="1800" dirty="0" smtClean="0">
                <a:latin typeface="Calibri" panose="020F0502020204030204" pitchFamily="34" charset="0"/>
              </a:rPr>
              <a:t>Sideways </a:t>
            </a:r>
            <a:r>
              <a:rPr lang="en-US" sz="1800" dirty="0">
                <a:latin typeface="Calibri" panose="020F0502020204030204" pitchFamily="34" charset="0"/>
              </a:rPr>
              <a:t>Movement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18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Ryan-David Reyes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59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Major Level System Requirements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Playing Card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>
                <a:latin typeface="Calibri" panose="020F0502020204030204" pitchFamily="34" charset="0"/>
              </a:rPr>
              <a:t>Extend Arm</a:t>
            </a:r>
          </a:p>
          <a:p>
            <a:r>
              <a:rPr lang="en-US" sz="1800" dirty="0">
                <a:latin typeface="Calibri" panose="020F0502020204030204" pitchFamily="34" charset="0"/>
              </a:rPr>
              <a:t>Pick Up Card with Arm</a:t>
            </a:r>
          </a:p>
          <a:p>
            <a:r>
              <a:rPr lang="en-US" sz="1800" dirty="0">
                <a:latin typeface="Calibri" panose="020F0502020204030204" pitchFamily="34" charset="0"/>
              </a:rPr>
              <a:t>Verify Card Picked Up</a:t>
            </a:r>
          </a:p>
          <a:p>
            <a:r>
              <a:rPr lang="en-US" sz="1800" dirty="0">
                <a:latin typeface="Calibri" panose="020F0502020204030204" pitchFamily="34" charset="0"/>
              </a:rPr>
              <a:t>Carry Card Across Finish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Rubik’s Cube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800" dirty="0">
                <a:latin typeface="Calibri" panose="020F0502020204030204" pitchFamily="34" charset="0"/>
              </a:rPr>
              <a:t>Hold Cube Stationary</a:t>
            </a:r>
          </a:p>
          <a:p>
            <a:r>
              <a:rPr lang="en-US" sz="1800" dirty="0">
                <a:latin typeface="Calibri" panose="020F0502020204030204" pitchFamily="34" charset="0"/>
              </a:rPr>
              <a:t>Grasp One Level of Cube</a:t>
            </a:r>
          </a:p>
          <a:p>
            <a:r>
              <a:rPr lang="en-US" sz="1800" dirty="0">
                <a:latin typeface="Calibri" panose="020F0502020204030204" pitchFamily="34" charset="0"/>
              </a:rPr>
              <a:t>Turn Level 180 Degrees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19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Ryan-David Reyes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4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9468"/>
            <a:ext cx="9144000" cy="1417638"/>
          </a:xfrm>
        </p:spPr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The Hardware Competition: Recent History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: Annual conference of IEEE Region 3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First conference: Louisville, KY, 1984.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The FAMU/FSU COE team has placed in the top three twice in the last three years: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2011/12: First Place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2012/13: Third Place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This year: Fort Lauderdale, FL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</a:t>
            </a:r>
            <a:r>
              <a:rPr lang="en-US" smtClean="0">
                <a:solidFill>
                  <a:prstClr val="white"/>
                </a:solidFill>
                <a:latin typeface="Calibri" panose="020F0502020204030204" pitchFamily="34" charset="0"/>
              </a:rPr>
              <a:t>Nils Bjeren</a:t>
            </a:r>
            <a:r>
              <a:rPr lang="en-US" smtClean="0"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984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Major Level System Requirements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Etch-A-Sketch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>
                <a:latin typeface="Calibri" panose="020F0502020204030204" pitchFamily="34" charset="0"/>
              </a:rPr>
              <a:t>Grasp and Turn Knobs</a:t>
            </a:r>
          </a:p>
          <a:p>
            <a:r>
              <a:rPr lang="en-US" sz="1800" dirty="0">
                <a:latin typeface="Calibri" panose="020F0502020204030204" pitchFamily="34" charset="0"/>
              </a:rPr>
              <a:t>Fine Motion Control</a:t>
            </a:r>
          </a:p>
          <a:p>
            <a:r>
              <a:rPr lang="en-US" sz="1800" dirty="0" smtClean="0">
                <a:latin typeface="Calibri" panose="020F0502020204030204" pitchFamily="34" charset="0"/>
              </a:rPr>
              <a:t>Movements </a:t>
            </a:r>
            <a:r>
              <a:rPr lang="en-US" sz="1800" dirty="0">
                <a:latin typeface="Calibri" panose="020F0502020204030204" pitchFamily="34" charset="0"/>
              </a:rPr>
              <a:t>to Replicate Letters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Simon Says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800" dirty="0">
                <a:latin typeface="Calibri" panose="020F0502020204030204" pitchFamily="34" charset="0"/>
              </a:rPr>
              <a:t>Press Button to Begin Game</a:t>
            </a:r>
          </a:p>
          <a:p>
            <a:r>
              <a:rPr lang="en-US" sz="1800" dirty="0">
                <a:latin typeface="Calibri" panose="020F0502020204030204" pitchFamily="34" charset="0"/>
              </a:rPr>
              <a:t>Identify Which Button Active</a:t>
            </a:r>
          </a:p>
          <a:p>
            <a:r>
              <a:rPr lang="en-US" sz="1800" dirty="0">
                <a:latin typeface="Calibri" panose="020F0502020204030204" pitchFamily="34" charset="0"/>
              </a:rPr>
              <a:t>Record Sequence</a:t>
            </a:r>
          </a:p>
          <a:p>
            <a:r>
              <a:rPr lang="en-US" sz="1800" dirty="0">
                <a:latin typeface="Calibri" panose="020F0502020204030204" pitchFamily="34" charset="0"/>
              </a:rPr>
              <a:t>Replay Buttons in Sequence</a:t>
            </a:r>
          </a:p>
          <a:p>
            <a:r>
              <a:rPr lang="en-US" sz="1800" dirty="0">
                <a:latin typeface="Calibri" panose="020F0502020204030204" pitchFamily="34" charset="0"/>
              </a:rPr>
              <a:t>Play for 15 Seconds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20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</a:t>
            </a:r>
            <a:r>
              <a:rPr lang="en-US" smtClean="0">
                <a:solidFill>
                  <a:prstClr val="white"/>
                </a:solidFill>
                <a:latin typeface="Calibri" panose="020F0502020204030204" pitchFamily="34" charset="0"/>
              </a:rPr>
              <a:t>Ryan-David Reyes</a:t>
            </a:r>
            <a:r>
              <a:rPr lang="en-US" smtClean="0"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0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Major Level System Requirements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Gamesmanship:</a:t>
            </a:r>
          </a:p>
          <a:p>
            <a:r>
              <a:rPr lang="en-US" sz="2100" dirty="0">
                <a:latin typeface="Calibri" panose="020F0502020204030204" pitchFamily="34" charset="0"/>
              </a:rPr>
              <a:t>Finish Course in 5 Minutes or Less</a:t>
            </a:r>
          </a:p>
          <a:p>
            <a:r>
              <a:rPr lang="en-US" sz="2100" dirty="0">
                <a:latin typeface="Calibri" panose="020F0502020204030204" pitchFamily="34" charset="0"/>
              </a:rPr>
              <a:t>Skip Certain Games</a:t>
            </a:r>
          </a:p>
          <a:p>
            <a:r>
              <a:rPr lang="en-US" sz="2100" dirty="0">
                <a:latin typeface="Calibri" panose="020F0502020204030204" pitchFamily="34" charset="0"/>
              </a:rPr>
              <a:t>Cut Corners in Course</a:t>
            </a:r>
          </a:p>
          <a:p>
            <a:endParaRPr lang="en-US" sz="2100" dirty="0">
              <a:latin typeface="Calibri" panose="020F0502020204030204" pitchFamily="34" charset="0"/>
            </a:endParaRPr>
          </a:p>
          <a:p>
            <a:endParaRPr lang="en-US" sz="21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21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Ryan-David Reyes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Testing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Senior design team: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1A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0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Testing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latin typeface="Calibri" panose="020F0502020204030204" pitchFamily="34" charset="0"/>
              </a:rPr>
              <a:t>Functional Tests: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Rubik’s Cube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Simon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Etch-A-Sketch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Card Pickup</a:t>
            </a:r>
          </a:p>
          <a:p>
            <a:pPr lvl="2"/>
            <a:endParaRPr lang="en-US" dirty="0">
              <a:latin typeface="Calibri" panose="020F0502020204030204" pitchFamily="34" charset="0"/>
            </a:endParaRP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Line Following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Alignment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Starting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Constraint Tests: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Size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23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Size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Description: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must be able to fit in a 1 ft. by 1 ft. by 1 ft. cube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Can be tested for as soon as the robot is completely mechanically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designed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24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3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Line Following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Description: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must be able to follow lines to each obstacle and stay on top of lines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must be able to understand and react properly to junctions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Tests involve: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Trying different possible paths and seeing how robot responds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Success means staying on top of lines and handling junctions and turns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25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3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Starting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Description:  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At the starting position of the course: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Red light stays on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When it is turned off, time starts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To test, have the bottom light sensors and rolling chassis, as well as specified LED.  Success if robot starts when and only when the LED turns off.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26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Alignment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Manipulator for each toy has to actually be on the toy.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must line things up correctly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Must have right manipulator in right direction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Testing this requires fully functioning prototype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Particularly tests the robot’s localization and intelligence skills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27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1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Simon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Description:  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Must be able to to sense which option the game has displayed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Must be able to hit the correct button</a:t>
            </a:r>
          </a:p>
          <a:p>
            <a:pPr marL="800100" lvl="1" indent="-457200"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Test 1 using the sensors, then just printing what space was given by the toy.  Success if right value is printed.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Test 2 requires the physical hardware and manipulator.  Success if played for 15 seconds.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28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37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Rubik’s Cube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Description: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must turn one row of </a:t>
            </a:r>
            <a:r>
              <a:rPr lang="en-US" dirty="0">
                <a:latin typeface="Calibri" panose="020F0502020204030204" pitchFamily="34" charset="0"/>
              </a:rPr>
              <a:t>R</a:t>
            </a:r>
            <a:r>
              <a:rPr lang="en-US" dirty="0" smtClean="0">
                <a:latin typeface="Calibri" panose="020F0502020204030204" pitchFamily="34" charset="0"/>
              </a:rPr>
              <a:t>ubik’s cube 180 degrees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Can be tested once motors are selected and arm is built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Success when Rubik’s Cube is rotated 180 degrees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29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2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This Year’s Challenge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042" y="2017912"/>
            <a:ext cx="6696329" cy="428790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Presenter: Nils </a:t>
            </a:r>
            <a:r>
              <a:rPr lang="en-US" dirty="0" err="1">
                <a:latin typeface="Calibri" panose="020F0502020204030204" pitchFamily="34" charset="0"/>
              </a:rPr>
              <a:t>Bjeren</a:t>
            </a:r>
            <a:r>
              <a:rPr lang="en-US" dirty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56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Pick Up Card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Description: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must be able to pick up a single card from a deck.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must be able to carry the card to finish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a</a:t>
            </a:r>
            <a:r>
              <a:rPr lang="en-US" dirty="0" smtClean="0">
                <a:latin typeface="Calibri" panose="020F0502020204030204" pitchFamily="34" charset="0"/>
              </a:rPr>
              <a:t>ka not drop is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Tests will involve: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Pickup – one arm is built, arm goes down and picks up card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Carrying – robot will pickup card and then move through course, success if card is not dropped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30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Etch-A-Sketch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Description: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must draw IEEE on an Etch-A-Sketch</a:t>
            </a:r>
          </a:p>
          <a:p>
            <a:pPr lvl="1"/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Test involves: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able to make mark on Etch-A-Sketch screen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Robot able to draw specific letters accurately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31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James Pace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0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Schedule &amp; Budget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Senior design team: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1A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Preliminary Project </a:t>
            </a:r>
            <a:r>
              <a:rPr lang="en-US" dirty="0" smtClean="0">
                <a:latin typeface="Calibri" panose="020F0502020204030204" pitchFamily="34" charset="0"/>
              </a:rPr>
              <a:t>Schedule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7" y="1815647"/>
            <a:ext cx="7886700" cy="3263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External Deadlines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Fall semester</a:t>
            </a:r>
          </a:p>
          <a:p>
            <a:pPr marL="342900" lvl="1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34290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342900" lvl="1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34290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34290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Spring semester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66424"/>
              </p:ext>
            </p:extLst>
          </p:nvPr>
        </p:nvGraphicFramePr>
        <p:xfrm>
          <a:off x="628650" y="2828350"/>
          <a:ext cx="60960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Task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Intended Completion Date/Deadline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Milestone 1: Needs Analysis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9/18/14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Milestone 2: Project Proposal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10/16/14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Milestone 3: Conceptual/System-Level Design Review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11/13/14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54206"/>
              </p:ext>
            </p:extLst>
          </p:nvPr>
        </p:nvGraphicFramePr>
        <p:xfrm>
          <a:off x="628650" y="5157452"/>
          <a:ext cx="6096000" cy="1043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Task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Intended Completion Date/Deadline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School Level Competition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End of February/Early March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SoutheastCon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4/9/15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33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Julian Velasquez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9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Preliminary Project Schedule cont…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815258"/>
              </p:ext>
            </p:extLst>
          </p:nvPr>
        </p:nvGraphicFramePr>
        <p:xfrm>
          <a:off x="628650" y="2581471"/>
          <a:ext cx="7964844" cy="3138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211"/>
                <a:gridCol w="1991211"/>
                <a:gridCol w="1991211"/>
                <a:gridCol w="1991211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Task Name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Team Members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Duration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Time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Frame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Propulsion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 months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Sept. 1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Oct. 31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st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Chassi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s Design 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 month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Sept.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– Sept. 30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Line Following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 weeks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Sept.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– Sept. 15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Simon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/Rubik’s arm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1.5 months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Sept.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– Oct. 15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31957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Etch-a-sketch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/Card arm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1.5 months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Sept.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– Oct. 15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 smtClean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Circuit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Development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 weeks 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Sept. 29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– Oct. 20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Integrate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all systems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 month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Oct. 21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– Nov. 19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System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Level Testing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 month 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Nov. 19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– Dec. 17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Time Improvement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months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Jan. 5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– April 8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anose="020F0502020204030204" pitchFamily="34" charset="0"/>
                        </a:rPr>
                        <a:t>SoutheastCon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2015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 days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April 9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– April 12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5354" y="2125266"/>
            <a:ext cx="39218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  <a:latin typeface="Calibri" panose="020F0502020204030204" pitchFamily="34" charset="0"/>
              </a:rPr>
              <a:t>Project functionality schedule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34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 Julian Velasquez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3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Preliminary Project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 rough estimate for the total cost of the project is $</a:t>
            </a:r>
            <a:r>
              <a:rPr lang="en-US" dirty="0" smtClean="0">
                <a:latin typeface="Calibri" panose="020F0502020204030204" pitchFamily="34" charset="0"/>
              </a:rPr>
              <a:t>1,200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83793"/>
              </p:ext>
            </p:extLst>
          </p:nvPr>
        </p:nvGraphicFramePr>
        <p:xfrm>
          <a:off x="1257300" y="2923310"/>
          <a:ext cx="60960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Category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Cost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Wheels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$80.00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Motors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$300.00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Batteries/Chargers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$150.00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Microcontrollers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$300.00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Electronics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$200.00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Misc. Mechanical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Parts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$170.00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Calibri" panose="020F0502020204030204" pitchFamily="34" charset="0"/>
                        </a:rPr>
                        <a:t>Total: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$1,200.00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35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Julian Velasquez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3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Budget details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2000"/>
              </a:spcBef>
            </a:pPr>
            <a:r>
              <a:rPr lang="en-US" dirty="0">
                <a:latin typeface="Calibri" panose="020F0502020204030204" pitchFamily="34" charset="0"/>
              </a:rPr>
              <a:t>M</a:t>
            </a:r>
            <a:r>
              <a:rPr lang="en-US" dirty="0" smtClean="0">
                <a:latin typeface="Calibri" panose="020F0502020204030204" pitchFamily="34" charset="0"/>
              </a:rPr>
              <a:t>icrocontrollers run around $30-50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Design may need multiple microcontrollers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It is better to buy microcontrollers with more processing power and memory, these tend to be more expensive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The four motors used for propulsion have built in encoders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Encoders are typically the same price as a motor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More motors will be needed to develop the arms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36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 Julian Velasquez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58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Risks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Senior design team: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1A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1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Preliminary Risk Assessment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Major Risks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Error in code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Wires breaking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Motors on chassis and arms breaking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No walls on track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Minor Risks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Voltage associated with the </a:t>
            </a:r>
            <a:r>
              <a:rPr lang="en-US" dirty="0" smtClean="0">
                <a:latin typeface="Calibri" panose="020F0502020204030204" pitchFamily="34" charset="0"/>
              </a:rPr>
              <a:t>design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Soldering fumes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Travel safety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38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Kurt Marsman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25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Major Risk Mitigation Strategies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Errors in Code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Have time to refine before competition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Do not mess with it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Wires Breaking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Have a CAD wiring diagram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Spares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39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Kurt Marsman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Mission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5200" dirty="0" smtClean="0">
                <a:latin typeface="Calibri" panose="020F0502020204030204" pitchFamily="34" charset="0"/>
              </a:rPr>
              <a:t>Win.</a:t>
            </a:r>
            <a:endParaRPr lang="en-US" sz="52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4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Presenter: </a:t>
            </a:r>
            <a:r>
              <a:rPr lang="en-US" dirty="0">
                <a:solidFill>
                  <a:prstClr val="white"/>
                </a:solidFill>
                <a:latin typeface="Calibri" panose="020F0502020204030204" pitchFamily="34" charset="0"/>
              </a:rPr>
              <a:t>Nils </a:t>
            </a:r>
            <a:r>
              <a:rPr lang="en-US" dirty="0" err="1">
                <a:solidFill>
                  <a:prstClr val="white"/>
                </a:solidFill>
                <a:latin typeface="Calibri" panose="020F0502020204030204" pitchFamily="34" charset="0"/>
              </a:rPr>
              <a:t>Bjeren</a:t>
            </a:r>
            <a:r>
              <a:rPr lang="en-US" dirty="0">
                <a:solidFill>
                  <a:prstClr val="white"/>
                </a:solidFill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0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68"/>
            <a:ext cx="9144000" cy="141763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Major Risk Mitigation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2000"/>
              </a:spcBef>
            </a:pPr>
            <a:r>
              <a:rPr lang="en-US" sz="2400" dirty="0">
                <a:latin typeface="Calibri" panose="020F0502020204030204" pitchFamily="34" charset="0"/>
              </a:rPr>
              <a:t>Motors on </a:t>
            </a:r>
            <a:r>
              <a:rPr lang="en-US" sz="2400" dirty="0" smtClean="0">
                <a:latin typeface="Calibri" panose="020F0502020204030204" pitchFamily="34" charset="0"/>
              </a:rPr>
              <a:t>Chassis </a:t>
            </a:r>
            <a:r>
              <a:rPr lang="en-US" sz="2400" dirty="0">
                <a:latin typeface="Calibri" panose="020F0502020204030204" pitchFamily="34" charset="0"/>
              </a:rPr>
              <a:t>and </a:t>
            </a:r>
            <a:r>
              <a:rPr lang="en-US" sz="2400" dirty="0" smtClean="0">
                <a:latin typeface="Calibri" panose="020F0502020204030204" pitchFamily="34" charset="0"/>
              </a:rPr>
              <a:t>Arms </a:t>
            </a:r>
            <a:r>
              <a:rPr lang="en-US" sz="2400" dirty="0">
                <a:latin typeface="Calibri" panose="020F0502020204030204" pitchFamily="34" charset="0"/>
              </a:rPr>
              <a:t>B</a:t>
            </a:r>
            <a:r>
              <a:rPr lang="en-US" sz="2400" dirty="0" smtClean="0">
                <a:latin typeface="Calibri" panose="020F0502020204030204" pitchFamily="34" charset="0"/>
              </a:rPr>
              <a:t>reaking</a:t>
            </a:r>
          </a:p>
          <a:p>
            <a:pPr marL="692150" lvl="2" indent="-342900">
              <a:spcBef>
                <a:spcPts val="2000"/>
              </a:spcBef>
            </a:pPr>
            <a:r>
              <a:rPr lang="en-US" dirty="0" smtClean="0">
                <a:latin typeface="Calibri" panose="020F0502020204030204" pitchFamily="34" charset="0"/>
              </a:rPr>
              <a:t>Double check chassis/arm weight vs. motor specs</a:t>
            </a:r>
          </a:p>
          <a:p>
            <a:pPr marL="692150" lvl="2" indent="-342900">
              <a:spcBef>
                <a:spcPts val="2000"/>
              </a:spcBef>
            </a:pPr>
            <a:r>
              <a:rPr lang="en-US" dirty="0" smtClean="0">
                <a:latin typeface="Calibri" panose="020F0502020204030204" pitchFamily="34" charset="0"/>
              </a:rPr>
              <a:t>Check coding for errors</a:t>
            </a:r>
          </a:p>
          <a:p>
            <a:pPr marL="692150" lvl="2" indent="-342900">
              <a:spcBef>
                <a:spcPts val="2000"/>
              </a:spcBef>
            </a:pPr>
            <a:r>
              <a:rPr lang="en-US" dirty="0" smtClean="0">
                <a:latin typeface="Calibri" panose="020F0502020204030204" pitchFamily="34" charset="0"/>
              </a:rPr>
              <a:t>Spares</a:t>
            </a:r>
            <a:endParaRPr lang="en-US" dirty="0"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2000"/>
              </a:spcBef>
            </a:pPr>
            <a:r>
              <a:rPr lang="en-US" sz="2400" dirty="0">
                <a:latin typeface="Calibri" panose="020F0502020204030204" pitchFamily="34" charset="0"/>
              </a:rPr>
              <a:t>No </a:t>
            </a:r>
            <a:r>
              <a:rPr lang="en-US" sz="2400" dirty="0" smtClean="0">
                <a:latin typeface="Calibri" panose="020F0502020204030204" pitchFamily="34" charset="0"/>
              </a:rPr>
              <a:t>Walls </a:t>
            </a:r>
            <a:r>
              <a:rPr lang="en-US" sz="2400" dirty="0">
                <a:latin typeface="Calibri" panose="020F0502020204030204" pitchFamily="34" charset="0"/>
              </a:rPr>
              <a:t>on T</a:t>
            </a:r>
            <a:r>
              <a:rPr lang="en-US" sz="2400" dirty="0" smtClean="0">
                <a:latin typeface="Calibri" panose="020F0502020204030204" pitchFamily="34" charset="0"/>
              </a:rPr>
              <a:t>rack</a:t>
            </a:r>
          </a:p>
          <a:p>
            <a:pPr marL="692150" lvl="2" indent="-342900">
              <a:spcBef>
                <a:spcPts val="2000"/>
              </a:spcBef>
            </a:pPr>
            <a:r>
              <a:rPr lang="en-US" dirty="0" smtClean="0">
                <a:latin typeface="Calibri" panose="020F0502020204030204" pitchFamily="34" charset="0"/>
              </a:rPr>
              <a:t>Have people posted around the track </a:t>
            </a:r>
          </a:p>
          <a:p>
            <a:pPr marL="692150" lvl="2" indent="-342900">
              <a:spcBef>
                <a:spcPts val="2000"/>
              </a:spcBef>
            </a:pPr>
            <a:r>
              <a:rPr lang="en-US" dirty="0" smtClean="0">
                <a:latin typeface="Calibri" panose="020F0502020204030204" pitchFamily="34" charset="0"/>
              </a:rPr>
              <a:t>Test thoroughly 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40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Kurt Marsman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32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Minor Risk Mitigation Strategies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>
                <a:latin typeface="Calibri" panose="020F0502020204030204" pitchFamily="34" charset="0"/>
              </a:rPr>
              <a:t>Voltage </a:t>
            </a:r>
            <a:r>
              <a:rPr lang="en-US" sz="2400" dirty="0" smtClean="0">
                <a:latin typeface="Calibri" panose="020F0502020204030204" pitchFamily="34" charset="0"/>
              </a:rPr>
              <a:t>Associated </a:t>
            </a:r>
            <a:r>
              <a:rPr lang="en-US" sz="2400" dirty="0">
                <a:latin typeface="Calibri" panose="020F0502020204030204" pitchFamily="34" charset="0"/>
              </a:rPr>
              <a:t>with the D</a:t>
            </a:r>
            <a:r>
              <a:rPr lang="en-US" sz="2400" dirty="0" smtClean="0">
                <a:latin typeface="Calibri" panose="020F0502020204030204" pitchFamily="34" charset="0"/>
              </a:rPr>
              <a:t>esign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No wiring while energized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Protect electronics from reverse current from motors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Soldering </a:t>
            </a:r>
            <a:r>
              <a:rPr lang="en-US" sz="2400" dirty="0" smtClean="0">
                <a:latin typeface="Calibri" panose="020F0502020204030204" pitchFamily="34" charset="0"/>
              </a:rPr>
              <a:t>fumes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Solder in well ventilated area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Take turns 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Travel </a:t>
            </a:r>
            <a:r>
              <a:rPr lang="en-US" sz="2400" dirty="0" smtClean="0">
                <a:latin typeface="Calibri" panose="020F0502020204030204" pitchFamily="34" charset="0"/>
              </a:rPr>
              <a:t>safety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Do not rush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Proper paperwork submitted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41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Kurt Marsman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08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Summary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Senior design team: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1A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85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Summary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Our mission is to win the 2015 IEEE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Hardware Competition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6 ECE students, 1 ME student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We need to beat the other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Team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Hierarchy of needs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The robot should be finished by the end of December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Budget: ~$1200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43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Nils Bjeren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18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Questions and Comments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14400" dirty="0"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44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Nils Bjeren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2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9468"/>
            <a:ext cx="9144000" cy="141763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Preliminary Design Outline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Synergies between </a:t>
            </a:r>
            <a:r>
              <a:rPr lang="en-US" dirty="0" smtClean="0">
                <a:latin typeface="Calibri" panose="020F0502020204030204" pitchFamily="34" charset="0"/>
              </a:rPr>
              <a:t>challenges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Two arms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“Manipulators”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</a:t>
            </a:r>
            <a:r>
              <a:rPr lang="en-US" smtClean="0">
                <a:solidFill>
                  <a:prstClr val="white"/>
                </a:solidFill>
                <a:latin typeface="Calibri" panose="020F0502020204030204" pitchFamily="34" charset="0"/>
              </a:rPr>
              <a:t>Nils Bjeren</a:t>
            </a:r>
            <a:r>
              <a:rPr lang="en-US" smtClean="0"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5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Meet the Team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Senior design team: </a:t>
            </a:r>
            <a:r>
              <a:rPr lang="en-US" dirty="0" err="1" smtClean="0">
                <a:latin typeface="Calibri" panose="020F0502020204030204" pitchFamily="34" charset="0"/>
              </a:rPr>
              <a:t>SoutheastCon</a:t>
            </a:r>
            <a:r>
              <a:rPr lang="en-US" dirty="0" smtClean="0">
                <a:latin typeface="Calibri" panose="020F0502020204030204" pitchFamily="34" charset="0"/>
              </a:rPr>
              <a:t> 1A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03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Code of Conduct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771" y="2070846"/>
            <a:ext cx="8251372" cy="418203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Communication Protocols: The smartphone app </a:t>
            </a:r>
            <a:r>
              <a:rPr lang="en-US" dirty="0" err="1" smtClean="0">
                <a:latin typeface="Calibri" panose="020F0502020204030204" pitchFamily="34" charset="0"/>
              </a:rPr>
              <a:t>GroupMe</a:t>
            </a:r>
            <a:r>
              <a:rPr lang="en-US" dirty="0" smtClean="0">
                <a:latin typeface="Calibri" panose="020F0502020204030204" pitchFamily="34" charset="0"/>
              </a:rPr>
              <a:t> and google drive serves as our sources of communication. Whereby the app is used for setting meeting times; and Google Drive is for storing our documents, code and design blueprints.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Decision Making Practices: All group decisions should be done in a democratic fashion. After all possible options are thoroughly discussed, the group will take a vote on the idea to be used. </a:t>
            </a:r>
          </a:p>
          <a:p>
            <a:pPr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7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Donovan Carey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3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Meet the Team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1886" y="1730830"/>
            <a:ext cx="8414657" cy="4963884"/>
          </a:xfrm>
        </p:spPr>
        <p:txBody>
          <a:bodyPr>
            <a:normAutofit fontScale="92500"/>
          </a:bodyPr>
          <a:lstStyle/>
          <a:p>
            <a:pPr marL="457200" indent="-45720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Diversity: </a:t>
            </a:r>
          </a:p>
          <a:p>
            <a:pPr marL="457200" indent="-457200">
              <a:buNone/>
            </a:pPr>
            <a:r>
              <a:rPr lang="en-US" dirty="0" smtClean="0">
                <a:latin typeface="Calibri" panose="020F0502020204030204" pitchFamily="34" charset="0"/>
              </a:rPr>
              <a:t>	The difference in the strengths, weaknesses, knowledge, experience, and ethnicity of the individuals in the team, supplies us with a platform for us to not only achieve our goal in winning the competition; but to supply an environment for each individual to learn, grow, and gain experience in an all around manner. 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Nils </a:t>
            </a:r>
            <a:r>
              <a:rPr lang="en-US" dirty="0" err="1">
                <a:latin typeface="Calibri" panose="020F0502020204030204" pitchFamily="34" charset="0"/>
              </a:rPr>
              <a:t>Bjeren</a:t>
            </a:r>
            <a:r>
              <a:rPr lang="en-US" dirty="0">
                <a:latin typeface="Calibri" panose="020F0502020204030204" pitchFamily="34" charset="0"/>
              </a:rPr>
              <a:t>- Project Manager and Team Lead: 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pPr marL="457200" indent="-457200" algn="just"/>
            <a:r>
              <a:rPr lang="en-US" dirty="0" smtClean="0">
                <a:latin typeface="Calibri" panose="020F0502020204030204" pitchFamily="34" charset="0"/>
              </a:rPr>
              <a:t>Oversees </a:t>
            </a:r>
            <a:r>
              <a:rPr lang="en-US" dirty="0">
                <a:latin typeface="Calibri" panose="020F0502020204030204" pitchFamily="34" charset="0"/>
              </a:rPr>
              <a:t>each design aspect and the project as a </a:t>
            </a:r>
            <a:r>
              <a:rPr lang="en-US" dirty="0" smtClean="0">
                <a:latin typeface="Calibri" panose="020F0502020204030204" pitchFamily="34" charset="0"/>
              </a:rPr>
              <a:t>whole </a:t>
            </a:r>
          </a:p>
          <a:p>
            <a:pPr marL="457200" indent="-457200" algn="just"/>
            <a:r>
              <a:rPr lang="en-US" dirty="0" smtClean="0">
                <a:latin typeface="Calibri" panose="020F0502020204030204" pitchFamily="34" charset="0"/>
              </a:rPr>
              <a:t>Organizes </a:t>
            </a:r>
            <a:r>
              <a:rPr lang="en-US" dirty="0">
                <a:latin typeface="Calibri" panose="020F0502020204030204" pitchFamily="34" charset="0"/>
              </a:rPr>
              <a:t>internal </a:t>
            </a:r>
            <a:r>
              <a:rPr lang="en-US" dirty="0" smtClean="0">
                <a:latin typeface="Calibri" panose="020F0502020204030204" pitchFamily="34" charset="0"/>
              </a:rPr>
              <a:t>meetings and sets team goals</a:t>
            </a:r>
          </a:p>
          <a:p>
            <a:pPr marL="457200" indent="-457200" algn="just"/>
            <a:r>
              <a:rPr lang="en-US" dirty="0" smtClean="0">
                <a:latin typeface="Calibri" panose="020F0502020204030204" pitchFamily="34" charset="0"/>
              </a:rPr>
              <a:t> Serves </a:t>
            </a:r>
            <a:r>
              <a:rPr lang="en-US" dirty="0">
                <a:latin typeface="Calibri" panose="020F0502020204030204" pitchFamily="34" charset="0"/>
              </a:rPr>
              <a:t>as a liaison between advisors and the </a:t>
            </a:r>
            <a:r>
              <a:rPr lang="en-US" dirty="0" smtClean="0">
                <a:latin typeface="Calibri" panose="020F0502020204030204" pitchFamily="34" charset="0"/>
              </a:rPr>
              <a:t>team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8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Donovan Carey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77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Meet the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2. Ryan Reyes- Head Programmer and Controls Engineer: </a:t>
            </a:r>
          </a:p>
          <a:p>
            <a:pPr marL="0" indent="0" algn="just"/>
            <a:r>
              <a:rPr lang="en-US" dirty="0" smtClean="0">
                <a:latin typeface="Calibri" panose="020F0502020204030204" pitchFamily="34" charset="0"/>
              </a:rPr>
              <a:t> Reviews all programs produced by each group member      before final implementation </a:t>
            </a:r>
          </a:p>
          <a:p>
            <a:pPr marL="0" indent="0" algn="just"/>
            <a:r>
              <a:rPr lang="en-US" dirty="0" smtClean="0">
                <a:latin typeface="Calibri" panose="020F0502020204030204" pitchFamily="34" charset="0"/>
              </a:rPr>
              <a:t> Construct’s and maintain all systems associated with the         chassis and movement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3. James Pace- Head Mechanical Engineer: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Produces mechanical calculations and torque specs needed for the design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Responsible for structural integrity of the robot</a:t>
            </a:r>
          </a:p>
          <a:p>
            <a:pPr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Calibri" panose="020F0502020204030204" pitchFamily="34" charset="0"/>
              </a:rPr>
              <a:t>9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</a:rPr>
              <a:t>Presenter: Donovan Carey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877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abitat">
    <a:dk1>
      <a:sysClr val="windowText" lastClr="000000"/>
    </a:dk1>
    <a:lt1>
      <a:sysClr val="window" lastClr="FFFFFF"/>
    </a:lt1>
    <a:dk2>
      <a:srgbClr val="194431"/>
    </a:dk2>
    <a:lt2>
      <a:srgbClr val="F0E6C3"/>
    </a:lt2>
    <a:accent1>
      <a:srgbClr val="F8C000"/>
    </a:accent1>
    <a:accent2>
      <a:srgbClr val="F88600"/>
    </a:accent2>
    <a:accent3>
      <a:srgbClr val="F83500"/>
    </a:accent3>
    <a:accent4>
      <a:srgbClr val="8B723D"/>
    </a:accent4>
    <a:accent5>
      <a:srgbClr val="818B3D"/>
    </a:accent5>
    <a:accent6>
      <a:srgbClr val="586215"/>
    </a:accent6>
    <a:hlink>
      <a:srgbClr val="FF621D"/>
    </a:hlink>
    <a:folHlink>
      <a:srgbClr val="F3D26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TC104033919[[fn=Circuit]]</Template>
  <TotalTime>358</TotalTime>
  <Words>1753</Words>
  <Application>Microsoft Office PowerPoint</Application>
  <PresentationFormat>On-screen Show (4:3)</PresentationFormat>
  <Paragraphs>476</Paragraphs>
  <Slides>44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Book Antiqua</vt:lpstr>
      <vt:lpstr>Calibri</vt:lpstr>
      <vt:lpstr>Times New Roman</vt:lpstr>
      <vt:lpstr>Wingdings 2</vt:lpstr>
      <vt:lpstr>Habitat</vt:lpstr>
      <vt:lpstr>IEEE SoutheastCon Hardware Competition</vt:lpstr>
      <vt:lpstr>The Hardware Competition: Recent History</vt:lpstr>
      <vt:lpstr>This Year’s Challenge</vt:lpstr>
      <vt:lpstr>Mission</vt:lpstr>
      <vt:lpstr>Preliminary Design Outline</vt:lpstr>
      <vt:lpstr>Meet the Team</vt:lpstr>
      <vt:lpstr>Code of Conduct</vt:lpstr>
      <vt:lpstr>Meet the Team</vt:lpstr>
      <vt:lpstr>Meet the Team</vt:lpstr>
      <vt:lpstr>Meet the Team</vt:lpstr>
      <vt:lpstr>Meet the Team</vt:lpstr>
      <vt:lpstr>Team Dynamics</vt:lpstr>
      <vt:lpstr>Needs and Wants</vt:lpstr>
      <vt:lpstr> Customer Needs and Wants</vt:lpstr>
      <vt:lpstr> Customer Needs and Wants</vt:lpstr>
      <vt:lpstr>Needs Matrix</vt:lpstr>
      <vt:lpstr>System Requirements</vt:lpstr>
      <vt:lpstr>Major Level System Requirements</vt:lpstr>
      <vt:lpstr>Major Level System Requirements</vt:lpstr>
      <vt:lpstr>Major Level System Requirements</vt:lpstr>
      <vt:lpstr>Major Level System Requirements</vt:lpstr>
      <vt:lpstr>Testing</vt:lpstr>
      <vt:lpstr>Testing</vt:lpstr>
      <vt:lpstr>Size</vt:lpstr>
      <vt:lpstr>Line Following</vt:lpstr>
      <vt:lpstr>Starting</vt:lpstr>
      <vt:lpstr>Alignment</vt:lpstr>
      <vt:lpstr>Simon</vt:lpstr>
      <vt:lpstr>Rubik’s Cube</vt:lpstr>
      <vt:lpstr>Pick Up Card</vt:lpstr>
      <vt:lpstr>Etch-A-Sketch</vt:lpstr>
      <vt:lpstr>Schedule &amp; Budget</vt:lpstr>
      <vt:lpstr>Preliminary Project Schedule</vt:lpstr>
      <vt:lpstr>Preliminary Project Schedule cont…</vt:lpstr>
      <vt:lpstr>Preliminary Project Budget</vt:lpstr>
      <vt:lpstr>Budget details </vt:lpstr>
      <vt:lpstr>Risks</vt:lpstr>
      <vt:lpstr>Preliminary Risk Assessment</vt:lpstr>
      <vt:lpstr>Major Risk Mitigation Strategies</vt:lpstr>
      <vt:lpstr>Major Risk Mitigation Strategies</vt:lpstr>
      <vt:lpstr>Minor Risk Mitigation Strategies </vt:lpstr>
      <vt:lpstr>Summary</vt:lpstr>
      <vt:lpstr>Summary</vt:lpstr>
      <vt:lpstr>Questions and Comments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Risk Assessment</dc:title>
  <dc:creator>Kurt</dc:creator>
  <cp:lastModifiedBy>Microsoft account</cp:lastModifiedBy>
  <cp:revision>31</cp:revision>
  <dcterms:created xsi:type="dcterms:W3CDTF">2014-09-21T15:39:18Z</dcterms:created>
  <dcterms:modified xsi:type="dcterms:W3CDTF">2014-09-28T17:51:40Z</dcterms:modified>
</cp:coreProperties>
</file>