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313" r:id="rId11"/>
    <p:sldId id="314" r:id="rId12"/>
    <p:sldId id="31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91" r:id="rId21"/>
    <p:sldId id="292" r:id="rId22"/>
    <p:sldId id="293" r:id="rId23"/>
    <p:sldId id="294" r:id="rId24"/>
    <p:sldId id="295" r:id="rId25"/>
    <p:sldId id="285" r:id="rId26"/>
    <p:sldId id="296" r:id="rId27"/>
    <p:sldId id="287" r:id="rId28"/>
    <p:sldId id="288" r:id="rId29"/>
    <p:sldId id="289" r:id="rId30"/>
    <p:sldId id="311" r:id="rId31"/>
    <p:sldId id="305" r:id="rId32"/>
    <p:sldId id="306" r:id="rId33"/>
    <p:sldId id="307" r:id="rId34"/>
    <p:sldId id="308" r:id="rId35"/>
    <p:sldId id="312" r:id="rId36"/>
    <p:sldId id="310" r:id="rId37"/>
    <p:sldId id="279" r:id="rId38"/>
    <p:sldId id="280" r:id="rId39"/>
    <p:sldId id="281" r:id="rId40"/>
    <p:sldId id="282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0139-A7E8-4560-BAB1-14B4DC17862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0304-8B43-4DBF-86B2-7F632F8A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53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EE8F-F572-4D4A-9E0A-085D480E6C5F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F260-6118-4978-8F7A-7D7B0506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97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9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15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24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3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158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529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191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371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02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07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6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Presenter: Donovan Carey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F260-6118-4978-8F7A-7D7B0506AC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7213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222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FDA7C08-B421-4F4D-A876-C1623E459F9D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4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700A-B535-B64F-9C38-06F91CB21B08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8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48CA-FBFD-C84D-BDB7-595B37DE620A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7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DF0A-D59F-BE4F-B7A5-CB3DDB681B26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52D5-3C95-734B-BDE1-9A5F05A69F8F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687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24E5-3698-E34D-9A2B-A1ADC4C6A81F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7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0007-72BB-4840-B48C-EED87DAF4886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B6B5-3CAE-5146-8087-A362273B018C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E54-46DB-6D4F-8A78-98E332E50BAF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4789-BA81-D340-A417-BEB03BBA63E0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D2-5C64-EB46-8CDC-E00421B0A297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A3D00A0-EEC5-BE45-B094-6A3ED8B8865E}" type="datetime1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Presenter: Nils Bjeren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SoutheastCon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Team 1A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Milestone 2 Report: Project Proposal and Statement of Work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Movement / Line Following Design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Differential Steering vs. Omnidirectional Steering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Infrared Reflective Sensors vs. Camera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72480"/>
              </p:ext>
            </p:extLst>
          </p:nvPr>
        </p:nvGraphicFramePr>
        <p:xfrm>
          <a:off x="902677" y="2596662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908"/>
                <a:gridCol w="1266092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Movement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Design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Control (0.4)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Flexibility (0.6)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Differential Steering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2.2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Omnidirectional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Steering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4.2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Christopher Lewis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10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Chassis Design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U-Shaped Chassis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Hole in the Center Chassis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Square Shaped Chassis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48728"/>
              </p:ext>
            </p:extLst>
          </p:nvPr>
        </p:nvGraphicFramePr>
        <p:xfrm>
          <a:off x="990600" y="3581400"/>
          <a:ext cx="68580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28800"/>
                <a:gridCol w="1295400"/>
                <a:gridCol w="1447800"/>
                <a:gridCol w="91440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Chassis </a:t>
                      </a:r>
                      <a:r>
                        <a:rPr lang="en-US" sz="1400" dirty="0" smtClean="0"/>
                        <a:t>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</a:t>
                      </a:r>
                      <a:r>
                        <a:rPr lang="en-US" sz="1400" baseline="0" dirty="0" smtClean="0"/>
                        <a:t> of Manipulation (0.4)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Structural Integrity (0.5)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Ease of </a:t>
                      </a:r>
                      <a:r>
                        <a:rPr lang="en-US" sz="1400" dirty="0" smtClean="0"/>
                        <a:t>Manufacture </a:t>
                      </a:r>
                      <a:r>
                        <a:rPr lang="en-US" sz="1400" dirty="0" smtClean="0"/>
                        <a:t>(0.1)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U-Shaped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Hole in the Center*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Square Shaped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Christopher Lewis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Communication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NO outside communication with the robot.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Communication Protocols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I2C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Lower Complexity in wiring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More difficult to implement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Communication errors affect entire system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RS232 (serial)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Requires Wiring from Mega to each subsystem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Improved Reliability due to errors only affecting the local subsystem.</a:t>
            </a:r>
          </a:p>
          <a:p>
            <a:pPr lvl="2"/>
            <a:endParaRPr lang="en-US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Christopher Lewis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Manipulator Arms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</a:rPr>
              <a:t>Pros: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Provides a simple means of interface between the autonomous robot and the different challenge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Can minimize the number of manipulators if similarities are found between the challenge games</a:t>
            </a:r>
          </a:p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</a:rPr>
              <a:t>Cons: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Robot must be perfectly aligned with the toys 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Donovan Carey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53697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Calibri" panose="020F0502020204030204" pitchFamily="34" charset="0"/>
              </a:rPr>
              <a:t>Simon Says/ Rubik’s Cube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2362200"/>
            <a:ext cx="3028950" cy="479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Simon Says Implementation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971802"/>
            <a:ext cx="3754041" cy="3200397"/>
          </a:xfrm>
        </p:spPr>
        <p:txBody>
          <a:bodyPr>
            <a:normAutofit/>
          </a:bodyPr>
          <a:lstStyle/>
          <a:p>
            <a:r>
              <a:rPr lang="en-US" sz="1650" dirty="0">
                <a:latin typeface="Calibri" panose="020F0502020204030204" pitchFamily="34" charset="0"/>
              </a:rPr>
              <a:t>Lower arm over the Simon game</a:t>
            </a:r>
          </a:p>
          <a:p>
            <a:r>
              <a:rPr lang="en-US" sz="1650" dirty="0">
                <a:latin typeface="Calibri" panose="020F0502020204030204" pitchFamily="34" charset="0"/>
              </a:rPr>
              <a:t>Detect the game sequence using sound detection from a microphone</a:t>
            </a:r>
          </a:p>
          <a:p>
            <a:r>
              <a:rPr lang="en-US" sz="1650" dirty="0">
                <a:latin typeface="Calibri" panose="020F0502020204030204" pitchFamily="34" charset="0"/>
              </a:rPr>
              <a:t>Analyze the sequence given by the game</a:t>
            </a:r>
          </a:p>
          <a:p>
            <a:r>
              <a:rPr lang="en-US" sz="1650" dirty="0">
                <a:latin typeface="Calibri" panose="020F0502020204030204" pitchFamily="34" charset="0"/>
              </a:rPr>
              <a:t>Use the servo on the arm move the penetrator to the desired button </a:t>
            </a:r>
          </a:p>
          <a:p>
            <a:r>
              <a:rPr lang="en-US" sz="1650" dirty="0">
                <a:latin typeface="Calibri" panose="020F0502020204030204" pitchFamily="34" charset="0"/>
              </a:rPr>
              <a:t>Lower the entire arm to press the desired buttons in the sequence given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29151" y="2438401"/>
            <a:ext cx="3295649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anose="020F0502020204030204" pitchFamily="34" charset="0"/>
              </a:rPr>
              <a:t>Rubik’s Cube Implementation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770" y="2971800"/>
            <a:ext cx="3526630" cy="2971799"/>
          </a:xfrm>
        </p:spPr>
        <p:txBody>
          <a:bodyPr>
            <a:normAutofit/>
          </a:bodyPr>
          <a:lstStyle/>
          <a:p>
            <a:r>
              <a:rPr lang="en-US" sz="1650" dirty="0">
                <a:latin typeface="Calibri" panose="020F0502020204030204" pitchFamily="34" charset="0"/>
              </a:rPr>
              <a:t>Hold the Rubik’s in place using some type of gripping tool</a:t>
            </a:r>
          </a:p>
          <a:p>
            <a:r>
              <a:rPr lang="en-US" sz="1650" dirty="0">
                <a:latin typeface="Calibri" panose="020F0502020204030204" pitchFamily="34" charset="0"/>
              </a:rPr>
              <a:t>Lower the arm onto the Rubik’s cube</a:t>
            </a:r>
          </a:p>
          <a:p>
            <a:r>
              <a:rPr lang="en-US" sz="1650" dirty="0">
                <a:latin typeface="Calibri" panose="020F0502020204030204" pitchFamily="34" charset="0"/>
              </a:rPr>
              <a:t>Use the servo on the arm to turn the top row of the Rubik’s cube an entire 180 degrees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Donovan Carey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5900" y="1600201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design for playing the Simon Says game and the Rubik’s cube challenge both require the same circular motion. 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913285"/>
            <a:ext cx="1994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 </a:t>
            </a:r>
            <a:endParaRPr lang="en-US" sz="825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6" name="Picture 2" descr="Simon &amp; Rubiks  manipul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28701"/>
            <a:ext cx="6659723" cy="43745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5715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Figure 1: Custom Simon Says/Rubik’s Cube interface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Donovan Carey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Etch a Sketch/ Playing Card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3030141" cy="3274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Etch a Sketch Implementation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914650"/>
            <a:ext cx="3601641" cy="3257549"/>
          </a:xfrm>
        </p:spPr>
        <p:txBody>
          <a:bodyPr>
            <a:normAutofit/>
          </a:bodyPr>
          <a:lstStyle/>
          <a:p>
            <a:r>
              <a:rPr lang="en-US" sz="1650" dirty="0">
                <a:latin typeface="Calibri" panose="020F0502020204030204" pitchFamily="34" charset="0"/>
              </a:rPr>
              <a:t>Use a servo to lower the arm onto the game</a:t>
            </a:r>
          </a:p>
          <a:p>
            <a:r>
              <a:rPr lang="en-US" sz="1650" dirty="0">
                <a:latin typeface="Calibri" panose="020F0502020204030204" pitchFamily="34" charset="0"/>
              </a:rPr>
              <a:t>Align the motors perfectly with the knobs using an adhesive</a:t>
            </a:r>
          </a:p>
          <a:p>
            <a:r>
              <a:rPr lang="en-US" sz="1650" dirty="0">
                <a:latin typeface="Calibri" panose="020F0502020204030204" pitchFamily="34" charset="0"/>
              </a:rPr>
              <a:t>Use the frictional contact of the adhesive to work with the motors for movement of the knobs</a:t>
            </a:r>
          </a:p>
          <a:p>
            <a:r>
              <a:rPr lang="en-US" sz="1650" dirty="0">
                <a:latin typeface="Calibri" panose="020F0502020204030204" pitchFamily="34" charset="0"/>
              </a:rPr>
              <a:t>Use the knobs to sketch IEEE into the toy in a timely fashion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495800" y="2438400"/>
            <a:ext cx="3031331" cy="381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700" b="1" dirty="0" smtClean="0">
                <a:latin typeface="Calibri" panose="020F0502020204030204" pitchFamily="34" charset="0"/>
              </a:rPr>
              <a:t>Playing Card Implementation</a:t>
            </a:r>
          </a:p>
          <a:p>
            <a:pPr>
              <a:buNone/>
            </a:pPr>
            <a:endParaRPr lang="en-US" sz="19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770" y="2857500"/>
            <a:ext cx="3450430" cy="2933699"/>
          </a:xfrm>
        </p:spPr>
        <p:txBody>
          <a:bodyPr>
            <a:normAutofit/>
          </a:bodyPr>
          <a:lstStyle/>
          <a:p>
            <a:r>
              <a:rPr lang="en-US" sz="1650" dirty="0" smtClean="0">
                <a:latin typeface="Calibri" panose="020F0502020204030204" pitchFamily="34" charset="0"/>
              </a:rPr>
              <a:t>Lower </a:t>
            </a:r>
            <a:r>
              <a:rPr lang="en-US" sz="1650" dirty="0">
                <a:latin typeface="Calibri" panose="020F0502020204030204" pitchFamily="34" charset="0"/>
              </a:rPr>
              <a:t>the arm onto the stack of cards</a:t>
            </a:r>
          </a:p>
          <a:p>
            <a:r>
              <a:rPr lang="en-US" sz="1650" dirty="0">
                <a:latin typeface="Calibri" panose="020F0502020204030204" pitchFamily="34" charset="0"/>
              </a:rPr>
              <a:t>Use adhesive on arm to lift the playing card from the stack</a:t>
            </a:r>
          </a:p>
          <a:p>
            <a:r>
              <a:rPr lang="en-US" sz="1650" dirty="0">
                <a:latin typeface="Calibri" panose="020F0502020204030204" pitchFamily="34" charset="0"/>
              </a:rPr>
              <a:t>Use the arm to then lift the card </a:t>
            </a:r>
          </a:p>
          <a:p>
            <a:r>
              <a:rPr lang="en-US" sz="1650" dirty="0">
                <a:latin typeface="Calibri" panose="020F0502020204030204" pitchFamily="34" charset="0"/>
              </a:rPr>
              <a:t>Carry the playing card across the finish line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6993255" y="4092178"/>
            <a:ext cx="3581400" cy="273844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Donovan Carey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</a:rPr>
              <a:t>The design for the etch and sketch arm requires movement in the z-direction which can be used to pick up the playing card using adhesive</a:t>
            </a:r>
            <a:r>
              <a:rPr lang="en-US" sz="15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16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5941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Power Systems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2670780"/>
            <a:ext cx="3030141" cy="47982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Propulsion Devices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3486150"/>
            <a:ext cx="3030141" cy="19657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DC motors with Encoders (x4)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Arduino</a:t>
            </a:r>
            <a:r>
              <a:rPr lang="en-US" dirty="0" smtClean="0">
                <a:latin typeface="Calibri" panose="020F0502020204030204" pitchFamily="34" charset="0"/>
              </a:rPr>
              <a:t> Mega  2560 microcontroller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29151" y="2800350"/>
            <a:ext cx="3031331" cy="4798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anose="020F0502020204030204" pitchFamily="34" charset="0"/>
              </a:rPr>
              <a:t>Manipulator Devices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770" y="3429000"/>
            <a:ext cx="3031331" cy="2022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Line Following Sensors (x9)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DC motors (x3)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Servos (x2)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Arduino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Redboard</a:t>
            </a:r>
            <a:r>
              <a:rPr lang="en-US" dirty="0" smtClean="0">
                <a:latin typeface="Calibri" panose="020F0502020204030204" pitchFamily="34" charset="0"/>
              </a:rPr>
              <a:t> (x2)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Arduino</a:t>
            </a:r>
            <a:r>
              <a:rPr lang="en-US" dirty="0" smtClean="0">
                <a:latin typeface="Calibri" panose="020F0502020204030204" pitchFamily="34" charset="0"/>
              </a:rPr>
              <a:t> Mini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Donovan Carey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1885950"/>
            <a:ext cx="62293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We are looking at using two Lithium Polymer(</a:t>
            </a:r>
            <a:r>
              <a:rPr lang="en-US" sz="1500" dirty="0" err="1">
                <a:latin typeface="Calibri" panose="020F0502020204030204" pitchFamily="34" charset="0"/>
              </a:rPr>
              <a:t>LiPo</a:t>
            </a:r>
            <a:r>
              <a:rPr lang="en-US" sz="1500" dirty="0">
                <a:latin typeface="Calibri" panose="020F0502020204030204" pitchFamily="34" charset="0"/>
              </a:rPr>
              <a:t>) </a:t>
            </a:r>
            <a:r>
              <a:rPr lang="en-US" sz="1500" dirty="0" smtClean="0">
                <a:latin typeface="Calibri" panose="020F0502020204030204" pitchFamily="34" charset="0"/>
              </a:rPr>
              <a:t>for </a:t>
            </a:r>
            <a:r>
              <a:rPr lang="en-US" sz="1500" dirty="0">
                <a:latin typeface="Calibri" panose="020F0502020204030204" pitchFamily="34" charset="0"/>
              </a:rPr>
              <a:t>the power distribution to the </a:t>
            </a:r>
            <a:r>
              <a:rPr lang="en-US" sz="1500" dirty="0" smtClean="0">
                <a:latin typeface="Calibri" panose="020F0502020204030204" pitchFamily="34" charset="0"/>
              </a:rPr>
              <a:t>robot. One </a:t>
            </a:r>
            <a:r>
              <a:rPr lang="en-US" sz="1500" dirty="0">
                <a:latin typeface="Calibri" panose="020F0502020204030204" pitchFamily="34" charset="0"/>
              </a:rPr>
              <a:t>of the batteries is intended for the propulsion system while the other will be used to power the manipulator subsystems.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17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4702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Alternative Solutions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2069" y="1018904"/>
            <a:ext cx="4101737" cy="5656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Calibri" panose="020F0502020204030204" pitchFamily="34" charset="0"/>
              </a:rPr>
              <a:t>Power System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Lithium Polymer (</a:t>
            </a:r>
            <a:r>
              <a:rPr lang="en-US" sz="1400" dirty="0" err="1" smtClean="0">
                <a:latin typeface="Calibri" panose="020F0502020204030204" pitchFamily="34" charset="0"/>
              </a:rPr>
              <a:t>LiPo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Nickel-metal hydride (NiMH)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alibri" panose="020F0502020204030204" pitchFamily="34" charset="0"/>
              </a:rPr>
              <a:t>Simon Says Sequence Detection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Light Detection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Sound Detection (frequency counter vs FFT)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Color Sensor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Calibri" panose="020F0502020204030204" pitchFamily="34" charset="0"/>
              </a:rPr>
              <a:t>Simon Says  Interface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Four-bar-linkage (single piston)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Four pistons</a:t>
            </a:r>
          </a:p>
          <a:p>
            <a:pPr>
              <a:lnSpc>
                <a:spcPct val="120000"/>
              </a:lnSpc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 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038600" y="990600"/>
            <a:ext cx="4572000" cy="52904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alibri" panose="020F0502020204030204" pitchFamily="34" charset="0"/>
              </a:rPr>
              <a:t>Etch-a-Sketch Manipulation</a:t>
            </a:r>
            <a:r>
              <a:rPr lang="en-US" sz="1400" dirty="0" smtClean="0">
                <a:latin typeface="Calibri" panose="020F050202020403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Claws		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Adhesive between the mounted motors </a:t>
            </a:r>
          </a:p>
          <a:p>
            <a:pPr>
              <a:lnSpc>
                <a:spcPct val="12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     and knobs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Frictional Contact on the side of the </a:t>
            </a:r>
          </a:p>
          <a:p>
            <a:pPr>
              <a:lnSpc>
                <a:spcPct val="12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	knob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alibri" panose="020F0502020204030204" pitchFamily="34" charset="0"/>
              </a:rPr>
              <a:t>Rubik’s Cube Rotation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Use motor and adhesive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Servo attached to a manufactured piece</a:t>
            </a:r>
          </a:p>
          <a:p>
            <a:pPr>
              <a:lnSpc>
                <a:spcPct val="12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	to rotate the row from the outside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Claw rotating around horizontal plane</a:t>
            </a:r>
          </a:p>
          <a:p>
            <a:pPr>
              <a:buNone/>
            </a:pPr>
            <a:endParaRPr lang="en-US" sz="56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4800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Donovan Carey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18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Preliminary System-Level Design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Ryan-David Reyes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James Pace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IEEE </a:t>
            </a:r>
            <a:r>
              <a:rPr lang="en-US" dirty="0" err="1" smtClean="0">
                <a:latin typeface="Calibri" panose="020F0502020204030204" pitchFamily="34" charset="0"/>
              </a:rPr>
              <a:t>SoutheastCon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Hardware Competition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006" y="2410385"/>
            <a:ext cx="6575923" cy="3761815"/>
          </a:xfrm>
          <a:prstGeom prst="rect">
            <a:avLst/>
          </a:prstGeom>
        </p:spPr>
        <p:txBody>
          <a:bodyPr numCol="2"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Team 1A: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Nils </a:t>
            </a:r>
            <a:r>
              <a:rPr lang="en-US" dirty="0" err="1" smtClean="0">
                <a:latin typeface="Calibri" panose="020F0502020204030204" pitchFamily="34" charset="0"/>
              </a:rPr>
              <a:t>Bjeren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Donovan Carey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Christopher Lewis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Kurt </a:t>
            </a:r>
            <a:r>
              <a:rPr lang="en-US" dirty="0" err="1" smtClean="0">
                <a:latin typeface="Calibri" panose="020F0502020204030204" pitchFamily="34" charset="0"/>
              </a:rPr>
              <a:t>Marsman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James Pace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Ryan-David Reyes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Julian Velasquez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Faculty Advisors: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Dr. Mike Frank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Dr. Bruce Harvey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Dr. Carl Moore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Dr. Linda </a:t>
            </a:r>
            <a:r>
              <a:rPr lang="en-US" dirty="0" err="1" smtClean="0">
                <a:latin typeface="Calibri" panose="020F0502020204030204" pitchFamily="34" charset="0"/>
              </a:rPr>
              <a:t>DeBrunner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marL="261938" lvl="1" indent="0" algn="r">
              <a:buNone/>
            </a:pPr>
            <a:r>
              <a:rPr lang="en-US" dirty="0" smtClean="0">
                <a:latin typeface="Calibri" panose="020F0502020204030204" pitchFamily="34" charset="0"/>
              </a:rPr>
              <a:t>EEL4911C: Senior Design 1</a:t>
            </a:r>
          </a:p>
          <a:p>
            <a:pPr marL="261938" lvl="1" indent="0" algn="r">
              <a:buNone/>
            </a:pPr>
            <a:r>
              <a:rPr lang="en-US" dirty="0" smtClean="0">
                <a:latin typeface="Calibri" panose="020F0502020204030204" pitchFamily="34" charset="0"/>
              </a:rPr>
              <a:t>Fall 2014</a:t>
            </a:r>
          </a:p>
          <a:p>
            <a:pPr marL="261938" lvl="1" indent="0" algn="r">
              <a:buNone/>
            </a:pPr>
            <a:r>
              <a:rPr lang="en-US" dirty="0" smtClean="0">
                <a:latin typeface="Calibri" panose="020F0502020204030204" pitchFamily="34" charset="0"/>
              </a:rPr>
              <a:t>September 24th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46403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Block Diagram</a:t>
            </a:r>
          </a:p>
        </p:txBody>
      </p:sp>
      <p:pic>
        <p:nvPicPr>
          <p:cNvPr id="85" name="Shape 8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87" y="1756554"/>
            <a:ext cx="8378853" cy="5524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Ryan-David Reyes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20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136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985" y="1230480"/>
            <a:ext cx="8766896" cy="57799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46403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Specifications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946403" y="1828800"/>
            <a:ext cx="3360420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79999"/>
            </a:pPr>
            <a:r>
              <a:rPr lang="en-US" sz="15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Chassis </a:t>
            </a:r>
            <a:r>
              <a:rPr lang="en-US" sz="15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Size:</a:t>
            </a:r>
            <a:endParaRPr lang="en-US" sz="15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Width: 7 in.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Length: 7 in.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Height: ½ in. from ground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79999"/>
            </a:pPr>
            <a:r>
              <a:rPr lang="en-US" sz="1500" b="1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Propulsion </a:t>
            </a:r>
            <a:r>
              <a:rPr lang="en-US" sz="15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Motors</a:t>
            </a:r>
            <a:r>
              <a:rPr lang="en-US" sz="1500" b="1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</a:p>
          <a:p>
            <a:pPr marL="552450" lvl="1" indent="-285750">
              <a:spcBef>
                <a:spcPts val="500"/>
              </a:spcBef>
              <a:spcAft>
                <a:spcPts val="0"/>
              </a:spcAft>
              <a:buSzPct val="11428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110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oz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-in.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stall torque</a:t>
            </a:r>
          </a:p>
          <a:p>
            <a:pPr marL="552450" lvl="1" indent="-285750">
              <a:spcBef>
                <a:spcPts val="500"/>
              </a:spcBef>
              <a:spcAft>
                <a:spcPts val="0"/>
              </a:spcAft>
              <a:buSzPct val="11428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Encoder: 1920 CPR</a:t>
            </a:r>
          </a:p>
          <a:p>
            <a:pPr marL="552450" lvl="1" indent="-285750">
              <a:spcBef>
                <a:spcPts val="600"/>
              </a:spcBef>
              <a:spcAft>
                <a:spcPts val="0"/>
              </a:spcAft>
              <a:buSzPct val="11428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350 RPM</a:t>
            </a:r>
          </a:p>
          <a:p>
            <a:pPr marL="552450" lvl="1" indent="-285750">
              <a:spcBef>
                <a:spcPts val="600"/>
              </a:spcBef>
              <a:spcAft>
                <a:spcPts val="0"/>
              </a:spcAft>
              <a:buSzPct val="11428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300 mA free run current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2857"/>
            </a:pP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Mecanum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Wheels: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1428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8888"/>
            </a:pPr>
            <a:r>
              <a:rPr lang="en-US" sz="15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Master </a:t>
            </a:r>
            <a:r>
              <a:rPr lang="en-US" sz="1500" b="1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Microcontroller Specs:</a:t>
            </a:r>
            <a:endParaRPr lang="en-US" sz="1500" b="1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52450" lvl="1" indent="-28575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1400" dirty="0" err="1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Atmega</a:t>
            </a:r>
            <a:r>
              <a:rPr lang="en-US" sz="1400" dirty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2560</a:t>
            </a:r>
          </a:p>
          <a:p>
            <a:pPr marL="552450" lvl="1" indent="-28575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</a:pPr>
            <a:r>
              <a:rPr lang="en-US" sz="1400" dirty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54 DIO, 16 AIO</a:t>
            </a:r>
          </a:p>
          <a:p>
            <a:pPr marL="552450" lvl="1" indent="-28575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</a:pPr>
            <a:r>
              <a:rPr lang="en-US" sz="1400" dirty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 Serial </a:t>
            </a:r>
            <a:r>
              <a:rPr lang="en-US" sz="14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IO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</a:pPr>
            <a:r>
              <a:rPr lang="en-US" sz="1500" b="1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Batteries: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</a:pPr>
            <a:r>
              <a:rPr lang="en-US" sz="14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2x </a:t>
            </a:r>
            <a:r>
              <a:rPr lang="en-US" sz="1400" dirty="0" err="1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LiPo</a:t>
            </a:r>
            <a:r>
              <a:rPr lang="en-US" sz="14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2.3 Ah</a:t>
            </a:r>
            <a:endParaRPr lang="en-US" sz="1400" dirty="0">
              <a:solidFill>
                <a:srgbClr val="26262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Ryan-David Reyes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7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052" y="1167378"/>
            <a:ext cx="8606219" cy="56740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46403" y="365760"/>
            <a:ext cx="7269525" cy="132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Specifications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32336" y="2027208"/>
            <a:ext cx="3746366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25450" indent="-285750">
              <a:spcBef>
                <a:spcPts val="0"/>
              </a:spcBef>
              <a:buSzPct val="100000"/>
            </a:pP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Photoresistor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(Sense Start)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5k-100k Ohm variable resistance</a:t>
            </a: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Line Following Sensors: IR Reflectivity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Phototransistor output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½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in. effective range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Slave Microcontroller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Atmega328p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14 DIO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Ryan-David Reyes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57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46403" y="365760"/>
            <a:ext cx="7269525" cy="132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Specifications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946404" y="1828801"/>
            <a:ext cx="3360374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Rubik’s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Cube Arm</a:t>
            </a: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Servo 1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2650" lvl="1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-in stall torque</a:t>
            </a:r>
          </a:p>
          <a:p>
            <a:pPr marL="882650" lvl="1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degrees of rotation</a:t>
            </a: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Servo 2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93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-in stall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torque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360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degrees of rotation</a:t>
            </a: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Microphone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5V Supply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Requires 500x Output Amplification</a:t>
            </a:r>
          </a:p>
          <a:p>
            <a:pPr marL="425450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Microcontroller</a:t>
            </a:r>
          </a:p>
          <a:p>
            <a:pPr marL="882650" lvl="1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Atmega328p</a:t>
            </a:r>
          </a:p>
          <a:p>
            <a:pPr marL="882650" lvl="1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DIO</a:t>
            </a:r>
          </a:p>
        </p:txBody>
      </p:sp>
      <p:pic>
        <p:nvPicPr>
          <p:cNvPr id="109" name="Shape 10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165" y="1691460"/>
            <a:ext cx="8955119" cy="59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Ryan-David Reyes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025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8254" y="1140754"/>
            <a:ext cx="10380509" cy="6843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46403" y="365760"/>
            <a:ext cx="7269525" cy="132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Specifications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946404" y="1828801"/>
            <a:ext cx="3360374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Etch-A-Sketch Arm</a:t>
            </a: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DC Motors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-in stall torque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120 RPM</a:t>
            </a:r>
          </a:p>
          <a:p>
            <a:pPr marL="425450" indent="-285750">
              <a:spcBef>
                <a:spcPts val="0"/>
              </a:spcBef>
              <a:buSzPct val="100000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Servo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-in stall torque</a:t>
            </a:r>
          </a:p>
          <a:p>
            <a:pPr marL="882650" lvl="1" indent="-285750">
              <a:spcBef>
                <a:spcPts val="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180 degrees of rotation</a:t>
            </a:r>
          </a:p>
          <a:p>
            <a:pPr marL="425450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Microcontroller</a:t>
            </a:r>
          </a:p>
          <a:p>
            <a:pPr marL="882650" lvl="1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Atmega328p</a:t>
            </a:r>
          </a:p>
          <a:p>
            <a:pPr marL="882650" lvl="1" indent="-2857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DIO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Ryan-David Reyes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Overall Constraints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 ft. by 1 ft. by 1 ft. size constraint at beginning and end.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Must be able to complete track in 5 minutes.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Robot must not split completely apart.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James Pace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Preliminary Overall Design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5" b="96632" l="6362" r="94235">
                        <a14:backgroundMark x1="76740" y1="55158" x2="76740" y2="55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57" y="1380608"/>
            <a:ext cx="5300095" cy="50050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James Pace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26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Lower Level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791" l="6395" r="92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46" y="2634562"/>
            <a:ext cx="5401897" cy="399907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James Pace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27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Electronics Level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2" b="95413" l="5063" r="97468">
                        <a14:backgroundMark x1="75105" y1="29358" x2="75105" y2="29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37" y="3054414"/>
            <a:ext cx="5011365" cy="345720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James Pace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28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Arms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5" b="96632" l="6362" r="94235">
                        <a14:backgroundMark x1="76740" y1="55158" x2="76740" y2="55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57" y="1380608"/>
            <a:ext cx="5300095" cy="50050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James Pace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29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Requirements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548" y="2784855"/>
            <a:ext cx="3359944" cy="21514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Sense a red LED (start condition)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Navigate according to the white line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Detect the sequence on a Simon Says game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Actuate the correct button sequence on a Simon Says game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Twist both knobs on an Etch-a-Sketch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Twist exactly one row of a Rubik’s Cube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Pick up and carry a single playing card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Budget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Julian Velasquez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Budget</a:t>
            </a:r>
          </a:p>
        </p:txBody>
      </p:sp>
      <p:graphicFrame>
        <p:nvGraphicFramePr>
          <p:cNvPr id="87" name="Shape 87"/>
          <p:cNvGraphicFramePr/>
          <p:nvPr>
            <p:extLst>
              <p:ext uri="{D42A27DB-BD31-4B8C-83A1-F6EECF244321}">
                <p14:modId xmlns:p14="http://schemas.microsoft.com/office/powerpoint/2010/main" val="419381758"/>
              </p:ext>
            </p:extLst>
          </p:nvPr>
        </p:nvGraphicFramePr>
        <p:xfrm>
          <a:off x="871536" y="2800350"/>
          <a:ext cx="6933060" cy="35231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66530"/>
                <a:gridCol w="3466530"/>
              </a:tblGrid>
              <a:tr h="4403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Wheels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$80.00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Motors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$300.00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Batteries/Chargers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$150.00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Microcontrollers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$300.00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Electronics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$200.00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Misc. Mechanical Parts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$170.00</a:t>
                      </a:r>
                    </a:p>
                  </a:txBody>
                  <a:tcPr marL="47625" marR="47625" marT="47625" marB="47625"/>
                </a:tc>
              </a:tr>
              <a:tr h="44039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$1,200.00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88" name="Shape 88"/>
          <p:cNvSpPr txBox="1"/>
          <p:nvPr/>
        </p:nvSpPr>
        <p:spPr>
          <a:xfrm>
            <a:off x="748145" y="2283401"/>
            <a:ext cx="2945822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Budget estimate for milestone 1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Julian Velasquez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Shape 93"/>
          <p:cNvGraphicFramePr/>
          <p:nvPr>
            <p:extLst>
              <p:ext uri="{D42A27DB-BD31-4B8C-83A1-F6EECF244321}">
                <p14:modId xmlns:p14="http://schemas.microsoft.com/office/powerpoint/2010/main" val="1408269390"/>
              </p:ext>
            </p:extLst>
          </p:nvPr>
        </p:nvGraphicFramePr>
        <p:xfrm>
          <a:off x="944274" y="2365574"/>
          <a:ext cx="6834564" cy="404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78188"/>
                <a:gridCol w="2278188"/>
                <a:gridCol w="2278188"/>
              </a:tblGrid>
              <a:tr h="3044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Items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Simon Frequency Analysis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Miscellaneous Electronics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$11.47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Propulsion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Motor Drivers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$47.95</a:t>
                      </a:r>
                    </a:p>
                  </a:txBody>
                  <a:tcPr marL="47625" marR="47625" marT="47625" marB="47625"/>
                </a:tc>
              </a:tr>
              <a:tr h="6863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Battery Charger for Propulsion/Manipulators Batteries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Battery Charger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$40.08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Batteries for Manipulators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$27.75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Simon/Rubik’s Manipulator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Servo Motor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$19.40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Propulsion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Miscellaneous Equipment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$51.89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Propulsion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Motors for Propulsion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$177.25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Etch-a-sketch manipulator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Gearmounts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$20.35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Etch-a-sketch manipulator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Miscellaneous equipment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$20.11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Mecanum Wheels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Propulsion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$71.76</a:t>
                      </a:r>
                    </a:p>
                  </a:txBody>
                  <a:tcPr marL="47625" marR="47625" marT="47625" marB="47625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>
                          <a:latin typeface="Calibri" panose="020F0502020204030204" pitchFamily="34" charset="0"/>
                        </a:rPr>
                        <a:t>$508.01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94" name="Shape 94"/>
          <p:cNvSpPr txBox="1"/>
          <p:nvPr/>
        </p:nvSpPr>
        <p:spPr>
          <a:xfrm>
            <a:off x="872836" y="2125266"/>
            <a:ext cx="2782166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Budget as of 10/17/14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Budget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Julian Velasquez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8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Budget</a:t>
            </a:r>
          </a:p>
        </p:txBody>
      </p:sp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623183239"/>
              </p:ext>
            </p:extLst>
          </p:nvPr>
        </p:nvGraphicFramePr>
        <p:xfrm>
          <a:off x="628650" y="2517844"/>
          <a:ext cx="4457720" cy="12978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544"/>
                <a:gridCol w="891544"/>
                <a:gridCol w="891544"/>
                <a:gridCol w="891544"/>
                <a:gridCol w="891544"/>
              </a:tblGrid>
              <a:tr h="5290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Total Hours per Semester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Total Hours Worked Both Semesters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Total Base Salary ($30 per hour)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Total Salary + Fringe Rate of (29%)</a:t>
                      </a:r>
                    </a:p>
                  </a:txBody>
                  <a:tcPr marL="47625" marR="47625" marT="47625" marB="47625"/>
                </a:tc>
              </a:tr>
              <a:tr h="384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1 Group Member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$11,520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$14,86</a:t>
                      </a:r>
                      <a:r>
                        <a:rPr lang="en-US" sz="80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25" marR="47625" marT="47625" marB="47625"/>
                </a:tc>
              </a:tr>
              <a:tr h="384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Whole Team (7 Members)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1,344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2,688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$80,640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$104,02</a:t>
                      </a:r>
                      <a:r>
                        <a:rPr lang="en-US" sz="800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02" name="Shape 102"/>
          <p:cNvSpPr txBox="1"/>
          <p:nvPr/>
        </p:nvSpPr>
        <p:spPr>
          <a:xfrm>
            <a:off x="628650" y="2205470"/>
            <a:ext cx="3135456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Personnel Cost</a:t>
            </a:r>
          </a:p>
        </p:txBody>
      </p:sp>
      <p:graphicFrame>
        <p:nvGraphicFramePr>
          <p:cNvPr id="103" name="Shape 103"/>
          <p:cNvGraphicFramePr/>
          <p:nvPr>
            <p:extLst>
              <p:ext uri="{D42A27DB-BD31-4B8C-83A1-F6EECF244321}">
                <p14:modId xmlns:p14="http://schemas.microsoft.com/office/powerpoint/2010/main" val="4283987832"/>
              </p:ext>
            </p:extLst>
          </p:nvPr>
        </p:nvGraphicFramePr>
        <p:xfrm>
          <a:off x="628650" y="4572000"/>
          <a:ext cx="4457700" cy="6155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900"/>
                <a:gridCol w="1485900"/>
                <a:gridCol w="1485900"/>
              </a:tblGrid>
              <a:tr h="2432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Direct Cost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Direct Cost + Fringe Rate + Overhead rate (45%)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Direct Cost + Overhead Rate (45%)</a:t>
                      </a:r>
                    </a:p>
                  </a:txBody>
                  <a:tcPr marL="47625" marR="47625" marT="47625" marB="47625"/>
                </a:tc>
              </a:tr>
              <a:tr h="23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$81,148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$151,57</a:t>
                      </a:r>
                      <a:r>
                        <a:rPr lang="en-US" sz="80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$117,66</a:t>
                      </a:r>
                      <a:r>
                        <a:rPr lang="en-US" sz="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04" name="Shape 104"/>
          <p:cNvSpPr txBox="1"/>
          <p:nvPr/>
        </p:nvSpPr>
        <p:spPr>
          <a:xfrm>
            <a:off x="628650" y="3732933"/>
            <a:ext cx="2309380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Direct and Overhead Costs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28650" y="5475976"/>
            <a:ext cx="7202700" cy="5438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latin typeface="Calibri" panose="020F0502020204030204" pitchFamily="34" charset="0"/>
              </a:rPr>
              <a:t>Overhead costs refers to an ongoing expense of operating a business. I.e. rent, gas, electricity, and labor burden.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Julian Velasquez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195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Budget</a:t>
            </a:r>
          </a:p>
        </p:txBody>
      </p:sp>
      <p:graphicFrame>
        <p:nvGraphicFramePr>
          <p:cNvPr id="111" name="Shape 111"/>
          <p:cNvGraphicFramePr/>
          <p:nvPr>
            <p:extLst>
              <p:ext uri="{D42A27DB-BD31-4B8C-83A1-F6EECF244321}">
                <p14:modId xmlns:p14="http://schemas.microsoft.com/office/powerpoint/2010/main" val="3370494807"/>
              </p:ext>
            </p:extLst>
          </p:nvPr>
        </p:nvGraphicFramePr>
        <p:xfrm>
          <a:off x="628650" y="2774375"/>
          <a:ext cx="4836976" cy="16783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8488"/>
                <a:gridCol w="2418488"/>
              </a:tblGrid>
              <a:tr h="3031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Expense ($)</a:t>
                      </a:r>
                    </a:p>
                  </a:txBody>
                  <a:tcPr marL="47625" marR="47625" marT="47625" marB="47625"/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Supplies and Small Items (Current)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$508</a:t>
                      </a:r>
                      <a:r>
                        <a:rPr lang="en-US" sz="800">
                          <a:latin typeface="Calibri" panose="020F0502020204030204" pitchFamily="34" charset="0"/>
                        </a:rPr>
                        <a:t>.01</a:t>
                      </a:r>
                    </a:p>
                  </a:txBody>
                  <a:tcPr marL="47625" marR="47625" marT="47625" marB="47625"/>
                </a:tc>
              </a:tr>
              <a:tr h="384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Additional Supplies and Small Items (Projected)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$691.99</a:t>
                      </a:r>
                    </a:p>
                  </a:txBody>
                  <a:tcPr marL="47625" marR="47625" marT="47625" marB="47625"/>
                </a:tc>
              </a:tr>
              <a:tr h="384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Direct Cost + Fringe Rate + Overhead rate (45%)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$151,573.74</a:t>
                      </a:r>
                    </a:p>
                  </a:txBody>
                  <a:tcPr marL="47625" marR="47625" marT="47625" marB="47625"/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>
                          <a:latin typeface="Calibri" panose="020F0502020204030204" pitchFamily="34" charset="0"/>
                        </a:rPr>
                        <a:t>Total Project Cost: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800" u="none" strike="noStrike" cap="none" baseline="0" dirty="0">
                          <a:latin typeface="Calibri" panose="020F0502020204030204" pitchFamily="34" charset="0"/>
                        </a:rPr>
                        <a:t>$152,773.74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12" name="Shape 112"/>
          <p:cNvSpPr txBox="1"/>
          <p:nvPr/>
        </p:nvSpPr>
        <p:spPr>
          <a:xfrm>
            <a:off x="628651" y="2400300"/>
            <a:ext cx="3493943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Total Project cost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628651" y="4536870"/>
            <a:ext cx="4956300" cy="463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latin typeface="Calibri" panose="020F0502020204030204" pitchFamily="34" charset="0"/>
              </a:rPr>
              <a:t>Fringe rate is the cost of an employee’s benefits divided by the wages paid to an employee for the hours worked.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Julian Velasquez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928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71831"/>
            <a:ext cx="7063740" cy="404164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Schedule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13479"/>
            <a:ext cx="7063740" cy="169164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Julian Velasquez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27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Schedule</a:t>
            </a:r>
          </a:p>
        </p:txBody>
      </p:sp>
      <p:graphicFrame>
        <p:nvGraphicFramePr>
          <p:cNvPr id="125" name="Shape 125"/>
          <p:cNvGraphicFramePr/>
          <p:nvPr>
            <p:extLst>
              <p:ext uri="{D42A27DB-BD31-4B8C-83A1-F6EECF244321}">
                <p14:modId xmlns:p14="http://schemas.microsoft.com/office/powerpoint/2010/main" val="1618896455"/>
              </p:ext>
            </p:extLst>
          </p:nvPr>
        </p:nvGraphicFramePr>
        <p:xfrm>
          <a:off x="1059206" y="2522625"/>
          <a:ext cx="4457700" cy="3255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900"/>
                <a:gridCol w="1485900"/>
                <a:gridCol w="1485900"/>
              </a:tblGrid>
              <a:tr h="22574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800" b="1" dirty="0"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800" b="1"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800" b="1">
                          <a:latin typeface="Calibri" panose="020F0502020204030204" pitchFamily="34" charset="0"/>
                        </a:rPr>
                        <a:t>Individuals Responsible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3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Simon Arm Prototype Complete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11/6/2014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Julian, Nils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3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Etch-A-Sketch Prototype Complete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12/16/14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Donovan, Chris, James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49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Line Following Complete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11/4/14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Nils, Ryan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49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Final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Chassis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Built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2/4/15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James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49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Local Competition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</a:rPr>
                        <a:t>Late February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Whole Team</a:t>
                      </a:r>
                    </a:p>
                  </a:txBody>
                  <a:tcPr marL="50006" marR="50006" marT="50006" marB="50006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Julian Velasquez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36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5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Risk Assessment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Kurt </a:t>
            </a:r>
            <a:r>
              <a:rPr lang="en-US" dirty="0" err="1" smtClean="0">
                <a:latin typeface="Calibri" panose="020F0502020204030204" pitchFamily="34" charset="0"/>
              </a:rPr>
              <a:t>Marsman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59" y="352881"/>
            <a:ext cx="7269480" cy="132556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Budgetary Risks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3170" y="2300553"/>
            <a:ext cx="3614251" cy="34930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Design Requirements </a:t>
            </a:r>
            <a:r>
              <a:rPr lang="en-US" dirty="0">
                <a:latin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</a:rPr>
              <a:t>ot </a:t>
            </a:r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et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Buying wrong parts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Proper planning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Scheduling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Overall bottom line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Gantt chart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 descr="waste-money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 b="8272"/>
          <a:stretch>
            <a:fillRect/>
          </a:stretch>
        </p:blipFill>
        <p:spPr>
          <a:xfrm>
            <a:off x="4652307" y="2300552"/>
            <a:ext cx="3419856" cy="34930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38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Hardware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 descr="Screen Shot 2014-10-19 at 11.58.42 AM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10582"/>
          <a:stretch>
            <a:fillRect/>
          </a:stretch>
        </p:blipFill>
        <p:spPr>
          <a:xfrm>
            <a:off x="1042416" y="2313432"/>
            <a:ext cx="3419856" cy="34930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Voltage and Current Associated with Design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Motor Drivers</a:t>
            </a:r>
          </a:p>
          <a:p>
            <a:r>
              <a:rPr lang="en-US" dirty="0">
                <a:latin typeface="Calibri" panose="020F0502020204030204" pitchFamily="34" charset="0"/>
              </a:rPr>
              <a:t>Motors on Robot Breaking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Double check specs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77467"/>
            <a:ext cx="388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Solarbotics</a:t>
            </a:r>
            <a:r>
              <a:rPr lang="en-US" dirty="0" smtClean="0">
                <a:latin typeface="Calibri" panose="020F0502020204030204" pitchFamily="34" charset="0"/>
              </a:rPr>
              <a:t> L298 Compact Motor Driver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39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78639"/>
            <a:ext cx="7269480" cy="132556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Limitations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41680"/>
            <a:ext cx="6446520" cy="435133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Robot must be fully autonomous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Robot must fit inside a 1’ by ‘1 by 1’ box at the beginning and end of a run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Robot cannot split into multiple pieces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Robot must contain no flammable liquids, explosives, high pressures, or otherwise dangerous elements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course must be completed in less than 5 minutes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93255" y="4092178"/>
            <a:ext cx="3581400" cy="273844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Presenter: Nils </a:t>
            </a:r>
            <a:r>
              <a:rPr lang="en-US" dirty="0" err="1" smtClean="0">
                <a:latin typeface="Calibri" panose="020F0502020204030204" pitchFamily="34" charset="0"/>
              </a:rPr>
              <a:t>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Software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Errors in Code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Version control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GIT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No Walls on Track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Refine code early 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Have people ready to catch the bot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40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Performance Risks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Precision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Positioning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Motor Encoder Decoder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Arm Alignment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Axis of rotation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Grabber Design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Sideways Movement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Line following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Forward motion with turn in place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41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Preliminary design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8" y="2494644"/>
            <a:ext cx="3359944" cy="27319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Arduino Mega 2560 is the main controller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Wheels are omnidirectional </a:t>
            </a:r>
            <a:r>
              <a:rPr lang="en-US" dirty="0" err="1" smtClean="0">
                <a:latin typeface="Calibri" panose="020F0502020204030204" pitchFamily="34" charset="0"/>
              </a:rPr>
              <a:t>Mecanum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DC motors with encoders are used for propulsion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Line following subsystem: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9 IRR Sensors with dedicated Arduino Mini Pro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 “challenge” subsystems with dedicated microcontrollers: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Rubik/Simon subsystem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Etch-a-Sketch/Playing card subsystem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Project Management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Team Manager: Nils </a:t>
            </a:r>
            <a:r>
              <a:rPr lang="en-US" dirty="0" err="1" smtClean="0">
                <a:latin typeface="Calibri" panose="020F0502020204030204" pitchFamily="34" charset="0"/>
              </a:rPr>
              <a:t>Bjeren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Coordinates the project as a whole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Serves as interface between team and ECE faculty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Is responsible for continued progress being made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Head Programmer/Control Engineer: Ryan-David Reyes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Oversees and maintains stable versions of all code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Implements omnidirectional motor control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Implements communication between subsystems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Head Mechanical Engineer: James Pace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Has the final say on all mechanical/structural decisions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Serves as interface between team and ME faculty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Assures the structural integrity of the chassis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6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Project Management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Financial Advisor/Power Engineer: Julian Velasquez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Maintains budget and purchase record for the team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Calculates power requirements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Chooses battery units to satisfy power requirements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Secretary/Systems Engineer: Kurt </a:t>
            </a:r>
            <a:r>
              <a:rPr lang="en-US" dirty="0" err="1" smtClean="0">
                <a:latin typeface="Calibri" panose="020F0502020204030204" pitchFamily="34" charset="0"/>
              </a:rPr>
              <a:t>Marsman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Creates and maintains meeting minutes and other required documents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Creates and maintains the system that ensures reliable start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Assists in development of Rubik/Simon Says subsystem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Systems Engineer: Donovan Carey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Creates the system-level design of the Etch-a-Sketch/Playing Card subsystem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Submits software requirements to the Control Engineers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Performs mechanical testing of the subsystem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7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78639"/>
            <a:ext cx="7269480" cy="132556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Project Management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41680"/>
            <a:ext cx="6446520" cy="435133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Control Engineer: Christopher Lewis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Works with Etch-a-Sketch/Playing Card systems engineer to establish software requirements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Writes software for the subsystem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Mentor and assist other team members with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93255" y="4092178"/>
            <a:ext cx="3581400" cy="273844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Presenter: Nils Bjeren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t>8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Concept Generation and Selection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Christopher Lewis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Donovan Carey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266</TotalTime>
  <Words>1820</Words>
  <Application>Microsoft Office PowerPoint</Application>
  <PresentationFormat>On-screen Show (4:3)</PresentationFormat>
  <Paragraphs>526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Schoolbook</vt:lpstr>
      <vt:lpstr>Times New Roman</vt:lpstr>
      <vt:lpstr>Wingdings 2</vt:lpstr>
      <vt:lpstr>View</vt:lpstr>
      <vt:lpstr>SoutheastCon  Team 1A</vt:lpstr>
      <vt:lpstr>IEEE SoutheastCon Hardware Competition</vt:lpstr>
      <vt:lpstr>Requirements</vt:lpstr>
      <vt:lpstr>Limitations</vt:lpstr>
      <vt:lpstr>Preliminary design</vt:lpstr>
      <vt:lpstr>Project Management</vt:lpstr>
      <vt:lpstr>Project Management</vt:lpstr>
      <vt:lpstr>Project Management</vt:lpstr>
      <vt:lpstr>Concept Generation and Selection</vt:lpstr>
      <vt:lpstr>Movement / Line Following Design</vt:lpstr>
      <vt:lpstr>Chassis Design</vt:lpstr>
      <vt:lpstr>Communication</vt:lpstr>
      <vt:lpstr>Manipulator Arms </vt:lpstr>
      <vt:lpstr>Simon Says/ Rubik’s Cube </vt:lpstr>
      <vt:lpstr>PowerPoint Presentation</vt:lpstr>
      <vt:lpstr>Etch a Sketch/ Playing Card</vt:lpstr>
      <vt:lpstr>Power Systems</vt:lpstr>
      <vt:lpstr>Alternative Solutions</vt:lpstr>
      <vt:lpstr>Preliminary System-Level Design</vt:lpstr>
      <vt:lpstr>Block Diagram</vt:lpstr>
      <vt:lpstr>Specifications</vt:lpstr>
      <vt:lpstr>Specifications </vt:lpstr>
      <vt:lpstr>Specifications</vt:lpstr>
      <vt:lpstr>Specifications</vt:lpstr>
      <vt:lpstr>Overall Constraints</vt:lpstr>
      <vt:lpstr>Preliminary Overall Design</vt:lpstr>
      <vt:lpstr>Lower Level</vt:lpstr>
      <vt:lpstr>Electronics Level</vt:lpstr>
      <vt:lpstr>Arms</vt:lpstr>
      <vt:lpstr>Budget</vt:lpstr>
      <vt:lpstr>Budget</vt:lpstr>
      <vt:lpstr>Budget</vt:lpstr>
      <vt:lpstr>Budget</vt:lpstr>
      <vt:lpstr>Budget</vt:lpstr>
      <vt:lpstr>Schedule</vt:lpstr>
      <vt:lpstr>Schedule</vt:lpstr>
      <vt:lpstr>Risk Assessment</vt:lpstr>
      <vt:lpstr>Budgetary Risks</vt:lpstr>
      <vt:lpstr>Hardware</vt:lpstr>
      <vt:lpstr>Software</vt:lpstr>
      <vt:lpstr>Performance Risks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SoutheastCon  Team 1A</dc:title>
  <dc:creator>Microsoft account</dc:creator>
  <cp:lastModifiedBy>Microsoft account</cp:lastModifiedBy>
  <cp:revision>26</cp:revision>
  <dcterms:created xsi:type="dcterms:W3CDTF">2014-10-18T17:37:36Z</dcterms:created>
  <dcterms:modified xsi:type="dcterms:W3CDTF">2014-10-20T12:06:58Z</dcterms:modified>
</cp:coreProperties>
</file>