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6"/>
  </p:notesMasterIdLst>
  <p:sldIdLst>
    <p:sldId id="305" r:id="rId2"/>
    <p:sldId id="306" r:id="rId3"/>
    <p:sldId id="307" r:id="rId4"/>
    <p:sldId id="313" r:id="rId5"/>
    <p:sldId id="314" r:id="rId6"/>
    <p:sldId id="315" r:id="rId7"/>
    <p:sldId id="316" r:id="rId8"/>
    <p:sldId id="272" r:id="rId9"/>
    <p:sldId id="311" r:id="rId10"/>
    <p:sldId id="269" r:id="rId11"/>
    <p:sldId id="310" r:id="rId12"/>
    <p:sldId id="308" r:id="rId13"/>
    <p:sldId id="309" r:id="rId14"/>
    <p:sldId id="312" r:id="rId15"/>
    <p:sldId id="297" r:id="rId16"/>
    <p:sldId id="298" r:id="rId17"/>
    <p:sldId id="299" r:id="rId18"/>
    <p:sldId id="300" r:id="rId19"/>
    <p:sldId id="317" r:id="rId20"/>
    <p:sldId id="318" r:id="rId21"/>
    <p:sldId id="319" r:id="rId22"/>
    <p:sldId id="320" r:id="rId23"/>
    <p:sldId id="321" r:id="rId24"/>
    <p:sldId id="322" r:id="rId25"/>
    <p:sldId id="323" r:id="rId26"/>
    <p:sldId id="324" r:id="rId27"/>
    <p:sldId id="325" r:id="rId28"/>
    <p:sldId id="326" r:id="rId29"/>
    <p:sldId id="327" r:id="rId30"/>
    <p:sldId id="329" r:id="rId31"/>
    <p:sldId id="330" r:id="rId32"/>
    <p:sldId id="331" r:id="rId33"/>
    <p:sldId id="332" r:id="rId34"/>
    <p:sldId id="333" r:id="rId35"/>
    <p:sldId id="334" r:id="rId36"/>
    <p:sldId id="341" r:id="rId37"/>
    <p:sldId id="342" r:id="rId38"/>
    <p:sldId id="343" r:id="rId39"/>
    <p:sldId id="344" r:id="rId40"/>
    <p:sldId id="345" r:id="rId41"/>
    <p:sldId id="346" r:id="rId42"/>
    <p:sldId id="349" r:id="rId43"/>
    <p:sldId id="350" r:id="rId44"/>
    <p:sldId id="351" r:id="rId45"/>
    <p:sldId id="352" r:id="rId46"/>
    <p:sldId id="353" r:id="rId47"/>
    <p:sldId id="354" r:id="rId48"/>
    <p:sldId id="355" r:id="rId49"/>
    <p:sldId id="335" r:id="rId50"/>
    <p:sldId id="336" r:id="rId51"/>
    <p:sldId id="337" r:id="rId52"/>
    <p:sldId id="338" r:id="rId53"/>
    <p:sldId id="339" r:id="rId54"/>
    <p:sldId id="34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v11g@my.fsu.edu" initials="j"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74" d="100"/>
          <a:sy n="74" d="100"/>
        </p:scale>
        <p:origin x="10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E491B-4C58-44F8-B4C2-2047ECA34131}" type="doc">
      <dgm:prSet loTypeId="urn:microsoft.com/office/officeart/2005/8/layout/hierarchy3" loCatId="hierarchy" qsTypeId="urn:microsoft.com/office/officeart/2005/8/quickstyle/simple1" qsCatId="simple" csTypeId="urn:microsoft.com/office/officeart/2005/8/colors/accent0_1" csCatId="mainScheme" phldr="1"/>
      <dgm:spPr/>
      <dgm:t>
        <a:bodyPr/>
        <a:lstStyle/>
        <a:p>
          <a:endParaRPr lang="en-US"/>
        </a:p>
      </dgm:t>
    </dgm:pt>
    <dgm:pt modelId="{F1C67DF2-577C-401D-BE3D-67A1974CAB0F}">
      <dgm:prSet phldrT="[Text]"/>
      <dgm:spPr/>
      <dgm:t>
        <a:bodyPr/>
        <a:lstStyle/>
        <a:p>
          <a:r>
            <a:rPr lang="en-US" dirty="0" smtClean="0"/>
            <a:t>Data Packet (4+ bytes)</a:t>
          </a:r>
          <a:endParaRPr lang="en-US" dirty="0"/>
        </a:p>
      </dgm:t>
    </dgm:pt>
    <dgm:pt modelId="{A1A6FFE9-7902-4E81-AA91-392E9F81E3A7}" type="parTrans" cxnId="{E2120EED-6865-4B4C-9D12-B81001F526CF}">
      <dgm:prSet/>
      <dgm:spPr/>
      <dgm:t>
        <a:bodyPr/>
        <a:lstStyle/>
        <a:p>
          <a:endParaRPr lang="en-US"/>
        </a:p>
      </dgm:t>
    </dgm:pt>
    <dgm:pt modelId="{93758A9C-C6B1-446E-9868-EAA4FE56CA45}" type="sibTrans" cxnId="{E2120EED-6865-4B4C-9D12-B81001F526CF}">
      <dgm:prSet/>
      <dgm:spPr/>
      <dgm:t>
        <a:bodyPr/>
        <a:lstStyle/>
        <a:p>
          <a:endParaRPr lang="en-US"/>
        </a:p>
      </dgm:t>
    </dgm:pt>
    <dgm:pt modelId="{2C90C193-83F6-4C93-A861-F42B0BD0A871}">
      <dgm:prSet phldrT="[Text]"/>
      <dgm:spPr/>
      <dgm:t>
        <a:bodyPr/>
        <a:lstStyle/>
        <a:p>
          <a:r>
            <a:rPr lang="en-US" dirty="0" smtClean="0"/>
            <a:t>Header (0xFF)</a:t>
          </a:r>
          <a:endParaRPr lang="en-US" dirty="0"/>
        </a:p>
      </dgm:t>
    </dgm:pt>
    <dgm:pt modelId="{D1FEEC09-0A54-4E46-8BA1-C1399A1AD910}" type="parTrans" cxnId="{50E504CA-A3D2-4348-B818-E104353E4DEC}">
      <dgm:prSet/>
      <dgm:spPr/>
      <dgm:t>
        <a:bodyPr/>
        <a:lstStyle/>
        <a:p>
          <a:endParaRPr lang="en-US"/>
        </a:p>
      </dgm:t>
    </dgm:pt>
    <dgm:pt modelId="{B08B78D2-7CA6-42BB-B46E-2902C7603E2C}" type="sibTrans" cxnId="{50E504CA-A3D2-4348-B818-E104353E4DEC}">
      <dgm:prSet/>
      <dgm:spPr/>
      <dgm:t>
        <a:bodyPr/>
        <a:lstStyle/>
        <a:p>
          <a:endParaRPr lang="en-US"/>
        </a:p>
      </dgm:t>
    </dgm:pt>
    <dgm:pt modelId="{CE987B8E-4B0C-4055-8F8A-BC37F77FD641}">
      <dgm:prSet phldrT="[Text]"/>
      <dgm:spPr/>
      <dgm:t>
        <a:bodyPr/>
        <a:lstStyle/>
        <a:p>
          <a:r>
            <a:rPr lang="en-US" smtClean="0"/>
            <a:t>Forwards/Backwards Velocity</a:t>
          </a:r>
          <a:endParaRPr lang="en-US" dirty="0"/>
        </a:p>
      </dgm:t>
    </dgm:pt>
    <dgm:pt modelId="{8DF2A06B-DDA2-40AA-90EA-73C102FD0CF2}" type="parTrans" cxnId="{C3161D53-8C77-4794-9537-DB87E67588A0}">
      <dgm:prSet/>
      <dgm:spPr/>
      <dgm:t>
        <a:bodyPr/>
        <a:lstStyle/>
        <a:p>
          <a:endParaRPr lang="en-US"/>
        </a:p>
      </dgm:t>
    </dgm:pt>
    <dgm:pt modelId="{5358F296-234A-435D-BBB5-5DCC11A2968F}" type="sibTrans" cxnId="{C3161D53-8C77-4794-9537-DB87E67588A0}">
      <dgm:prSet/>
      <dgm:spPr/>
      <dgm:t>
        <a:bodyPr/>
        <a:lstStyle/>
        <a:p>
          <a:endParaRPr lang="en-US"/>
        </a:p>
      </dgm:t>
    </dgm:pt>
    <dgm:pt modelId="{326B619C-5206-4E93-A8AF-3F5B80168982}">
      <dgm:prSet phldrT="[Text]"/>
      <dgm:spPr/>
      <dgm:t>
        <a:bodyPr/>
        <a:lstStyle/>
        <a:p>
          <a:r>
            <a:rPr lang="en-US" dirty="0" smtClean="0"/>
            <a:t>Left/Right Velocity</a:t>
          </a:r>
          <a:endParaRPr lang="en-US" dirty="0"/>
        </a:p>
      </dgm:t>
    </dgm:pt>
    <dgm:pt modelId="{BD910060-3122-4802-89DE-F7F2C4DF1040}" type="parTrans" cxnId="{E0A71AAD-E9DD-47A1-93A3-E777EB2E62D1}">
      <dgm:prSet/>
      <dgm:spPr/>
      <dgm:t>
        <a:bodyPr/>
        <a:lstStyle/>
        <a:p>
          <a:endParaRPr lang="en-US"/>
        </a:p>
      </dgm:t>
    </dgm:pt>
    <dgm:pt modelId="{1FAA6EEA-62BF-4500-98E3-0414DB20CF56}" type="sibTrans" cxnId="{E0A71AAD-E9DD-47A1-93A3-E777EB2E62D1}">
      <dgm:prSet/>
      <dgm:spPr/>
      <dgm:t>
        <a:bodyPr/>
        <a:lstStyle/>
        <a:p>
          <a:endParaRPr lang="en-US"/>
        </a:p>
      </dgm:t>
    </dgm:pt>
    <dgm:pt modelId="{EC364F7F-0364-421B-8061-EE2F1C978C6A}">
      <dgm:prSet phldrT="[Text]"/>
      <dgm:spPr/>
      <dgm:t>
        <a:bodyPr/>
        <a:lstStyle/>
        <a:p>
          <a:r>
            <a:rPr lang="en-US" dirty="0" smtClean="0"/>
            <a:t>Angular Correction</a:t>
          </a:r>
          <a:endParaRPr lang="en-US" dirty="0"/>
        </a:p>
      </dgm:t>
    </dgm:pt>
    <dgm:pt modelId="{62B83D0D-9653-4512-9E97-289BB3D6CEA5}" type="parTrans" cxnId="{D5DFE001-AD18-428B-A958-9298B0C83293}">
      <dgm:prSet/>
      <dgm:spPr/>
      <dgm:t>
        <a:bodyPr/>
        <a:lstStyle/>
        <a:p>
          <a:endParaRPr lang="en-US"/>
        </a:p>
      </dgm:t>
    </dgm:pt>
    <dgm:pt modelId="{87229403-663B-4163-B0C0-7990F64F12B0}" type="sibTrans" cxnId="{D5DFE001-AD18-428B-A958-9298B0C83293}">
      <dgm:prSet/>
      <dgm:spPr/>
      <dgm:t>
        <a:bodyPr/>
        <a:lstStyle/>
        <a:p>
          <a:endParaRPr lang="en-US"/>
        </a:p>
      </dgm:t>
    </dgm:pt>
    <dgm:pt modelId="{EFC1B434-873C-491A-B372-812ADF078CC9}">
      <dgm:prSet phldrT="[Text]"/>
      <dgm:spPr/>
      <dgm:t>
        <a:bodyPr/>
        <a:lstStyle/>
        <a:p>
          <a:r>
            <a:rPr lang="en-US" dirty="0" smtClean="0"/>
            <a:t>Debug</a:t>
          </a:r>
          <a:endParaRPr lang="en-US" dirty="0"/>
        </a:p>
      </dgm:t>
    </dgm:pt>
    <dgm:pt modelId="{607153D8-8963-4FD4-9D6D-9A6117D69FDB}" type="sibTrans" cxnId="{45306546-6271-4574-9AAB-7AB598CF6A3F}">
      <dgm:prSet/>
      <dgm:spPr/>
      <dgm:t>
        <a:bodyPr/>
        <a:lstStyle/>
        <a:p>
          <a:endParaRPr lang="en-US"/>
        </a:p>
      </dgm:t>
    </dgm:pt>
    <dgm:pt modelId="{F8E59A60-692C-44EF-B44E-252F04E84049}" type="parTrans" cxnId="{45306546-6271-4574-9AAB-7AB598CF6A3F}">
      <dgm:prSet/>
      <dgm:spPr/>
      <dgm:t>
        <a:bodyPr/>
        <a:lstStyle/>
        <a:p>
          <a:endParaRPr lang="en-US"/>
        </a:p>
      </dgm:t>
    </dgm:pt>
    <dgm:pt modelId="{227B626E-0719-4393-91C2-F6CAFFDE63DE}" type="pres">
      <dgm:prSet presAssocID="{2C7E491B-4C58-44F8-B4C2-2047ECA34131}" presName="diagram" presStyleCnt="0">
        <dgm:presLayoutVars>
          <dgm:chPref val="1"/>
          <dgm:dir/>
          <dgm:animOne val="branch"/>
          <dgm:animLvl val="lvl"/>
          <dgm:resizeHandles/>
        </dgm:presLayoutVars>
      </dgm:prSet>
      <dgm:spPr/>
      <dgm:t>
        <a:bodyPr/>
        <a:lstStyle/>
        <a:p>
          <a:endParaRPr lang="en-US"/>
        </a:p>
      </dgm:t>
    </dgm:pt>
    <dgm:pt modelId="{ACBBF92C-B074-460E-A76D-BAF5DAFFE8A3}" type="pres">
      <dgm:prSet presAssocID="{F1C67DF2-577C-401D-BE3D-67A1974CAB0F}" presName="root" presStyleCnt="0"/>
      <dgm:spPr/>
    </dgm:pt>
    <dgm:pt modelId="{10F0E774-F998-43BD-9F9E-D4AEE57F2845}" type="pres">
      <dgm:prSet presAssocID="{F1C67DF2-577C-401D-BE3D-67A1974CAB0F}" presName="rootComposite" presStyleCnt="0"/>
      <dgm:spPr/>
    </dgm:pt>
    <dgm:pt modelId="{F443D233-546B-4D65-8A88-DE99893DA93A}" type="pres">
      <dgm:prSet presAssocID="{F1C67DF2-577C-401D-BE3D-67A1974CAB0F}" presName="rootText" presStyleLbl="node1" presStyleIdx="0" presStyleCnt="1" custScaleX="260971"/>
      <dgm:spPr/>
      <dgm:t>
        <a:bodyPr/>
        <a:lstStyle/>
        <a:p>
          <a:endParaRPr lang="en-US"/>
        </a:p>
      </dgm:t>
    </dgm:pt>
    <dgm:pt modelId="{DFE564F5-8762-4517-8A1E-4E04293AFA48}" type="pres">
      <dgm:prSet presAssocID="{F1C67DF2-577C-401D-BE3D-67A1974CAB0F}" presName="rootConnector" presStyleLbl="node1" presStyleIdx="0" presStyleCnt="1"/>
      <dgm:spPr/>
      <dgm:t>
        <a:bodyPr/>
        <a:lstStyle/>
        <a:p>
          <a:endParaRPr lang="en-US"/>
        </a:p>
      </dgm:t>
    </dgm:pt>
    <dgm:pt modelId="{2151828B-4630-48AE-9473-4DA0EAAE88B4}" type="pres">
      <dgm:prSet presAssocID="{F1C67DF2-577C-401D-BE3D-67A1974CAB0F}" presName="childShape" presStyleCnt="0"/>
      <dgm:spPr/>
    </dgm:pt>
    <dgm:pt modelId="{F333330E-AFBB-43CD-BB0B-21B22D5AFB32}" type="pres">
      <dgm:prSet presAssocID="{D1FEEC09-0A54-4E46-8BA1-C1399A1AD910}" presName="Name13" presStyleLbl="parChTrans1D2" presStyleIdx="0" presStyleCnt="5"/>
      <dgm:spPr/>
      <dgm:t>
        <a:bodyPr/>
        <a:lstStyle/>
        <a:p>
          <a:endParaRPr lang="en-US"/>
        </a:p>
      </dgm:t>
    </dgm:pt>
    <dgm:pt modelId="{44AD738F-2838-40D1-BD7C-D3EA5727AA93}" type="pres">
      <dgm:prSet presAssocID="{2C90C193-83F6-4C93-A861-F42B0BD0A871}" presName="childText" presStyleLbl="bgAcc1" presStyleIdx="0" presStyleCnt="5" custScaleX="291664">
        <dgm:presLayoutVars>
          <dgm:bulletEnabled val="1"/>
        </dgm:presLayoutVars>
      </dgm:prSet>
      <dgm:spPr/>
      <dgm:t>
        <a:bodyPr/>
        <a:lstStyle/>
        <a:p>
          <a:endParaRPr lang="en-US"/>
        </a:p>
      </dgm:t>
    </dgm:pt>
    <dgm:pt modelId="{BD4AB9FF-62D8-4463-9AD0-31EEBD70F69C}" type="pres">
      <dgm:prSet presAssocID="{8DF2A06B-DDA2-40AA-90EA-73C102FD0CF2}" presName="Name13" presStyleLbl="parChTrans1D2" presStyleIdx="1" presStyleCnt="5"/>
      <dgm:spPr/>
      <dgm:t>
        <a:bodyPr/>
        <a:lstStyle/>
        <a:p>
          <a:endParaRPr lang="en-US"/>
        </a:p>
      </dgm:t>
    </dgm:pt>
    <dgm:pt modelId="{CD6DE623-C460-40F9-9AFB-2A41A6862EC1}" type="pres">
      <dgm:prSet presAssocID="{CE987B8E-4B0C-4055-8F8A-BC37F77FD641}" presName="childText" presStyleLbl="bgAcc1" presStyleIdx="1" presStyleCnt="5" custScaleX="291664">
        <dgm:presLayoutVars>
          <dgm:bulletEnabled val="1"/>
        </dgm:presLayoutVars>
      </dgm:prSet>
      <dgm:spPr/>
      <dgm:t>
        <a:bodyPr/>
        <a:lstStyle/>
        <a:p>
          <a:endParaRPr lang="en-US"/>
        </a:p>
      </dgm:t>
    </dgm:pt>
    <dgm:pt modelId="{D4050C1B-9965-4C7D-B02B-970F4C62353B}" type="pres">
      <dgm:prSet presAssocID="{BD910060-3122-4802-89DE-F7F2C4DF1040}" presName="Name13" presStyleLbl="parChTrans1D2" presStyleIdx="2" presStyleCnt="5"/>
      <dgm:spPr/>
      <dgm:t>
        <a:bodyPr/>
        <a:lstStyle/>
        <a:p>
          <a:endParaRPr lang="en-US"/>
        </a:p>
      </dgm:t>
    </dgm:pt>
    <dgm:pt modelId="{B4CE0437-D7E6-46F6-8D77-5055CC4DA3A5}" type="pres">
      <dgm:prSet presAssocID="{326B619C-5206-4E93-A8AF-3F5B80168982}" presName="childText" presStyleLbl="bgAcc1" presStyleIdx="2" presStyleCnt="5" custScaleX="291664">
        <dgm:presLayoutVars>
          <dgm:bulletEnabled val="1"/>
        </dgm:presLayoutVars>
      </dgm:prSet>
      <dgm:spPr/>
      <dgm:t>
        <a:bodyPr/>
        <a:lstStyle/>
        <a:p>
          <a:endParaRPr lang="en-US"/>
        </a:p>
      </dgm:t>
    </dgm:pt>
    <dgm:pt modelId="{206A6FBA-D984-4792-B903-C6C056DF41D5}" type="pres">
      <dgm:prSet presAssocID="{62B83D0D-9653-4512-9E97-289BB3D6CEA5}" presName="Name13" presStyleLbl="parChTrans1D2" presStyleIdx="3" presStyleCnt="5"/>
      <dgm:spPr/>
      <dgm:t>
        <a:bodyPr/>
        <a:lstStyle/>
        <a:p>
          <a:endParaRPr lang="en-US"/>
        </a:p>
      </dgm:t>
    </dgm:pt>
    <dgm:pt modelId="{AD8CE482-5418-4D29-9B05-D261E2D8CE8A}" type="pres">
      <dgm:prSet presAssocID="{EC364F7F-0364-421B-8061-EE2F1C978C6A}" presName="childText" presStyleLbl="bgAcc1" presStyleIdx="3" presStyleCnt="5" custScaleX="291664">
        <dgm:presLayoutVars>
          <dgm:bulletEnabled val="1"/>
        </dgm:presLayoutVars>
      </dgm:prSet>
      <dgm:spPr/>
      <dgm:t>
        <a:bodyPr/>
        <a:lstStyle/>
        <a:p>
          <a:endParaRPr lang="en-US"/>
        </a:p>
      </dgm:t>
    </dgm:pt>
    <dgm:pt modelId="{ABD0C2EC-BF9E-4DDB-A122-4E8A3CD67965}" type="pres">
      <dgm:prSet presAssocID="{F8E59A60-692C-44EF-B44E-252F04E84049}" presName="Name13" presStyleLbl="parChTrans1D2" presStyleIdx="4" presStyleCnt="5"/>
      <dgm:spPr/>
      <dgm:t>
        <a:bodyPr/>
        <a:lstStyle/>
        <a:p>
          <a:endParaRPr lang="en-US"/>
        </a:p>
      </dgm:t>
    </dgm:pt>
    <dgm:pt modelId="{FAB8178E-E39A-4F9B-B24B-AEFC31E2920A}" type="pres">
      <dgm:prSet presAssocID="{EFC1B434-873C-491A-B372-812ADF078CC9}" presName="childText" presStyleLbl="bgAcc1" presStyleIdx="4" presStyleCnt="5" custScaleX="291664">
        <dgm:presLayoutVars>
          <dgm:bulletEnabled val="1"/>
        </dgm:presLayoutVars>
      </dgm:prSet>
      <dgm:spPr/>
      <dgm:t>
        <a:bodyPr/>
        <a:lstStyle/>
        <a:p>
          <a:endParaRPr lang="en-US"/>
        </a:p>
      </dgm:t>
    </dgm:pt>
  </dgm:ptLst>
  <dgm:cxnLst>
    <dgm:cxn modelId="{8F902B0B-06B8-44E9-B433-A74080006F96}" type="presOf" srcId="{62B83D0D-9653-4512-9E97-289BB3D6CEA5}" destId="{206A6FBA-D984-4792-B903-C6C056DF41D5}" srcOrd="0" destOrd="0" presId="urn:microsoft.com/office/officeart/2005/8/layout/hierarchy3"/>
    <dgm:cxn modelId="{DD7B9A2E-E549-475A-BCF7-39D6B79A8D1D}" type="presOf" srcId="{BD910060-3122-4802-89DE-F7F2C4DF1040}" destId="{D4050C1B-9965-4C7D-B02B-970F4C62353B}" srcOrd="0" destOrd="0" presId="urn:microsoft.com/office/officeart/2005/8/layout/hierarchy3"/>
    <dgm:cxn modelId="{CFCEB504-F176-41C1-BA3A-26F2220F3D9D}" type="presOf" srcId="{CE987B8E-4B0C-4055-8F8A-BC37F77FD641}" destId="{CD6DE623-C460-40F9-9AFB-2A41A6862EC1}" srcOrd="0" destOrd="0" presId="urn:microsoft.com/office/officeart/2005/8/layout/hierarchy3"/>
    <dgm:cxn modelId="{D51C2F17-DEBD-40B7-BC7F-05D48B92C66C}" type="presOf" srcId="{F1C67DF2-577C-401D-BE3D-67A1974CAB0F}" destId="{DFE564F5-8762-4517-8A1E-4E04293AFA48}" srcOrd="1" destOrd="0" presId="urn:microsoft.com/office/officeart/2005/8/layout/hierarchy3"/>
    <dgm:cxn modelId="{C3161D53-8C77-4794-9537-DB87E67588A0}" srcId="{F1C67DF2-577C-401D-BE3D-67A1974CAB0F}" destId="{CE987B8E-4B0C-4055-8F8A-BC37F77FD641}" srcOrd="1" destOrd="0" parTransId="{8DF2A06B-DDA2-40AA-90EA-73C102FD0CF2}" sibTransId="{5358F296-234A-435D-BBB5-5DCC11A2968F}"/>
    <dgm:cxn modelId="{9C4E8BF2-0320-480A-81AB-72953912C1A4}" type="presOf" srcId="{2C90C193-83F6-4C93-A861-F42B0BD0A871}" destId="{44AD738F-2838-40D1-BD7C-D3EA5727AA93}" srcOrd="0" destOrd="0" presId="urn:microsoft.com/office/officeart/2005/8/layout/hierarchy3"/>
    <dgm:cxn modelId="{DF2CBA3E-C9D5-483E-9783-E20B826076BB}" type="presOf" srcId="{326B619C-5206-4E93-A8AF-3F5B80168982}" destId="{B4CE0437-D7E6-46F6-8D77-5055CC4DA3A5}" srcOrd="0" destOrd="0" presId="urn:microsoft.com/office/officeart/2005/8/layout/hierarchy3"/>
    <dgm:cxn modelId="{E2120EED-6865-4B4C-9D12-B81001F526CF}" srcId="{2C7E491B-4C58-44F8-B4C2-2047ECA34131}" destId="{F1C67DF2-577C-401D-BE3D-67A1974CAB0F}" srcOrd="0" destOrd="0" parTransId="{A1A6FFE9-7902-4E81-AA91-392E9F81E3A7}" sibTransId="{93758A9C-C6B1-446E-9868-EAA4FE56CA45}"/>
    <dgm:cxn modelId="{BF9E5F79-E10C-45FE-958E-02ACEF4D5A07}" type="presOf" srcId="{2C7E491B-4C58-44F8-B4C2-2047ECA34131}" destId="{227B626E-0719-4393-91C2-F6CAFFDE63DE}" srcOrd="0" destOrd="0" presId="urn:microsoft.com/office/officeart/2005/8/layout/hierarchy3"/>
    <dgm:cxn modelId="{45306546-6271-4574-9AAB-7AB598CF6A3F}" srcId="{F1C67DF2-577C-401D-BE3D-67A1974CAB0F}" destId="{EFC1B434-873C-491A-B372-812ADF078CC9}" srcOrd="4" destOrd="0" parTransId="{F8E59A60-692C-44EF-B44E-252F04E84049}" sibTransId="{607153D8-8963-4FD4-9D6D-9A6117D69FDB}"/>
    <dgm:cxn modelId="{E0A71AAD-E9DD-47A1-93A3-E777EB2E62D1}" srcId="{F1C67DF2-577C-401D-BE3D-67A1974CAB0F}" destId="{326B619C-5206-4E93-A8AF-3F5B80168982}" srcOrd="2" destOrd="0" parTransId="{BD910060-3122-4802-89DE-F7F2C4DF1040}" sibTransId="{1FAA6EEA-62BF-4500-98E3-0414DB20CF56}"/>
    <dgm:cxn modelId="{6BEE0CAD-AC6C-4DB4-8DC2-F8D085D04DD4}" type="presOf" srcId="{F8E59A60-692C-44EF-B44E-252F04E84049}" destId="{ABD0C2EC-BF9E-4DDB-A122-4E8A3CD67965}" srcOrd="0" destOrd="0" presId="urn:microsoft.com/office/officeart/2005/8/layout/hierarchy3"/>
    <dgm:cxn modelId="{27B46278-6E6E-425C-A1B4-2CA59455E9FC}" type="presOf" srcId="{8DF2A06B-DDA2-40AA-90EA-73C102FD0CF2}" destId="{BD4AB9FF-62D8-4463-9AD0-31EEBD70F69C}" srcOrd="0" destOrd="0" presId="urn:microsoft.com/office/officeart/2005/8/layout/hierarchy3"/>
    <dgm:cxn modelId="{D5DFE001-AD18-428B-A958-9298B0C83293}" srcId="{F1C67DF2-577C-401D-BE3D-67A1974CAB0F}" destId="{EC364F7F-0364-421B-8061-EE2F1C978C6A}" srcOrd="3" destOrd="0" parTransId="{62B83D0D-9653-4512-9E97-289BB3D6CEA5}" sibTransId="{87229403-663B-4163-B0C0-7990F64F12B0}"/>
    <dgm:cxn modelId="{1D05296F-981A-4E89-AD66-FB4192FD5BCB}" type="presOf" srcId="{F1C67DF2-577C-401D-BE3D-67A1974CAB0F}" destId="{F443D233-546B-4D65-8A88-DE99893DA93A}" srcOrd="0" destOrd="0" presId="urn:microsoft.com/office/officeart/2005/8/layout/hierarchy3"/>
    <dgm:cxn modelId="{9529686D-74E9-4BCB-B17E-D50BFFBF41CB}" type="presOf" srcId="{EC364F7F-0364-421B-8061-EE2F1C978C6A}" destId="{AD8CE482-5418-4D29-9B05-D261E2D8CE8A}" srcOrd="0" destOrd="0" presId="urn:microsoft.com/office/officeart/2005/8/layout/hierarchy3"/>
    <dgm:cxn modelId="{C34456A3-C3E9-485E-9BD3-C01835FD64E4}" type="presOf" srcId="{D1FEEC09-0A54-4E46-8BA1-C1399A1AD910}" destId="{F333330E-AFBB-43CD-BB0B-21B22D5AFB32}" srcOrd="0" destOrd="0" presId="urn:microsoft.com/office/officeart/2005/8/layout/hierarchy3"/>
    <dgm:cxn modelId="{50E504CA-A3D2-4348-B818-E104353E4DEC}" srcId="{F1C67DF2-577C-401D-BE3D-67A1974CAB0F}" destId="{2C90C193-83F6-4C93-A861-F42B0BD0A871}" srcOrd="0" destOrd="0" parTransId="{D1FEEC09-0A54-4E46-8BA1-C1399A1AD910}" sibTransId="{B08B78D2-7CA6-42BB-B46E-2902C7603E2C}"/>
    <dgm:cxn modelId="{0273BCE8-F111-4F48-9853-7CA1072C64B5}" type="presOf" srcId="{EFC1B434-873C-491A-B372-812ADF078CC9}" destId="{FAB8178E-E39A-4F9B-B24B-AEFC31E2920A}" srcOrd="0" destOrd="0" presId="urn:microsoft.com/office/officeart/2005/8/layout/hierarchy3"/>
    <dgm:cxn modelId="{68AE12C1-6094-4120-B56D-2EE78255ED27}" type="presParOf" srcId="{227B626E-0719-4393-91C2-F6CAFFDE63DE}" destId="{ACBBF92C-B074-460E-A76D-BAF5DAFFE8A3}" srcOrd="0" destOrd="0" presId="urn:microsoft.com/office/officeart/2005/8/layout/hierarchy3"/>
    <dgm:cxn modelId="{7A2DE7A0-89FC-499B-B558-67FA0B12CF5D}" type="presParOf" srcId="{ACBBF92C-B074-460E-A76D-BAF5DAFFE8A3}" destId="{10F0E774-F998-43BD-9F9E-D4AEE57F2845}" srcOrd="0" destOrd="0" presId="urn:microsoft.com/office/officeart/2005/8/layout/hierarchy3"/>
    <dgm:cxn modelId="{FEE5A30E-5203-4022-9A3C-60768E8ABEE8}" type="presParOf" srcId="{10F0E774-F998-43BD-9F9E-D4AEE57F2845}" destId="{F443D233-546B-4D65-8A88-DE99893DA93A}" srcOrd="0" destOrd="0" presId="urn:microsoft.com/office/officeart/2005/8/layout/hierarchy3"/>
    <dgm:cxn modelId="{C02BB5CD-B16B-48D4-A159-467A6A32FA16}" type="presParOf" srcId="{10F0E774-F998-43BD-9F9E-D4AEE57F2845}" destId="{DFE564F5-8762-4517-8A1E-4E04293AFA48}" srcOrd="1" destOrd="0" presId="urn:microsoft.com/office/officeart/2005/8/layout/hierarchy3"/>
    <dgm:cxn modelId="{9B8A4F4D-F230-4CCD-BF35-6182A92560A8}" type="presParOf" srcId="{ACBBF92C-B074-460E-A76D-BAF5DAFFE8A3}" destId="{2151828B-4630-48AE-9473-4DA0EAAE88B4}" srcOrd="1" destOrd="0" presId="urn:microsoft.com/office/officeart/2005/8/layout/hierarchy3"/>
    <dgm:cxn modelId="{629D51BB-DE25-452A-B0FF-567D3870A40A}" type="presParOf" srcId="{2151828B-4630-48AE-9473-4DA0EAAE88B4}" destId="{F333330E-AFBB-43CD-BB0B-21B22D5AFB32}" srcOrd="0" destOrd="0" presId="urn:microsoft.com/office/officeart/2005/8/layout/hierarchy3"/>
    <dgm:cxn modelId="{F6BC1E22-0BDA-442E-8EAB-E84C1B852794}" type="presParOf" srcId="{2151828B-4630-48AE-9473-4DA0EAAE88B4}" destId="{44AD738F-2838-40D1-BD7C-D3EA5727AA93}" srcOrd="1" destOrd="0" presId="urn:microsoft.com/office/officeart/2005/8/layout/hierarchy3"/>
    <dgm:cxn modelId="{A711EBE2-3B4E-49D1-A9F9-2820CA3E5AA8}" type="presParOf" srcId="{2151828B-4630-48AE-9473-4DA0EAAE88B4}" destId="{BD4AB9FF-62D8-4463-9AD0-31EEBD70F69C}" srcOrd="2" destOrd="0" presId="urn:microsoft.com/office/officeart/2005/8/layout/hierarchy3"/>
    <dgm:cxn modelId="{3948D4AD-1A02-47D5-BA4E-D113C8B2113B}" type="presParOf" srcId="{2151828B-4630-48AE-9473-4DA0EAAE88B4}" destId="{CD6DE623-C460-40F9-9AFB-2A41A6862EC1}" srcOrd="3" destOrd="0" presId="urn:microsoft.com/office/officeart/2005/8/layout/hierarchy3"/>
    <dgm:cxn modelId="{2459B1E4-6EF3-4C70-AE02-0A3FBDFD1C5A}" type="presParOf" srcId="{2151828B-4630-48AE-9473-4DA0EAAE88B4}" destId="{D4050C1B-9965-4C7D-B02B-970F4C62353B}" srcOrd="4" destOrd="0" presId="urn:microsoft.com/office/officeart/2005/8/layout/hierarchy3"/>
    <dgm:cxn modelId="{2AAD2251-5A3A-472B-A9D8-6FAE144A1580}" type="presParOf" srcId="{2151828B-4630-48AE-9473-4DA0EAAE88B4}" destId="{B4CE0437-D7E6-46F6-8D77-5055CC4DA3A5}" srcOrd="5" destOrd="0" presId="urn:microsoft.com/office/officeart/2005/8/layout/hierarchy3"/>
    <dgm:cxn modelId="{18782BAD-A477-4A95-816E-96E3F13CA6D2}" type="presParOf" srcId="{2151828B-4630-48AE-9473-4DA0EAAE88B4}" destId="{206A6FBA-D984-4792-B903-C6C056DF41D5}" srcOrd="6" destOrd="0" presId="urn:microsoft.com/office/officeart/2005/8/layout/hierarchy3"/>
    <dgm:cxn modelId="{A85C18BA-76DB-4C27-81AB-370F5D63B435}" type="presParOf" srcId="{2151828B-4630-48AE-9473-4DA0EAAE88B4}" destId="{AD8CE482-5418-4D29-9B05-D261E2D8CE8A}" srcOrd="7" destOrd="0" presId="urn:microsoft.com/office/officeart/2005/8/layout/hierarchy3"/>
    <dgm:cxn modelId="{6BB8A5B1-4502-4EB0-A8E4-5822089DDAED}" type="presParOf" srcId="{2151828B-4630-48AE-9473-4DA0EAAE88B4}" destId="{ABD0C2EC-BF9E-4DDB-A122-4E8A3CD67965}" srcOrd="8" destOrd="0" presId="urn:microsoft.com/office/officeart/2005/8/layout/hierarchy3"/>
    <dgm:cxn modelId="{E9B1A1D2-F6A7-4EFD-B189-3A64B4521D1D}" type="presParOf" srcId="{2151828B-4630-48AE-9473-4DA0EAAE88B4}" destId="{FAB8178E-E39A-4F9B-B24B-AEFC31E2920A}"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BBEE01-9CF3-4E1B-A591-2F7C1F86BE91}" type="doc">
      <dgm:prSet loTypeId="urn:microsoft.com/office/officeart/2009/layout/ReverseList" loCatId="relationship" qsTypeId="urn:microsoft.com/office/officeart/2005/8/quickstyle/simple1" qsCatId="simple" csTypeId="urn:microsoft.com/office/officeart/2005/8/colors/accent0_1" csCatId="mainScheme" phldr="1"/>
      <dgm:spPr/>
      <dgm:t>
        <a:bodyPr/>
        <a:lstStyle/>
        <a:p>
          <a:endParaRPr lang="en-US"/>
        </a:p>
      </dgm:t>
    </dgm:pt>
    <dgm:pt modelId="{A6922493-DE0C-423B-BE4C-675B288839F9}">
      <dgm:prSet phldrT="[Text]"/>
      <dgm:spPr/>
      <dgm:t>
        <a:bodyPr/>
        <a:lstStyle/>
        <a:p>
          <a:endParaRPr lang="en-US" dirty="0" smtClean="0"/>
        </a:p>
        <a:p>
          <a:r>
            <a:rPr lang="en-US" dirty="0" smtClean="0"/>
            <a:t>Primary MCU</a:t>
          </a:r>
          <a:endParaRPr lang="en-US" dirty="0"/>
        </a:p>
      </dgm:t>
    </dgm:pt>
    <dgm:pt modelId="{6ACAFC6D-00BC-4D6D-81A0-701714097309}" type="parTrans" cxnId="{BCDC5E8C-0711-497B-B867-A8B865887AB0}">
      <dgm:prSet/>
      <dgm:spPr/>
      <dgm:t>
        <a:bodyPr/>
        <a:lstStyle/>
        <a:p>
          <a:endParaRPr lang="en-US"/>
        </a:p>
      </dgm:t>
    </dgm:pt>
    <dgm:pt modelId="{BAEFE800-17B2-4061-9C38-6334C96A8AFE}" type="sibTrans" cxnId="{BCDC5E8C-0711-497B-B867-A8B865887AB0}">
      <dgm:prSet/>
      <dgm:spPr/>
      <dgm:t>
        <a:bodyPr/>
        <a:lstStyle/>
        <a:p>
          <a:endParaRPr lang="en-US"/>
        </a:p>
      </dgm:t>
    </dgm:pt>
    <dgm:pt modelId="{BF5F8D2C-AF6C-43C2-ADB2-76B4F9297C0A}">
      <dgm:prSet phldrT="[Text]"/>
      <dgm:spPr/>
      <dgm:t>
        <a:bodyPr/>
        <a:lstStyle/>
        <a:p>
          <a:endParaRPr lang="en-US" dirty="0" smtClean="0"/>
        </a:p>
        <a:p>
          <a:r>
            <a:rPr lang="en-US" dirty="0" smtClean="0"/>
            <a:t>Secondary Line Following MCU</a:t>
          </a:r>
          <a:endParaRPr lang="en-US" dirty="0"/>
        </a:p>
      </dgm:t>
    </dgm:pt>
    <dgm:pt modelId="{57591DC8-FABA-48C8-ACEA-B2DD2C33D0E2}" type="parTrans" cxnId="{056136D3-B3FB-47AB-95D4-E33EA205373E}">
      <dgm:prSet/>
      <dgm:spPr/>
      <dgm:t>
        <a:bodyPr/>
        <a:lstStyle/>
        <a:p>
          <a:endParaRPr lang="en-US"/>
        </a:p>
      </dgm:t>
    </dgm:pt>
    <dgm:pt modelId="{D376749C-09AB-4353-B769-770242456674}" type="sibTrans" cxnId="{056136D3-B3FB-47AB-95D4-E33EA205373E}">
      <dgm:prSet/>
      <dgm:spPr/>
      <dgm:t>
        <a:bodyPr/>
        <a:lstStyle/>
        <a:p>
          <a:endParaRPr lang="en-US"/>
        </a:p>
      </dgm:t>
    </dgm:pt>
    <dgm:pt modelId="{46CBCC3A-5849-49C7-852C-1115164433C5}" type="pres">
      <dgm:prSet presAssocID="{1CBBEE01-9CF3-4E1B-A591-2F7C1F86BE91}" presName="Name0" presStyleCnt="0">
        <dgm:presLayoutVars>
          <dgm:chMax val="2"/>
          <dgm:chPref val="2"/>
          <dgm:animLvl val="lvl"/>
        </dgm:presLayoutVars>
      </dgm:prSet>
      <dgm:spPr/>
      <dgm:t>
        <a:bodyPr/>
        <a:lstStyle/>
        <a:p>
          <a:endParaRPr lang="en-US"/>
        </a:p>
      </dgm:t>
    </dgm:pt>
    <dgm:pt modelId="{7577FFB0-4BC3-4646-B14A-0023531304A3}" type="pres">
      <dgm:prSet presAssocID="{1CBBEE01-9CF3-4E1B-A591-2F7C1F86BE91}" presName="LeftText" presStyleLbl="revTx" presStyleIdx="0" presStyleCnt="0">
        <dgm:presLayoutVars>
          <dgm:bulletEnabled val="1"/>
        </dgm:presLayoutVars>
      </dgm:prSet>
      <dgm:spPr/>
      <dgm:t>
        <a:bodyPr/>
        <a:lstStyle/>
        <a:p>
          <a:endParaRPr lang="en-US"/>
        </a:p>
      </dgm:t>
    </dgm:pt>
    <dgm:pt modelId="{16B409A2-E181-4A91-AD6A-179219D53565}" type="pres">
      <dgm:prSet presAssocID="{1CBBEE01-9CF3-4E1B-A591-2F7C1F86BE91}" presName="LeftNode" presStyleLbl="bgImgPlace1" presStyleIdx="0" presStyleCnt="2">
        <dgm:presLayoutVars>
          <dgm:chMax val="2"/>
          <dgm:chPref val="2"/>
        </dgm:presLayoutVars>
      </dgm:prSet>
      <dgm:spPr/>
      <dgm:t>
        <a:bodyPr/>
        <a:lstStyle/>
        <a:p>
          <a:endParaRPr lang="en-US"/>
        </a:p>
      </dgm:t>
    </dgm:pt>
    <dgm:pt modelId="{9237975A-6C9A-43F2-B3A1-B6AF5EA78E4B}" type="pres">
      <dgm:prSet presAssocID="{1CBBEE01-9CF3-4E1B-A591-2F7C1F86BE91}" presName="RightText" presStyleLbl="revTx" presStyleIdx="0" presStyleCnt="0">
        <dgm:presLayoutVars>
          <dgm:bulletEnabled val="1"/>
        </dgm:presLayoutVars>
      </dgm:prSet>
      <dgm:spPr/>
      <dgm:t>
        <a:bodyPr/>
        <a:lstStyle/>
        <a:p>
          <a:endParaRPr lang="en-US"/>
        </a:p>
      </dgm:t>
    </dgm:pt>
    <dgm:pt modelId="{076F1199-5F98-4A71-9C2F-5B8F2D348221}" type="pres">
      <dgm:prSet presAssocID="{1CBBEE01-9CF3-4E1B-A591-2F7C1F86BE91}" presName="RightNode" presStyleLbl="bgImgPlace1" presStyleIdx="1" presStyleCnt="2">
        <dgm:presLayoutVars>
          <dgm:chMax val="0"/>
          <dgm:chPref val="0"/>
        </dgm:presLayoutVars>
      </dgm:prSet>
      <dgm:spPr/>
      <dgm:t>
        <a:bodyPr/>
        <a:lstStyle/>
        <a:p>
          <a:endParaRPr lang="en-US"/>
        </a:p>
      </dgm:t>
    </dgm:pt>
    <dgm:pt modelId="{FE4438AF-0FFC-44C5-817C-B2BE8D1A33D4}" type="pres">
      <dgm:prSet presAssocID="{1CBBEE01-9CF3-4E1B-A591-2F7C1F86BE91}" presName="TopArrow" presStyleLbl="node1" presStyleIdx="0" presStyleCnt="2"/>
      <dgm:spPr/>
    </dgm:pt>
    <dgm:pt modelId="{55C88189-F2AB-49C3-AE55-588A82C3B2E3}" type="pres">
      <dgm:prSet presAssocID="{1CBBEE01-9CF3-4E1B-A591-2F7C1F86BE91}" presName="BottomArrow" presStyleLbl="node1" presStyleIdx="1" presStyleCnt="2"/>
      <dgm:spPr/>
    </dgm:pt>
  </dgm:ptLst>
  <dgm:cxnLst>
    <dgm:cxn modelId="{056136D3-B3FB-47AB-95D4-E33EA205373E}" srcId="{1CBBEE01-9CF3-4E1B-A591-2F7C1F86BE91}" destId="{BF5F8D2C-AF6C-43C2-ADB2-76B4F9297C0A}" srcOrd="1" destOrd="0" parTransId="{57591DC8-FABA-48C8-ACEA-B2DD2C33D0E2}" sibTransId="{D376749C-09AB-4353-B769-770242456674}"/>
    <dgm:cxn modelId="{EE4F0EF3-524D-4D5B-BC39-099E9B2A6D20}" type="presOf" srcId="{A6922493-DE0C-423B-BE4C-675B288839F9}" destId="{7577FFB0-4BC3-4646-B14A-0023531304A3}" srcOrd="0" destOrd="0" presId="urn:microsoft.com/office/officeart/2009/layout/ReverseList"/>
    <dgm:cxn modelId="{8745097B-67ED-4EB9-BCC0-FB0563627894}" type="presOf" srcId="{A6922493-DE0C-423B-BE4C-675B288839F9}" destId="{16B409A2-E181-4A91-AD6A-179219D53565}" srcOrd="1" destOrd="0" presId="urn:microsoft.com/office/officeart/2009/layout/ReverseList"/>
    <dgm:cxn modelId="{AFB51D33-3FB3-4ACF-B711-157EE736768C}" type="presOf" srcId="{1CBBEE01-9CF3-4E1B-A591-2F7C1F86BE91}" destId="{46CBCC3A-5849-49C7-852C-1115164433C5}" srcOrd="0" destOrd="0" presId="urn:microsoft.com/office/officeart/2009/layout/ReverseList"/>
    <dgm:cxn modelId="{B9AC0306-1154-45B9-A9E3-9DF2989CCFBD}" type="presOf" srcId="{BF5F8D2C-AF6C-43C2-ADB2-76B4F9297C0A}" destId="{076F1199-5F98-4A71-9C2F-5B8F2D348221}" srcOrd="1" destOrd="0" presId="urn:microsoft.com/office/officeart/2009/layout/ReverseList"/>
    <dgm:cxn modelId="{BE4B15FB-4730-46AD-A280-1142FE100F78}" type="presOf" srcId="{BF5F8D2C-AF6C-43C2-ADB2-76B4F9297C0A}" destId="{9237975A-6C9A-43F2-B3A1-B6AF5EA78E4B}" srcOrd="0" destOrd="0" presId="urn:microsoft.com/office/officeart/2009/layout/ReverseList"/>
    <dgm:cxn modelId="{BCDC5E8C-0711-497B-B867-A8B865887AB0}" srcId="{1CBBEE01-9CF3-4E1B-A591-2F7C1F86BE91}" destId="{A6922493-DE0C-423B-BE4C-675B288839F9}" srcOrd="0" destOrd="0" parTransId="{6ACAFC6D-00BC-4D6D-81A0-701714097309}" sibTransId="{BAEFE800-17B2-4061-9C38-6334C96A8AFE}"/>
    <dgm:cxn modelId="{501CA00B-663C-47D8-8C50-F1906259E827}" type="presParOf" srcId="{46CBCC3A-5849-49C7-852C-1115164433C5}" destId="{7577FFB0-4BC3-4646-B14A-0023531304A3}" srcOrd="0" destOrd="0" presId="urn:microsoft.com/office/officeart/2009/layout/ReverseList"/>
    <dgm:cxn modelId="{475D9ACA-DC0F-451A-9390-333A717A4585}" type="presParOf" srcId="{46CBCC3A-5849-49C7-852C-1115164433C5}" destId="{16B409A2-E181-4A91-AD6A-179219D53565}" srcOrd="1" destOrd="0" presId="urn:microsoft.com/office/officeart/2009/layout/ReverseList"/>
    <dgm:cxn modelId="{AB27DD1F-F9F2-4FF3-A2EB-30D2A759D7B2}" type="presParOf" srcId="{46CBCC3A-5849-49C7-852C-1115164433C5}" destId="{9237975A-6C9A-43F2-B3A1-B6AF5EA78E4B}" srcOrd="2" destOrd="0" presId="urn:microsoft.com/office/officeart/2009/layout/ReverseList"/>
    <dgm:cxn modelId="{81694630-5E87-4849-AFE3-29E2AA447CF9}" type="presParOf" srcId="{46CBCC3A-5849-49C7-852C-1115164433C5}" destId="{076F1199-5F98-4A71-9C2F-5B8F2D348221}" srcOrd="3" destOrd="0" presId="urn:microsoft.com/office/officeart/2009/layout/ReverseList"/>
    <dgm:cxn modelId="{200FA975-D77A-4A2A-8601-D3B6D87E3F78}" type="presParOf" srcId="{46CBCC3A-5849-49C7-852C-1115164433C5}" destId="{FE4438AF-0FFC-44C5-817C-B2BE8D1A33D4}" srcOrd="4" destOrd="0" presId="urn:microsoft.com/office/officeart/2009/layout/ReverseList"/>
    <dgm:cxn modelId="{72824BDE-BCBC-4713-88F0-BD74F1AADF78}" type="presParOf" srcId="{46CBCC3A-5849-49C7-852C-1115164433C5}" destId="{55C88189-F2AB-49C3-AE55-588A82C3B2E3}" srcOrd="5" destOrd="0" presId="urn:microsoft.com/office/officeart/2009/layout/Revers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BBEE01-9CF3-4E1B-A591-2F7C1F86BE91}" type="doc">
      <dgm:prSet loTypeId="urn:microsoft.com/office/officeart/2009/layout/ReverseList" loCatId="relationship" qsTypeId="urn:microsoft.com/office/officeart/2005/8/quickstyle/simple1" qsCatId="simple" csTypeId="urn:microsoft.com/office/officeart/2005/8/colors/accent0_1" csCatId="mainScheme" phldr="1"/>
      <dgm:spPr/>
      <dgm:t>
        <a:bodyPr/>
        <a:lstStyle/>
        <a:p>
          <a:endParaRPr lang="en-US"/>
        </a:p>
      </dgm:t>
    </dgm:pt>
    <dgm:pt modelId="{A6922493-DE0C-423B-BE4C-675B288839F9}">
      <dgm:prSet phldrT="[Text]"/>
      <dgm:spPr/>
      <dgm:t>
        <a:bodyPr/>
        <a:lstStyle/>
        <a:p>
          <a:endParaRPr lang="en-US" dirty="0" smtClean="0"/>
        </a:p>
        <a:p>
          <a:r>
            <a:rPr lang="en-US" dirty="0" smtClean="0"/>
            <a:t>Primary MCU</a:t>
          </a:r>
          <a:endParaRPr lang="en-US" dirty="0"/>
        </a:p>
      </dgm:t>
    </dgm:pt>
    <dgm:pt modelId="{6ACAFC6D-00BC-4D6D-81A0-701714097309}" type="parTrans" cxnId="{BCDC5E8C-0711-497B-B867-A8B865887AB0}">
      <dgm:prSet/>
      <dgm:spPr/>
      <dgm:t>
        <a:bodyPr/>
        <a:lstStyle/>
        <a:p>
          <a:endParaRPr lang="en-US"/>
        </a:p>
      </dgm:t>
    </dgm:pt>
    <dgm:pt modelId="{BAEFE800-17B2-4061-9C38-6334C96A8AFE}" type="sibTrans" cxnId="{BCDC5E8C-0711-497B-B867-A8B865887AB0}">
      <dgm:prSet/>
      <dgm:spPr/>
      <dgm:t>
        <a:bodyPr/>
        <a:lstStyle/>
        <a:p>
          <a:endParaRPr lang="en-US"/>
        </a:p>
      </dgm:t>
    </dgm:pt>
    <dgm:pt modelId="{BF5F8D2C-AF6C-43C2-ADB2-76B4F9297C0A}">
      <dgm:prSet phldrT="[Text]"/>
      <dgm:spPr/>
      <dgm:t>
        <a:bodyPr/>
        <a:lstStyle/>
        <a:p>
          <a:endParaRPr lang="en-US" dirty="0" smtClean="0"/>
        </a:p>
        <a:p>
          <a:r>
            <a:rPr lang="en-US" dirty="0" smtClean="0"/>
            <a:t>Secondary Rubik/Simon MCU</a:t>
          </a:r>
          <a:endParaRPr lang="en-US" dirty="0"/>
        </a:p>
      </dgm:t>
    </dgm:pt>
    <dgm:pt modelId="{57591DC8-FABA-48C8-ACEA-B2DD2C33D0E2}" type="parTrans" cxnId="{056136D3-B3FB-47AB-95D4-E33EA205373E}">
      <dgm:prSet/>
      <dgm:spPr/>
      <dgm:t>
        <a:bodyPr/>
        <a:lstStyle/>
        <a:p>
          <a:endParaRPr lang="en-US"/>
        </a:p>
      </dgm:t>
    </dgm:pt>
    <dgm:pt modelId="{D376749C-09AB-4353-B769-770242456674}" type="sibTrans" cxnId="{056136D3-B3FB-47AB-95D4-E33EA205373E}">
      <dgm:prSet/>
      <dgm:spPr/>
      <dgm:t>
        <a:bodyPr/>
        <a:lstStyle/>
        <a:p>
          <a:endParaRPr lang="en-US"/>
        </a:p>
      </dgm:t>
    </dgm:pt>
    <dgm:pt modelId="{46CBCC3A-5849-49C7-852C-1115164433C5}" type="pres">
      <dgm:prSet presAssocID="{1CBBEE01-9CF3-4E1B-A591-2F7C1F86BE91}" presName="Name0" presStyleCnt="0">
        <dgm:presLayoutVars>
          <dgm:chMax val="2"/>
          <dgm:chPref val="2"/>
          <dgm:animLvl val="lvl"/>
        </dgm:presLayoutVars>
      </dgm:prSet>
      <dgm:spPr/>
      <dgm:t>
        <a:bodyPr/>
        <a:lstStyle/>
        <a:p>
          <a:endParaRPr lang="en-US"/>
        </a:p>
      </dgm:t>
    </dgm:pt>
    <dgm:pt modelId="{7577FFB0-4BC3-4646-B14A-0023531304A3}" type="pres">
      <dgm:prSet presAssocID="{1CBBEE01-9CF3-4E1B-A591-2F7C1F86BE91}" presName="LeftText" presStyleLbl="revTx" presStyleIdx="0" presStyleCnt="0">
        <dgm:presLayoutVars>
          <dgm:bulletEnabled val="1"/>
        </dgm:presLayoutVars>
      </dgm:prSet>
      <dgm:spPr/>
      <dgm:t>
        <a:bodyPr/>
        <a:lstStyle/>
        <a:p>
          <a:endParaRPr lang="en-US"/>
        </a:p>
      </dgm:t>
    </dgm:pt>
    <dgm:pt modelId="{16B409A2-E181-4A91-AD6A-179219D53565}" type="pres">
      <dgm:prSet presAssocID="{1CBBEE01-9CF3-4E1B-A591-2F7C1F86BE91}" presName="LeftNode" presStyleLbl="bgImgPlace1" presStyleIdx="0" presStyleCnt="2">
        <dgm:presLayoutVars>
          <dgm:chMax val="2"/>
          <dgm:chPref val="2"/>
        </dgm:presLayoutVars>
      </dgm:prSet>
      <dgm:spPr/>
      <dgm:t>
        <a:bodyPr/>
        <a:lstStyle/>
        <a:p>
          <a:endParaRPr lang="en-US"/>
        </a:p>
      </dgm:t>
    </dgm:pt>
    <dgm:pt modelId="{9237975A-6C9A-43F2-B3A1-B6AF5EA78E4B}" type="pres">
      <dgm:prSet presAssocID="{1CBBEE01-9CF3-4E1B-A591-2F7C1F86BE91}" presName="RightText" presStyleLbl="revTx" presStyleIdx="0" presStyleCnt="0">
        <dgm:presLayoutVars>
          <dgm:bulletEnabled val="1"/>
        </dgm:presLayoutVars>
      </dgm:prSet>
      <dgm:spPr/>
      <dgm:t>
        <a:bodyPr/>
        <a:lstStyle/>
        <a:p>
          <a:endParaRPr lang="en-US"/>
        </a:p>
      </dgm:t>
    </dgm:pt>
    <dgm:pt modelId="{076F1199-5F98-4A71-9C2F-5B8F2D348221}" type="pres">
      <dgm:prSet presAssocID="{1CBBEE01-9CF3-4E1B-A591-2F7C1F86BE91}" presName="RightNode" presStyleLbl="bgImgPlace1" presStyleIdx="1" presStyleCnt="2">
        <dgm:presLayoutVars>
          <dgm:chMax val="0"/>
          <dgm:chPref val="0"/>
        </dgm:presLayoutVars>
      </dgm:prSet>
      <dgm:spPr/>
      <dgm:t>
        <a:bodyPr/>
        <a:lstStyle/>
        <a:p>
          <a:endParaRPr lang="en-US"/>
        </a:p>
      </dgm:t>
    </dgm:pt>
    <dgm:pt modelId="{FE4438AF-0FFC-44C5-817C-B2BE8D1A33D4}" type="pres">
      <dgm:prSet presAssocID="{1CBBEE01-9CF3-4E1B-A591-2F7C1F86BE91}" presName="TopArrow" presStyleLbl="node1" presStyleIdx="0" presStyleCnt="2"/>
      <dgm:spPr/>
    </dgm:pt>
    <dgm:pt modelId="{55C88189-F2AB-49C3-AE55-588A82C3B2E3}" type="pres">
      <dgm:prSet presAssocID="{1CBBEE01-9CF3-4E1B-A591-2F7C1F86BE91}" presName="BottomArrow" presStyleLbl="node1" presStyleIdx="1" presStyleCnt="2"/>
      <dgm:spPr/>
    </dgm:pt>
  </dgm:ptLst>
  <dgm:cxnLst>
    <dgm:cxn modelId="{056136D3-B3FB-47AB-95D4-E33EA205373E}" srcId="{1CBBEE01-9CF3-4E1B-A591-2F7C1F86BE91}" destId="{BF5F8D2C-AF6C-43C2-ADB2-76B4F9297C0A}" srcOrd="1" destOrd="0" parTransId="{57591DC8-FABA-48C8-ACEA-B2DD2C33D0E2}" sibTransId="{D376749C-09AB-4353-B769-770242456674}"/>
    <dgm:cxn modelId="{5E588F96-357F-4B8D-81AE-928E9879009B}" type="presOf" srcId="{A6922493-DE0C-423B-BE4C-675B288839F9}" destId="{7577FFB0-4BC3-4646-B14A-0023531304A3}" srcOrd="0" destOrd="0" presId="urn:microsoft.com/office/officeart/2009/layout/ReverseList"/>
    <dgm:cxn modelId="{0006E018-6DA1-4EED-9112-344FD2A9E70A}" type="presOf" srcId="{BF5F8D2C-AF6C-43C2-ADB2-76B4F9297C0A}" destId="{076F1199-5F98-4A71-9C2F-5B8F2D348221}" srcOrd="1" destOrd="0" presId="urn:microsoft.com/office/officeart/2009/layout/ReverseList"/>
    <dgm:cxn modelId="{577832F9-4B31-48F7-98E9-8480AC5B5DF7}" type="presOf" srcId="{A6922493-DE0C-423B-BE4C-675B288839F9}" destId="{16B409A2-E181-4A91-AD6A-179219D53565}" srcOrd="1" destOrd="0" presId="urn:microsoft.com/office/officeart/2009/layout/ReverseList"/>
    <dgm:cxn modelId="{B005C3BE-0482-4679-ABC8-003E929F4D79}" type="presOf" srcId="{1CBBEE01-9CF3-4E1B-A591-2F7C1F86BE91}" destId="{46CBCC3A-5849-49C7-852C-1115164433C5}" srcOrd="0" destOrd="0" presId="urn:microsoft.com/office/officeart/2009/layout/ReverseList"/>
    <dgm:cxn modelId="{E4AF3BC4-4BE6-4B61-A26C-BEBC0985B1D1}" type="presOf" srcId="{BF5F8D2C-AF6C-43C2-ADB2-76B4F9297C0A}" destId="{9237975A-6C9A-43F2-B3A1-B6AF5EA78E4B}" srcOrd="0" destOrd="0" presId="urn:microsoft.com/office/officeart/2009/layout/ReverseList"/>
    <dgm:cxn modelId="{BCDC5E8C-0711-497B-B867-A8B865887AB0}" srcId="{1CBBEE01-9CF3-4E1B-A591-2F7C1F86BE91}" destId="{A6922493-DE0C-423B-BE4C-675B288839F9}" srcOrd="0" destOrd="0" parTransId="{6ACAFC6D-00BC-4D6D-81A0-701714097309}" sibTransId="{BAEFE800-17B2-4061-9C38-6334C96A8AFE}"/>
    <dgm:cxn modelId="{2884C940-6881-4781-AD17-AE77D30C9EF0}" type="presParOf" srcId="{46CBCC3A-5849-49C7-852C-1115164433C5}" destId="{7577FFB0-4BC3-4646-B14A-0023531304A3}" srcOrd="0" destOrd="0" presId="urn:microsoft.com/office/officeart/2009/layout/ReverseList"/>
    <dgm:cxn modelId="{2BE04B82-D7BF-4601-8AB5-90DE85E40DD3}" type="presParOf" srcId="{46CBCC3A-5849-49C7-852C-1115164433C5}" destId="{16B409A2-E181-4A91-AD6A-179219D53565}" srcOrd="1" destOrd="0" presId="urn:microsoft.com/office/officeart/2009/layout/ReverseList"/>
    <dgm:cxn modelId="{D89F4D72-2EF4-4C7F-91DC-7F4C00E26D90}" type="presParOf" srcId="{46CBCC3A-5849-49C7-852C-1115164433C5}" destId="{9237975A-6C9A-43F2-B3A1-B6AF5EA78E4B}" srcOrd="2" destOrd="0" presId="urn:microsoft.com/office/officeart/2009/layout/ReverseList"/>
    <dgm:cxn modelId="{7DCAAE52-7D2D-47CE-A170-FDD083727889}" type="presParOf" srcId="{46CBCC3A-5849-49C7-852C-1115164433C5}" destId="{076F1199-5F98-4A71-9C2F-5B8F2D348221}" srcOrd="3" destOrd="0" presId="urn:microsoft.com/office/officeart/2009/layout/ReverseList"/>
    <dgm:cxn modelId="{C73C2E41-9395-42FF-92DC-0474E9C3BF23}" type="presParOf" srcId="{46CBCC3A-5849-49C7-852C-1115164433C5}" destId="{FE4438AF-0FFC-44C5-817C-B2BE8D1A33D4}" srcOrd="4" destOrd="0" presId="urn:microsoft.com/office/officeart/2009/layout/ReverseList"/>
    <dgm:cxn modelId="{4B163B05-AA1A-480F-962C-97CE8CF582DE}" type="presParOf" srcId="{46CBCC3A-5849-49C7-852C-1115164433C5}" destId="{55C88189-F2AB-49C3-AE55-588A82C3B2E3}"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974015-9E78-4671-8C9C-DF45CD3A9129}"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n-US"/>
        </a:p>
      </dgm:t>
    </dgm:pt>
    <dgm:pt modelId="{C20EDE56-451E-4569-9BC6-CB5C3A0A2A3F}">
      <dgm:prSet phldrT="[Text]"/>
      <dgm:spPr/>
      <dgm:t>
        <a:bodyPr/>
        <a:lstStyle/>
        <a:p>
          <a:r>
            <a:rPr lang="en-US" dirty="0" smtClean="0"/>
            <a:t>Begin recording</a:t>
          </a:r>
          <a:endParaRPr lang="en-US" dirty="0"/>
        </a:p>
      </dgm:t>
    </dgm:pt>
    <dgm:pt modelId="{F95F6E62-FE9D-4DA6-9F71-05DBF31C61B5}" type="parTrans" cxnId="{F0F9B34E-3EE8-453D-970B-EFC15F5E97E0}">
      <dgm:prSet/>
      <dgm:spPr/>
      <dgm:t>
        <a:bodyPr/>
        <a:lstStyle/>
        <a:p>
          <a:endParaRPr lang="en-US"/>
        </a:p>
      </dgm:t>
    </dgm:pt>
    <dgm:pt modelId="{CE6D7D8E-7E1B-4AA3-9429-88DC86B7D15D}" type="sibTrans" cxnId="{F0F9B34E-3EE8-453D-970B-EFC15F5E97E0}">
      <dgm:prSet/>
      <dgm:spPr/>
      <dgm:t>
        <a:bodyPr/>
        <a:lstStyle/>
        <a:p>
          <a:endParaRPr lang="en-US"/>
        </a:p>
      </dgm:t>
    </dgm:pt>
    <dgm:pt modelId="{E16FE265-B599-4002-BCF5-6ED69808064F}">
      <dgm:prSet phldrT="[Text]"/>
      <dgm:spPr/>
      <dgm:t>
        <a:bodyPr/>
        <a:lstStyle/>
        <a:p>
          <a:r>
            <a:rPr lang="en-US" dirty="0" smtClean="0"/>
            <a:t>Sample frequencies until “quiet”</a:t>
          </a:r>
          <a:endParaRPr lang="en-US" dirty="0"/>
        </a:p>
      </dgm:t>
    </dgm:pt>
    <dgm:pt modelId="{A17D1D7A-D253-41C5-A364-24A68B24B9BA}" type="parTrans" cxnId="{2AE28D3E-F91B-4A90-BB8A-1EE133811698}">
      <dgm:prSet/>
      <dgm:spPr/>
      <dgm:t>
        <a:bodyPr/>
        <a:lstStyle/>
        <a:p>
          <a:endParaRPr lang="en-US"/>
        </a:p>
      </dgm:t>
    </dgm:pt>
    <dgm:pt modelId="{C9F35058-4790-4A09-B424-1A4E5F7AB5C4}" type="sibTrans" cxnId="{2AE28D3E-F91B-4A90-BB8A-1EE133811698}">
      <dgm:prSet/>
      <dgm:spPr/>
      <dgm:t>
        <a:bodyPr/>
        <a:lstStyle/>
        <a:p>
          <a:endParaRPr lang="en-US"/>
        </a:p>
      </dgm:t>
    </dgm:pt>
    <dgm:pt modelId="{CC714CB7-22D6-44FC-A1E6-51832CA66A59}">
      <dgm:prSet phldrT="[Text]"/>
      <dgm:spPr/>
      <dgm:t>
        <a:bodyPr/>
        <a:lstStyle/>
        <a:p>
          <a:r>
            <a:rPr lang="en-US" dirty="0" smtClean="0"/>
            <a:t>Add last discernable frequency to sequence</a:t>
          </a:r>
          <a:endParaRPr lang="en-US" dirty="0"/>
        </a:p>
      </dgm:t>
    </dgm:pt>
    <dgm:pt modelId="{9858FF06-E30B-43B4-BDAC-6F5B8C0A5C52}" type="parTrans" cxnId="{2BEDFA12-A873-4044-8B85-CF66FB44BEF6}">
      <dgm:prSet/>
      <dgm:spPr/>
      <dgm:t>
        <a:bodyPr/>
        <a:lstStyle/>
        <a:p>
          <a:endParaRPr lang="en-US"/>
        </a:p>
      </dgm:t>
    </dgm:pt>
    <dgm:pt modelId="{DE2C25A3-962B-4D07-945B-6DDC1213C9C2}" type="sibTrans" cxnId="{2BEDFA12-A873-4044-8B85-CF66FB44BEF6}">
      <dgm:prSet/>
      <dgm:spPr/>
      <dgm:t>
        <a:bodyPr/>
        <a:lstStyle/>
        <a:p>
          <a:endParaRPr lang="en-US"/>
        </a:p>
      </dgm:t>
    </dgm:pt>
    <dgm:pt modelId="{5F13007F-0556-47DC-8E33-6176C345F255}" type="pres">
      <dgm:prSet presAssocID="{E8974015-9E78-4671-8C9C-DF45CD3A9129}" presName="outerComposite" presStyleCnt="0">
        <dgm:presLayoutVars>
          <dgm:chMax val="5"/>
          <dgm:dir/>
          <dgm:resizeHandles val="exact"/>
        </dgm:presLayoutVars>
      </dgm:prSet>
      <dgm:spPr/>
      <dgm:t>
        <a:bodyPr/>
        <a:lstStyle/>
        <a:p>
          <a:endParaRPr lang="en-US"/>
        </a:p>
      </dgm:t>
    </dgm:pt>
    <dgm:pt modelId="{31741869-B572-4A2F-AC49-63D53AE8042F}" type="pres">
      <dgm:prSet presAssocID="{E8974015-9E78-4671-8C9C-DF45CD3A9129}" presName="dummyMaxCanvas" presStyleCnt="0">
        <dgm:presLayoutVars/>
      </dgm:prSet>
      <dgm:spPr/>
    </dgm:pt>
    <dgm:pt modelId="{9F6CE65D-B3A1-44B4-8174-D81B453DECD1}" type="pres">
      <dgm:prSet presAssocID="{E8974015-9E78-4671-8C9C-DF45CD3A9129}" presName="ThreeNodes_1" presStyleLbl="node1" presStyleIdx="0" presStyleCnt="3">
        <dgm:presLayoutVars>
          <dgm:bulletEnabled val="1"/>
        </dgm:presLayoutVars>
      </dgm:prSet>
      <dgm:spPr/>
      <dgm:t>
        <a:bodyPr/>
        <a:lstStyle/>
        <a:p>
          <a:endParaRPr lang="en-US"/>
        </a:p>
      </dgm:t>
    </dgm:pt>
    <dgm:pt modelId="{013084E9-DD64-43D4-BF86-3FF3CD27CCB3}" type="pres">
      <dgm:prSet presAssocID="{E8974015-9E78-4671-8C9C-DF45CD3A9129}" presName="ThreeNodes_2" presStyleLbl="node1" presStyleIdx="1" presStyleCnt="3">
        <dgm:presLayoutVars>
          <dgm:bulletEnabled val="1"/>
        </dgm:presLayoutVars>
      </dgm:prSet>
      <dgm:spPr/>
      <dgm:t>
        <a:bodyPr/>
        <a:lstStyle/>
        <a:p>
          <a:endParaRPr lang="en-US"/>
        </a:p>
      </dgm:t>
    </dgm:pt>
    <dgm:pt modelId="{2551AA1E-8D57-49F8-8D21-8D4BE19E6DBB}" type="pres">
      <dgm:prSet presAssocID="{E8974015-9E78-4671-8C9C-DF45CD3A9129}" presName="ThreeNodes_3" presStyleLbl="node1" presStyleIdx="2" presStyleCnt="3">
        <dgm:presLayoutVars>
          <dgm:bulletEnabled val="1"/>
        </dgm:presLayoutVars>
      </dgm:prSet>
      <dgm:spPr/>
      <dgm:t>
        <a:bodyPr/>
        <a:lstStyle/>
        <a:p>
          <a:endParaRPr lang="en-US"/>
        </a:p>
      </dgm:t>
    </dgm:pt>
    <dgm:pt modelId="{BCEBA88D-2D41-487B-9671-3E3DF746462A}" type="pres">
      <dgm:prSet presAssocID="{E8974015-9E78-4671-8C9C-DF45CD3A9129}" presName="ThreeConn_1-2" presStyleLbl="fgAccFollowNode1" presStyleIdx="0" presStyleCnt="2">
        <dgm:presLayoutVars>
          <dgm:bulletEnabled val="1"/>
        </dgm:presLayoutVars>
      </dgm:prSet>
      <dgm:spPr/>
      <dgm:t>
        <a:bodyPr/>
        <a:lstStyle/>
        <a:p>
          <a:endParaRPr lang="en-US"/>
        </a:p>
      </dgm:t>
    </dgm:pt>
    <dgm:pt modelId="{FD412A08-63C5-4E73-80C6-F0CE564B1E71}" type="pres">
      <dgm:prSet presAssocID="{E8974015-9E78-4671-8C9C-DF45CD3A9129}" presName="ThreeConn_2-3" presStyleLbl="fgAccFollowNode1" presStyleIdx="1" presStyleCnt="2">
        <dgm:presLayoutVars>
          <dgm:bulletEnabled val="1"/>
        </dgm:presLayoutVars>
      </dgm:prSet>
      <dgm:spPr/>
      <dgm:t>
        <a:bodyPr/>
        <a:lstStyle/>
        <a:p>
          <a:endParaRPr lang="en-US"/>
        </a:p>
      </dgm:t>
    </dgm:pt>
    <dgm:pt modelId="{3DA3C527-3E8B-4F06-941B-63493DB3DE3B}" type="pres">
      <dgm:prSet presAssocID="{E8974015-9E78-4671-8C9C-DF45CD3A9129}" presName="ThreeNodes_1_text" presStyleLbl="node1" presStyleIdx="2" presStyleCnt="3">
        <dgm:presLayoutVars>
          <dgm:bulletEnabled val="1"/>
        </dgm:presLayoutVars>
      </dgm:prSet>
      <dgm:spPr/>
      <dgm:t>
        <a:bodyPr/>
        <a:lstStyle/>
        <a:p>
          <a:endParaRPr lang="en-US"/>
        </a:p>
      </dgm:t>
    </dgm:pt>
    <dgm:pt modelId="{1FF1C7A8-D31E-4FC2-87A7-FE5E5D358042}" type="pres">
      <dgm:prSet presAssocID="{E8974015-9E78-4671-8C9C-DF45CD3A9129}" presName="ThreeNodes_2_text" presStyleLbl="node1" presStyleIdx="2" presStyleCnt="3">
        <dgm:presLayoutVars>
          <dgm:bulletEnabled val="1"/>
        </dgm:presLayoutVars>
      </dgm:prSet>
      <dgm:spPr/>
      <dgm:t>
        <a:bodyPr/>
        <a:lstStyle/>
        <a:p>
          <a:endParaRPr lang="en-US"/>
        </a:p>
      </dgm:t>
    </dgm:pt>
    <dgm:pt modelId="{6A64B87E-9CB8-4D42-BFD4-F6BD9ACDEE83}" type="pres">
      <dgm:prSet presAssocID="{E8974015-9E78-4671-8C9C-DF45CD3A9129}" presName="ThreeNodes_3_text" presStyleLbl="node1" presStyleIdx="2" presStyleCnt="3">
        <dgm:presLayoutVars>
          <dgm:bulletEnabled val="1"/>
        </dgm:presLayoutVars>
      </dgm:prSet>
      <dgm:spPr/>
      <dgm:t>
        <a:bodyPr/>
        <a:lstStyle/>
        <a:p>
          <a:endParaRPr lang="en-US"/>
        </a:p>
      </dgm:t>
    </dgm:pt>
  </dgm:ptLst>
  <dgm:cxnLst>
    <dgm:cxn modelId="{F0F9B34E-3EE8-453D-970B-EFC15F5E97E0}" srcId="{E8974015-9E78-4671-8C9C-DF45CD3A9129}" destId="{C20EDE56-451E-4569-9BC6-CB5C3A0A2A3F}" srcOrd="0" destOrd="0" parTransId="{F95F6E62-FE9D-4DA6-9F71-05DBF31C61B5}" sibTransId="{CE6D7D8E-7E1B-4AA3-9429-88DC86B7D15D}"/>
    <dgm:cxn modelId="{3A2F16ED-CAB2-434B-894F-49E76392B79B}" type="presOf" srcId="{E16FE265-B599-4002-BCF5-6ED69808064F}" destId="{1FF1C7A8-D31E-4FC2-87A7-FE5E5D358042}" srcOrd="1" destOrd="0" presId="urn:microsoft.com/office/officeart/2005/8/layout/vProcess5"/>
    <dgm:cxn modelId="{2AE28D3E-F91B-4A90-BB8A-1EE133811698}" srcId="{E8974015-9E78-4671-8C9C-DF45CD3A9129}" destId="{E16FE265-B599-4002-BCF5-6ED69808064F}" srcOrd="1" destOrd="0" parTransId="{A17D1D7A-D253-41C5-A364-24A68B24B9BA}" sibTransId="{C9F35058-4790-4A09-B424-1A4E5F7AB5C4}"/>
    <dgm:cxn modelId="{750E768B-9401-41BA-A421-9E4E0AD6E9B3}" type="presOf" srcId="{C20EDE56-451E-4569-9BC6-CB5C3A0A2A3F}" destId="{3DA3C527-3E8B-4F06-941B-63493DB3DE3B}" srcOrd="1" destOrd="0" presId="urn:microsoft.com/office/officeart/2005/8/layout/vProcess5"/>
    <dgm:cxn modelId="{55A18510-4DB5-495F-963B-D91343A428C9}" type="presOf" srcId="{E8974015-9E78-4671-8C9C-DF45CD3A9129}" destId="{5F13007F-0556-47DC-8E33-6176C345F255}" srcOrd="0" destOrd="0" presId="urn:microsoft.com/office/officeart/2005/8/layout/vProcess5"/>
    <dgm:cxn modelId="{209257A3-24A4-47D1-8E2B-6070DCBA6626}" type="presOf" srcId="{CE6D7D8E-7E1B-4AA3-9429-88DC86B7D15D}" destId="{BCEBA88D-2D41-487B-9671-3E3DF746462A}" srcOrd="0" destOrd="0" presId="urn:microsoft.com/office/officeart/2005/8/layout/vProcess5"/>
    <dgm:cxn modelId="{D8286C0C-8A5B-4604-A1D6-0001C953DF8C}" type="presOf" srcId="{E16FE265-B599-4002-BCF5-6ED69808064F}" destId="{013084E9-DD64-43D4-BF86-3FF3CD27CCB3}" srcOrd="0" destOrd="0" presId="urn:microsoft.com/office/officeart/2005/8/layout/vProcess5"/>
    <dgm:cxn modelId="{ACE49393-A1E4-4645-9EF5-FD902895CE96}" type="presOf" srcId="{CC714CB7-22D6-44FC-A1E6-51832CA66A59}" destId="{6A64B87E-9CB8-4D42-BFD4-F6BD9ACDEE83}" srcOrd="1" destOrd="0" presId="urn:microsoft.com/office/officeart/2005/8/layout/vProcess5"/>
    <dgm:cxn modelId="{2BEDFA12-A873-4044-8B85-CF66FB44BEF6}" srcId="{E8974015-9E78-4671-8C9C-DF45CD3A9129}" destId="{CC714CB7-22D6-44FC-A1E6-51832CA66A59}" srcOrd="2" destOrd="0" parTransId="{9858FF06-E30B-43B4-BDAC-6F5B8C0A5C52}" sibTransId="{DE2C25A3-962B-4D07-945B-6DDC1213C9C2}"/>
    <dgm:cxn modelId="{A3E6AA75-0C7A-45C1-BAF0-5A92FF33A505}" type="presOf" srcId="{CC714CB7-22D6-44FC-A1E6-51832CA66A59}" destId="{2551AA1E-8D57-49F8-8D21-8D4BE19E6DBB}" srcOrd="0" destOrd="0" presId="urn:microsoft.com/office/officeart/2005/8/layout/vProcess5"/>
    <dgm:cxn modelId="{A9F9AF0D-9D7E-44EA-9197-26BADEA58477}" type="presOf" srcId="{C20EDE56-451E-4569-9BC6-CB5C3A0A2A3F}" destId="{9F6CE65D-B3A1-44B4-8174-D81B453DECD1}" srcOrd="0" destOrd="0" presId="urn:microsoft.com/office/officeart/2005/8/layout/vProcess5"/>
    <dgm:cxn modelId="{D96D6425-0978-412E-8DED-C16CCC08AD8C}" type="presOf" srcId="{C9F35058-4790-4A09-B424-1A4E5F7AB5C4}" destId="{FD412A08-63C5-4E73-80C6-F0CE564B1E71}" srcOrd="0" destOrd="0" presId="urn:microsoft.com/office/officeart/2005/8/layout/vProcess5"/>
    <dgm:cxn modelId="{CC7E4E6B-5372-48D4-81EF-029F83E38958}" type="presParOf" srcId="{5F13007F-0556-47DC-8E33-6176C345F255}" destId="{31741869-B572-4A2F-AC49-63D53AE8042F}" srcOrd="0" destOrd="0" presId="urn:microsoft.com/office/officeart/2005/8/layout/vProcess5"/>
    <dgm:cxn modelId="{87F4C9B6-41B9-48B9-9573-A54D6F877F30}" type="presParOf" srcId="{5F13007F-0556-47DC-8E33-6176C345F255}" destId="{9F6CE65D-B3A1-44B4-8174-D81B453DECD1}" srcOrd="1" destOrd="0" presId="urn:microsoft.com/office/officeart/2005/8/layout/vProcess5"/>
    <dgm:cxn modelId="{6ECCA130-4D31-488E-B662-74F29B5E4302}" type="presParOf" srcId="{5F13007F-0556-47DC-8E33-6176C345F255}" destId="{013084E9-DD64-43D4-BF86-3FF3CD27CCB3}" srcOrd="2" destOrd="0" presId="urn:microsoft.com/office/officeart/2005/8/layout/vProcess5"/>
    <dgm:cxn modelId="{4774D266-0574-474E-ACD0-C39EFB56CD41}" type="presParOf" srcId="{5F13007F-0556-47DC-8E33-6176C345F255}" destId="{2551AA1E-8D57-49F8-8D21-8D4BE19E6DBB}" srcOrd="3" destOrd="0" presId="urn:microsoft.com/office/officeart/2005/8/layout/vProcess5"/>
    <dgm:cxn modelId="{9444B1A2-FBE7-465A-BF1B-E77E3E9D29A5}" type="presParOf" srcId="{5F13007F-0556-47DC-8E33-6176C345F255}" destId="{BCEBA88D-2D41-487B-9671-3E3DF746462A}" srcOrd="4" destOrd="0" presId="urn:microsoft.com/office/officeart/2005/8/layout/vProcess5"/>
    <dgm:cxn modelId="{D0BFEEAE-A4C7-4519-8EB6-C7338D97C28A}" type="presParOf" srcId="{5F13007F-0556-47DC-8E33-6176C345F255}" destId="{FD412A08-63C5-4E73-80C6-F0CE564B1E71}" srcOrd="5" destOrd="0" presId="urn:microsoft.com/office/officeart/2005/8/layout/vProcess5"/>
    <dgm:cxn modelId="{5DAE75B0-EB89-4115-8A83-1F14E4007C5C}" type="presParOf" srcId="{5F13007F-0556-47DC-8E33-6176C345F255}" destId="{3DA3C527-3E8B-4F06-941B-63493DB3DE3B}" srcOrd="6" destOrd="0" presId="urn:microsoft.com/office/officeart/2005/8/layout/vProcess5"/>
    <dgm:cxn modelId="{CB7C8F14-B60F-4A60-9AAB-EEFA1D4CCB09}" type="presParOf" srcId="{5F13007F-0556-47DC-8E33-6176C345F255}" destId="{1FF1C7A8-D31E-4FC2-87A7-FE5E5D358042}" srcOrd="7" destOrd="0" presId="urn:microsoft.com/office/officeart/2005/8/layout/vProcess5"/>
    <dgm:cxn modelId="{FCBB91FF-289C-4677-AACF-5C892248CF87}" type="presParOf" srcId="{5F13007F-0556-47DC-8E33-6176C345F255}" destId="{6A64B87E-9CB8-4D42-BFD4-F6BD9ACDEE8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3D233-546B-4D65-8A88-DE99893DA93A}">
      <dsp:nvSpPr>
        <dsp:cNvPr id="0" name=""/>
        <dsp:cNvSpPr/>
      </dsp:nvSpPr>
      <dsp:spPr>
        <a:xfrm>
          <a:off x="659031" y="1511"/>
          <a:ext cx="2347284" cy="449721"/>
        </a:xfrm>
        <a:prstGeom prst="roundRect">
          <a:avLst>
            <a:gd name="adj" fmla="val 10000"/>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Data Packet (4+ bytes)</a:t>
          </a:r>
          <a:endParaRPr lang="en-US" sz="1900" kern="1200" dirty="0"/>
        </a:p>
      </dsp:txBody>
      <dsp:txXfrm>
        <a:off x="672203" y="14683"/>
        <a:ext cx="2320940" cy="423377"/>
      </dsp:txXfrm>
    </dsp:sp>
    <dsp:sp modelId="{F333330E-AFBB-43CD-BB0B-21B22D5AFB32}">
      <dsp:nvSpPr>
        <dsp:cNvPr id="0" name=""/>
        <dsp:cNvSpPr/>
      </dsp:nvSpPr>
      <dsp:spPr>
        <a:xfrm>
          <a:off x="893759" y="451233"/>
          <a:ext cx="234728" cy="337291"/>
        </a:xfrm>
        <a:custGeom>
          <a:avLst/>
          <a:gdLst/>
          <a:ahLst/>
          <a:cxnLst/>
          <a:rect l="0" t="0" r="0" b="0"/>
          <a:pathLst>
            <a:path>
              <a:moveTo>
                <a:pt x="0" y="0"/>
              </a:moveTo>
              <a:lnTo>
                <a:pt x="0" y="337291"/>
              </a:lnTo>
              <a:lnTo>
                <a:pt x="234728" y="337291"/>
              </a:lnTo>
            </a:path>
          </a:pathLst>
        </a:custGeom>
        <a:noFill/>
        <a:ln w="22225"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AD738F-2838-40D1-BD7C-D3EA5727AA93}">
      <dsp:nvSpPr>
        <dsp:cNvPr id="0" name=""/>
        <dsp:cNvSpPr/>
      </dsp:nvSpPr>
      <dsp:spPr>
        <a:xfrm>
          <a:off x="1128488" y="563663"/>
          <a:ext cx="2098680" cy="449721"/>
        </a:xfrm>
        <a:prstGeom prst="roundRect">
          <a:avLst>
            <a:gd name="adj" fmla="val 10000"/>
          </a:avLst>
        </a:prstGeom>
        <a:solidFill>
          <a:schemeClr val="dk1">
            <a:alpha val="90000"/>
            <a:tint val="40000"/>
            <a:hueOff val="0"/>
            <a:satOff val="0"/>
            <a:lumOff val="0"/>
            <a:alphaOff val="0"/>
          </a:schemeClr>
        </a:solidFill>
        <a:ln w="22225"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Header (0xFF)</a:t>
          </a:r>
          <a:endParaRPr lang="en-US" sz="1400" kern="1200" dirty="0"/>
        </a:p>
      </dsp:txBody>
      <dsp:txXfrm>
        <a:off x="1141660" y="576835"/>
        <a:ext cx="2072336" cy="423377"/>
      </dsp:txXfrm>
    </dsp:sp>
    <dsp:sp modelId="{BD4AB9FF-62D8-4463-9AD0-31EEBD70F69C}">
      <dsp:nvSpPr>
        <dsp:cNvPr id="0" name=""/>
        <dsp:cNvSpPr/>
      </dsp:nvSpPr>
      <dsp:spPr>
        <a:xfrm>
          <a:off x="893759" y="451233"/>
          <a:ext cx="234728" cy="899442"/>
        </a:xfrm>
        <a:custGeom>
          <a:avLst/>
          <a:gdLst/>
          <a:ahLst/>
          <a:cxnLst/>
          <a:rect l="0" t="0" r="0" b="0"/>
          <a:pathLst>
            <a:path>
              <a:moveTo>
                <a:pt x="0" y="0"/>
              </a:moveTo>
              <a:lnTo>
                <a:pt x="0" y="899442"/>
              </a:lnTo>
              <a:lnTo>
                <a:pt x="234728" y="899442"/>
              </a:lnTo>
            </a:path>
          </a:pathLst>
        </a:custGeom>
        <a:noFill/>
        <a:ln w="22225"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6DE623-C460-40F9-9AFB-2A41A6862EC1}">
      <dsp:nvSpPr>
        <dsp:cNvPr id="0" name=""/>
        <dsp:cNvSpPr/>
      </dsp:nvSpPr>
      <dsp:spPr>
        <a:xfrm>
          <a:off x="1128488" y="1125815"/>
          <a:ext cx="2098680" cy="449721"/>
        </a:xfrm>
        <a:prstGeom prst="roundRect">
          <a:avLst>
            <a:gd name="adj" fmla="val 10000"/>
          </a:avLst>
        </a:prstGeom>
        <a:solidFill>
          <a:schemeClr val="dk1">
            <a:alpha val="90000"/>
            <a:tint val="40000"/>
            <a:hueOff val="0"/>
            <a:satOff val="0"/>
            <a:lumOff val="0"/>
            <a:alphaOff val="0"/>
          </a:schemeClr>
        </a:solidFill>
        <a:ln w="22225"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smtClean="0"/>
            <a:t>Forwards/Backwards Velocity</a:t>
          </a:r>
          <a:endParaRPr lang="en-US" sz="1400" kern="1200" dirty="0"/>
        </a:p>
      </dsp:txBody>
      <dsp:txXfrm>
        <a:off x="1141660" y="1138987"/>
        <a:ext cx="2072336" cy="423377"/>
      </dsp:txXfrm>
    </dsp:sp>
    <dsp:sp modelId="{D4050C1B-9965-4C7D-B02B-970F4C62353B}">
      <dsp:nvSpPr>
        <dsp:cNvPr id="0" name=""/>
        <dsp:cNvSpPr/>
      </dsp:nvSpPr>
      <dsp:spPr>
        <a:xfrm>
          <a:off x="893759" y="451233"/>
          <a:ext cx="234728" cy="1461594"/>
        </a:xfrm>
        <a:custGeom>
          <a:avLst/>
          <a:gdLst/>
          <a:ahLst/>
          <a:cxnLst/>
          <a:rect l="0" t="0" r="0" b="0"/>
          <a:pathLst>
            <a:path>
              <a:moveTo>
                <a:pt x="0" y="0"/>
              </a:moveTo>
              <a:lnTo>
                <a:pt x="0" y="1461594"/>
              </a:lnTo>
              <a:lnTo>
                <a:pt x="234728" y="1461594"/>
              </a:lnTo>
            </a:path>
          </a:pathLst>
        </a:custGeom>
        <a:noFill/>
        <a:ln w="22225"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CE0437-D7E6-46F6-8D77-5055CC4DA3A5}">
      <dsp:nvSpPr>
        <dsp:cNvPr id="0" name=""/>
        <dsp:cNvSpPr/>
      </dsp:nvSpPr>
      <dsp:spPr>
        <a:xfrm>
          <a:off x="1128488" y="1687967"/>
          <a:ext cx="2098680" cy="449721"/>
        </a:xfrm>
        <a:prstGeom prst="roundRect">
          <a:avLst>
            <a:gd name="adj" fmla="val 10000"/>
          </a:avLst>
        </a:prstGeom>
        <a:solidFill>
          <a:schemeClr val="dk1">
            <a:alpha val="90000"/>
            <a:tint val="40000"/>
            <a:hueOff val="0"/>
            <a:satOff val="0"/>
            <a:lumOff val="0"/>
            <a:alphaOff val="0"/>
          </a:schemeClr>
        </a:solidFill>
        <a:ln w="22225"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Left/Right Velocity</a:t>
          </a:r>
          <a:endParaRPr lang="en-US" sz="1400" kern="1200" dirty="0"/>
        </a:p>
      </dsp:txBody>
      <dsp:txXfrm>
        <a:off x="1141660" y="1701139"/>
        <a:ext cx="2072336" cy="423377"/>
      </dsp:txXfrm>
    </dsp:sp>
    <dsp:sp modelId="{206A6FBA-D984-4792-B903-C6C056DF41D5}">
      <dsp:nvSpPr>
        <dsp:cNvPr id="0" name=""/>
        <dsp:cNvSpPr/>
      </dsp:nvSpPr>
      <dsp:spPr>
        <a:xfrm>
          <a:off x="893759" y="451233"/>
          <a:ext cx="234728" cy="2023746"/>
        </a:xfrm>
        <a:custGeom>
          <a:avLst/>
          <a:gdLst/>
          <a:ahLst/>
          <a:cxnLst/>
          <a:rect l="0" t="0" r="0" b="0"/>
          <a:pathLst>
            <a:path>
              <a:moveTo>
                <a:pt x="0" y="0"/>
              </a:moveTo>
              <a:lnTo>
                <a:pt x="0" y="2023746"/>
              </a:lnTo>
              <a:lnTo>
                <a:pt x="234728" y="2023746"/>
              </a:lnTo>
            </a:path>
          </a:pathLst>
        </a:custGeom>
        <a:noFill/>
        <a:ln w="22225"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8CE482-5418-4D29-9B05-D261E2D8CE8A}">
      <dsp:nvSpPr>
        <dsp:cNvPr id="0" name=""/>
        <dsp:cNvSpPr/>
      </dsp:nvSpPr>
      <dsp:spPr>
        <a:xfrm>
          <a:off x="1128488" y="2250118"/>
          <a:ext cx="2098680" cy="449721"/>
        </a:xfrm>
        <a:prstGeom prst="roundRect">
          <a:avLst>
            <a:gd name="adj" fmla="val 10000"/>
          </a:avLst>
        </a:prstGeom>
        <a:solidFill>
          <a:schemeClr val="dk1">
            <a:alpha val="90000"/>
            <a:tint val="40000"/>
            <a:hueOff val="0"/>
            <a:satOff val="0"/>
            <a:lumOff val="0"/>
            <a:alphaOff val="0"/>
          </a:schemeClr>
        </a:solidFill>
        <a:ln w="22225"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Angular Correction</a:t>
          </a:r>
          <a:endParaRPr lang="en-US" sz="1400" kern="1200" dirty="0"/>
        </a:p>
      </dsp:txBody>
      <dsp:txXfrm>
        <a:off x="1141660" y="2263290"/>
        <a:ext cx="2072336" cy="423377"/>
      </dsp:txXfrm>
    </dsp:sp>
    <dsp:sp modelId="{ABD0C2EC-BF9E-4DDB-A122-4E8A3CD67965}">
      <dsp:nvSpPr>
        <dsp:cNvPr id="0" name=""/>
        <dsp:cNvSpPr/>
      </dsp:nvSpPr>
      <dsp:spPr>
        <a:xfrm>
          <a:off x="893759" y="451233"/>
          <a:ext cx="234728" cy="2585897"/>
        </a:xfrm>
        <a:custGeom>
          <a:avLst/>
          <a:gdLst/>
          <a:ahLst/>
          <a:cxnLst/>
          <a:rect l="0" t="0" r="0" b="0"/>
          <a:pathLst>
            <a:path>
              <a:moveTo>
                <a:pt x="0" y="0"/>
              </a:moveTo>
              <a:lnTo>
                <a:pt x="0" y="2585897"/>
              </a:lnTo>
              <a:lnTo>
                <a:pt x="234728" y="2585897"/>
              </a:lnTo>
            </a:path>
          </a:pathLst>
        </a:custGeom>
        <a:noFill/>
        <a:ln w="22225"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B8178E-E39A-4F9B-B24B-AEFC31E2920A}">
      <dsp:nvSpPr>
        <dsp:cNvPr id="0" name=""/>
        <dsp:cNvSpPr/>
      </dsp:nvSpPr>
      <dsp:spPr>
        <a:xfrm>
          <a:off x="1128488" y="2812270"/>
          <a:ext cx="2098680" cy="449721"/>
        </a:xfrm>
        <a:prstGeom prst="roundRect">
          <a:avLst>
            <a:gd name="adj" fmla="val 10000"/>
          </a:avLst>
        </a:prstGeom>
        <a:solidFill>
          <a:schemeClr val="dk1">
            <a:alpha val="90000"/>
            <a:tint val="40000"/>
            <a:hueOff val="0"/>
            <a:satOff val="0"/>
            <a:lumOff val="0"/>
            <a:alphaOff val="0"/>
          </a:schemeClr>
        </a:solidFill>
        <a:ln w="22225"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Debug</a:t>
          </a:r>
          <a:endParaRPr lang="en-US" sz="1400" kern="1200" dirty="0"/>
        </a:p>
      </dsp:txBody>
      <dsp:txXfrm>
        <a:off x="1141660" y="2825442"/>
        <a:ext cx="2072336" cy="4233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409A2-E181-4A91-AD6A-179219D53565}">
      <dsp:nvSpPr>
        <dsp:cNvPr id="0" name=""/>
        <dsp:cNvSpPr/>
      </dsp:nvSpPr>
      <dsp:spPr>
        <a:xfrm rot="16200000">
          <a:off x="722132" y="605938"/>
          <a:ext cx="1283085" cy="784101"/>
        </a:xfrm>
        <a:prstGeom prst="round2SameRect">
          <a:avLst>
            <a:gd name="adj1" fmla="val 16670"/>
            <a:gd name="adj2" fmla="val 0"/>
          </a:avLst>
        </a:prstGeom>
        <a:solidFill>
          <a:schemeClr val="dk1">
            <a:tint val="40000"/>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69850" rIns="62865" bIns="69850" numCol="1" spcCol="1270" anchor="t" anchorCtr="0">
          <a:noAutofit/>
        </a:bodyPr>
        <a:lstStyle/>
        <a:p>
          <a:pPr lvl="0" algn="l" defTabSz="488950">
            <a:lnSpc>
              <a:spcPct val="90000"/>
            </a:lnSpc>
            <a:spcBef>
              <a:spcPct val="0"/>
            </a:spcBef>
            <a:spcAft>
              <a:spcPct val="35000"/>
            </a:spcAft>
          </a:pPr>
          <a:endParaRPr lang="en-US" sz="1100" kern="1200" dirty="0" smtClean="0"/>
        </a:p>
        <a:p>
          <a:pPr lvl="0" algn="l" defTabSz="488950">
            <a:lnSpc>
              <a:spcPct val="90000"/>
            </a:lnSpc>
            <a:spcBef>
              <a:spcPct val="0"/>
            </a:spcBef>
            <a:spcAft>
              <a:spcPct val="35000"/>
            </a:spcAft>
          </a:pPr>
          <a:r>
            <a:rPr lang="en-US" sz="1100" kern="1200" dirty="0" smtClean="0"/>
            <a:t>Primary MCU</a:t>
          </a:r>
          <a:endParaRPr lang="en-US" sz="1100" kern="1200" dirty="0"/>
        </a:p>
      </dsp:txBody>
      <dsp:txXfrm rot="5400000">
        <a:off x="1009908" y="394730"/>
        <a:ext cx="745817" cy="1206517"/>
      </dsp:txXfrm>
    </dsp:sp>
    <dsp:sp modelId="{076F1199-5F98-4A71-9C2F-5B8F2D348221}">
      <dsp:nvSpPr>
        <dsp:cNvPr id="0" name=""/>
        <dsp:cNvSpPr/>
      </dsp:nvSpPr>
      <dsp:spPr>
        <a:xfrm rot="5400000">
          <a:off x="1541838" y="605938"/>
          <a:ext cx="1283085" cy="784101"/>
        </a:xfrm>
        <a:prstGeom prst="round2SameRect">
          <a:avLst>
            <a:gd name="adj1" fmla="val 16670"/>
            <a:gd name="adj2" fmla="val 0"/>
          </a:avLst>
        </a:prstGeom>
        <a:solidFill>
          <a:schemeClr val="dk1">
            <a:tint val="40000"/>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69850" rIns="41910" bIns="69850" numCol="1" spcCol="1270" anchor="t" anchorCtr="0">
          <a:noAutofit/>
        </a:bodyPr>
        <a:lstStyle/>
        <a:p>
          <a:pPr lvl="0" algn="l" defTabSz="488950">
            <a:lnSpc>
              <a:spcPct val="90000"/>
            </a:lnSpc>
            <a:spcBef>
              <a:spcPct val="0"/>
            </a:spcBef>
            <a:spcAft>
              <a:spcPct val="35000"/>
            </a:spcAft>
          </a:pPr>
          <a:endParaRPr lang="en-US" sz="1100" kern="1200" dirty="0" smtClean="0"/>
        </a:p>
        <a:p>
          <a:pPr lvl="0" algn="l" defTabSz="488950">
            <a:lnSpc>
              <a:spcPct val="90000"/>
            </a:lnSpc>
            <a:spcBef>
              <a:spcPct val="0"/>
            </a:spcBef>
            <a:spcAft>
              <a:spcPct val="35000"/>
            </a:spcAft>
          </a:pPr>
          <a:r>
            <a:rPr lang="en-US" sz="1100" kern="1200" dirty="0" smtClean="0"/>
            <a:t>Secondary Line Following MCU</a:t>
          </a:r>
          <a:endParaRPr lang="en-US" sz="1100" kern="1200" dirty="0"/>
        </a:p>
      </dsp:txBody>
      <dsp:txXfrm rot="-5400000">
        <a:off x="1791330" y="394730"/>
        <a:ext cx="745817" cy="1206517"/>
      </dsp:txXfrm>
    </dsp:sp>
    <dsp:sp modelId="{FE4438AF-0FFC-44C5-817C-B2BE8D1A33D4}">
      <dsp:nvSpPr>
        <dsp:cNvPr id="0" name=""/>
        <dsp:cNvSpPr/>
      </dsp:nvSpPr>
      <dsp:spPr>
        <a:xfrm>
          <a:off x="1363594" y="0"/>
          <a:ext cx="819705" cy="819666"/>
        </a:xfrm>
        <a:prstGeom prst="circularArrow">
          <a:avLst>
            <a:gd name="adj1" fmla="val 12500"/>
            <a:gd name="adj2" fmla="val 1142322"/>
            <a:gd name="adj3" fmla="val 20457678"/>
            <a:gd name="adj4" fmla="val 10800000"/>
            <a:gd name="adj5" fmla="val 12500"/>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C88189-F2AB-49C3-AE55-588A82C3B2E3}">
      <dsp:nvSpPr>
        <dsp:cNvPr id="0" name=""/>
        <dsp:cNvSpPr/>
      </dsp:nvSpPr>
      <dsp:spPr>
        <a:xfrm rot="10800000">
          <a:off x="1363594" y="1176111"/>
          <a:ext cx="819705" cy="819666"/>
        </a:xfrm>
        <a:prstGeom prst="circularArrow">
          <a:avLst>
            <a:gd name="adj1" fmla="val 12500"/>
            <a:gd name="adj2" fmla="val 1142322"/>
            <a:gd name="adj3" fmla="val 20457678"/>
            <a:gd name="adj4" fmla="val 10800000"/>
            <a:gd name="adj5" fmla="val 12500"/>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409A2-E181-4A91-AD6A-179219D53565}">
      <dsp:nvSpPr>
        <dsp:cNvPr id="0" name=""/>
        <dsp:cNvSpPr/>
      </dsp:nvSpPr>
      <dsp:spPr>
        <a:xfrm rot="16200000">
          <a:off x="722132" y="605938"/>
          <a:ext cx="1283085" cy="784101"/>
        </a:xfrm>
        <a:prstGeom prst="round2SameRect">
          <a:avLst>
            <a:gd name="adj1" fmla="val 16670"/>
            <a:gd name="adj2" fmla="val 0"/>
          </a:avLst>
        </a:prstGeom>
        <a:solidFill>
          <a:schemeClr val="dk1">
            <a:tint val="40000"/>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63500" rIns="57150" bIns="63500" numCol="1" spcCol="1270" anchor="t" anchorCtr="0">
          <a:noAutofit/>
        </a:bodyPr>
        <a:lstStyle/>
        <a:p>
          <a:pPr lvl="0" algn="l" defTabSz="444500">
            <a:lnSpc>
              <a:spcPct val="90000"/>
            </a:lnSpc>
            <a:spcBef>
              <a:spcPct val="0"/>
            </a:spcBef>
            <a:spcAft>
              <a:spcPct val="35000"/>
            </a:spcAft>
          </a:pPr>
          <a:endParaRPr lang="en-US" sz="1000" kern="1200" dirty="0" smtClean="0"/>
        </a:p>
        <a:p>
          <a:pPr lvl="0" algn="l" defTabSz="444500">
            <a:lnSpc>
              <a:spcPct val="90000"/>
            </a:lnSpc>
            <a:spcBef>
              <a:spcPct val="0"/>
            </a:spcBef>
            <a:spcAft>
              <a:spcPct val="35000"/>
            </a:spcAft>
          </a:pPr>
          <a:r>
            <a:rPr lang="en-US" sz="1000" kern="1200" dirty="0" smtClean="0"/>
            <a:t>Primary MCU</a:t>
          </a:r>
          <a:endParaRPr lang="en-US" sz="1000" kern="1200" dirty="0"/>
        </a:p>
      </dsp:txBody>
      <dsp:txXfrm rot="5400000">
        <a:off x="1009908" y="394730"/>
        <a:ext cx="745817" cy="1206517"/>
      </dsp:txXfrm>
    </dsp:sp>
    <dsp:sp modelId="{076F1199-5F98-4A71-9C2F-5B8F2D348221}">
      <dsp:nvSpPr>
        <dsp:cNvPr id="0" name=""/>
        <dsp:cNvSpPr/>
      </dsp:nvSpPr>
      <dsp:spPr>
        <a:xfrm rot="5400000">
          <a:off x="1541838" y="605938"/>
          <a:ext cx="1283085" cy="784101"/>
        </a:xfrm>
        <a:prstGeom prst="round2SameRect">
          <a:avLst>
            <a:gd name="adj1" fmla="val 16670"/>
            <a:gd name="adj2" fmla="val 0"/>
          </a:avLst>
        </a:prstGeom>
        <a:solidFill>
          <a:schemeClr val="dk1">
            <a:tint val="40000"/>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63500" rIns="38100" bIns="63500" numCol="1" spcCol="1270" anchor="t" anchorCtr="0">
          <a:noAutofit/>
        </a:bodyPr>
        <a:lstStyle/>
        <a:p>
          <a:pPr lvl="0" algn="l" defTabSz="444500">
            <a:lnSpc>
              <a:spcPct val="90000"/>
            </a:lnSpc>
            <a:spcBef>
              <a:spcPct val="0"/>
            </a:spcBef>
            <a:spcAft>
              <a:spcPct val="35000"/>
            </a:spcAft>
          </a:pPr>
          <a:endParaRPr lang="en-US" sz="1000" kern="1200" dirty="0" smtClean="0"/>
        </a:p>
        <a:p>
          <a:pPr lvl="0" algn="l" defTabSz="444500">
            <a:lnSpc>
              <a:spcPct val="90000"/>
            </a:lnSpc>
            <a:spcBef>
              <a:spcPct val="0"/>
            </a:spcBef>
            <a:spcAft>
              <a:spcPct val="35000"/>
            </a:spcAft>
          </a:pPr>
          <a:r>
            <a:rPr lang="en-US" sz="1000" kern="1200" dirty="0" smtClean="0"/>
            <a:t>Secondary Rubik/Simon MCU</a:t>
          </a:r>
          <a:endParaRPr lang="en-US" sz="1000" kern="1200" dirty="0"/>
        </a:p>
      </dsp:txBody>
      <dsp:txXfrm rot="-5400000">
        <a:off x="1791330" y="394730"/>
        <a:ext cx="745817" cy="1206517"/>
      </dsp:txXfrm>
    </dsp:sp>
    <dsp:sp modelId="{FE4438AF-0FFC-44C5-817C-B2BE8D1A33D4}">
      <dsp:nvSpPr>
        <dsp:cNvPr id="0" name=""/>
        <dsp:cNvSpPr/>
      </dsp:nvSpPr>
      <dsp:spPr>
        <a:xfrm>
          <a:off x="1363594" y="0"/>
          <a:ext cx="819705" cy="819666"/>
        </a:xfrm>
        <a:prstGeom prst="circularArrow">
          <a:avLst>
            <a:gd name="adj1" fmla="val 12500"/>
            <a:gd name="adj2" fmla="val 1142322"/>
            <a:gd name="adj3" fmla="val 20457678"/>
            <a:gd name="adj4" fmla="val 10800000"/>
            <a:gd name="adj5" fmla="val 12500"/>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C88189-F2AB-49C3-AE55-588A82C3B2E3}">
      <dsp:nvSpPr>
        <dsp:cNvPr id="0" name=""/>
        <dsp:cNvSpPr/>
      </dsp:nvSpPr>
      <dsp:spPr>
        <a:xfrm rot="10800000">
          <a:off x="1363594" y="1176111"/>
          <a:ext cx="819705" cy="819666"/>
        </a:xfrm>
        <a:prstGeom prst="circularArrow">
          <a:avLst>
            <a:gd name="adj1" fmla="val 12500"/>
            <a:gd name="adj2" fmla="val 1142322"/>
            <a:gd name="adj3" fmla="val 20457678"/>
            <a:gd name="adj4" fmla="val 10800000"/>
            <a:gd name="adj5" fmla="val 12500"/>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CE65D-B3A1-44B4-8174-D81B453DECD1}">
      <dsp:nvSpPr>
        <dsp:cNvPr id="0" name=""/>
        <dsp:cNvSpPr/>
      </dsp:nvSpPr>
      <dsp:spPr>
        <a:xfrm>
          <a:off x="0" y="0"/>
          <a:ext cx="3457098" cy="817602"/>
        </a:xfrm>
        <a:prstGeom prst="roundRect">
          <a:avLst>
            <a:gd name="adj" fmla="val 10000"/>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Begin recording</a:t>
          </a:r>
          <a:endParaRPr lang="en-US" sz="2000" kern="1200" dirty="0"/>
        </a:p>
      </dsp:txBody>
      <dsp:txXfrm>
        <a:off x="23947" y="23947"/>
        <a:ext cx="2574841" cy="769708"/>
      </dsp:txXfrm>
    </dsp:sp>
    <dsp:sp modelId="{013084E9-DD64-43D4-BF86-3FF3CD27CCB3}">
      <dsp:nvSpPr>
        <dsp:cNvPr id="0" name=""/>
        <dsp:cNvSpPr/>
      </dsp:nvSpPr>
      <dsp:spPr>
        <a:xfrm>
          <a:off x="305038" y="953868"/>
          <a:ext cx="3457098" cy="817602"/>
        </a:xfrm>
        <a:prstGeom prst="roundRect">
          <a:avLst>
            <a:gd name="adj" fmla="val 10000"/>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Sample frequencies until “quiet”</a:t>
          </a:r>
          <a:endParaRPr lang="en-US" sz="2000" kern="1200" dirty="0"/>
        </a:p>
      </dsp:txBody>
      <dsp:txXfrm>
        <a:off x="328985" y="977815"/>
        <a:ext cx="2572725" cy="769708"/>
      </dsp:txXfrm>
    </dsp:sp>
    <dsp:sp modelId="{2551AA1E-8D57-49F8-8D21-8D4BE19E6DBB}">
      <dsp:nvSpPr>
        <dsp:cNvPr id="0" name=""/>
        <dsp:cNvSpPr/>
      </dsp:nvSpPr>
      <dsp:spPr>
        <a:xfrm>
          <a:off x="610076" y="1907737"/>
          <a:ext cx="3457098" cy="817602"/>
        </a:xfrm>
        <a:prstGeom prst="roundRect">
          <a:avLst>
            <a:gd name="adj" fmla="val 10000"/>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Add last discernable frequency to sequence</a:t>
          </a:r>
          <a:endParaRPr lang="en-US" sz="2000" kern="1200" dirty="0"/>
        </a:p>
      </dsp:txBody>
      <dsp:txXfrm>
        <a:off x="634023" y="1931684"/>
        <a:ext cx="2572725" cy="769708"/>
      </dsp:txXfrm>
    </dsp:sp>
    <dsp:sp modelId="{BCEBA88D-2D41-487B-9671-3E3DF746462A}">
      <dsp:nvSpPr>
        <dsp:cNvPr id="0" name=""/>
        <dsp:cNvSpPr/>
      </dsp:nvSpPr>
      <dsp:spPr>
        <a:xfrm>
          <a:off x="2925657" y="620014"/>
          <a:ext cx="531441" cy="531441"/>
        </a:xfrm>
        <a:prstGeom prst="downArrow">
          <a:avLst>
            <a:gd name="adj1" fmla="val 55000"/>
            <a:gd name="adj2" fmla="val 45000"/>
          </a:avLst>
        </a:prstGeom>
        <a:solidFill>
          <a:schemeClr val="lt1">
            <a:alpha val="90000"/>
            <a:tint val="40000"/>
            <a:hueOff val="0"/>
            <a:satOff val="0"/>
            <a:lumOff val="0"/>
            <a:alphaOff val="0"/>
          </a:schemeClr>
        </a:solidFill>
        <a:ln w="22225" cap="rnd"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3045231" y="620014"/>
        <a:ext cx="292293" cy="399909"/>
      </dsp:txXfrm>
    </dsp:sp>
    <dsp:sp modelId="{FD412A08-63C5-4E73-80C6-F0CE564B1E71}">
      <dsp:nvSpPr>
        <dsp:cNvPr id="0" name=""/>
        <dsp:cNvSpPr/>
      </dsp:nvSpPr>
      <dsp:spPr>
        <a:xfrm>
          <a:off x="3230695" y="1568433"/>
          <a:ext cx="531441" cy="531441"/>
        </a:xfrm>
        <a:prstGeom prst="downArrow">
          <a:avLst>
            <a:gd name="adj1" fmla="val 55000"/>
            <a:gd name="adj2" fmla="val 45000"/>
          </a:avLst>
        </a:prstGeom>
        <a:solidFill>
          <a:schemeClr val="lt1">
            <a:alpha val="90000"/>
            <a:tint val="40000"/>
            <a:hueOff val="0"/>
            <a:satOff val="0"/>
            <a:lumOff val="0"/>
            <a:alphaOff val="0"/>
          </a:schemeClr>
        </a:solidFill>
        <a:ln w="22225" cap="rnd"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3350269" y="1568433"/>
        <a:ext cx="292293" cy="3999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2E93AD-2839-4B9F-A7D0-6DC7AE9C2A89}" type="datetimeFigureOut">
              <a:rPr lang="en-US" smtClean="0"/>
              <a:t>2/11/2015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7CB686-FDB4-4866-BAA3-2034E41E8349}" type="slidenum">
              <a:rPr lang="en-US" smtClean="0"/>
              <a:t>‹#›</a:t>
            </a:fld>
            <a:endParaRPr lang="en-US"/>
          </a:p>
        </p:txBody>
      </p:sp>
    </p:spTree>
    <p:extLst>
      <p:ext uri="{BB962C8B-B14F-4D97-AF65-F5344CB8AC3E}">
        <p14:creationId xmlns:p14="http://schemas.microsoft.com/office/powerpoint/2010/main" val="289261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CB686-FDB4-4866-BAA3-2034E41E8349}" type="slidenum">
              <a:rPr lang="en-US" smtClean="0"/>
              <a:t>1</a:t>
            </a:fld>
            <a:endParaRPr lang="en-US"/>
          </a:p>
        </p:txBody>
      </p:sp>
    </p:spTree>
    <p:extLst>
      <p:ext uri="{BB962C8B-B14F-4D97-AF65-F5344CB8AC3E}">
        <p14:creationId xmlns:p14="http://schemas.microsoft.com/office/powerpoint/2010/main" val="2814137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a:t>
            </a:r>
            <a:r>
              <a:rPr lang="en-US" baseline="0" dirty="0" smtClean="0"/>
              <a:t> stepper motor worked reliably and turned the chain with little issues</a:t>
            </a:r>
          </a:p>
          <a:p>
            <a:pPr marL="171450" indent="-171450">
              <a:buFont typeface="Arial"/>
              <a:buChar char="•"/>
            </a:pPr>
            <a:r>
              <a:rPr lang="en-US" baseline="0" dirty="0" smtClean="0"/>
              <a:t>The main problem encountered was with mounting the end effector to the chain</a:t>
            </a:r>
          </a:p>
          <a:p>
            <a:pPr marL="628650" lvl="1" indent="-171450">
              <a:buFont typeface="Arial"/>
              <a:buChar char="•"/>
            </a:pPr>
            <a:r>
              <a:rPr lang="en-US" baseline="0" dirty="0" smtClean="0"/>
              <a:t>Both tying the chain and epoxying the end effector the servo seemed unreliable</a:t>
            </a:r>
          </a:p>
          <a:p>
            <a:pPr marL="171450" indent="-171450">
              <a:buFont typeface="Arial"/>
              <a:buChar char="•"/>
            </a:pPr>
            <a:r>
              <a:rPr lang="en-US" baseline="0" dirty="0" smtClean="0"/>
              <a:t>Another issue that arose was with chain stability while the end effector was manipulating the game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51C26E6-7C22-FB46-BF03-BFBF633011F3}" type="slidenum">
              <a:rPr lang="en-US" smtClean="0"/>
              <a:t>32</a:t>
            </a:fld>
            <a:endParaRPr lang="en-US"/>
          </a:p>
        </p:txBody>
      </p:sp>
    </p:spTree>
    <p:extLst>
      <p:ext uri="{BB962C8B-B14F-4D97-AF65-F5344CB8AC3E}">
        <p14:creationId xmlns:p14="http://schemas.microsoft.com/office/powerpoint/2010/main" val="2701648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With the design</a:t>
            </a:r>
            <a:r>
              <a:rPr lang="en-US" baseline="0" dirty="0" smtClean="0"/>
              <a:t> of the new pincer alignment mechanism for the EAS and the </a:t>
            </a:r>
            <a:r>
              <a:rPr lang="en-US" baseline="0" dirty="0" err="1" smtClean="0"/>
              <a:t>simon</a:t>
            </a:r>
            <a:r>
              <a:rPr lang="en-US" baseline="0" dirty="0" smtClean="0"/>
              <a:t>, alignment to the games becomes much less of an issue</a:t>
            </a:r>
          </a:p>
          <a:p>
            <a:pPr marL="171450" indent="-171450">
              <a:buFont typeface="Arial"/>
              <a:buChar char="•"/>
            </a:pPr>
            <a:r>
              <a:rPr lang="en-US" baseline="0" dirty="0" smtClean="0"/>
              <a:t>The next design that was prototyped involved an arm that is much simpler to implement</a:t>
            </a:r>
          </a:p>
          <a:p>
            <a:pPr marL="628650" lvl="1" indent="-171450">
              <a:buFont typeface="Arial"/>
              <a:buChar char="•"/>
            </a:pPr>
            <a:r>
              <a:rPr lang="en-US" baseline="0" dirty="0" smtClean="0"/>
              <a:t>The design consists of 2 servos: 1 for extending the arm when at the game and the other for angling the end effector when the arm is lowered onto the game</a:t>
            </a:r>
          </a:p>
          <a:p>
            <a:pPr marL="171450" lvl="0" indent="-171450">
              <a:buFont typeface="Arial"/>
              <a:buChar char="•"/>
            </a:pPr>
            <a:r>
              <a:rPr lang="en-US" baseline="0" dirty="0" smtClean="0"/>
              <a:t>The 2 servo design of the arm allows for the same arm to be used for both games since there servo controlling the height of the arm and the alignment pincer works for both games</a:t>
            </a:r>
            <a:endParaRPr lang="en-US" dirty="0"/>
          </a:p>
        </p:txBody>
      </p:sp>
      <p:sp>
        <p:nvSpPr>
          <p:cNvPr id="4" name="Slide Number Placeholder 3"/>
          <p:cNvSpPr>
            <a:spLocks noGrp="1"/>
          </p:cNvSpPr>
          <p:nvPr>
            <p:ph type="sldNum" sz="quarter" idx="10"/>
          </p:nvPr>
        </p:nvSpPr>
        <p:spPr/>
        <p:txBody>
          <a:bodyPr/>
          <a:lstStyle/>
          <a:p>
            <a:fld id="{051C26E6-7C22-FB46-BF03-BFBF633011F3}" type="slidenum">
              <a:rPr lang="en-US" smtClean="0"/>
              <a:t>33</a:t>
            </a:fld>
            <a:endParaRPr lang="en-US"/>
          </a:p>
        </p:txBody>
      </p:sp>
    </p:spTree>
    <p:extLst>
      <p:ext uri="{BB962C8B-B14F-4D97-AF65-F5344CB8AC3E}">
        <p14:creationId xmlns:p14="http://schemas.microsoft.com/office/powerpoint/2010/main" val="3180329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in</a:t>
            </a:r>
            <a:r>
              <a:rPr lang="en-US" baseline="0" dirty="0" smtClean="0"/>
              <a:t> isolated prototype testing, the mechanism worked as intended and successfully lowered the end effector onto the cube and pressed the buttons of the </a:t>
            </a:r>
            <a:r>
              <a:rPr lang="en-US" baseline="0" dirty="0" err="1" smtClean="0"/>
              <a:t>simon</a:t>
            </a:r>
            <a:r>
              <a:rPr lang="en-US" baseline="0" dirty="0" smtClean="0"/>
              <a:t>. </a:t>
            </a:r>
          </a:p>
          <a:p>
            <a:pPr marL="171450" indent="-171450">
              <a:buFont typeface="Arial"/>
              <a:buChar char="•"/>
            </a:pPr>
            <a:r>
              <a:rPr lang="en-US" baseline="0" dirty="0" smtClean="0"/>
              <a:t>The next step is to integrate the pincer and the arm to test for successful function.</a:t>
            </a:r>
            <a:endParaRPr lang="en-US" dirty="0"/>
          </a:p>
        </p:txBody>
      </p:sp>
      <p:sp>
        <p:nvSpPr>
          <p:cNvPr id="4" name="Slide Number Placeholder 3"/>
          <p:cNvSpPr>
            <a:spLocks noGrp="1"/>
          </p:cNvSpPr>
          <p:nvPr>
            <p:ph type="sldNum" sz="quarter" idx="10"/>
          </p:nvPr>
        </p:nvSpPr>
        <p:spPr/>
        <p:txBody>
          <a:bodyPr/>
          <a:lstStyle/>
          <a:p>
            <a:fld id="{051C26E6-7C22-FB46-BF03-BFBF633011F3}" type="slidenum">
              <a:rPr lang="en-US" smtClean="0"/>
              <a:t>35</a:t>
            </a:fld>
            <a:endParaRPr lang="en-US"/>
          </a:p>
        </p:txBody>
      </p:sp>
    </p:spTree>
    <p:extLst>
      <p:ext uri="{BB962C8B-B14F-4D97-AF65-F5344CB8AC3E}">
        <p14:creationId xmlns:p14="http://schemas.microsoft.com/office/powerpoint/2010/main" val="159313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CB686-FDB4-4866-BAA3-2034E41E8349}" type="slidenum">
              <a:rPr lang="en-US" smtClean="0"/>
              <a:t>36</a:t>
            </a:fld>
            <a:endParaRPr lang="en-US"/>
          </a:p>
        </p:txBody>
      </p:sp>
    </p:spTree>
    <p:extLst>
      <p:ext uri="{BB962C8B-B14F-4D97-AF65-F5344CB8AC3E}">
        <p14:creationId xmlns:p14="http://schemas.microsoft.com/office/powerpoint/2010/main" val="2554626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20914D-3BFE-40CC-BAAC-3619A118AF3A}" type="slidenum">
              <a:rPr lang="en-US" smtClean="0"/>
              <a:t>38</a:t>
            </a:fld>
            <a:endParaRPr lang="en-US"/>
          </a:p>
        </p:txBody>
      </p:sp>
    </p:spTree>
    <p:extLst>
      <p:ext uri="{BB962C8B-B14F-4D97-AF65-F5344CB8AC3E}">
        <p14:creationId xmlns:p14="http://schemas.microsoft.com/office/powerpoint/2010/main" val="800179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CB686-FDB4-4866-BAA3-2034E41E8349}" type="slidenum">
              <a:rPr lang="en-US" smtClean="0"/>
              <a:t>42</a:t>
            </a:fld>
            <a:endParaRPr lang="en-US"/>
          </a:p>
        </p:txBody>
      </p:sp>
    </p:spTree>
    <p:extLst>
      <p:ext uri="{BB962C8B-B14F-4D97-AF65-F5344CB8AC3E}">
        <p14:creationId xmlns:p14="http://schemas.microsoft.com/office/powerpoint/2010/main" val="392290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CB686-FDB4-4866-BAA3-2034E41E8349}" type="slidenum">
              <a:rPr lang="en-US" smtClean="0"/>
              <a:t>49</a:t>
            </a:fld>
            <a:endParaRPr lang="en-US"/>
          </a:p>
        </p:txBody>
      </p:sp>
    </p:spTree>
    <p:extLst>
      <p:ext uri="{BB962C8B-B14F-4D97-AF65-F5344CB8AC3E}">
        <p14:creationId xmlns:p14="http://schemas.microsoft.com/office/powerpoint/2010/main" val="351189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CB686-FDB4-4866-BAA3-2034E41E8349}" type="slidenum">
              <a:rPr lang="en-US" smtClean="0"/>
              <a:t>2</a:t>
            </a:fld>
            <a:endParaRPr lang="en-US"/>
          </a:p>
        </p:txBody>
      </p:sp>
    </p:spTree>
    <p:extLst>
      <p:ext uri="{BB962C8B-B14F-4D97-AF65-F5344CB8AC3E}">
        <p14:creationId xmlns:p14="http://schemas.microsoft.com/office/powerpoint/2010/main" val="3572433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CB686-FDB4-4866-BAA3-2034E41E8349}" type="slidenum">
              <a:rPr lang="en-US" smtClean="0"/>
              <a:t>4</a:t>
            </a:fld>
            <a:endParaRPr lang="en-US"/>
          </a:p>
        </p:txBody>
      </p:sp>
    </p:spTree>
    <p:extLst>
      <p:ext uri="{BB962C8B-B14F-4D97-AF65-F5344CB8AC3E}">
        <p14:creationId xmlns:p14="http://schemas.microsoft.com/office/powerpoint/2010/main" val="263375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CB686-FDB4-4866-BAA3-2034E41E8349}" type="slidenum">
              <a:rPr lang="en-US" smtClean="0"/>
              <a:t>6</a:t>
            </a:fld>
            <a:endParaRPr lang="en-US"/>
          </a:p>
        </p:txBody>
      </p:sp>
    </p:spTree>
    <p:extLst>
      <p:ext uri="{BB962C8B-B14F-4D97-AF65-F5344CB8AC3E}">
        <p14:creationId xmlns:p14="http://schemas.microsoft.com/office/powerpoint/2010/main" val="1298330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CB686-FDB4-4866-BAA3-2034E41E8349}" type="slidenum">
              <a:rPr lang="en-US" smtClean="0"/>
              <a:t>7</a:t>
            </a:fld>
            <a:endParaRPr lang="en-US"/>
          </a:p>
        </p:txBody>
      </p:sp>
    </p:spTree>
    <p:extLst>
      <p:ext uri="{BB962C8B-B14F-4D97-AF65-F5344CB8AC3E}">
        <p14:creationId xmlns:p14="http://schemas.microsoft.com/office/powerpoint/2010/main" val="265145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CB686-FDB4-4866-BAA3-2034E41E8349}" type="slidenum">
              <a:rPr lang="en-US" smtClean="0"/>
              <a:t>9</a:t>
            </a:fld>
            <a:endParaRPr lang="en-US"/>
          </a:p>
        </p:txBody>
      </p:sp>
    </p:spTree>
    <p:extLst>
      <p:ext uri="{BB962C8B-B14F-4D97-AF65-F5344CB8AC3E}">
        <p14:creationId xmlns:p14="http://schemas.microsoft.com/office/powerpoint/2010/main" val="3702593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CB686-FDB4-4866-BAA3-2034E41E8349}" type="slidenum">
              <a:rPr lang="en-US" smtClean="0"/>
              <a:t>19</a:t>
            </a:fld>
            <a:endParaRPr lang="en-US"/>
          </a:p>
        </p:txBody>
      </p:sp>
    </p:spTree>
    <p:extLst>
      <p:ext uri="{BB962C8B-B14F-4D97-AF65-F5344CB8AC3E}">
        <p14:creationId xmlns:p14="http://schemas.microsoft.com/office/powerpoint/2010/main" val="2327293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With</a:t>
            </a:r>
            <a:r>
              <a:rPr lang="en-US" baseline="0" dirty="0" smtClean="0"/>
              <a:t> most of the focus on the EAS implementation, the </a:t>
            </a:r>
            <a:r>
              <a:rPr lang="en-US" baseline="0" dirty="0" err="1" smtClean="0"/>
              <a:t>simon</a:t>
            </a:r>
            <a:r>
              <a:rPr lang="en-US" baseline="0" dirty="0" smtClean="0"/>
              <a:t>/</a:t>
            </a:r>
            <a:r>
              <a:rPr lang="en-US" baseline="0" dirty="0" err="1" smtClean="0"/>
              <a:t>rubik’s</a:t>
            </a:r>
            <a:r>
              <a:rPr lang="en-US" baseline="0" dirty="0" smtClean="0"/>
              <a:t> subsystem was a simple retrofit to the other side of the robot</a:t>
            </a:r>
          </a:p>
          <a:p>
            <a:pPr marL="171450" indent="-171450">
              <a:buFont typeface="Arial"/>
              <a:buChar char="•"/>
            </a:pPr>
            <a:r>
              <a:rPr lang="en-US" baseline="0" dirty="0" smtClean="0"/>
              <a:t>The first idea was a chain drive</a:t>
            </a:r>
          </a:p>
          <a:p>
            <a:pPr marL="628650" lvl="1" indent="-171450">
              <a:buFont typeface="Arial"/>
              <a:buChar char="•"/>
            </a:pPr>
            <a:r>
              <a:rPr lang="en-US" baseline="0" dirty="0" smtClean="0"/>
              <a:t>This was driven by a high torque stepper motor with gears</a:t>
            </a:r>
          </a:p>
          <a:p>
            <a:pPr marL="628650" lvl="1" indent="-171450">
              <a:buFont typeface="Arial"/>
              <a:buChar char="•"/>
            </a:pPr>
            <a:r>
              <a:rPr lang="en-US" baseline="0" dirty="0" smtClean="0"/>
              <a:t>A </a:t>
            </a:r>
            <a:r>
              <a:rPr lang="en-US" baseline="0" dirty="0" err="1" smtClean="0"/>
              <a:t>delrin</a:t>
            </a:r>
            <a:r>
              <a:rPr lang="en-US" baseline="0" dirty="0" smtClean="0"/>
              <a:t> chain moved when the motor turned</a:t>
            </a:r>
          </a:p>
          <a:p>
            <a:pPr marL="628650" lvl="1" indent="-171450">
              <a:buFont typeface="Arial"/>
              <a:buChar char="•"/>
            </a:pPr>
            <a:r>
              <a:rPr lang="en-US" baseline="0" dirty="0" smtClean="0"/>
              <a:t>The end effector was attached by means of tying or epoxy</a:t>
            </a:r>
          </a:p>
          <a:p>
            <a:pPr marL="628650"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051C26E6-7C22-FB46-BF03-BFBF633011F3}" type="slidenum">
              <a:rPr lang="en-US" smtClean="0"/>
              <a:t>30</a:t>
            </a:fld>
            <a:endParaRPr lang="en-US"/>
          </a:p>
        </p:txBody>
      </p:sp>
    </p:spTree>
    <p:extLst>
      <p:ext uri="{BB962C8B-B14F-4D97-AF65-F5344CB8AC3E}">
        <p14:creationId xmlns:p14="http://schemas.microsoft.com/office/powerpoint/2010/main" val="3823651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C26E6-7C22-FB46-BF03-BFBF633011F3}" type="slidenum">
              <a:rPr lang="en-US" smtClean="0"/>
              <a:t>31</a:t>
            </a:fld>
            <a:endParaRPr lang="en-US"/>
          </a:p>
        </p:txBody>
      </p:sp>
    </p:spTree>
    <p:extLst>
      <p:ext uri="{BB962C8B-B14F-4D97-AF65-F5344CB8AC3E}">
        <p14:creationId xmlns:p14="http://schemas.microsoft.com/office/powerpoint/2010/main" val="1701776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791D8F3-6A1B-457C-8005-5AF81652A964}" type="datetimeFigureOut">
              <a:rPr lang="en-US" smtClean="0"/>
              <a:t>2/11/2015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AED4CD3-7ACC-4B40-B7D2-C2F50205048A}" type="slidenum">
              <a:rPr lang="en-US" smtClean="0"/>
              <a:t>‹#›</a:t>
            </a:fld>
            <a:endParaRPr lang="en-US"/>
          </a:p>
        </p:txBody>
      </p:sp>
    </p:spTree>
    <p:extLst>
      <p:ext uri="{BB962C8B-B14F-4D97-AF65-F5344CB8AC3E}">
        <p14:creationId xmlns:p14="http://schemas.microsoft.com/office/powerpoint/2010/main" val="106175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91D8F3-6A1B-457C-8005-5AF81652A964}"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a:t>
            </a:fld>
            <a:endParaRPr lang="en-US"/>
          </a:p>
        </p:txBody>
      </p:sp>
    </p:spTree>
    <p:extLst>
      <p:ext uri="{BB962C8B-B14F-4D97-AF65-F5344CB8AC3E}">
        <p14:creationId xmlns:p14="http://schemas.microsoft.com/office/powerpoint/2010/main" val="205536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B791D8F3-6A1B-457C-8005-5AF81652A964}" type="datetimeFigureOut">
              <a:rPr lang="en-US" smtClean="0"/>
              <a:t>2/11/2015</a:t>
            </a:fld>
            <a:endParaRPr lang="en-US"/>
          </a:p>
        </p:txBody>
      </p:sp>
      <p:sp>
        <p:nvSpPr>
          <p:cNvPr id="5" name="Footer Placeholder 4"/>
          <p:cNvSpPr>
            <a:spLocks noGrp="1"/>
          </p:cNvSpPr>
          <p:nvPr>
            <p:ph type="ftr" sz="quarter" idx="11"/>
          </p:nvPr>
        </p:nvSpPr>
        <p:spPr>
          <a:xfrm>
            <a:off x="581192" y="5951810"/>
            <a:ext cx="592220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AED4CD3-7ACC-4B40-B7D2-C2F50205048A}" type="slidenum">
              <a:rPr lang="en-US" smtClean="0"/>
              <a:t>‹#›</a:t>
            </a:fld>
            <a:endParaRPr lang="en-US"/>
          </a:p>
        </p:txBody>
      </p:sp>
    </p:spTree>
    <p:extLst>
      <p:ext uri="{BB962C8B-B14F-4D97-AF65-F5344CB8AC3E}">
        <p14:creationId xmlns:p14="http://schemas.microsoft.com/office/powerpoint/2010/main" val="321127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91D8F3-6A1B-457C-8005-5AF81652A964}"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a:t>
            </a:fld>
            <a:endParaRPr lang="en-US"/>
          </a:p>
        </p:txBody>
      </p:sp>
    </p:spTree>
    <p:extLst>
      <p:ext uri="{BB962C8B-B14F-4D97-AF65-F5344CB8AC3E}">
        <p14:creationId xmlns:p14="http://schemas.microsoft.com/office/powerpoint/2010/main" val="1953837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791D8F3-6A1B-457C-8005-5AF81652A964}" type="datetimeFigureOut">
              <a:rPr lang="en-US" smtClean="0"/>
              <a:t>2/11/2015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AED4CD3-7ACC-4B40-B7D2-C2F50205048A}" type="slidenum">
              <a:rPr lang="en-US" smtClean="0"/>
              <a:t>‹#›</a:t>
            </a:fld>
            <a:endParaRPr lang="en-US"/>
          </a:p>
        </p:txBody>
      </p:sp>
    </p:spTree>
    <p:extLst>
      <p:ext uri="{BB962C8B-B14F-4D97-AF65-F5344CB8AC3E}">
        <p14:creationId xmlns:p14="http://schemas.microsoft.com/office/powerpoint/2010/main" val="67451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91D8F3-6A1B-457C-8005-5AF81652A964}" type="datetimeFigureOut">
              <a:rPr lang="en-US" smtClean="0"/>
              <a:t>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D4CD3-7ACC-4B40-B7D2-C2F50205048A}" type="slidenum">
              <a:rPr lang="en-US" smtClean="0"/>
              <a:t>‹#›</a:t>
            </a:fld>
            <a:endParaRPr lang="en-US"/>
          </a:p>
        </p:txBody>
      </p:sp>
    </p:spTree>
    <p:extLst>
      <p:ext uri="{BB962C8B-B14F-4D97-AF65-F5344CB8AC3E}">
        <p14:creationId xmlns:p14="http://schemas.microsoft.com/office/powerpoint/2010/main" val="1598144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91D8F3-6A1B-457C-8005-5AF81652A964}" type="datetimeFigureOut">
              <a:rPr lang="en-US" smtClean="0"/>
              <a:t>2/11/2015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ED4CD3-7ACC-4B40-B7D2-C2F50205048A}" type="slidenum">
              <a:rPr lang="en-US" smtClean="0"/>
              <a:t>‹#›</a:t>
            </a:fld>
            <a:endParaRPr lang="en-US"/>
          </a:p>
        </p:txBody>
      </p:sp>
    </p:spTree>
    <p:extLst>
      <p:ext uri="{BB962C8B-B14F-4D97-AF65-F5344CB8AC3E}">
        <p14:creationId xmlns:p14="http://schemas.microsoft.com/office/powerpoint/2010/main" val="1280028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91D8F3-6A1B-457C-8005-5AF81652A964}" type="datetimeFigureOut">
              <a:rPr lang="en-US" smtClean="0"/>
              <a:t>2/11/2015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a:t>
            </a:fld>
            <a:endParaRPr lang="en-US"/>
          </a:p>
        </p:txBody>
      </p:sp>
    </p:spTree>
    <p:extLst>
      <p:ext uri="{BB962C8B-B14F-4D97-AF65-F5344CB8AC3E}">
        <p14:creationId xmlns:p14="http://schemas.microsoft.com/office/powerpoint/2010/main" val="154031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91D8F3-6A1B-457C-8005-5AF81652A964}" type="datetimeFigureOut">
              <a:rPr lang="en-US" smtClean="0"/>
              <a:t>2/11/2015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ED4CD3-7ACC-4B40-B7D2-C2F50205048A}" type="slidenum">
              <a:rPr lang="en-US" smtClean="0"/>
              <a:t>‹#›</a:t>
            </a:fld>
            <a:endParaRPr lang="en-US"/>
          </a:p>
        </p:txBody>
      </p:sp>
    </p:spTree>
    <p:extLst>
      <p:ext uri="{BB962C8B-B14F-4D97-AF65-F5344CB8AC3E}">
        <p14:creationId xmlns:p14="http://schemas.microsoft.com/office/powerpoint/2010/main" val="624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791D8F3-6A1B-457C-8005-5AF81652A964}" type="datetimeFigureOut">
              <a:rPr lang="en-US" smtClean="0"/>
              <a:t>2/11/2015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3AED4CD3-7ACC-4B40-B7D2-C2F50205048A}" type="slidenum">
              <a:rPr lang="en-US" smtClean="0"/>
              <a:t>‹#›</a:t>
            </a:fld>
            <a:endParaRPr lang="en-US"/>
          </a:p>
        </p:txBody>
      </p:sp>
    </p:spTree>
    <p:extLst>
      <p:ext uri="{BB962C8B-B14F-4D97-AF65-F5344CB8AC3E}">
        <p14:creationId xmlns:p14="http://schemas.microsoft.com/office/powerpoint/2010/main" val="1123519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91D8F3-6A1B-457C-8005-5AF81652A964}" type="datetimeFigureOut">
              <a:rPr lang="en-US" smtClean="0"/>
              <a:t>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D4CD3-7ACC-4B40-B7D2-C2F50205048A}" type="slidenum">
              <a:rPr lang="en-US" smtClean="0"/>
              <a:t>‹#›</a:t>
            </a:fld>
            <a:endParaRPr lang="en-US"/>
          </a:p>
        </p:txBody>
      </p:sp>
    </p:spTree>
    <p:extLst>
      <p:ext uri="{BB962C8B-B14F-4D97-AF65-F5344CB8AC3E}">
        <p14:creationId xmlns:p14="http://schemas.microsoft.com/office/powerpoint/2010/main" val="274110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B791D8F3-6A1B-457C-8005-5AF81652A964}" type="datetimeFigureOut">
              <a:rPr lang="en-US" smtClean="0"/>
              <a:t>2/11/2015</a:t>
            </a:fld>
            <a:endParaRPr lang="en-US"/>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3AED4CD3-7ACC-4B40-B7D2-C2F50205048A}" type="slidenum">
              <a:rPr lang="en-US" smtClean="0"/>
              <a:t>‹#›</a:t>
            </a:fld>
            <a:endParaRPr 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334825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package" Target="../embeddings/Microsoft_Word_Document1.docx"/></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SoutheastCon</a:t>
            </a:r>
            <a:r>
              <a:rPr lang="en-US" dirty="0" smtClean="0"/>
              <a:t> Team a</a:t>
            </a:r>
            <a:endParaRPr lang="en-US" dirty="0"/>
          </a:p>
        </p:txBody>
      </p:sp>
      <p:sp>
        <p:nvSpPr>
          <p:cNvPr id="3" name="Subtitle 2"/>
          <p:cNvSpPr>
            <a:spLocks noGrp="1"/>
          </p:cNvSpPr>
          <p:nvPr>
            <p:ph type="subTitle" idx="1"/>
          </p:nvPr>
        </p:nvSpPr>
        <p:spPr/>
        <p:txBody>
          <a:bodyPr/>
          <a:lstStyle/>
          <a:p>
            <a:r>
              <a:rPr lang="en-US" dirty="0" smtClean="0"/>
              <a:t>Milestone 4: Detailed Design Review and Test Plan</a:t>
            </a:r>
            <a:endParaRPr lang="en-US" dirty="0"/>
          </a:p>
        </p:txBody>
      </p:sp>
      <p:sp>
        <p:nvSpPr>
          <p:cNvPr id="4" name="TextBox 3"/>
          <p:cNvSpPr txBox="1"/>
          <p:nvPr/>
        </p:nvSpPr>
        <p:spPr>
          <a:xfrm>
            <a:off x="657225" y="3390900"/>
            <a:ext cx="7277100" cy="2862322"/>
          </a:xfrm>
          <a:prstGeom prst="rect">
            <a:avLst/>
          </a:prstGeom>
          <a:noFill/>
        </p:spPr>
        <p:txBody>
          <a:bodyPr wrap="square" rtlCol="0">
            <a:spAutoFit/>
          </a:bodyPr>
          <a:lstStyle/>
          <a:p>
            <a:r>
              <a:rPr lang="en-US" dirty="0" smtClean="0">
                <a:solidFill>
                  <a:schemeClr val="bg1"/>
                </a:solidFill>
              </a:rPr>
              <a:t>ECE Team 1A/ME Team 29:</a:t>
            </a:r>
          </a:p>
          <a:p>
            <a:endParaRPr lang="en-US" dirty="0">
              <a:solidFill>
                <a:schemeClr val="bg1"/>
              </a:solidFill>
            </a:endParaRPr>
          </a:p>
          <a:p>
            <a:r>
              <a:rPr lang="en-US" dirty="0" smtClean="0">
                <a:solidFill>
                  <a:schemeClr val="bg1"/>
                </a:solidFill>
              </a:rPr>
              <a:t>Christopher Lewis		Computer Engineering</a:t>
            </a:r>
          </a:p>
          <a:p>
            <a:r>
              <a:rPr lang="en-US" dirty="0" smtClean="0">
                <a:solidFill>
                  <a:schemeClr val="bg1"/>
                </a:solidFill>
              </a:rPr>
              <a:t>Donovan Carey		Electrical Engineering</a:t>
            </a:r>
          </a:p>
          <a:p>
            <a:r>
              <a:rPr lang="en-US" dirty="0" smtClean="0">
                <a:solidFill>
                  <a:schemeClr val="bg1"/>
                </a:solidFill>
              </a:rPr>
              <a:t>James Pace		Mechanical Engineering</a:t>
            </a:r>
          </a:p>
          <a:p>
            <a:r>
              <a:rPr lang="en-US" dirty="0" smtClean="0">
                <a:solidFill>
                  <a:schemeClr val="bg1"/>
                </a:solidFill>
              </a:rPr>
              <a:t>Julian Velasquez		Electrical Engineering</a:t>
            </a:r>
          </a:p>
          <a:p>
            <a:r>
              <a:rPr lang="en-US" dirty="0" smtClean="0">
                <a:solidFill>
                  <a:schemeClr val="bg1"/>
                </a:solidFill>
              </a:rPr>
              <a:t>Kurt </a:t>
            </a:r>
            <a:r>
              <a:rPr lang="en-US" dirty="0" err="1" smtClean="0">
                <a:solidFill>
                  <a:schemeClr val="bg1"/>
                </a:solidFill>
              </a:rPr>
              <a:t>Marsman</a:t>
            </a:r>
            <a:r>
              <a:rPr lang="en-US" dirty="0" smtClean="0">
                <a:solidFill>
                  <a:schemeClr val="bg1"/>
                </a:solidFill>
              </a:rPr>
              <a:t>		Electrical Engineering</a:t>
            </a:r>
          </a:p>
          <a:p>
            <a:r>
              <a:rPr lang="en-US" dirty="0" smtClean="0">
                <a:solidFill>
                  <a:schemeClr val="bg1"/>
                </a:solidFill>
              </a:rPr>
              <a:t>Ryan-David Reyes		Electrical and Computer Engineering</a:t>
            </a:r>
          </a:p>
          <a:p>
            <a:r>
              <a:rPr lang="en-US" dirty="0" smtClean="0">
                <a:solidFill>
                  <a:schemeClr val="bg1"/>
                </a:solidFill>
              </a:rPr>
              <a:t>Nils </a:t>
            </a:r>
            <a:r>
              <a:rPr lang="en-US" dirty="0" err="1" smtClean="0">
                <a:solidFill>
                  <a:schemeClr val="bg1"/>
                </a:solidFill>
              </a:rPr>
              <a:t>Bjeren</a:t>
            </a:r>
            <a:r>
              <a:rPr lang="en-US" dirty="0" smtClean="0">
                <a:solidFill>
                  <a:schemeClr val="bg1"/>
                </a:solidFill>
              </a:rPr>
              <a:t>		Electrical Engineering and Economics</a:t>
            </a:r>
          </a:p>
          <a:p>
            <a:endParaRPr lang="en-US" dirty="0"/>
          </a:p>
        </p:txBody>
      </p:sp>
      <p:sp>
        <p:nvSpPr>
          <p:cNvPr id="5" name="Footer Placeholder 4"/>
          <p:cNvSpPr>
            <a:spLocks noGrp="1"/>
          </p:cNvSpPr>
          <p:nvPr>
            <p:ph type="ftr" sz="quarter" idx="11"/>
          </p:nvPr>
        </p:nvSpPr>
        <p:spPr/>
        <p:txBody>
          <a:bodyPr/>
          <a:lstStyle/>
          <a:p>
            <a:r>
              <a:rPr lang="en-US" smtClean="0"/>
              <a:t>Ryan Reyes</a:t>
            </a:r>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1</a:t>
            </a:fld>
            <a:endParaRPr lang="en-US"/>
          </a:p>
        </p:txBody>
      </p:sp>
    </p:spTree>
    <p:extLst>
      <p:ext uri="{BB962C8B-B14F-4D97-AF65-F5344CB8AC3E}">
        <p14:creationId xmlns:p14="http://schemas.microsoft.com/office/powerpoint/2010/main" val="1774935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Following: where we were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581" y="2125266"/>
            <a:ext cx="6458852" cy="3500926"/>
          </a:xfrm>
          <a:prstGeom prst="rect">
            <a:avLst/>
          </a:prstGeom>
        </p:spPr>
      </p:pic>
      <p:pic>
        <p:nvPicPr>
          <p:cNvPr id="1026" name="Picture 2" descr="Line Sensor Breakout - QRE1113 (Digi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3738345"/>
            <a:ext cx="1879863" cy="18798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smtClean="0"/>
              <a:t>Nils </a:t>
            </a:r>
            <a:r>
              <a:rPr lang="en-US" dirty="0" err="1" smtClean="0"/>
              <a:t>Bjeren</a:t>
            </a:r>
            <a:endParaRPr lang="en-US" dirty="0"/>
          </a:p>
        </p:txBody>
      </p:sp>
      <p:sp>
        <p:nvSpPr>
          <p:cNvPr id="5" name="Slide Number Placeholder 4"/>
          <p:cNvSpPr>
            <a:spLocks noGrp="1"/>
          </p:cNvSpPr>
          <p:nvPr>
            <p:ph type="sldNum" sz="quarter" idx="12"/>
          </p:nvPr>
        </p:nvSpPr>
        <p:spPr/>
        <p:txBody>
          <a:bodyPr/>
          <a:lstStyle/>
          <a:p>
            <a:fld id="{3AED4CD3-7ACC-4B40-B7D2-C2F50205048A}" type="slidenum">
              <a:rPr lang="en-US" smtClean="0"/>
              <a:t>10</a:t>
            </a:fld>
            <a:endParaRPr lang="en-US"/>
          </a:p>
        </p:txBody>
      </p:sp>
    </p:spTree>
    <p:extLst>
      <p:ext uri="{BB962C8B-B14F-4D97-AF65-F5344CB8AC3E}">
        <p14:creationId xmlns:p14="http://schemas.microsoft.com/office/powerpoint/2010/main" val="425388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Following: What went wrong</a:t>
            </a:r>
            <a:endParaRPr lang="en-US" dirty="0"/>
          </a:p>
        </p:txBody>
      </p:sp>
      <p:sp>
        <p:nvSpPr>
          <p:cNvPr id="8" name="Content Placeholder 7"/>
          <p:cNvSpPr>
            <a:spLocks noGrp="1"/>
          </p:cNvSpPr>
          <p:nvPr>
            <p:ph sz="half" idx="1"/>
          </p:nvPr>
        </p:nvSpPr>
        <p:spPr/>
        <p:txBody>
          <a:bodyPr>
            <a:normAutofit/>
          </a:bodyPr>
          <a:lstStyle/>
          <a:p>
            <a:pPr marL="0" indent="0">
              <a:buNone/>
            </a:pPr>
            <a:r>
              <a:rPr lang="en-US" dirty="0"/>
              <a:t>Reasons for failure:</a:t>
            </a:r>
          </a:p>
          <a:p>
            <a:r>
              <a:rPr lang="en-US" dirty="0"/>
              <a:t>Too ambitious</a:t>
            </a:r>
          </a:p>
          <a:p>
            <a:r>
              <a:rPr lang="en-US" dirty="0"/>
              <a:t>Not enough </a:t>
            </a:r>
            <a:r>
              <a:rPr lang="en-US" dirty="0" smtClean="0"/>
              <a:t>resolution</a:t>
            </a:r>
          </a:p>
          <a:p>
            <a:pPr marL="0" indent="0">
              <a:buNone/>
            </a:pPr>
            <a:endParaRPr lang="en-US" dirty="0"/>
          </a:p>
          <a:p>
            <a:pPr marL="0" indent="0">
              <a:buNone/>
            </a:pPr>
            <a:r>
              <a:rPr lang="en-US" dirty="0"/>
              <a:t>Lessons learned:</a:t>
            </a:r>
          </a:p>
          <a:p>
            <a:r>
              <a:rPr lang="en-US" dirty="0"/>
              <a:t>Test early and often</a:t>
            </a:r>
          </a:p>
          <a:p>
            <a:r>
              <a:rPr lang="en-US" dirty="0"/>
              <a:t>“Don’t be afraid to start over</a:t>
            </a:r>
            <a:r>
              <a:rPr lang="en-US" dirty="0" smtClean="0"/>
              <a:t>”</a:t>
            </a:r>
          </a:p>
          <a:p>
            <a:r>
              <a:rPr lang="en-US" dirty="0" smtClean="0"/>
              <a:t>KISS</a:t>
            </a:r>
            <a:endParaRPr lang="en-US" dirty="0"/>
          </a:p>
        </p:txBody>
      </p:sp>
      <p:sp>
        <p:nvSpPr>
          <p:cNvPr id="9" name="Content Placeholder 8"/>
          <p:cNvSpPr>
            <a:spLocks noGrp="1"/>
          </p:cNvSpPr>
          <p:nvPr>
            <p:ph sz="half" idx="2"/>
          </p:nvPr>
        </p:nvSpPr>
        <p:spPr/>
        <p:txBody>
          <a:bodyPr>
            <a:normAutofit/>
          </a:bodyPr>
          <a:lstStyle/>
          <a:p>
            <a:pPr marL="0" indent="0">
              <a:buNone/>
            </a:pPr>
            <a:r>
              <a:rPr lang="en-US" dirty="0"/>
              <a:t>Remedies:</a:t>
            </a:r>
          </a:p>
          <a:p>
            <a:r>
              <a:rPr lang="en-US" dirty="0"/>
              <a:t>Use already proven solution</a:t>
            </a:r>
          </a:p>
          <a:p>
            <a:r>
              <a:rPr lang="en-US" dirty="0"/>
              <a:t>Brainstorming </a:t>
            </a:r>
          </a:p>
          <a:p>
            <a:pPr marL="0" indent="0">
              <a:buNone/>
            </a:pPr>
            <a:endParaRPr lang="en-US" dirty="0"/>
          </a:p>
        </p:txBody>
      </p:sp>
      <p:sp>
        <p:nvSpPr>
          <p:cNvPr id="3" name="Footer Placeholder 2"/>
          <p:cNvSpPr>
            <a:spLocks noGrp="1"/>
          </p:cNvSpPr>
          <p:nvPr>
            <p:ph type="ftr" sz="quarter" idx="11"/>
          </p:nvPr>
        </p:nvSpPr>
        <p:spPr/>
        <p:txBody>
          <a:bodyPr/>
          <a:lstStyle/>
          <a:p>
            <a:r>
              <a:rPr lang="en-US" dirty="0" smtClean="0"/>
              <a:t>Nils </a:t>
            </a:r>
            <a:r>
              <a:rPr lang="en-US" dirty="0" err="1" smtClean="0"/>
              <a:t>Bjeren</a:t>
            </a:r>
            <a:endParaRPr lang="en-US" dirty="0"/>
          </a:p>
        </p:txBody>
      </p:sp>
      <p:sp>
        <p:nvSpPr>
          <p:cNvPr id="5" name="Slide Number Placeholder 4"/>
          <p:cNvSpPr>
            <a:spLocks noGrp="1"/>
          </p:cNvSpPr>
          <p:nvPr>
            <p:ph type="sldNum" sz="quarter" idx="12"/>
          </p:nvPr>
        </p:nvSpPr>
        <p:spPr/>
        <p:txBody>
          <a:bodyPr/>
          <a:lstStyle/>
          <a:p>
            <a:fld id="{3AED4CD3-7ACC-4B40-B7D2-C2F50205048A}" type="slidenum">
              <a:rPr lang="en-US" smtClean="0"/>
              <a:t>11</a:t>
            </a:fld>
            <a:endParaRPr lang="en-US"/>
          </a:p>
        </p:txBody>
      </p:sp>
    </p:spTree>
    <p:extLst>
      <p:ext uri="{BB962C8B-B14F-4D97-AF65-F5344CB8AC3E}">
        <p14:creationId xmlns:p14="http://schemas.microsoft.com/office/powerpoint/2010/main" val="3129386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Following: where we are now</a:t>
            </a:r>
            <a:endParaRPr lang="en-US" dirty="0"/>
          </a:p>
        </p:txBody>
      </p:sp>
      <p:sp>
        <p:nvSpPr>
          <p:cNvPr id="7" name="Content Placeholder 6"/>
          <p:cNvSpPr>
            <a:spLocks noGrp="1"/>
          </p:cNvSpPr>
          <p:nvPr>
            <p:ph sz="half" idx="2"/>
          </p:nvPr>
        </p:nvSpPr>
        <p:spPr/>
        <p:txBody>
          <a:bodyPr/>
          <a:lstStyle/>
          <a:p>
            <a:pPr marL="0" indent="0">
              <a:buNone/>
            </a:pPr>
            <a:r>
              <a:rPr lang="en-US" dirty="0" smtClean="0"/>
              <a:t>Basic Sensing:</a:t>
            </a:r>
          </a:p>
          <a:p>
            <a:r>
              <a:rPr lang="en-US" dirty="0" smtClean="0"/>
              <a:t>Row of sensors for main line following</a:t>
            </a:r>
          </a:p>
          <a:p>
            <a:r>
              <a:rPr lang="en-US" dirty="0" smtClean="0"/>
              <a:t>Auxiliary sensors for branch sensing and to help with “game box” detection</a:t>
            </a:r>
          </a:p>
          <a:p>
            <a:pPr marL="0" indent="0">
              <a:buNone/>
            </a:pPr>
            <a:r>
              <a:rPr lang="en-US" dirty="0" smtClean="0"/>
              <a:t>Error correction:</a:t>
            </a:r>
          </a:p>
          <a:p>
            <a:r>
              <a:rPr lang="en-US" dirty="0" smtClean="0"/>
              <a:t>Robust algorithm, realizes the robot has made a wrong turn</a:t>
            </a:r>
            <a:endParaRPr lang="en-US" dirty="0"/>
          </a:p>
        </p:txBody>
      </p:sp>
      <p:sp>
        <p:nvSpPr>
          <p:cNvPr id="3" name="Footer Placeholder 2"/>
          <p:cNvSpPr>
            <a:spLocks noGrp="1"/>
          </p:cNvSpPr>
          <p:nvPr>
            <p:ph type="ftr" sz="quarter" idx="11"/>
          </p:nvPr>
        </p:nvSpPr>
        <p:spPr/>
        <p:txBody>
          <a:bodyPr/>
          <a:lstStyle/>
          <a:p>
            <a:r>
              <a:rPr lang="en-US" dirty="0" smtClean="0"/>
              <a:t>Nils </a:t>
            </a:r>
            <a:r>
              <a:rPr lang="en-US" dirty="0" err="1" smtClean="0"/>
              <a:t>Bjeren</a:t>
            </a:r>
            <a:endParaRPr lang="en-US" dirty="0"/>
          </a:p>
        </p:txBody>
      </p:sp>
      <p:sp>
        <p:nvSpPr>
          <p:cNvPr id="5" name="Slide Number Placeholder 4"/>
          <p:cNvSpPr>
            <a:spLocks noGrp="1"/>
          </p:cNvSpPr>
          <p:nvPr>
            <p:ph type="sldNum" sz="quarter" idx="12"/>
          </p:nvPr>
        </p:nvSpPr>
        <p:spPr/>
        <p:txBody>
          <a:bodyPr/>
          <a:lstStyle/>
          <a:p>
            <a:fld id="{3AED4CD3-7ACC-4B40-B7D2-C2F50205048A}" type="slidenum">
              <a:rPr lang="en-US" smtClean="0"/>
              <a:t>12</a:t>
            </a:fld>
            <a:endParaRPr lang="en-US"/>
          </a:p>
        </p:txBody>
      </p:sp>
      <p:pic>
        <p:nvPicPr>
          <p:cNvPr id="10" name="Picture 2" descr="https://a.pololu-files.com/picture/0J615.1200.jpg?ef5903b25450c25de151ed9b43d1fce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81192" y="1869426"/>
            <a:ext cx="3900488" cy="2691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ine Sensor Breakout - QRE1113 (Digi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4659385"/>
            <a:ext cx="958823" cy="9588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ine Sensor Breakout - QRE1113 (Digi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473" y="4659385"/>
            <a:ext cx="958823" cy="958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634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Following Testing</a:t>
            </a:r>
            <a:endParaRPr lang="en-US" dirty="0"/>
          </a:p>
        </p:txBody>
      </p:sp>
      <p:sp>
        <p:nvSpPr>
          <p:cNvPr id="3" name="Content Placeholder 2"/>
          <p:cNvSpPr>
            <a:spLocks noGrp="1"/>
          </p:cNvSpPr>
          <p:nvPr>
            <p:ph sz="half" idx="1"/>
          </p:nvPr>
        </p:nvSpPr>
        <p:spPr/>
        <p:txBody>
          <a:bodyPr/>
          <a:lstStyle/>
          <a:p>
            <a:pPr marL="0" indent="0">
              <a:buNone/>
            </a:pPr>
            <a:r>
              <a:rPr lang="en-US" dirty="0" smtClean="0"/>
              <a:t>Completed:</a:t>
            </a:r>
          </a:p>
          <a:p>
            <a:r>
              <a:rPr lang="en-US" dirty="0" smtClean="0"/>
              <a:t>Sensors able to differentiate “white” from “black”</a:t>
            </a:r>
          </a:p>
          <a:p>
            <a:r>
              <a:rPr lang="en-US" dirty="0" smtClean="0"/>
              <a:t>Robot able to navigate online</a:t>
            </a:r>
          </a:p>
          <a:p>
            <a:r>
              <a:rPr lang="en-US" dirty="0" smtClean="0"/>
              <a:t>Robot able to recover from an error</a:t>
            </a:r>
          </a:p>
          <a:p>
            <a:pPr marL="0" indent="0">
              <a:buNone/>
            </a:pPr>
            <a:endParaRPr lang="en-US" dirty="0" smtClean="0"/>
          </a:p>
          <a:p>
            <a:pPr marL="0" indent="0">
              <a:buNone/>
            </a:pPr>
            <a:r>
              <a:rPr lang="en-US" dirty="0" smtClean="0"/>
              <a:t>To go:</a:t>
            </a:r>
          </a:p>
          <a:p>
            <a:r>
              <a:rPr lang="en-US" dirty="0" smtClean="0"/>
              <a:t>Reliable branch </a:t>
            </a:r>
            <a:r>
              <a:rPr lang="en-US" dirty="0"/>
              <a:t>n</a:t>
            </a:r>
            <a:r>
              <a:rPr lang="en-US" dirty="0" smtClean="0"/>
              <a:t>avigation</a:t>
            </a:r>
          </a:p>
          <a:p>
            <a:r>
              <a:rPr lang="en-US" dirty="0" smtClean="0"/>
              <a:t>Full run with gameplay</a:t>
            </a:r>
            <a:endParaRPr lang="en-US" dirty="0"/>
          </a:p>
        </p:txBody>
      </p:sp>
      <p:sp>
        <p:nvSpPr>
          <p:cNvPr id="4" name="Footer Placeholder 3"/>
          <p:cNvSpPr>
            <a:spLocks noGrp="1"/>
          </p:cNvSpPr>
          <p:nvPr>
            <p:ph type="ftr" sz="quarter" idx="11"/>
          </p:nvPr>
        </p:nvSpPr>
        <p:spPr/>
        <p:txBody>
          <a:bodyPr/>
          <a:lstStyle/>
          <a:p>
            <a:r>
              <a:rPr lang="en-US" smtClean="0"/>
              <a:t>Nils Bjeren</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13</a:t>
            </a:fld>
            <a:endParaRPr lang="en-US"/>
          </a:p>
        </p:txBody>
      </p:sp>
    </p:spTree>
    <p:extLst>
      <p:ext uri="{BB962C8B-B14F-4D97-AF65-F5344CB8AC3E}">
        <p14:creationId xmlns:p14="http://schemas.microsoft.com/office/powerpoint/2010/main" val="3875119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Simon Says/Rubik’s Cube Subsystem</a:t>
            </a:r>
            <a:endParaRPr lang="en-US" dirty="0"/>
          </a:p>
        </p:txBody>
      </p:sp>
      <p:sp>
        <p:nvSpPr>
          <p:cNvPr id="3" name="Text Placeholder 2"/>
          <p:cNvSpPr>
            <a:spLocks noGrp="1"/>
          </p:cNvSpPr>
          <p:nvPr>
            <p:ph type="body" idx="1"/>
          </p:nvPr>
        </p:nvSpPr>
        <p:spPr/>
        <p:txBody>
          <a:bodyPr/>
          <a:lstStyle/>
          <a:p>
            <a:r>
              <a:rPr lang="en-US" dirty="0" smtClean="0"/>
              <a:t>Nils </a:t>
            </a:r>
            <a:r>
              <a:rPr lang="en-US" dirty="0" err="1" smtClean="0"/>
              <a:t>Bjeren</a:t>
            </a:r>
            <a:r>
              <a:rPr lang="en-US" dirty="0" smtClean="0"/>
              <a:t>, Julian Velasquez, Kurt </a:t>
            </a:r>
            <a:r>
              <a:rPr lang="en-US" dirty="0" err="1" smtClean="0"/>
              <a:t>Marsman</a:t>
            </a:r>
            <a:endParaRPr lang="en-US" dirty="0"/>
          </a:p>
        </p:txBody>
      </p:sp>
    </p:spTree>
    <p:extLst>
      <p:ext uri="{BB962C8B-B14F-4D97-AF65-F5344CB8AC3E}">
        <p14:creationId xmlns:p14="http://schemas.microsoft.com/office/powerpoint/2010/main" val="2224843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Simon Says Logic</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00824" y="2681856"/>
            <a:ext cx="1110615" cy="2725340"/>
          </a:xfrm>
        </p:spPr>
      </p:pic>
      <p:sp>
        <p:nvSpPr>
          <p:cNvPr id="4" name="Content Placeholder 3"/>
          <p:cNvSpPr>
            <a:spLocks noGrp="1"/>
          </p:cNvSpPr>
          <p:nvPr>
            <p:ph sz="half" idx="2"/>
          </p:nvPr>
        </p:nvSpPr>
        <p:spPr/>
        <p:txBody>
          <a:bodyPr/>
          <a:lstStyle/>
          <a:p>
            <a:r>
              <a:rPr lang="en-US" dirty="0" smtClean="0"/>
              <a:t>Logic is initiated by master MCU on arrival at Simon Says game</a:t>
            </a:r>
          </a:p>
          <a:p>
            <a:r>
              <a:rPr lang="en-US" dirty="0" smtClean="0"/>
              <a:t>Finish will occur at 15 seconds after start, independent of success</a:t>
            </a:r>
          </a:p>
        </p:txBody>
      </p:sp>
      <p:graphicFrame>
        <p:nvGraphicFramePr>
          <p:cNvPr id="6" name="Diagram 5"/>
          <p:cNvGraphicFramePr/>
          <p:nvPr>
            <p:extLst>
              <p:ext uri="{D42A27DB-BD31-4B8C-83A1-F6EECF244321}">
                <p14:modId xmlns:p14="http://schemas.microsoft.com/office/powerpoint/2010/main" val="757823258"/>
              </p:ext>
            </p:extLst>
          </p:nvPr>
        </p:nvGraphicFramePr>
        <p:xfrm>
          <a:off x="0" y="3172160"/>
          <a:ext cx="3547056" cy="1995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smtClean="0"/>
              <a:t>Nils Bjeren</a:t>
            </a:r>
            <a:endParaRPr lang="en-US"/>
          </a:p>
        </p:txBody>
      </p:sp>
      <p:sp>
        <p:nvSpPr>
          <p:cNvPr id="7" name="Slide Number Placeholder 6"/>
          <p:cNvSpPr>
            <a:spLocks noGrp="1"/>
          </p:cNvSpPr>
          <p:nvPr>
            <p:ph type="sldNum" sz="quarter" idx="12"/>
          </p:nvPr>
        </p:nvSpPr>
        <p:spPr/>
        <p:txBody>
          <a:bodyPr/>
          <a:lstStyle/>
          <a:p>
            <a:fld id="{3AED4CD3-7ACC-4B40-B7D2-C2F50205048A}" type="slidenum">
              <a:rPr lang="en-US" smtClean="0"/>
              <a:t>15</a:t>
            </a:fld>
            <a:endParaRPr lang="en-US"/>
          </a:p>
        </p:txBody>
      </p:sp>
    </p:spTree>
    <p:extLst>
      <p:ext uri="{BB962C8B-B14F-4D97-AF65-F5344CB8AC3E}">
        <p14:creationId xmlns:p14="http://schemas.microsoft.com/office/powerpoint/2010/main" val="774602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buchet MS" panose="020B0603020202020204" pitchFamily="34" charset="0"/>
                <a:cs typeface="Helvetica" panose="020B0604020202020204" pitchFamily="34" charset="0"/>
              </a:rPr>
              <a:t>Pitch Detection Software</a:t>
            </a:r>
            <a:endParaRPr lang="en-US" dirty="0">
              <a:latin typeface="Trebuchet MS" panose="020B0603020202020204" pitchFamily="34" charset="0"/>
              <a:cs typeface="Helvetica" panose="020B0604020202020204" pitchFamily="34" charset="0"/>
            </a:endParaRPr>
          </a:p>
        </p:txBody>
      </p:sp>
      <p:sp>
        <p:nvSpPr>
          <p:cNvPr id="4" name="Content Placeholder 3"/>
          <p:cNvSpPr>
            <a:spLocks noGrp="1"/>
          </p:cNvSpPr>
          <p:nvPr>
            <p:ph sz="half" idx="1"/>
          </p:nvPr>
        </p:nvSpPr>
        <p:spPr/>
        <p:txBody>
          <a:bodyPr/>
          <a:lstStyle/>
          <a:p>
            <a:r>
              <a:rPr lang="en-US" dirty="0" smtClean="0">
                <a:latin typeface="Trebuchet MS" panose="020B0603020202020204" pitchFamily="34" charset="0"/>
                <a:cs typeface="Helvetica" panose="020B0604020202020204" pitchFamily="34" charset="0"/>
              </a:rPr>
              <a:t>Highest pitch: &lt; 500 Hz</a:t>
            </a:r>
          </a:p>
          <a:p>
            <a:r>
              <a:rPr lang="en-US" dirty="0" smtClean="0">
                <a:latin typeface="Trebuchet MS" panose="020B0603020202020204" pitchFamily="34" charset="0"/>
                <a:cs typeface="Helvetica" panose="020B0604020202020204" pitchFamily="34" charset="0"/>
              </a:rPr>
              <a:t>Sample rate: 38.5 kHz</a:t>
            </a:r>
          </a:p>
          <a:p>
            <a:r>
              <a:rPr lang="en-US" dirty="0" smtClean="0">
                <a:latin typeface="Trebuchet MS" panose="020B0603020202020204" pitchFamily="34" charset="0"/>
                <a:cs typeface="Helvetica" panose="020B0604020202020204" pitchFamily="34" charset="0"/>
              </a:rPr>
              <a:t>Every time the waveform crosses “0” with rising slope, the slope is recorded.</a:t>
            </a:r>
          </a:p>
          <a:p>
            <a:r>
              <a:rPr lang="en-US" dirty="0" smtClean="0">
                <a:latin typeface="Trebuchet MS" panose="020B0603020202020204" pitchFamily="34" charset="0"/>
                <a:cs typeface="Helvetica" panose="020B0604020202020204" pitchFamily="34" charset="0"/>
              </a:rPr>
              <a:t>The period is the time between two rising edges with the same slope.</a:t>
            </a:r>
          </a:p>
        </p:txBody>
      </p:sp>
      <p:pic>
        <p:nvPicPr>
          <p:cNvPr id="6" name="Content Placeholder 5"/>
          <p:cNvPicPr>
            <a:picLocks noGrp="1" noChangeAspect="1"/>
          </p:cNvPicPr>
          <p:nvPr>
            <p:ph sz="half" idx="2"/>
          </p:nvPr>
        </p:nvPicPr>
        <p:blipFill>
          <a:blip r:embed="rId2"/>
          <a:stretch>
            <a:fillRect/>
          </a:stretch>
        </p:blipFill>
        <p:spPr>
          <a:xfrm>
            <a:off x="4641056" y="2853608"/>
            <a:ext cx="4067175" cy="2073520"/>
          </a:xfrm>
        </p:spPr>
      </p:pic>
      <p:sp>
        <p:nvSpPr>
          <p:cNvPr id="3" name="Footer Placeholder 2"/>
          <p:cNvSpPr>
            <a:spLocks noGrp="1"/>
          </p:cNvSpPr>
          <p:nvPr>
            <p:ph type="ftr" sz="quarter" idx="11"/>
          </p:nvPr>
        </p:nvSpPr>
        <p:spPr/>
        <p:txBody>
          <a:bodyPr/>
          <a:lstStyle/>
          <a:p>
            <a:r>
              <a:rPr lang="en-US" smtClean="0"/>
              <a:t>Nils Bjeren</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16</a:t>
            </a:fld>
            <a:endParaRPr lang="en-US"/>
          </a:p>
        </p:txBody>
      </p:sp>
    </p:spTree>
    <p:extLst>
      <p:ext uri="{BB962C8B-B14F-4D97-AF65-F5344CB8AC3E}">
        <p14:creationId xmlns:p14="http://schemas.microsoft.com/office/powerpoint/2010/main" val="147563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Construction</a:t>
            </a:r>
            <a:endParaRPr lang="en-US" dirty="0"/>
          </a:p>
        </p:txBody>
      </p:sp>
      <p:graphicFrame>
        <p:nvGraphicFramePr>
          <p:cNvPr id="5" name="Content Placeholder 4"/>
          <p:cNvGraphicFramePr>
            <a:graphicFrameLocks noGrp="1"/>
          </p:cNvGraphicFramePr>
          <p:nvPr>
            <p:ph sz="half" idx="1"/>
            <p:extLst/>
          </p:nvPr>
        </p:nvGraphicFramePr>
        <p:xfrm>
          <a:off x="435769" y="2527698"/>
          <a:ext cx="4067175" cy="2725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2"/>
          </p:nvPr>
        </p:nvSpPr>
        <p:spPr/>
        <p:txBody>
          <a:bodyPr/>
          <a:lstStyle/>
          <a:p>
            <a:r>
              <a:rPr lang="en-US" dirty="0" smtClean="0"/>
              <a:t>The sequence detection only cares about the last “color” in the sequence</a:t>
            </a:r>
          </a:p>
          <a:p>
            <a:r>
              <a:rPr lang="en-US" dirty="0" smtClean="0"/>
              <a:t>This gets added to the end of the already established sequence</a:t>
            </a:r>
          </a:p>
          <a:p>
            <a:endParaRPr lang="en-US" dirty="0"/>
          </a:p>
        </p:txBody>
      </p:sp>
      <p:sp>
        <p:nvSpPr>
          <p:cNvPr id="3" name="Footer Placeholder 2"/>
          <p:cNvSpPr>
            <a:spLocks noGrp="1"/>
          </p:cNvSpPr>
          <p:nvPr>
            <p:ph type="ftr" sz="quarter" idx="11"/>
          </p:nvPr>
        </p:nvSpPr>
        <p:spPr/>
        <p:txBody>
          <a:bodyPr/>
          <a:lstStyle/>
          <a:p>
            <a:r>
              <a:rPr lang="en-US" smtClean="0"/>
              <a:t>Nils Bjeren</a:t>
            </a:r>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17</a:t>
            </a:fld>
            <a:endParaRPr lang="en-US"/>
          </a:p>
        </p:txBody>
      </p:sp>
    </p:spTree>
    <p:extLst>
      <p:ext uri="{BB962C8B-B14F-4D97-AF65-F5344CB8AC3E}">
        <p14:creationId xmlns:p14="http://schemas.microsoft.com/office/powerpoint/2010/main" val="972369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Simon Says Software Testing</a:t>
            </a:r>
            <a:endParaRPr lang="en-US" dirty="0"/>
          </a:p>
        </p:txBody>
      </p:sp>
      <p:sp>
        <p:nvSpPr>
          <p:cNvPr id="3" name="Content Placeholder 2"/>
          <p:cNvSpPr>
            <a:spLocks noGrp="1"/>
          </p:cNvSpPr>
          <p:nvPr>
            <p:ph sz="half" idx="1"/>
          </p:nvPr>
        </p:nvSpPr>
        <p:spPr/>
        <p:txBody>
          <a:bodyPr/>
          <a:lstStyle/>
          <a:p>
            <a:pPr marL="0" indent="0">
              <a:buNone/>
            </a:pPr>
            <a:r>
              <a:rPr lang="en-US" dirty="0" smtClean="0"/>
              <a:t>Completed:</a:t>
            </a:r>
          </a:p>
          <a:p>
            <a:r>
              <a:rPr lang="en-US" dirty="0" smtClean="0"/>
              <a:t>Full detection and reconstruction</a:t>
            </a:r>
          </a:p>
          <a:p>
            <a:pPr marL="0" indent="0">
              <a:buNone/>
            </a:pPr>
            <a:endParaRPr lang="en-US" dirty="0" smtClean="0"/>
          </a:p>
          <a:p>
            <a:pPr marL="0" indent="0">
              <a:buNone/>
            </a:pPr>
            <a:r>
              <a:rPr lang="en-US" dirty="0" smtClean="0"/>
              <a:t>To go:</a:t>
            </a:r>
          </a:p>
          <a:p>
            <a:r>
              <a:rPr lang="en-US" dirty="0" smtClean="0"/>
              <a:t>System integration testing</a:t>
            </a:r>
            <a:endParaRPr lang="en-US" dirty="0"/>
          </a:p>
        </p:txBody>
      </p:sp>
      <p:pic>
        <p:nvPicPr>
          <p:cNvPr id="5122" name="Picture 2" descr="http://www.suncompany.net/uploads/SIMON-new%20larger,%20in%20hands.jpg/800x/SIMON-new%20larger,%20in%20hands.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5383014" y="2527698"/>
            <a:ext cx="2583260" cy="272534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Nils Bjeren</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18</a:t>
            </a:fld>
            <a:endParaRPr lang="en-US"/>
          </a:p>
        </p:txBody>
      </p:sp>
    </p:spTree>
    <p:extLst>
      <p:ext uri="{BB962C8B-B14F-4D97-AF65-F5344CB8AC3E}">
        <p14:creationId xmlns:p14="http://schemas.microsoft.com/office/powerpoint/2010/main" val="3824648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Simon Says: Pitch Detection Hardware</a:t>
            </a:r>
            <a:endParaRPr lang="en-US" dirty="0"/>
          </a:p>
        </p:txBody>
      </p:sp>
      <p:pic>
        <p:nvPicPr>
          <p:cNvPr id="4" name="Picture 3"/>
          <p:cNvPicPr>
            <a:picLocks noChangeAspect="1"/>
          </p:cNvPicPr>
          <p:nvPr/>
        </p:nvPicPr>
        <p:blipFill>
          <a:blip r:embed="rId3"/>
          <a:stretch>
            <a:fillRect/>
          </a:stretch>
        </p:blipFill>
        <p:spPr>
          <a:xfrm>
            <a:off x="3436144" y="2125266"/>
            <a:ext cx="5079206" cy="3521869"/>
          </a:xfrm>
          <a:prstGeom prst="rect">
            <a:avLst/>
          </a:prstGeom>
        </p:spPr>
      </p:pic>
      <p:pic>
        <p:nvPicPr>
          <p:cNvPr id="1026" name="Picture 2" descr="Electret Microp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1" y="2125267"/>
            <a:ext cx="2578223" cy="257822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Julian Velasquez</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19</a:t>
            </a:fld>
            <a:endParaRPr lang="en-US"/>
          </a:p>
        </p:txBody>
      </p:sp>
    </p:spTree>
    <p:extLst>
      <p:ext uri="{BB962C8B-B14F-4D97-AF65-F5344CB8AC3E}">
        <p14:creationId xmlns:p14="http://schemas.microsoft.com/office/powerpoint/2010/main" val="2375886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pic>
        <p:nvPicPr>
          <p:cNvPr id="4" name="Content Placeholder 3"/>
          <p:cNvPicPr>
            <a:picLocks noGrp="1" noChangeAspect="1"/>
          </p:cNvPicPr>
          <p:nvPr>
            <p:ph idx="1"/>
          </p:nvPr>
        </p:nvPicPr>
        <p:blipFill>
          <a:blip r:embed="rId3"/>
          <a:stretch>
            <a:fillRect/>
          </a:stretch>
        </p:blipFill>
        <p:spPr>
          <a:xfrm>
            <a:off x="1742281" y="2228850"/>
            <a:ext cx="5667375" cy="3629025"/>
          </a:xfrm>
          <a:prstGeom prst="rect">
            <a:avLst/>
          </a:prstGeom>
        </p:spPr>
      </p:pic>
      <p:sp>
        <p:nvSpPr>
          <p:cNvPr id="5" name="Footer Placeholder 4"/>
          <p:cNvSpPr>
            <a:spLocks noGrp="1"/>
          </p:cNvSpPr>
          <p:nvPr>
            <p:ph type="ftr" sz="quarter" idx="11"/>
          </p:nvPr>
        </p:nvSpPr>
        <p:spPr/>
        <p:txBody>
          <a:bodyPr/>
          <a:lstStyle/>
          <a:p>
            <a:r>
              <a:rPr lang="en-US" smtClean="0"/>
              <a:t>Ryan Reyes</a:t>
            </a:r>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2</a:t>
            </a:fld>
            <a:endParaRPr lang="en-US"/>
          </a:p>
        </p:txBody>
      </p:sp>
    </p:spTree>
    <p:extLst>
      <p:ext uri="{BB962C8B-B14F-4D97-AF65-F5344CB8AC3E}">
        <p14:creationId xmlns:p14="http://schemas.microsoft.com/office/powerpoint/2010/main" val="1144629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Simon/Rubik: Encoder</a:t>
            </a:r>
            <a:endParaRPr lang="en-US" dirty="0"/>
          </a:p>
        </p:txBody>
      </p:sp>
      <p:sp>
        <p:nvSpPr>
          <p:cNvPr id="3" name="Content Placeholder 2"/>
          <p:cNvSpPr>
            <a:spLocks noGrp="1"/>
          </p:cNvSpPr>
          <p:nvPr>
            <p:ph sz="half" idx="1"/>
          </p:nvPr>
        </p:nvSpPr>
        <p:spPr>
          <a:xfrm>
            <a:off x="628650" y="2226469"/>
            <a:ext cx="4587294" cy="3263504"/>
          </a:xfrm>
        </p:spPr>
        <p:txBody>
          <a:bodyPr/>
          <a:lstStyle/>
          <a:p>
            <a:r>
              <a:rPr lang="en-US" dirty="0" smtClean="0"/>
              <a:t>360 degrees of freedom needed to play both games</a:t>
            </a:r>
          </a:p>
          <a:p>
            <a:r>
              <a:rPr lang="en-US" dirty="0" smtClean="0"/>
              <a:t>Continuous rotation servo doesn’t have feedback</a:t>
            </a:r>
          </a:p>
          <a:p>
            <a:r>
              <a:rPr lang="en-US" dirty="0" smtClean="0"/>
              <a:t>Feedback provided by white spots positioned at 90 degree intervals</a:t>
            </a:r>
          </a:p>
          <a:p>
            <a:r>
              <a:rPr lang="en-US" dirty="0" smtClean="0"/>
              <a:t>White spots are “seen” by an IRR sensor</a:t>
            </a:r>
            <a:endParaRPr lang="en-US" dirty="0"/>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0026" t="5882" r="30615"/>
          <a:stretch/>
        </p:blipFill>
        <p:spPr>
          <a:xfrm>
            <a:off x="6011413" y="1979378"/>
            <a:ext cx="1960610" cy="2331536"/>
          </a:xfr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401" t="32425" r="36894" b="28635"/>
          <a:stretch/>
        </p:blipFill>
        <p:spPr>
          <a:xfrm>
            <a:off x="6011413" y="4510925"/>
            <a:ext cx="1960610" cy="1806010"/>
          </a:xfrm>
          <a:prstGeom prst="rect">
            <a:avLst/>
          </a:prstGeom>
        </p:spPr>
      </p:pic>
      <p:sp>
        <p:nvSpPr>
          <p:cNvPr id="4" name="Footer Placeholder 3"/>
          <p:cNvSpPr>
            <a:spLocks noGrp="1"/>
          </p:cNvSpPr>
          <p:nvPr>
            <p:ph type="ftr" sz="quarter" idx="11"/>
          </p:nvPr>
        </p:nvSpPr>
        <p:spPr/>
        <p:txBody>
          <a:bodyPr/>
          <a:lstStyle/>
          <a:p>
            <a:r>
              <a:rPr lang="en-US" smtClean="0"/>
              <a:t>Julian Velasquez</a:t>
            </a:r>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20</a:t>
            </a:fld>
            <a:endParaRPr lang="en-US"/>
          </a:p>
        </p:txBody>
      </p:sp>
    </p:spTree>
    <p:extLst>
      <p:ext uri="{BB962C8B-B14F-4D97-AF65-F5344CB8AC3E}">
        <p14:creationId xmlns:p14="http://schemas.microsoft.com/office/powerpoint/2010/main" val="2616662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Simon/Rubik: Motor</a:t>
            </a:r>
            <a:endParaRPr lang="en-US" dirty="0"/>
          </a:p>
        </p:txBody>
      </p:sp>
      <p:sp>
        <p:nvSpPr>
          <p:cNvPr id="3" name="Content Placeholder 2"/>
          <p:cNvSpPr>
            <a:spLocks noGrp="1"/>
          </p:cNvSpPr>
          <p:nvPr>
            <p:ph sz="half" idx="1"/>
          </p:nvPr>
        </p:nvSpPr>
        <p:spPr/>
        <p:txBody>
          <a:bodyPr/>
          <a:lstStyle/>
          <a:p>
            <a:r>
              <a:rPr lang="en-US" dirty="0"/>
              <a:t>AR-3606HB continuous rotation servo rated for 93oz-in of torque at 6 </a:t>
            </a:r>
            <a:r>
              <a:rPr lang="en-US" dirty="0" smtClean="0"/>
              <a:t>V</a:t>
            </a:r>
          </a:p>
          <a:p>
            <a:r>
              <a:rPr lang="en-US" dirty="0" smtClean="0"/>
              <a:t>The torque is over-specified for the design but this is because there is no weight or price difference with lower torque motors</a:t>
            </a:r>
            <a:endParaRPr lang="en-US" dirty="0"/>
          </a:p>
        </p:txBody>
      </p:sp>
      <p:pic>
        <p:nvPicPr>
          <p:cNvPr id="5" name="Content Placeholder 4"/>
          <p:cNvPicPr>
            <a:picLocks noGrp="1" noChangeAspect="1"/>
          </p:cNvPicPr>
          <p:nvPr>
            <p:ph sz="half" idx="2"/>
          </p:nvPr>
        </p:nvPicPr>
        <p:blipFill>
          <a:blip r:embed="rId2"/>
          <a:stretch>
            <a:fillRect/>
          </a:stretch>
        </p:blipFill>
        <p:spPr>
          <a:xfrm>
            <a:off x="5457826" y="2550234"/>
            <a:ext cx="2723849" cy="2615974"/>
          </a:xfrm>
          <a:prstGeom prst="rect">
            <a:avLst/>
          </a:prstGeom>
        </p:spPr>
      </p:pic>
      <p:sp>
        <p:nvSpPr>
          <p:cNvPr id="4" name="Footer Placeholder 3"/>
          <p:cNvSpPr>
            <a:spLocks noGrp="1"/>
          </p:cNvSpPr>
          <p:nvPr>
            <p:ph type="ftr" sz="quarter" idx="11"/>
          </p:nvPr>
        </p:nvSpPr>
        <p:spPr/>
        <p:txBody>
          <a:bodyPr/>
          <a:lstStyle/>
          <a:p>
            <a:r>
              <a:rPr lang="en-US" smtClean="0"/>
              <a:t>Julian Velasquez</a:t>
            </a:r>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21</a:t>
            </a:fld>
            <a:endParaRPr lang="en-US"/>
          </a:p>
        </p:txBody>
      </p:sp>
    </p:spTree>
    <p:extLst>
      <p:ext uri="{BB962C8B-B14F-4D97-AF65-F5344CB8AC3E}">
        <p14:creationId xmlns:p14="http://schemas.microsoft.com/office/powerpoint/2010/main" val="3597035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Simon/Rubik: Manipulator Prototype </a:t>
            </a:r>
            <a:endParaRPr lang="en-US" dirty="0"/>
          </a:p>
        </p:txBody>
      </p:sp>
      <p:sp>
        <p:nvSpPr>
          <p:cNvPr id="3" name="Content Placeholder 2"/>
          <p:cNvSpPr>
            <a:spLocks noGrp="1"/>
          </p:cNvSpPr>
          <p:nvPr>
            <p:ph sz="half" idx="1"/>
          </p:nvPr>
        </p:nvSpPr>
        <p:spPr/>
        <p:txBody>
          <a:bodyPr>
            <a:normAutofit/>
          </a:bodyPr>
          <a:lstStyle/>
          <a:p>
            <a:r>
              <a:rPr lang="en-US" dirty="0"/>
              <a:t>This system allows the inner notch to touch the buttons of the Simon Says game, whereas the outer ends are far enough apart to grab onto and twist the top row of the Rubik’s </a:t>
            </a:r>
            <a:r>
              <a:rPr lang="en-US" dirty="0" smtClean="0"/>
              <a:t>Cube</a:t>
            </a:r>
          </a:p>
          <a:p>
            <a:r>
              <a:rPr lang="en-US" dirty="0"/>
              <a:t>Vertical motion (in order to push the Simon buttons or touch the Cube) will be provided by lowering and raising the arm with which the servo is attached to the body of the robot</a:t>
            </a:r>
            <a:r>
              <a:rPr lang="en-US" dirty="0" smtClean="0"/>
              <a:t>.</a:t>
            </a:r>
            <a:endParaRPr lang="en-US" dirty="0"/>
          </a:p>
        </p:txBody>
      </p:sp>
      <p:pic>
        <p:nvPicPr>
          <p:cNvPr id="5" name="image51.png"/>
          <p:cNvPicPr>
            <a:picLocks noGrp="1"/>
          </p:cNvPicPr>
          <p:nvPr>
            <p:ph sz="half" idx="2"/>
          </p:nvPr>
        </p:nvPicPr>
        <p:blipFill>
          <a:blip r:embed="rId2"/>
          <a:srcRect/>
          <a:stretch>
            <a:fillRect/>
          </a:stretch>
        </p:blipFill>
        <p:spPr>
          <a:xfrm>
            <a:off x="4975622" y="2315171"/>
            <a:ext cx="3193256" cy="3086100"/>
          </a:xfrm>
          <a:prstGeom prst="rect">
            <a:avLst/>
          </a:prstGeom>
          <a:ln/>
        </p:spPr>
      </p:pic>
      <p:sp>
        <p:nvSpPr>
          <p:cNvPr id="4" name="Footer Placeholder 3"/>
          <p:cNvSpPr>
            <a:spLocks noGrp="1"/>
          </p:cNvSpPr>
          <p:nvPr>
            <p:ph type="ftr" sz="quarter" idx="11"/>
          </p:nvPr>
        </p:nvSpPr>
        <p:spPr/>
        <p:txBody>
          <a:bodyPr/>
          <a:lstStyle/>
          <a:p>
            <a:r>
              <a:rPr lang="en-US" smtClean="0"/>
              <a:t>Julian Velasquez</a:t>
            </a:r>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22</a:t>
            </a:fld>
            <a:endParaRPr lang="en-US"/>
          </a:p>
        </p:txBody>
      </p:sp>
    </p:spTree>
    <p:extLst>
      <p:ext uri="{BB962C8B-B14F-4D97-AF65-F5344CB8AC3E}">
        <p14:creationId xmlns:p14="http://schemas.microsoft.com/office/powerpoint/2010/main" val="54202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Simon/Rubik: Grabber Prototype </a:t>
            </a:r>
            <a:endParaRPr lang="en-US" dirty="0"/>
          </a:p>
        </p:txBody>
      </p:sp>
      <p:sp>
        <p:nvSpPr>
          <p:cNvPr id="3" name="Content Placeholder 2"/>
          <p:cNvSpPr>
            <a:spLocks noGrp="1"/>
          </p:cNvSpPr>
          <p:nvPr>
            <p:ph sz="half" idx="1"/>
          </p:nvPr>
        </p:nvSpPr>
        <p:spPr/>
        <p:txBody>
          <a:bodyPr>
            <a:normAutofit/>
          </a:bodyPr>
          <a:lstStyle/>
          <a:p>
            <a:r>
              <a:rPr lang="en-US" dirty="0"/>
              <a:t>This system </a:t>
            </a:r>
            <a:r>
              <a:rPr lang="en-US" dirty="0" smtClean="0"/>
              <a:t>allows some room for error when it comes to alignment and positioning of the robot</a:t>
            </a:r>
          </a:p>
          <a:p>
            <a:r>
              <a:rPr lang="en-US" dirty="0" smtClean="0"/>
              <a:t>The two servos are strong enough to hold the Rubik’s cube as it spins and will move out of the way to allow the Simon Says buttons to be pressed</a:t>
            </a:r>
            <a:endParaRPr lang="en-US"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4411" t="12968" b="11572"/>
          <a:stretch/>
        </p:blipFill>
        <p:spPr>
          <a:xfrm>
            <a:off x="5618884" y="1936282"/>
            <a:ext cx="2530901" cy="3553691"/>
          </a:xfrm>
        </p:spPr>
      </p:pic>
      <p:sp>
        <p:nvSpPr>
          <p:cNvPr id="4" name="Footer Placeholder 3"/>
          <p:cNvSpPr>
            <a:spLocks noGrp="1"/>
          </p:cNvSpPr>
          <p:nvPr>
            <p:ph type="ftr" sz="quarter" idx="11"/>
          </p:nvPr>
        </p:nvSpPr>
        <p:spPr/>
        <p:txBody>
          <a:bodyPr/>
          <a:lstStyle/>
          <a:p>
            <a:r>
              <a:rPr lang="en-US" smtClean="0"/>
              <a:t>Julian Velasquez</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23</a:t>
            </a:fld>
            <a:endParaRPr lang="en-US"/>
          </a:p>
        </p:txBody>
      </p:sp>
    </p:spTree>
    <p:extLst>
      <p:ext uri="{BB962C8B-B14F-4D97-AF65-F5344CB8AC3E}">
        <p14:creationId xmlns:p14="http://schemas.microsoft.com/office/powerpoint/2010/main" val="332285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Simon/Rubik: Grabber Prototype</a:t>
            </a:r>
            <a:endParaRPr lang="en-US" dirty="0"/>
          </a:p>
        </p:txBody>
      </p:sp>
      <p:sp>
        <p:nvSpPr>
          <p:cNvPr id="5" name="TextBox 4"/>
          <p:cNvSpPr txBox="1"/>
          <p:nvPr/>
        </p:nvSpPr>
        <p:spPr>
          <a:xfrm>
            <a:off x="628651" y="2337954"/>
            <a:ext cx="3377045" cy="1754326"/>
          </a:xfrm>
          <a:prstGeom prst="rect">
            <a:avLst/>
          </a:prstGeom>
          <a:noFill/>
        </p:spPr>
        <p:txBody>
          <a:bodyPr wrap="square" rtlCol="0">
            <a:spAutoFit/>
          </a:bodyPr>
          <a:lstStyle/>
          <a:p>
            <a:pPr marL="214313" indent="-214313">
              <a:buFont typeface="Arial" panose="020B0604020202020204" pitchFamily="34" charset="0"/>
              <a:buChar char="•"/>
            </a:pPr>
            <a:r>
              <a:rPr lang="en-US" sz="1350" b="1" dirty="0" err="1"/>
              <a:t>Turnigy</a:t>
            </a:r>
            <a:r>
              <a:rPr lang="en-US" sz="1350" b="1" dirty="0"/>
              <a:t> TGY-5513MD Metal Gear Digital Servo 12kg / 0.18sec / 54.5g</a:t>
            </a:r>
          </a:p>
          <a:p>
            <a:pPr marL="214313" indent="-214313">
              <a:buFont typeface="Arial" panose="020B0604020202020204" pitchFamily="34" charset="0"/>
              <a:buChar char="•"/>
            </a:pPr>
            <a:r>
              <a:rPr lang="en-US" sz="1350" b="1" dirty="0"/>
              <a:t>Stall torque (6.0V): 12.25kg.cm (170.15 </a:t>
            </a:r>
            <a:r>
              <a:rPr lang="en-US" sz="1350" b="1" dirty="0" err="1"/>
              <a:t>oz</a:t>
            </a:r>
            <a:r>
              <a:rPr lang="en-US" sz="1350" b="1" dirty="0"/>
              <a:t>/in)</a:t>
            </a:r>
          </a:p>
          <a:p>
            <a:pPr marL="214313" indent="-214313">
              <a:buFont typeface="Arial" panose="020B0604020202020204" pitchFamily="34" charset="0"/>
              <a:buChar char="•"/>
            </a:pPr>
            <a:r>
              <a:rPr lang="en-US" sz="1350" b="1" dirty="0"/>
              <a:t>Servos had to be stronger than the continuous rotation servo in order to properly hold the Rubik’s cube while it spins</a:t>
            </a:r>
          </a:p>
        </p:txBody>
      </p:sp>
      <p:pic>
        <p:nvPicPr>
          <p:cNvPr id="6" name="Picture 5"/>
          <p:cNvPicPr>
            <a:picLocks noChangeAspect="1"/>
          </p:cNvPicPr>
          <p:nvPr/>
        </p:nvPicPr>
        <p:blipFill>
          <a:blip r:embed="rId2"/>
          <a:stretch>
            <a:fillRect/>
          </a:stretch>
        </p:blipFill>
        <p:spPr>
          <a:xfrm>
            <a:off x="4572000" y="2493494"/>
            <a:ext cx="3371850" cy="2821781"/>
          </a:xfrm>
          <a:prstGeom prst="rect">
            <a:avLst/>
          </a:prstGeom>
        </p:spPr>
      </p:pic>
      <p:sp>
        <p:nvSpPr>
          <p:cNvPr id="3" name="Footer Placeholder 2"/>
          <p:cNvSpPr>
            <a:spLocks noGrp="1"/>
          </p:cNvSpPr>
          <p:nvPr>
            <p:ph type="ftr" sz="quarter" idx="11"/>
          </p:nvPr>
        </p:nvSpPr>
        <p:spPr/>
        <p:txBody>
          <a:bodyPr/>
          <a:lstStyle/>
          <a:p>
            <a:r>
              <a:rPr lang="en-US" smtClean="0"/>
              <a:t>Julian Velasquez</a:t>
            </a:r>
            <a:endParaRPr lang="en-US"/>
          </a:p>
        </p:txBody>
      </p:sp>
      <p:sp>
        <p:nvSpPr>
          <p:cNvPr id="4" name="Slide Number Placeholder 3"/>
          <p:cNvSpPr>
            <a:spLocks noGrp="1"/>
          </p:cNvSpPr>
          <p:nvPr>
            <p:ph type="sldNum" sz="quarter" idx="12"/>
          </p:nvPr>
        </p:nvSpPr>
        <p:spPr/>
        <p:txBody>
          <a:bodyPr/>
          <a:lstStyle/>
          <a:p>
            <a:fld id="{3AED4CD3-7ACC-4B40-B7D2-C2F50205048A}" type="slidenum">
              <a:rPr lang="en-US" smtClean="0"/>
              <a:t>24</a:t>
            </a:fld>
            <a:endParaRPr lang="en-US"/>
          </a:p>
        </p:txBody>
      </p:sp>
    </p:spTree>
    <p:extLst>
      <p:ext uri="{BB962C8B-B14F-4D97-AF65-F5344CB8AC3E}">
        <p14:creationId xmlns:p14="http://schemas.microsoft.com/office/powerpoint/2010/main" val="2590946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Simon/Rubik: Grabber (Simon Sequence)</a:t>
            </a:r>
            <a:endParaRPr lang="en-US"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4411" t="12968" b="11572"/>
          <a:stretch/>
        </p:blipFill>
        <p:spPr>
          <a:xfrm>
            <a:off x="327313" y="2125266"/>
            <a:ext cx="2530901" cy="3553691"/>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786" t="10346" r="1348" b="22380"/>
          <a:stretch/>
        </p:blipFill>
        <p:spPr>
          <a:xfrm>
            <a:off x="3159550" y="2125266"/>
            <a:ext cx="2490776" cy="355369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162" t="9545" b="6818"/>
          <a:stretch/>
        </p:blipFill>
        <p:spPr>
          <a:xfrm>
            <a:off x="5951663" y="2125266"/>
            <a:ext cx="2246765" cy="3561799"/>
          </a:xfrm>
          <a:prstGeom prst="rect">
            <a:avLst/>
          </a:prstGeom>
        </p:spPr>
      </p:pic>
      <p:sp>
        <p:nvSpPr>
          <p:cNvPr id="3" name="Footer Placeholder 2"/>
          <p:cNvSpPr>
            <a:spLocks noGrp="1"/>
          </p:cNvSpPr>
          <p:nvPr>
            <p:ph type="ftr" sz="quarter" idx="11"/>
          </p:nvPr>
        </p:nvSpPr>
        <p:spPr/>
        <p:txBody>
          <a:bodyPr/>
          <a:lstStyle/>
          <a:p>
            <a:r>
              <a:rPr lang="en-US" smtClean="0"/>
              <a:t>Julian Velasquez</a:t>
            </a:r>
            <a:endParaRPr lang="en-US"/>
          </a:p>
        </p:txBody>
      </p:sp>
      <p:sp>
        <p:nvSpPr>
          <p:cNvPr id="4" name="Slide Number Placeholder 3"/>
          <p:cNvSpPr>
            <a:spLocks noGrp="1"/>
          </p:cNvSpPr>
          <p:nvPr>
            <p:ph type="sldNum" sz="quarter" idx="12"/>
          </p:nvPr>
        </p:nvSpPr>
        <p:spPr/>
        <p:txBody>
          <a:bodyPr/>
          <a:lstStyle/>
          <a:p>
            <a:fld id="{3AED4CD3-7ACC-4B40-B7D2-C2F50205048A}" type="slidenum">
              <a:rPr lang="en-US" smtClean="0"/>
              <a:t>25</a:t>
            </a:fld>
            <a:endParaRPr lang="en-US"/>
          </a:p>
        </p:txBody>
      </p:sp>
    </p:spTree>
    <p:extLst>
      <p:ext uri="{BB962C8B-B14F-4D97-AF65-F5344CB8AC3E}">
        <p14:creationId xmlns:p14="http://schemas.microsoft.com/office/powerpoint/2010/main" val="27993600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Simon/Rubik: Grabber (Rubik’s Sequence)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779" t="27121" r="14876" b="18788"/>
          <a:stretch/>
        </p:blipFill>
        <p:spPr>
          <a:xfrm>
            <a:off x="355889" y="2125266"/>
            <a:ext cx="2852450" cy="354817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4459" t="18332" r="3018" b="18485"/>
          <a:stretch/>
        </p:blipFill>
        <p:spPr>
          <a:xfrm>
            <a:off x="3481101" y="2125267"/>
            <a:ext cx="1981920" cy="356233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218" t="22727" r="7060" b="21060"/>
          <a:stretch/>
        </p:blipFill>
        <p:spPr>
          <a:xfrm>
            <a:off x="5735782" y="2125266"/>
            <a:ext cx="2470438" cy="3594245"/>
          </a:xfrm>
          <a:prstGeom prst="rect">
            <a:avLst/>
          </a:prstGeom>
        </p:spPr>
      </p:pic>
      <p:sp>
        <p:nvSpPr>
          <p:cNvPr id="3" name="Footer Placeholder 2"/>
          <p:cNvSpPr>
            <a:spLocks noGrp="1"/>
          </p:cNvSpPr>
          <p:nvPr>
            <p:ph type="ftr" sz="quarter" idx="11"/>
          </p:nvPr>
        </p:nvSpPr>
        <p:spPr/>
        <p:txBody>
          <a:bodyPr/>
          <a:lstStyle/>
          <a:p>
            <a:r>
              <a:rPr lang="en-US" smtClean="0"/>
              <a:t>Julian Velasquez</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26</a:t>
            </a:fld>
            <a:endParaRPr lang="en-US"/>
          </a:p>
        </p:txBody>
      </p:sp>
    </p:spTree>
    <p:extLst>
      <p:ext uri="{BB962C8B-B14F-4D97-AF65-F5344CB8AC3E}">
        <p14:creationId xmlns:p14="http://schemas.microsoft.com/office/powerpoint/2010/main" val="4086637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a:t>
            </a:r>
            <a:endParaRPr lang="en-US" dirty="0"/>
          </a:p>
        </p:txBody>
      </p:sp>
      <p:sp>
        <p:nvSpPr>
          <p:cNvPr id="3" name="Content Placeholder 2"/>
          <p:cNvSpPr>
            <a:spLocks noGrp="1"/>
          </p:cNvSpPr>
          <p:nvPr>
            <p:ph sz="half" idx="1"/>
          </p:nvPr>
        </p:nvSpPr>
        <p:spPr/>
        <p:txBody>
          <a:bodyPr>
            <a:normAutofit/>
          </a:bodyPr>
          <a:lstStyle/>
          <a:p>
            <a:r>
              <a:rPr lang="en-US" dirty="0"/>
              <a:t>The </a:t>
            </a:r>
            <a:r>
              <a:rPr lang="en-US" dirty="0" err="1" smtClean="0"/>
              <a:t>LiPo</a:t>
            </a:r>
            <a:r>
              <a:rPr lang="en-US" dirty="0" smtClean="0"/>
              <a:t> chosen is </a:t>
            </a:r>
            <a:r>
              <a:rPr lang="en-US" dirty="0"/>
              <a:t>a Rhino 2150 </a:t>
            </a:r>
            <a:r>
              <a:rPr lang="en-US" dirty="0" err="1"/>
              <a:t>mAH</a:t>
            </a:r>
            <a:r>
              <a:rPr lang="en-US" dirty="0"/>
              <a:t> 20C </a:t>
            </a:r>
            <a:r>
              <a:rPr lang="en-US" dirty="0" err="1"/>
              <a:t>LiPo</a:t>
            </a:r>
            <a:r>
              <a:rPr lang="en-US" dirty="0"/>
              <a:t> </a:t>
            </a:r>
            <a:r>
              <a:rPr lang="en-US" dirty="0" smtClean="0"/>
              <a:t>Pack</a:t>
            </a:r>
          </a:p>
          <a:p>
            <a:r>
              <a:rPr lang="en-US" dirty="0" smtClean="0"/>
              <a:t>The </a:t>
            </a:r>
            <a:r>
              <a:rPr lang="en-US" dirty="0"/>
              <a:t>battery is </a:t>
            </a:r>
            <a:r>
              <a:rPr lang="en-US" dirty="0" smtClean="0"/>
              <a:t>composed </a:t>
            </a:r>
            <a:r>
              <a:rPr lang="en-US" dirty="0"/>
              <a:t>of 4 cells each of 3.7 V, for a total voltage of 14.8 </a:t>
            </a:r>
            <a:r>
              <a:rPr lang="en-US" dirty="0" smtClean="0"/>
              <a:t>V</a:t>
            </a:r>
          </a:p>
          <a:p>
            <a:r>
              <a:rPr lang="en-US" dirty="0" smtClean="0"/>
              <a:t>The </a:t>
            </a:r>
            <a:r>
              <a:rPr lang="en-US" dirty="0"/>
              <a:t>constant </a:t>
            </a:r>
            <a:r>
              <a:rPr lang="en-US" dirty="0" smtClean="0"/>
              <a:t>discharge of </a:t>
            </a:r>
            <a:r>
              <a:rPr lang="en-US" dirty="0"/>
              <a:t>the battery is 20C with a burst rate of 30C for 15 </a:t>
            </a:r>
            <a:r>
              <a:rPr lang="en-US" dirty="0" smtClean="0"/>
              <a:t>seconds</a:t>
            </a:r>
          </a:p>
          <a:p>
            <a:r>
              <a:rPr lang="en-US" dirty="0" smtClean="0"/>
              <a:t>The </a:t>
            </a:r>
            <a:r>
              <a:rPr lang="en-US" dirty="0"/>
              <a:t>dimensions of the </a:t>
            </a:r>
            <a:r>
              <a:rPr lang="en-US" dirty="0" smtClean="0"/>
              <a:t>battery </a:t>
            </a:r>
            <a:r>
              <a:rPr lang="en-US" dirty="0"/>
              <a:t>are 113x35x27 mm, the weight is 215 </a:t>
            </a:r>
            <a:r>
              <a:rPr lang="en-US" dirty="0" smtClean="0"/>
              <a:t>g</a:t>
            </a:r>
          </a:p>
        </p:txBody>
      </p:sp>
      <p:pic>
        <p:nvPicPr>
          <p:cNvPr id="5" name="Content Placeholder 4"/>
          <p:cNvPicPr>
            <a:picLocks noGrp="1" noChangeAspect="1"/>
          </p:cNvPicPr>
          <p:nvPr>
            <p:ph sz="half" idx="2"/>
          </p:nvPr>
        </p:nvPicPr>
        <p:blipFill>
          <a:blip r:embed="rId2"/>
          <a:stretch>
            <a:fillRect/>
          </a:stretch>
        </p:blipFill>
        <p:spPr>
          <a:xfrm>
            <a:off x="4929188" y="2729039"/>
            <a:ext cx="3886200" cy="2029764"/>
          </a:xfrm>
          <a:prstGeom prst="rect">
            <a:avLst/>
          </a:prstGeom>
        </p:spPr>
      </p:pic>
      <p:sp>
        <p:nvSpPr>
          <p:cNvPr id="4" name="Footer Placeholder 3"/>
          <p:cNvSpPr>
            <a:spLocks noGrp="1"/>
          </p:cNvSpPr>
          <p:nvPr>
            <p:ph type="ftr" sz="quarter" idx="11"/>
          </p:nvPr>
        </p:nvSpPr>
        <p:spPr/>
        <p:txBody>
          <a:bodyPr/>
          <a:lstStyle/>
          <a:p>
            <a:r>
              <a:rPr lang="en-US" smtClean="0"/>
              <a:t>Julian Velasquez</a:t>
            </a:r>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27</a:t>
            </a:fld>
            <a:endParaRPr lang="en-US"/>
          </a:p>
        </p:txBody>
      </p:sp>
    </p:spTree>
    <p:extLst>
      <p:ext uri="{BB962C8B-B14F-4D97-AF65-F5344CB8AC3E}">
        <p14:creationId xmlns:p14="http://schemas.microsoft.com/office/powerpoint/2010/main" val="2436600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Analysis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87140314"/>
              </p:ext>
            </p:extLst>
          </p:nvPr>
        </p:nvGraphicFramePr>
        <p:xfrm>
          <a:off x="2694285" y="2237994"/>
          <a:ext cx="3763566" cy="4291013"/>
        </p:xfrm>
        <a:graphic>
          <a:graphicData uri="http://schemas.openxmlformats.org/presentationml/2006/ole">
            <mc:AlternateContent xmlns:mc="http://schemas.openxmlformats.org/markup-compatibility/2006">
              <mc:Choice xmlns:v="urn:schemas-microsoft-com:vml" Requires="v">
                <p:oleObj spid="_x0000_s1037" name="Document" r:id="rId4" imgW="5952618" imgH="6794408" progId="Word.Document.12">
                  <p:embed/>
                </p:oleObj>
              </mc:Choice>
              <mc:Fallback>
                <p:oleObj name="Document" r:id="rId4" imgW="5952618" imgH="6794408" progId="Word.Document.12">
                  <p:embed/>
                  <p:pic>
                    <p:nvPicPr>
                      <p:cNvPr id="0" name=""/>
                      <p:cNvPicPr/>
                      <p:nvPr/>
                    </p:nvPicPr>
                    <p:blipFill>
                      <a:blip r:embed="rId5"/>
                      <a:stretch>
                        <a:fillRect/>
                      </a:stretch>
                    </p:blipFill>
                    <p:spPr>
                      <a:xfrm>
                        <a:off x="2694285" y="2237994"/>
                        <a:ext cx="3763566" cy="4291013"/>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r>
              <a:rPr lang="en-US" smtClean="0"/>
              <a:t>Julian Velasquez</a:t>
            </a:r>
            <a:endParaRPr lang="en-US"/>
          </a:p>
        </p:txBody>
      </p:sp>
      <p:sp>
        <p:nvSpPr>
          <p:cNvPr id="4" name="Slide Number Placeholder 3"/>
          <p:cNvSpPr>
            <a:spLocks noGrp="1"/>
          </p:cNvSpPr>
          <p:nvPr>
            <p:ph type="sldNum" sz="quarter" idx="12"/>
          </p:nvPr>
        </p:nvSpPr>
        <p:spPr/>
        <p:txBody>
          <a:bodyPr/>
          <a:lstStyle/>
          <a:p>
            <a:fld id="{3AED4CD3-7ACC-4B40-B7D2-C2F50205048A}" type="slidenum">
              <a:rPr lang="en-US" smtClean="0"/>
              <a:t>28</a:t>
            </a:fld>
            <a:endParaRPr lang="en-US"/>
          </a:p>
        </p:txBody>
      </p:sp>
    </p:spTree>
    <p:extLst>
      <p:ext uri="{BB962C8B-B14F-4D97-AF65-F5344CB8AC3E}">
        <p14:creationId xmlns:p14="http://schemas.microsoft.com/office/powerpoint/2010/main" val="2684192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Budget</a:t>
            </a:r>
            <a:endParaRPr lang="en-US" dirty="0"/>
          </a:p>
        </p:txBody>
      </p:sp>
      <p:graphicFrame>
        <p:nvGraphicFramePr>
          <p:cNvPr id="3" name="Table 2"/>
          <p:cNvGraphicFramePr>
            <a:graphicFrameLocks noGrp="1"/>
          </p:cNvGraphicFramePr>
          <p:nvPr>
            <p:extLst/>
          </p:nvPr>
        </p:nvGraphicFramePr>
        <p:xfrm>
          <a:off x="1137805" y="2146373"/>
          <a:ext cx="4662921" cy="1803795"/>
        </p:xfrm>
        <a:graphic>
          <a:graphicData uri="http://schemas.openxmlformats.org/drawingml/2006/table">
            <a:tbl>
              <a:tblPr>
                <a:tableStyleId>{5C22544A-7EE6-4342-B048-85BDC9FD1C3A}</a:tableStyleId>
              </a:tblPr>
              <a:tblGrid>
                <a:gridCol w="2775371"/>
                <a:gridCol w="1887550"/>
              </a:tblGrid>
              <a:tr h="257685">
                <a:tc>
                  <a:txBody>
                    <a:bodyPr/>
                    <a:lstStyle/>
                    <a:p>
                      <a:pPr algn="ctr" fontAlgn="b"/>
                      <a:r>
                        <a:rPr lang="en-US" sz="1500" u="none" strike="noStrike" dirty="0">
                          <a:effectLst/>
                        </a:rPr>
                        <a:t>Purpose</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Cost</a:t>
                      </a:r>
                      <a:endParaRPr lang="en-US" sz="1500" b="0" i="0" u="none" strike="noStrike" dirty="0">
                        <a:solidFill>
                          <a:srgbClr val="000000"/>
                        </a:solidFill>
                        <a:effectLst/>
                        <a:latin typeface="Calibri" panose="020F0502020204030204" pitchFamily="34" charset="0"/>
                      </a:endParaRPr>
                    </a:p>
                  </a:txBody>
                  <a:tcPr marL="7144" marR="7144" marT="7144" marB="0" anchor="b"/>
                </a:tc>
              </a:tr>
              <a:tr h="257685">
                <a:tc>
                  <a:txBody>
                    <a:bodyPr/>
                    <a:lstStyle/>
                    <a:p>
                      <a:pPr algn="l" fontAlgn="b"/>
                      <a:r>
                        <a:rPr lang="en-US" sz="1500" u="none" strike="noStrike" dirty="0">
                          <a:effectLst/>
                        </a:rPr>
                        <a:t>Simon/Rubik’s Manipulator</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$114.97 </a:t>
                      </a:r>
                      <a:endParaRPr lang="en-US" sz="1500" b="0" i="0" u="none" strike="noStrike">
                        <a:solidFill>
                          <a:srgbClr val="000000"/>
                        </a:solidFill>
                        <a:effectLst/>
                        <a:latin typeface="Calibri" panose="020F0502020204030204" pitchFamily="34" charset="0"/>
                      </a:endParaRPr>
                    </a:p>
                  </a:txBody>
                  <a:tcPr marL="7144" marR="7144" marT="7144" marB="0" anchor="b"/>
                </a:tc>
              </a:tr>
              <a:tr h="257685">
                <a:tc>
                  <a:txBody>
                    <a:bodyPr/>
                    <a:lstStyle/>
                    <a:p>
                      <a:pPr algn="l" fontAlgn="b"/>
                      <a:r>
                        <a:rPr lang="en-US" sz="1500" u="none" strike="noStrike" dirty="0">
                          <a:effectLst/>
                        </a:rPr>
                        <a:t>Etch-a-sketch manipulator</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$13.21 </a:t>
                      </a:r>
                      <a:endParaRPr lang="en-US" sz="1500" b="0" i="0" u="none" strike="noStrike">
                        <a:solidFill>
                          <a:srgbClr val="000000"/>
                        </a:solidFill>
                        <a:effectLst/>
                        <a:latin typeface="Calibri" panose="020F0502020204030204" pitchFamily="34" charset="0"/>
                      </a:endParaRPr>
                    </a:p>
                  </a:txBody>
                  <a:tcPr marL="7144" marR="7144" marT="7144" marB="0" anchor="b"/>
                </a:tc>
              </a:tr>
              <a:tr h="257685">
                <a:tc>
                  <a:txBody>
                    <a:bodyPr/>
                    <a:lstStyle/>
                    <a:p>
                      <a:pPr algn="l" fontAlgn="b"/>
                      <a:r>
                        <a:rPr lang="en-US" sz="1500" u="none" strike="noStrike" dirty="0">
                          <a:effectLst/>
                        </a:rPr>
                        <a:t>Power System</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$76.41 </a:t>
                      </a:r>
                      <a:endParaRPr lang="en-US" sz="1500" b="0" i="0" u="none" strike="noStrike">
                        <a:solidFill>
                          <a:srgbClr val="000000"/>
                        </a:solidFill>
                        <a:effectLst/>
                        <a:latin typeface="Calibri" panose="020F0502020204030204" pitchFamily="34" charset="0"/>
                      </a:endParaRPr>
                    </a:p>
                  </a:txBody>
                  <a:tcPr marL="7144" marR="7144" marT="7144" marB="0" anchor="b"/>
                </a:tc>
              </a:tr>
              <a:tr h="257685">
                <a:tc>
                  <a:txBody>
                    <a:bodyPr/>
                    <a:lstStyle/>
                    <a:p>
                      <a:pPr algn="l" fontAlgn="b"/>
                      <a:r>
                        <a:rPr lang="en-US" sz="1500" u="none" strike="noStrike" dirty="0">
                          <a:effectLst/>
                        </a:rPr>
                        <a:t>Propulsion</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$414.76 </a:t>
                      </a:r>
                      <a:endParaRPr lang="en-US" sz="1500" b="0" i="0" u="none" strike="noStrike">
                        <a:solidFill>
                          <a:srgbClr val="000000"/>
                        </a:solidFill>
                        <a:effectLst/>
                        <a:latin typeface="Calibri" panose="020F0502020204030204" pitchFamily="34" charset="0"/>
                      </a:endParaRPr>
                    </a:p>
                  </a:txBody>
                  <a:tcPr marL="7144" marR="7144" marT="7144" marB="0" anchor="b"/>
                </a:tc>
              </a:tr>
              <a:tr h="257685">
                <a:tc>
                  <a:txBody>
                    <a:bodyPr/>
                    <a:lstStyle/>
                    <a:p>
                      <a:pPr algn="l" fontAlgn="b"/>
                      <a:r>
                        <a:rPr lang="en-US" sz="1500" u="none" strike="noStrike" dirty="0">
                          <a:effectLst/>
                        </a:rPr>
                        <a:t>Chassis</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$222.78 </a:t>
                      </a:r>
                      <a:endParaRPr lang="en-US" sz="1500" b="0" i="0" u="none" strike="noStrike">
                        <a:solidFill>
                          <a:srgbClr val="000000"/>
                        </a:solidFill>
                        <a:effectLst/>
                        <a:latin typeface="Calibri" panose="020F0502020204030204" pitchFamily="34" charset="0"/>
                      </a:endParaRPr>
                    </a:p>
                  </a:txBody>
                  <a:tcPr marL="7144" marR="7144" marT="7144" marB="0" anchor="b"/>
                </a:tc>
              </a:tr>
              <a:tr h="257685">
                <a:tc>
                  <a:txBody>
                    <a:bodyPr/>
                    <a:lstStyle/>
                    <a:p>
                      <a:pPr algn="r" fontAlgn="b"/>
                      <a:r>
                        <a:rPr lang="en-US" sz="1500" b="0" i="0" u="none" strike="noStrike" dirty="0" smtClean="0">
                          <a:solidFill>
                            <a:srgbClr val="000000"/>
                          </a:solidFill>
                          <a:effectLst/>
                          <a:latin typeface="Calibri" panose="020F0502020204030204" pitchFamily="34" charset="0"/>
                        </a:rPr>
                        <a:t>Total:</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dirty="0">
                          <a:effectLst/>
                        </a:rPr>
                        <a:t>$842.13 </a:t>
                      </a:r>
                      <a:endParaRPr lang="en-US" sz="1500" b="0" i="0" u="none" strike="noStrike" dirty="0">
                        <a:solidFill>
                          <a:srgbClr val="000000"/>
                        </a:solidFill>
                        <a:effectLst/>
                        <a:latin typeface="Calibri" panose="020F0502020204030204" pitchFamily="34" charset="0"/>
                      </a:endParaRPr>
                    </a:p>
                  </a:txBody>
                  <a:tcPr marL="7144" marR="7144" marT="7144" marB="0" anchor="b"/>
                </a:tc>
              </a:tr>
            </a:tbl>
          </a:graphicData>
        </a:graphic>
      </p:graphicFrame>
      <p:sp>
        <p:nvSpPr>
          <p:cNvPr id="4" name="Footer Placeholder 3"/>
          <p:cNvSpPr>
            <a:spLocks noGrp="1"/>
          </p:cNvSpPr>
          <p:nvPr>
            <p:ph type="ftr" sz="quarter" idx="11"/>
          </p:nvPr>
        </p:nvSpPr>
        <p:spPr/>
        <p:txBody>
          <a:bodyPr/>
          <a:lstStyle/>
          <a:p>
            <a:r>
              <a:rPr lang="en-US" smtClean="0"/>
              <a:t>Julian Velasquez</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29</a:t>
            </a:fld>
            <a:endParaRPr lang="en-US"/>
          </a:p>
        </p:txBody>
      </p:sp>
    </p:spTree>
    <p:extLst>
      <p:ext uri="{BB962C8B-B14F-4D97-AF65-F5344CB8AC3E}">
        <p14:creationId xmlns:p14="http://schemas.microsoft.com/office/powerpoint/2010/main" val="64277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highlights</a:t>
            </a:r>
            <a:endParaRPr lang="en-US" dirty="0"/>
          </a:p>
        </p:txBody>
      </p:sp>
      <p:sp>
        <p:nvSpPr>
          <p:cNvPr id="4" name="Content Placeholder 3"/>
          <p:cNvSpPr>
            <a:spLocks noGrp="1"/>
          </p:cNvSpPr>
          <p:nvPr>
            <p:ph sz="half" idx="2"/>
          </p:nvPr>
        </p:nvSpPr>
        <p:spPr/>
        <p:txBody>
          <a:bodyPr>
            <a:normAutofit/>
          </a:bodyPr>
          <a:lstStyle/>
          <a:p>
            <a:r>
              <a:rPr lang="en-US" dirty="0" smtClean="0"/>
              <a:t>Two challenge subsystems:</a:t>
            </a:r>
          </a:p>
          <a:p>
            <a:pPr lvl="1"/>
            <a:r>
              <a:rPr lang="en-US" dirty="0" smtClean="0"/>
              <a:t>Etch-a-Sketch/Playing Card</a:t>
            </a:r>
          </a:p>
          <a:p>
            <a:pPr lvl="1"/>
            <a:r>
              <a:rPr lang="en-US" dirty="0" smtClean="0"/>
              <a:t>Rubik’s Cube/Simon Says</a:t>
            </a:r>
          </a:p>
          <a:p>
            <a:r>
              <a:rPr lang="en-US" dirty="0" smtClean="0"/>
              <a:t>Primary/Secondary Architecture</a:t>
            </a:r>
          </a:p>
          <a:p>
            <a:pPr lvl="1"/>
            <a:r>
              <a:rPr lang="en-US" dirty="0" smtClean="0"/>
              <a:t>1 Primary MCU (</a:t>
            </a:r>
            <a:r>
              <a:rPr lang="en-US" dirty="0" err="1" smtClean="0"/>
              <a:t>ATmega</a:t>
            </a:r>
            <a:r>
              <a:rPr lang="en-US" dirty="0" smtClean="0"/>
              <a:t> 2560)</a:t>
            </a:r>
          </a:p>
          <a:p>
            <a:pPr lvl="1"/>
            <a:r>
              <a:rPr lang="en-US" dirty="0" smtClean="0"/>
              <a:t>3 Secondary MCUs (</a:t>
            </a:r>
            <a:r>
              <a:rPr lang="en-US" dirty="0" err="1" smtClean="0"/>
              <a:t>ATmega</a:t>
            </a:r>
            <a:r>
              <a:rPr lang="en-US" dirty="0" smtClean="0"/>
              <a:t> 328)</a:t>
            </a:r>
          </a:p>
          <a:p>
            <a:pPr lvl="1"/>
            <a:r>
              <a:rPr lang="en-US" dirty="0" smtClean="0"/>
              <a:t>Serial communication</a:t>
            </a:r>
          </a:p>
        </p:txBody>
      </p:sp>
      <p:pic>
        <p:nvPicPr>
          <p:cNvPr id="7"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1025" y="3077174"/>
            <a:ext cx="3900488" cy="1933965"/>
          </a:xfrm>
        </p:spPr>
      </p:pic>
      <p:sp>
        <p:nvSpPr>
          <p:cNvPr id="8" name="Footer Placeholder 7"/>
          <p:cNvSpPr>
            <a:spLocks noGrp="1"/>
          </p:cNvSpPr>
          <p:nvPr>
            <p:ph type="ftr" sz="quarter" idx="11"/>
          </p:nvPr>
        </p:nvSpPr>
        <p:spPr/>
        <p:txBody>
          <a:bodyPr/>
          <a:lstStyle/>
          <a:p>
            <a:r>
              <a:rPr lang="en-US" smtClean="0"/>
              <a:t>Ryan Reyes</a:t>
            </a:r>
            <a:endParaRPr lang="en-US" dirty="0"/>
          </a:p>
        </p:txBody>
      </p:sp>
      <p:sp>
        <p:nvSpPr>
          <p:cNvPr id="9" name="Slide Number Placeholder 8"/>
          <p:cNvSpPr>
            <a:spLocks noGrp="1"/>
          </p:cNvSpPr>
          <p:nvPr>
            <p:ph type="sldNum" sz="quarter" idx="12"/>
          </p:nvPr>
        </p:nvSpPr>
        <p:spPr/>
        <p:txBody>
          <a:bodyPr/>
          <a:lstStyle/>
          <a:p>
            <a:fld id="{3AED4CD3-7ACC-4B40-B7D2-C2F50205048A}" type="slidenum">
              <a:rPr lang="en-US" smtClean="0"/>
              <a:t>3</a:t>
            </a:fld>
            <a:endParaRPr lang="en-US"/>
          </a:p>
        </p:txBody>
      </p:sp>
    </p:spTree>
    <p:extLst>
      <p:ext uri="{BB962C8B-B14F-4D97-AF65-F5344CB8AC3E}">
        <p14:creationId xmlns:p14="http://schemas.microsoft.com/office/powerpoint/2010/main" val="11201210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Drive </a:t>
            </a:r>
            <a:endParaRPr lang="en-US" dirty="0"/>
          </a:p>
        </p:txBody>
      </p:sp>
      <p:sp>
        <p:nvSpPr>
          <p:cNvPr id="3" name="Content Placeholder 2"/>
          <p:cNvSpPr>
            <a:spLocks noGrp="1"/>
          </p:cNvSpPr>
          <p:nvPr>
            <p:ph idx="1"/>
          </p:nvPr>
        </p:nvSpPr>
        <p:spPr/>
        <p:txBody>
          <a:bodyPr>
            <a:normAutofit/>
          </a:bodyPr>
          <a:lstStyle/>
          <a:p>
            <a:pPr marL="457200" indent="-457200">
              <a:buFont typeface="Arial"/>
              <a:buChar char="•"/>
            </a:pPr>
            <a:r>
              <a:rPr lang="en-US" sz="2800" dirty="0" smtClean="0"/>
              <a:t>Designed to solve alignment issue</a:t>
            </a:r>
          </a:p>
          <a:p>
            <a:pPr marL="457200" indent="-457200">
              <a:buFont typeface="Arial"/>
              <a:buChar char="•"/>
            </a:pPr>
            <a:r>
              <a:rPr lang="en-US" sz="2800" dirty="0" smtClean="0"/>
              <a:t>High torque stepper motor</a:t>
            </a:r>
          </a:p>
          <a:p>
            <a:pPr marL="457200" indent="-457200">
              <a:buFont typeface="Arial"/>
              <a:buChar char="•"/>
            </a:pPr>
            <a:r>
              <a:rPr lang="en-US" sz="2800" dirty="0" err="1" smtClean="0"/>
              <a:t>Delrin</a:t>
            </a:r>
            <a:r>
              <a:rPr lang="en-US" sz="2800" dirty="0" smtClean="0"/>
              <a:t> chain</a:t>
            </a:r>
          </a:p>
          <a:p>
            <a:pPr marL="457200" indent="-457200">
              <a:buFont typeface="Arial"/>
              <a:buChar char="•"/>
            </a:pPr>
            <a:r>
              <a:rPr lang="en-US" sz="2800" dirty="0" smtClean="0"/>
              <a:t>End Effector </a:t>
            </a:r>
            <a:endParaRPr lang="en-US" sz="2800" dirty="0"/>
          </a:p>
        </p:txBody>
      </p:sp>
      <p:sp>
        <p:nvSpPr>
          <p:cNvPr id="4" name="Footer Placeholder 3"/>
          <p:cNvSpPr>
            <a:spLocks noGrp="1"/>
          </p:cNvSpPr>
          <p:nvPr>
            <p:ph type="ftr" sz="quarter" idx="11"/>
          </p:nvPr>
        </p:nvSpPr>
        <p:spPr/>
        <p:txBody>
          <a:bodyPr/>
          <a:lstStyle/>
          <a:p>
            <a:r>
              <a:rPr lang="en-US" smtClean="0"/>
              <a:t>Kurt Marsman</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30</a:t>
            </a:fld>
            <a:endParaRPr lang="en-US"/>
          </a:p>
        </p:txBody>
      </p:sp>
    </p:spTree>
    <p:extLst>
      <p:ext uri="{BB962C8B-B14F-4D97-AF65-F5344CB8AC3E}">
        <p14:creationId xmlns:p14="http://schemas.microsoft.com/office/powerpoint/2010/main" val="1150670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20150130_113839.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7678" r="17678"/>
          <a:stretch>
            <a:fillRect/>
          </a:stretch>
        </p:blipFill>
        <p:spPr>
          <a:xfrm rot="5400000">
            <a:off x="5315758" y="2180464"/>
            <a:ext cx="3009577" cy="3491109"/>
          </a:xfrm>
        </p:spPr>
      </p:pic>
      <p:pic>
        <p:nvPicPr>
          <p:cNvPr id="10" name="Content Placeholder 9" descr="20150208_163047.jpg"/>
          <p:cNvPicPr>
            <a:picLocks noGrp="1" noChangeAspect="1"/>
          </p:cNvPicPr>
          <p:nvPr>
            <p:ph sz="half" idx="1"/>
          </p:nvPr>
        </p:nvPicPr>
        <p:blipFill>
          <a:blip r:embed="rId4" cstate="print">
            <a:extLst>
              <a:ext uri="{28A0092B-C50C-407E-A947-70E740481C1C}">
                <a14:useLocalDpi xmlns:a14="http://schemas.microsoft.com/office/drawing/2010/main" val="0"/>
              </a:ext>
            </a:extLst>
          </a:blip>
          <a:srcRect l="17678" r="17678"/>
          <a:stretch>
            <a:fillRect/>
          </a:stretch>
        </p:blipFill>
        <p:spPr>
          <a:xfrm rot="5400000">
            <a:off x="718850" y="2283573"/>
            <a:ext cx="3009577" cy="3284893"/>
          </a:xfrm>
        </p:spPr>
      </p:pic>
      <p:sp>
        <p:nvSpPr>
          <p:cNvPr id="2" name="Footer Placeholder 1"/>
          <p:cNvSpPr>
            <a:spLocks noGrp="1"/>
          </p:cNvSpPr>
          <p:nvPr>
            <p:ph type="ftr" sz="quarter" idx="11"/>
          </p:nvPr>
        </p:nvSpPr>
        <p:spPr/>
        <p:txBody>
          <a:bodyPr/>
          <a:lstStyle/>
          <a:p>
            <a:r>
              <a:rPr lang="en-US" smtClean="0"/>
              <a:t>Kurt Marsman</a:t>
            </a:r>
            <a:endParaRPr lang="en-US"/>
          </a:p>
        </p:txBody>
      </p:sp>
      <p:sp>
        <p:nvSpPr>
          <p:cNvPr id="3" name="Slide Number Placeholder 2"/>
          <p:cNvSpPr>
            <a:spLocks noGrp="1"/>
          </p:cNvSpPr>
          <p:nvPr>
            <p:ph type="sldNum" sz="quarter" idx="12"/>
          </p:nvPr>
        </p:nvSpPr>
        <p:spPr/>
        <p:txBody>
          <a:bodyPr/>
          <a:lstStyle/>
          <a:p>
            <a:fld id="{3AED4CD3-7ACC-4B40-B7D2-C2F50205048A}" type="slidenum">
              <a:rPr lang="en-US" smtClean="0"/>
              <a:t>31</a:t>
            </a:fld>
            <a:endParaRPr lang="en-US"/>
          </a:p>
        </p:txBody>
      </p:sp>
    </p:spTree>
    <p:extLst>
      <p:ext uri="{BB962C8B-B14F-4D97-AF65-F5344CB8AC3E}">
        <p14:creationId xmlns:p14="http://schemas.microsoft.com/office/powerpoint/2010/main" val="10772595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 Testing</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sz="2800" dirty="0" smtClean="0"/>
              <a:t>Stepper worked reliably</a:t>
            </a:r>
          </a:p>
          <a:p>
            <a:pPr marL="457200" indent="-457200">
              <a:buFont typeface="Arial"/>
              <a:buChar char="•"/>
            </a:pPr>
            <a:r>
              <a:rPr lang="en-US" sz="2800" dirty="0" smtClean="0"/>
              <a:t>Mounting issues</a:t>
            </a:r>
          </a:p>
          <a:p>
            <a:pPr marL="457200" indent="-457200">
              <a:buFont typeface="Arial"/>
              <a:buChar char="•"/>
            </a:pPr>
            <a:r>
              <a:rPr lang="en-US" sz="2800" dirty="0" smtClean="0"/>
              <a:t>Chain stability</a:t>
            </a:r>
            <a:endParaRPr lang="en-US" sz="2800" dirty="0"/>
          </a:p>
        </p:txBody>
      </p:sp>
      <p:sp>
        <p:nvSpPr>
          <p:cNvPr id="4" name="Footer Placeholder 3"/>
          <p:cNvSpPr>
            <a:spLocks noGrp="1"/>
          </p:cNvSpPr>
          <p:nvPr>
            <p:ph type="ftr" sz="quarter" idx="11"/>
          </p:nvPr>
        </p:nvSpPr>
        <p:spPr/>
        <p:txBody>
          <a:bodyPr/>
          <a:lstStyle/>
          <a:p>
            <a:r>
              <a:rPr lang="en-US" smtClean="0"/>
              <a:t>Kurt Marsman</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32</a:t>
            </a:fld>
            <a:endParaRPr lang="en-US"/>
          </a:p>
        </p:txBody>
      </p:sp>
    </p:spTree>
    <p:extLst>
      <p:ext uri="{BB962C8B-B14F-4D97-AF65-F5344CB8AC3E}">
        <p14:creationId xmlns:p14="http://schemas.microsoft.com/office/powerpoint/2010/main" val="3453630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Arm </a:t>
            </a:r>
            <a:endParaRPr lang="en-US" dirty="0"/>
          </a:p>
        </p:txBody>
      </p:sp>
      <p:sp>
        <p:nvSpPr>
          <p:cNvPr id="3" name="Content Placeholder 2"/>
          <p:cNvSpPr>
            <a:spLocks noGrp="1"/>
          </p:cNvSpPr>
          <p:nvPr>
            <p:ph idx="1"/>
          </p:nvPr>
        </p:nvSpPr>
        <p:spPr>
          <a:xfrm>
            <a:off x="815598" y="1434003"/>
            <a:ext cx="7520940" cy="5423997"/>
          </a:xfrm>
        </p:spPr>
        <p:txBody>
          <a:bodyPr>
            <a:normAutofit/>
          </a:bodyPr>
          <a:lstStyle/>
          <a:p>
            <a:pPr marL="457200" indent="-457200">
              <a:buFont typeface="Arial"/>
              <a:buChar char="•"/>
            </a:pPr>
            <a:r>
              <a:rPr lang="en-US" sz="2800" dirty="0" smtClean="0"/>
              <a:t>Simpler design to implement</a:t>
            </a:r>
          </a:p>
          <a:p>
            <a:pPr marL="457200" indent="-457200">
              <a:buFont typeface="Arial"/>
              <a:buChar char="•"/>
            </a:pPr>
            <a:r>
              <a:rPr lang="en-US" sz="2800" dirty="0" smtClean="0"/>
              <a:t>Alignment figured out by pincer</a:t>
            </a:r>
          </a:p>
          <a:p>
            <a:pPr marL="457200" indent="-457200">
              <a:buFont typeface="Arial"/>
              <a:buChar char="•"/>
            </a:pPr>
            <a:r>
              <a:rPr lang="en-US" sz="2800" dirty="0" smtClean="0"/>
              <a:t>2 servos to control height of end effector</a:t>
            </a:r>
          </a:p>
          <a:p>
            <a:pPr marL="288036" lvl="1" indent="-457200">
              <a:buFont typeface="Arial"/>
              <a:buChar char="•"/>
            </a:pPr>
            <a:r>
              <a:rPr lang="en-US" sz="2800" dirty="0" smtClean="0"/>
              <a:t>1 for extension </a:t>
            </a:r>
          </a:p>
          <a:p>
            <a:pPr marL="288036" lvl="1" indent="-457200">
              <a:buFont typeface="Arial"/>
              <a:buChar char="•"/>
            </a:pPr>
            <a:r>
              <a:rPr lang="en-US" sz="2800" dirty="0" smtClean="0"/>
              <a:t>1 for angling</a:t>
            </a:r>
          </a:p>
          <a:p>
            <a:pPr marL="457200" indent="-457200">
              <a:buFont typeface="Arial"/>
              <a:buChar char="•"/>
            </a:pPr>
            <a:r>
              <a:rPr lang="en-US" sz="2800" dirty="0" smtClean="0"/>
              <a:t>The arm design accounts for the height of both games</a:t>
            </a:r>
          </a:p>
          <a:p>
            <a:pPr marL="0" indent="0"/>
            <a:endParaRPr lang="en-US" sz="2800" dirty="0"/>
          </a:p>
        </p:txBody>
      </p:sp>
      <p:sp>
        <p:nvSpPr>
          <p:cNvPr id="4" name="Footer Placeholder 3"/>
          <p:cNvSpPr>
            <a:spLocks noGrp="1"/>
          </p:cNvSpPr>
          <p:nvPr>
            <p:ph type="ftr" sz="quarter" idx="11"/>
          </p:nvPr>
        </p:nvSpPr>
        <p:spPr/>
        <p:txBody>
          <a:bodyPr/>
          <a:lstStyle/>
          <a:p>
            <a:r>
              <a:rPr lang="en-US" smtClean="0"/>
              <a:t>Kurt Marsman</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33</a:t>
            </a:fld>
            <a:endParaRPr lang="en-US"/>
          </a:p>
        </p:txBody>
      </p:sp>
    </p:spTree>
    <p:extLst>
      <p:ext uri="{BB962C8B-B14F-4D97-AF65-F5344CB8AC3E}">
        <p14:creationId xmlns:p14="http://schemas.microsoft.com/office/powerpoint/2010/main" val="20417078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0150209_154148.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7678" r="17678"/>
          <a:stretch>
            <a:fillRect/>
          </a:stretch>
        </p:blipFill>
        <p:spPr>
          <a:xfrm rot="5400000">
            <a:off x="738505" y="2109369"/>
            <a:ext cx="3073977" cy="3388603"/>
          </a:xfrm>
        </p:spPr>
      </p:pic>
      <p:pic>
        <p:nvPicPr>
          <p:cNvPr id="6" name="Content Placeholder 5" descr="20150209_154252.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7678" r="17678"/>
          <a:stretch>
            <a:fillRect/>
          </a:stretch>
        </p:blipFill>
        <p:spPr>
          <a:xfrm rot="5400000">
            <a:off x="5349926" y="2020768"/>
            <a:ext cx="3073971" cy="3565807"/>
          </a:xfrm>
        </p:spPr>
      </p:pic>
      <p:sp>
        <p:nvSpPr>
          <p:cNvPr id="2" name="Footer Placeholder 1"/>
          <p:cNvSpPr>
            <a:spLocks noGrp="1"/>
          </p:cNvSpPr>
          <p:nvPr>
            <p:ph type="ftr" sz="quarter" idx="11"/>
          </p:nvPr>
        </p:nvSpPr>
        <p:spPr/>
        <p:txBody>
          <a:bodyPr/>
          <a:lstStyle/>
          <a:p>
            <a:r>
              <a:rPr lang="en-US" smtClean="0"/>
              <a:t>Kurt Marsman</a:t>
            </a:r>
            <a:endParaRPr lang="en-US"/>
          </a:p>
        </p:txBody>
      </p:sp>
      <p:sp>
        <p:nvSpPr>
          <p:cNvPr id="3" name="Slide Number Placeholder 2"/>
          <p:cNvSpPr>
            <a:spLocks noGrp="1"/>
          </p:cNvSpPr>
          <p:nvPr>
            <p:ph type="sldNum" sz="quarter" idx="12"/>
          </p:nvPr>
        </p:nvSpPr>
        <p:spPr/>
        <p:txBody>
          <a:bodyPr/>
          <a:lstStyle/>
          <a:p>
            <a:fld id="{3AED4CD3-7ACC-4B40-B7D2-C2F50205048A}" type="slidenum">
              <a:rPr lang="en-US" smtClean="0"/>
              <a:t>34</a:t>
            </a:fld>
            <a:endParaRPr lang="en-US"/>
          </a:p>
        </p:txBody>
      </p:sp>
    </p:spTree>
    <p:extLst>
      <p:ext uri="{BB962C8B-B14F-4D97-AF65-F5344CB8AC3E}">
        <p14:creationId xmlns:p14="http://schemas.microsoft.com/office/powerpoint/2010/main" val="2487838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Arm testing</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sz="2800" dirty="0" smtClean="0"/>
              <a:t>Operational with proper alignment to game</a:t>
            </a:r>
          </a:p>
          <a:p>
            <a:pPr marL="457200" indent="-457200">
              <a:buFont typeface="Arial"/>
              <a:buChar char="•"/>
            </a:pPr>
            <a:r>
              <a:rPr lang="en-US" sz="2800" dirty="0" smtClean="0"/>
              <a:t>Whole subsystem integration</a:t>
            </a:r>
          </a:p>
          <a:p>
            <a:pPr marL="457200" indent="-457200">
              <a:buFont typeface="Arial"/>
              <a:buChar char="•"/>
            </a:pPr>
            <a:endParaRPr lang="en-US" sz="2800" dirty="0"/>
          </a:p>
        </p:txBody>
      </p:sp>
      <p:sp>
        <p:nvSpPr>
          <p:cNvPr id="4" name="Footer Placeholder 3"/>
          <p:cNvSpPr>
            <a:spLocks noGrp="1"/>
          </p:cNvSpPr>
          <p:nvPr>
            <p:ph type="ftr" sz="quarter" idx="11"/>
          </p:nvPr>
        </p:nvSpPr>
        <p:spPr/>
        <p:txBody>
          <a:bodyPr/>
          <a:lstStyle/>
          <a:p>
            <a:r>
              <a:rPr lang="en-US" smtClean="0"/>
              <a:t>Kurt Marsman</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35</a:t>
            </a:fld>
            <a:endParaRPr lang="en-US"/>
          </a:p>
        </p:txBody>
      </p:sp>
    </p:spTree>
    <p:extLst>
      <p:ext uri="{BB962C8B-B14F-4D97-AF65-F5344CB8AC3E}">
        <p14:creationId xmlns:p14="http://schemas.microsoft.com/office/powerpoint/2010/main" val="7820589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Etch-a-Sketch/Playing Card Subsystem</a:t>
            </a:r>
            <a:endParaRPr lang="en-US" dirty="0"/>
          </a:p>
        </p:txBody>
      </p:sp>
      <p:sp>
        <p:nvSpPr>
          <p:cNvPr id="3" name="Subtitle 2"/>
          <p:cNvSpPr>
            <a:spLocks noGrp="1"/>
          </p:cNvSpPr>
          <p:nvPr>
            <p:ph type="body" idx="1"/>
          </p:nvPr>
        </p:nvSpPr>
        <p:spPr/>
        <p:txBody>
          <a:bodyPr/>
          <a:lstStyle/>
          <a:p>
            <a:r>
              <a:rPr lang="en-US" dirty="0" smtClean="0"/>
              <a:t>Donovan Carey, Christopher Lewis</a:t>
            </a:r>
          </a:p>
          <a:p>
            <a:endParaRPr lang="en-US" dirty="0"/>
          </a:p>
        </p:txBody>
      </p:sp>
      <p:sp>
        <p:nvSpPr>
          <p:cNvPr id="5" name="Slide Number Placeholder 4"/>
          <p:cNvSpPr>
            <a:spLocks noGrp="1"/>
          </p:cNvSpPr>
          <p:nvPr>
            <p:ph type="sldNum" sz="quarter" idx="12"/>
          </p:nvPr>
        </p:nvSpPr>
        <p:spPr/>
        <p:txBody>
          <a:bodyPr/>
          <a:lstStyle/>
          <a:p>
            <a:fld id="{3AED4CD3-7ACC-4B40-B7D2-C2F50205048A}" type="slidenum">
              <a:rPr lang="en-US" smtClean="0"/>
              <a:t>36</a:t>
            </a:fld>
            <a:endParaRPr lang="en-US"/>
          </a:p>
        </p:txBody>
      </p:sp>
    </p:spTree>
    <p:extLst>
      <p:ext uri="{BB962C8B-B14F-4D97-AF65-F5344CB8AC3E}">
        <p14:creationId xmlns:p14="http://schemas.microsoft.com/office/powerpoint/2010/main" val="8039129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Were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517421" y="2064185"/>
            <a:ext cx="6117293" cy="3887625"/>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r>
              <a:rPr lang="en-US" smtClean="0"/>
              <a:t>Donovan Carey</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37</a:t>
            </a:fld>
            <a:endParaRPr lang="en-US"/>
          </a:p>
        </p:txBody>
      </p:sp>
    </p:spTree>
    <p:extLst>
      <p:ext uri="{BB962C8B-B14F-4D97-AF65-F5344CB8AC3E}">
        <p14:creationId xmlns:p14="http://schemas.microsoft.com/office/powerpoint/2010/main" val="2594692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Interfacing System</a:t>
            </a:r>
            <a:endParaRPr lang="en-US" dirty="0"/>
          </a:p>
        </p:txBody>
      </p:sp>
      <p:sp>
        <p:nvSpPr>
          <p:cNvPr id="4" name="Text Placeholder 3"/>
          <p:cNvSpPr>
            <a:spLocks noGrp="1"/>
          </p:cNvSpPr>
          <p:nvPr>
            <p:ph type="body" idx="1"/>
          </p:nvPr>
        </p:nvSpPr>
        <p:spPr>
          <a:xfrm>
            <a:off x="165279" y="1866671"/>
            <a:ext cx="3505200" cy="639762"/>
          </a:xfrm>
        </p:spPr>
        <p:txBody>
          <a:bodyPr>
            <a:noAutofit/>
          </a:bodyPr>
          <a:lstStyle/>
          <a:p>
            <a:endParaRPr lang="en-US" dirty="0" smtClean="0"/>
          </a:p>
          <a:p>
            <a:endParaRPr lang="en-US" b="0" dirty="0" smtClean="0"/>
          </a:p>
          <a:p>
            <a:r>
              <a:rPr lang="en-US" b="0" dirty="0" smtClean="0"/>
              <a:t>Worm Gear System</a:t>
            </a:r>
            <a:endParaRPr lang="en-US" b="0" dirty="0"/>
          </a:p>
        </p:txBody>
      </p:sp>
      <p:sp>
        <p:nvSpPr>
          <p:cNvPr id="3" name="Content Placeholder 2"/>
          <p:cNvSpPr>
            <a:spLocks noGrp="1"/>
          </p:cNvSpPr>
          <p:nvPr>
            <p:ph sz="half" idx="2"/>
          </p:nvPr>
        </p:nvSpPr>
        <p:spPr>
          <a:xfrm>
            <a:off x="228600" y="2612761"/>
            <a:ext cx="2372932" cy="3339049"/>
          </a:xfrm>
        </p:spPr>
        <p:txBody>
          <a:bodyPr>
            <a:normAutofit fontScale="77500" lnSpcReduction="20000"/>
          </a:bodyPr>
          <a:lstStyle/>
          <a:p>
            <a:pPr marL="514350" indent="-514350"/>
            <a:r>
              <a:rPr lang="en-US" sz="2000" dirty="0" smtClean="0"/>
              <a:t>Motor and Bolt</a:t>
            </a:r>
          </a:p>
          <a:p>
            <a:pPr marL="514350" indent="-514350"/>
            <a:r>
              <a:rPr lang="en-US" sz="2000" dirty="0" smtClean="0"/>
              <a:t>Guide Rails</a:t>
            </a:r>
          </a:p>
          <a:p>
            <a:pPr marL="514350" indent="-514350"/>
            <a:r>
              <a:rPr lang="en-US" sz="2000" dirty="0" smtClean="0"/>
              <a:t>End </a:t>
            </a:r>
            <a:r>
              <a:rPr lang="en-US" sz="2000" dirty="0" err="1" smtClean="0"/>
              <a:t>effector</a:t>
            </a:r>
            <a:r>
              <a:rPr lang="en-US" sz="2000" dirty="0" smtClean="0"/>
              <a:t> </a:t>
            </a:r>
          </a:p>
          <a:p>
            <a:pPr marL="514350" indent="-514350"/>
            <a:r>
              <a:rPr lang="en-US" sz="2000" dirty="0" smtClean="0"/>
              <a:t>Back Plate</a:t>
            </a:r>
          </a:p>
          <a:p>
            <a:pPr marL="514350" indent="-514350">
              <a:buNone/>
            </a:pPr>
            <a:r>
              <a:rPr lang="en-US" sz="2000" dirty="0" smtClean="0"/>
              <a:t>Benefits</a:t>
            </a:r>
          </a:p>
          <a:p>
            <a:pPr marL="514350" indent="-514350"/>
            <a:r>
              <a:rPr lang="en-US" sz="2000" dirty="0" smtClean="0"/>
              <a:t>Alignment between</a:t>
            </a:r>
          </a:p>
          <a:p>
            <a:pPr marL="514350" indent="-514350">
              <a:buNone/>
            </a:pPr>
            <a:r>
              <a:rPr lang="en-US" sz="2000" dirty="0" smtClean="0"/>
              <a:t>	knobs and motors</a:t>
            </a:r>
          </a:p>
          <a:p>
            <a:pPr marL="514350" indent="-514350">
              <a:buNone/>
            </a:pPr>
            <a:r>
              <a:rPr lang="en-US" sz="2000" dirty="0" smtClean="0"/>
              <a:t>Challenges</a:t>
            </a:r>
          </a:p>
          <a:p>
            <a:pPr marL="514350" indent="-514350"/>
            <a:r>
              <a:rPr lang="en-US" sz="2000" dirty="0" smtClean="0"/>
              <a:t>Horrible alignment between end </a:t>
            </a:r>
            <a:r>
              <a:rPr lang="en-US" sz="2000" dirty="0" err="1" smtClean="0"/>
              <a:t>effector</a:t>
            </a:r>
            <a:r>
              <a:rPr lang="en-US" sz="2000" dirty="0" smtClean="0"/>
              <a:t> and toy</a:t>
            </a:r>
          </a:p>
          <a:p>
            <a:pPr marL="514350" indent="-514350">
              <a:buNone/>
            </a:pPr>
            <a:endParaRPr lang="en-US" dirty="0" smtClean="0"/>
          </a:p>
        </p:txBody>
      </p:sp>
      <p:pic>
        <p:nvPicPr>
          <p:cNvPr id="1026" name="Picture 2" descr="ProEZoomEtch.pn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3129677" y="2347237"/>
            <a:ext cx="5110768" cy="435949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flipV="1">
            <a:off x="2176530" y="2464813"/>
            <a:ext cx="3233670" cy="2569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176530" y="2771830"/>
            <a:ext cx="3902298" cy="10878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738648" y="3088411"/>
            <a:ext cx="3411369" cy="92640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981200" y="3431047"/>
            <a:ext cx="3429000" cy="105941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738648" y="3796172"/>
            <a:ext cx="3519152" cy="1461628"/>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Donovan Carey</a:t>
            </a:r>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38</a:t>
            </a:fld>
            <a:endParaRPr lang="en-US"/>
          </a:p>
        </p:txBody>
      </p:sp>
    </p:spTree>
    <p:extLst>
      <p:ext uri="{BB962C8B-B14F-4D97-AF65-F5344CB8AC3E}">
        <p14:creationId xmlns:p14="http://schemas.microsoft.com/office/powerpoint/2010/main" val="33837979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Gripper</a:t>
            </a:r>
            <a:endParaRPr lang="en-US" dirty="0"/>
          </a:p>
        </p:txBody>
      </p:sp>
      <p:sp>
        <p:nvSpPr>
          <p:cNvPr id="3" name="Content Placeholder 2"/>
          <p:cNvSpPr>
            <a:spLocks noGrp="1"/>
          </p:cNvSpPr>
          <p:nvPr>
            <p:ph sz="half" idx="1"/>
          </p:nvPr>
        </p:nvSpPr>
        <p:spPr>
          <a:xfrm>
            <a:off x="457200" y="1600200"/>
            <a:ext cx="4038600" cy="4876800"/>
          </a:xfrm>
        </p:spPr>
        <p:txBody>
          <a:bodyPr>
            <a:normAutofit/>
          </a:bodyPr>
          <a:lstStyle/>
          <a:p>
            <a:pPr>
              <a:buNone/>
            </a:pPr>
            <a:endParaRPr lang="en-US" dirty="0" smtClean="0"/>
          </a:p>
          <a:p>
            <a:pPr>
              <a:buNone/>
            </a:pPr>
            <a:endParaRPr lang="en-US" dirty="0" smtClean="0"/>
          </a:p>
          <a:p>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619792" y="2111705"/>
            <a:ext cx="3457076" cy="3853790"/>
          </a:xfrm>
          <a:prstGeom prst="rect">
            <a:avLst/>
          </a:prstGeom>
          <a:noFill/>
          <a:ln w="9525">
            <a:noFill/>
            <a:miter lim="800000"/>
            <a:headEnd/>
            <a:tailEnd/>
          </a:ln>
          <a:effectLst/>
        </p:spPr>
      </p:pic>
      <p:sp>
        <p:nvSpPr>
          <p:cNvPr id="7" name="TextBox 6"/>
          <p:cNvSpPr txBox="1"/>
          <p:nvPr/>
        </p:nvSpPr>
        <p:spPr>
          <a:xfrm>
            <a:off x="581192" y="2142143"/>
            <a:ext cx="3235023" cy="3231654"/>
          </a:xfrm>
          <a:prstGeom prst="rect">
            <a:avLst/>
          </a:prstGeom>
          <a:noFill/>
        </p:spPr>
        <p:txBody>
          <a:bodyPr wrap="square" rtlCol="0">
            <a:spAutoFit/>
          </a:bodyPr>
          <a:lstStyle/>
          <a:p>
            <a:pPr marL="342900" indent="-342900">
              <a:buAutoNum type="arabicPeriod"/>
            </a:pPr>
            <a:r>
              <a:rPr lang="en-US" sz="1700" dirty="0" smtClean="0"/>
              <a:t>Starts in the inward position against </a:t>
            </a:r>
            <a:r>
              <a:rPr lang="en-US" sz="1700" dirty="0" err="1" smtClean="0"/>
              <a:t>backplate</a:t>
            </a:r>
            <a:endParaRPr lang="en-US" sz="1700" dirty="0" smtClean="0"/>
          </a:p>
          <a:p>
            <a:pPr marL="342900" indent="-342900">
              <a:buAutoNum type="arabicPeriod"/>
            </a:pPr>
            <a:r>
              <a:rPr lang="en-US" sz="1700" dirty="0" smtClean="0"/>
              <a:t>Opens 180 degrees before approaching etch-a-sketch toy</a:t>
            </a:r>
          </a:p>
          <a:p>
            <a:pPr marL="342900" indent="-342900">
              <a:buAutoNum type="arabicPeriod"/>
            </a:pPr>
            <a:r>
              <a:rPr lang="en-US" sz="1700" dirty="0" smtClean="0"/>
              <a:t>Closes gripping the knobs of the toy</a:t>
            </a:r>
          </a:p>
          <a:p>
            <a:pPr marL="342900" indent="-342900">
              <a:buAutoNum type="arabicPeriod"/>
            </a:pPr>
            <a:r>
              <a:rPr lang="en-US" sz="1700" dirty="0" smtClean="0"/>
              <a:t>Aligns the etch-a-sketch toy in the same longitude and latitude position every round </a:t>
            </a:r>
          </a:p>
          <a:p>
            <a:pPr marL="342900" indent="-342900">
              <a:buAutoNum type="arabicPeriod"/>
            </a:pPr>
            <a:r>
              <a:rPr lang="en-US" sz="1700" dirty="0" smtClean="0"/>
              <a:t>Holds the etch-a-sketch still for precise movement of the micro-motors on the knobs</a:t>
            </a:r>
          </a:p>
        </p:txBody>
      </p:sp>
      <p:sp>
        <p:nvSpPr>
          <p:cNvPr id="4" name="Footer Placeholder 3"/>
          <p:cNvSpPr>
            <a:spLocks noGrp="1"/>
          </p:cNvSpPr>
          <p:nvPr>
            <p:ph type="ftr" sz="quarter" idx="11"/>
          </p:nvPr>
        </p:nvSpPr>
        <p:spPr/>
        <p:txBody>
          <a:bodyPr/>
          <a:lstStyle/>
          <a:p>
            <a:r>
              <a:rPr lang="en-US" smtClean="0"/>
              <a:t>Donovan Carey</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39</a:t>
            </a:fld>
            <a:endParaRPr lang="en-US"/>
          </a:p>
        </p:txBody>
      </p:sp>
    </p:spTree>
    <p:extLst>
      <p:ext uri="{BB962C8B-B14F-4D97-AF65-F5344CB8AC3E}">
        <p14:creationId xmlns:p14="http://schemas.microsoft.com/office/powerpoint/2010/main" val="35129404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7251"/>
            <a:ext cx="7886700" cy="994172"/>
          </a:xfrm>
        </p:spPr>
        <p:txBody>
          <a:bodyPr/>
          <a:lstStyle/>
          <a:p>
            <a:r>
              <a:rPr lang="en-US" dirty="0" smtClean="0"/>
              <a:t>System Overview</a:t>
            </a:r>
            <a:endParaRPr lang="en-US" dirty="0"/>
          </a:p>
        </p:txBody>
      </p:sp>
      <p:sp>
        <p:nvSpPr>
          <p:cNvPr id="5" name="TextBox 4"/>
          <p:cNvSpPr txBox="1"/>
          <p:nvPr/>
        </p:nvSpPr>
        <p:spPr>
          <a:xfrm>
            <a:off x="507738" y="2163051"/>
            <a:ext cx="2673062" cy="4108817"/>
          </a:xfrm>
          <a:prstGeom prst="rect">
            <a:avLst/>
          </a:prstGeom>
          <a:noFill/>
        </p:spPr>
        <p:txBody>
          <a:bodyPr wrap="square" rtlCol="0">
            <a:spAutoFit/>
          </a:bodyPr>
          <a:lstStyle/>
          <a:p>
            <a:pPr defTabSz="457200">
              <a:spcBef>
                <a:spcPct val="20000"/>
              </a:spcBef>
              <a:spcAft>
                <a:spcPts val="600"/>
              </a:spcAft>
              <a:buClr>
                <a:schemeClr val="accent2"/>
              </a:buClr>
              <a:buSzPct val="92000"/>
              <a:buFont typeface="Wingdings 2" panose="05020102010507070707" pitchFamily="18" charset="2"/>
            </a:pPr>
            <a:r>
              <a:rPr lang="en-US" sz="1500" b="1" dirty="0">
                <a:solidFill>
                  <a:schemeClr val="tx2"/>
                </a:solidFill>
              </a:rPr>
              <a:t>Primary Microcontroller:</a:t>
            </a:r>
          </a:p>
          <a:p>
            <a:pPr marL="285750" indent="-285750" defTabSz="457200">
              <a:spcBef>
                <a:spcPct val="20000"/>
              </a:spcBef>
              <a:spcAft>
                <a:spcPts val="600"/>
              </a:spcAft>
              <a:buClr>
                <a:schemeClr val="accent2"/>
              </a:buClr>
              <a:buSzPct val="92000"/>
              <a:buFont typeface="Wingdings" panose="05000000000000000000" pitchFamily="2" charset="2"/>
              <a:buChar char="§"/>
            </a:pPr>
            <a:r>
              <a:rPr lang="en-US" sz="1500" dirty="0" err="1">
                <a:solidFill>
                  <a:schemeClr val="tx2"/>
                </a:solidFill>
              </a:rPr>
              <a:t>Atmega</a:t>
            </a:r>
            <a:r>
              <a:rPr lang="en-US" sz="1500" dirty="0">
                <a:solidFill>
                  <a:schemeClr val="tx2"/>
                </a:solidFill>
              </a:rPr>
              <a:t> 2560</a:t>
            </a:r>
          </a:p>
          <a:p>
            <a:pPr marL="285750" indent="-285750" defTabSz="457200">
              <a:spcBef>
                <a:spcPct val="20000"/>
              </a:spcBef>
              <a:spcAft>
                <a:spcPts val="600"/>
              </a:spcAft>
              <a:buClr>
                <a:schemeClr val="accent2"/>
              </a:buClr>
              <a:buSzPct val="92000"/>
              <a:buFont typeface="Wingdings" panose="05000000000000000000" pitchFamily="2" charset="2"/>
              <a:buChar char="§"/>
            </a:pPr>
            <a:r>
              <a:rPr lang="en-US" sz="1500" dirty="0">
                <a:solidFill>
                  <a:schemeClr val="tx2"/>
                </a:solidFill>
              </a:rPr>
              <a:t>54 DIO, 16 AIO</a:t>
            </a:r>
          </a:p>
          <a:p>
            <a:pPr marL="285750" indent="-285750" defTabSz="457200">
              <a:spcBef>
                <a:spcPct val="20000"/>
              </a:spcBef>
              <a:spcAft>
                <a:spcPts val="600"/>
              </a:spcAft>
              <a:buClr>
                <a:schemeClr val="accent2"/>
              </a:buClr>
              <a:buSzPct val="92000"/>
              <a:buFont typeface="Wingdings" panose="05000000000000000000" pitchFamily="2" charset="2"/>
              <a:buChar char="§"/>
            </a:pPr>
            <a:r>
              <a:rPr lang="en-US" sz="1500" dirty="0">
                <a:solidFill>
                  <a:schemeClr val="tx2"/>
                </a:solidFill>
              </a:rPr>
              <a:t>4 Serial IO, one for each Secondary MCU</a:t>
            </a:r>
          </a:p>
          <a:p>
            <a:pPr defTabSz="457200">
              <a:spcBef>
                <a:spcPct val="20000"/>
              </a:spcBef>
              <a:spcAft>
                <a:spcPts val="600"/>
              </a:spcAft>
              <a:buClr>
                <a:schemeClr val="accent2"/>
              </a:buClr>
              <a:buSzPct val="92000"/>
              <a:buFont typeface="Wingdings 2" panose="05020102010507070707" pitchFamily="18" charset="2"/>
            </a:pPr>
            <a:endParaRPr lang="en-US" sz="1500" dirty="0">
              <a:solidFill>
                <a:schemeClr val="tx2"/>
              </a:solidFill>
            </a:endParaRPr>
          </a:p>
          <a:p>
            <a:pPr defTabSz="457200">
              <a:spcBef>
                <a:spcPct val="20000"/>
              </a:spcBef>
              <a:spcAft>
                <a:spcPts val="600"/>
              </a:spcAft>
              <a:buClr>
                <a:schemeClr val="accent2"/>
              </a:buClr>
              <a:buSzPct val="92000"/>
              <a:buFont typeface="Wingdings 2" panose="05020102010507070707" pitchFamily="18" charset="2"/>
            </a:pPr>
            <a:r>
              <a:rPr lang="en-US" sz="1500" b="1" dirty="0">
                <a:solidFill>
                  <a:schemeClr val="tx2"/>
                </a:solidFill>
              </a:rPr>
              <a:t>Secondary Microcontrollers:</a:t>
            </a:r>
          </a:p>
          <a:p>
            <a:pPr marL="285750" indent="-285750" defTabSz="457200">
              <a:spcBef>
                <a:spcPct val="20000"/>
              </a:spcBef>
              <a:spcAft>
                <a:spcPts val="600"/>
              </a:spcAft>
              <a:buClr>
                <a:schemeClr val="accent2"/>
              </a:buClr>
              <a:buSzPct val="92000"/>
              <a:buFont typeface="Wingdings" panose="05000000000000000000" pitchFamily="2" charset="2"/>
              <a:buChar char="§"/>
            </a:pPr>
            <a:r>
              <a:rPr lang="en-US" sz="1500" dirty="0" err="1">
                <a:solidFill>
                  <a:schemeClr val="tx2"/>
                </a:solidFill>
              </a:rPr>
              <a:t>Atmega</a:t>
            </a:r>
            <a:r>
              <a:rPr lang="en-US" sz="1500" dirty="0">
                <a:solidFill>
                  <a:schemeClr val="tx2"/>
                </a:solidFill>
              </a:rPr>
              <a:t> 328p</a:t>
            </a:r>
          </a:p>
          <a:p>
            <a:pPr marL="285750" indent="-285750" defTabSz="457200">
              <a:spcBef>
                <a:spcPct val="20000"/>
              </a:spcBef>
              <a:spcAft>
                <a:spcPts val="600"/>
              </a:spcAft>
              <a:buClr>
                <a:schemeClr val="accent2"/>
              </a:buClr>
              <a:buSzPct val="92000"/>
              <a:buFont typeface="Wingdings" panose="05000000000000000000" pitchFamily="2" charset="2"/>
              <a:buChar char="§"/>
            </a:pPr>
            <a:r>
              <a:rPr lang="en-US" sz="1500" dirty="0">
                <a:solidFill>
                  <a:schemeClr val="tx2"/>
                </a:solidFill>
              </a:rPr>
              <a:t>14 DIO, 8 AIO</a:t>
            </a:r>
          </a:p>
          <a:p>
            <a:pPr marL="285750" indent="-285750" defTabSz="457200">
              <a:spcBef>
                <a:spcPct val="20000"/>
              </a:spcBef>
              <a:spcAft>
                <a:spcPts val="600"/>
              </a:spcAft>
              <a:buClr>
                <a:schemeClr val="accent2"/>
              </a:buClr>
              <a:buSzPct val="92000"/>
              <a:buFont typeface="Wingdings" panose="05000000000000000000" pitchFamily="2" charset="2"/>
              <a:buChar char="§"/>
            </a:pPr>
            <a:r>
              <a:rPr lang="en-US" sz="1500" dirty="0">
                <a:solidFill>
                  <a:schemeClr val="tx2"/>
                </a:solidFill>
              </a:rPr>
              <a:t>1 Serial IO</a:t>
            </a:r>
          </a:p>
          <a:p>
            <a:endParaRPr lang="en-US" sz="1350" dirty="0"/>
          </a:p>
          <a:p>
            <a:endParaRPr lang="en-US" sz="135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173" y="1996796"/>
            <a:ext cx="4977654" cy="3643386"/>
          </a:xfrm>
          <a:prstGeom prst="rect">
            <a:avLst/>
          </a:prstGeom>
        </p:spPr>
      </p:pic>
      <p:sp>
        <p:nvSpPr>
          <p:cNvPr id="3" name="Footer Placeholder 2"/>
          <p:cNvSpPr>
            <a:spLocks noGrp="1"/>
          </p:cNvSpPr>
          <p:nvPr>
            <p:ph type="ftr" sz="quarter" idx="11"/>
          </p:nvPr>
        </p:nvSpPr>
        <p:spPr/>
        <p:txBody>
          <a:bodyPr/>
          <a:lstStyle/>
          <a:p>
            <a:r>
              <a:rPr lang="en-US" smtClean="0"/>
              <a:t>Ryan Reyes</a:t>
            </a:r>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4</a:t>
            </a:fld>
            <a:endParaRPr lang="en-US"/>
          </a:p>
        </p:txBody>
      </p:sp>
    </p:spTree>
    <p:extLst>
      <p:ext uri="{BB962C8B-B14F-4D97-AF65-F5344CB8AC3E}">
        <p14:creationId xmlns:p14="http://schemas.microsoft.com/office/powerpoint/2010/main" val="16213006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Etch-a-Sketch</a:t>
            </a:r>
            <a:endParaRPr lang="en-US" dirty="0"/>
          </a:p>
        </p:txBody>
      </p:sp>
      <p:sp>
        <p:nvSpPr>
          <p:cNvPr id="3" name="Content Placeholder 2"/>
          <p:cNvSpPr>
            <a:spLocks noGrp="1"/>
          </p:cNvSpPr>
          <p:nvPr>
            <p:ph sz="half" idx="1"/>
          </p:nvPr>
        </p:nvSpPr>
        <p:spPr>
          <a:xfrm>
            <a:off x="457200" y="1600200"/>
            <a:ext cx="4038600" cy="4876800"/>
          </a:xfrm>
        </p:spPr>
        <p:txBody>
          <a:bodyPr>
            <a:normAutofit/>
          </a:bodyPr>
          <a:lstStyle/>
          <a:p>
            <a:pPr>
              <a:buNone/>
            </a:pPr>
            <a:r>
              <a:rPr lang="en-US" dirty="0" smtClean="0"/>
              <a:t>3. Completing the Challenge</a:t>
            </a:r>
          </a:p>
          <a:p>
            <a:r>
              <a:rPr lang="en-US" dirty="0" smtClean="0"/>
              <a:t>Approach the toy</a:t>
            </a:r>
          </a:p>
          <a:p>
            <a:r>
              <a:rPr lang="en-US" dirty="0" smtClean="0"/>
              <a:t>Use gripper to align the toy with the end </a:t>
            </a:r>
            <a:r>
              <a:rPr lang="en-US" dirty="0" err="1" smtClean="0"/>
              <a:t>effector</a:t>
            </a:r>
            <a:endParaRPr lang="en-US" dirty="0" smtClean="0"/>
          </a:p>
          <a:p>
            <a:r>
              <a:rPr lang="en-US" dirty="0" smtClean="0"/>
              <a:t>Use the worm gear subsystem to interface the motors and the knobs of the toy</a:t>
            </a:r>
          </a:p>
          <a:p>
            <a:r>
              <a:rPr lang="en-US" dirty="0" smtClean="0"/>
              <a:t>Write “IEEE” on the toy</a:t>
            </a:r>
          </a:p>
          <a:p>
            <a:r>
              <a:rPr lang="en-US" dirty="0" smtClean="0"/>
              <a:t>Lift manipulator quickly to remove the adhesive from the toy  </a:t>
            </a:r>
          </a:p>
          <a:p>
            <a:endParaRPr lang="en-US" dirty="0" smtClean="0"/>
          </a:p>
          <a:p>
            <a:endParaRPr lang="en-US" dirty="0"/>
          </a:p>
        </p:txBody>
      </p:sp>
      <p:pic>
        <p:nvPicPr>
          <p:cNvPr id="7" name="Content Placeholder 4" descr="http://f.fastcompany.net/multisite_files/cocreate/imagecache/inline-large/inline/2013/07/1683338-inline-s-5-etch-a-sketch-slide-show.jpg"/>
          <p:cNvPicPr>
            <a:picLocks noGrp="1"/>
          </p:cNvPicPr>
          <p:nvPr>
            <p:ph sz="half" idx="2"/>
          </p:nvPr>
        </p:nvPicPr>
        <p:blipFill>
          <a:blip r:embed="rId2" cstate="print"/>
          <a:srcRect/>
          <a:stretch>
            <a:fillRect/>
          </a:stretch>
        </p:blipFill>
        <p:spPr bwMode="auto">
          <a:xfrm>
            <a:off x="4648200" y="2347843"/>
            <a:ext cx="4038600" cy="3030676"/>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Donovan Carey</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40</a:t>
            </a:fld>
            <a:endParaRPr lang="en-US"/>
          </a:p>
        </p:txBody>
      </p:sp>
    </p:spTree>
    <p:extLst>
      <p:ext uri="{BB962C8B-B14F-4D97-AF65-F5344CB8AC3E}">
        <p14:creationId xmlns:p14="http://schemas.microsoft.com/office/powerpoint/2010/main" val="28566317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Playing Card</a:t>
            </a:r>
            <a:endParaRPr lang="en-US" dirty="0"/>
          </a:p>
        </p:txBody>
      </p:sp>
      <p:sp>
        <p:nvSpPr>
          <p:cNvPr id="3" name="Content Placeholder 2"/>
          <p:cNvSpPr>
            <a:spLocks noGrp="1"/>
          </p:cNvSpPr>
          <p:nvPr>
            <p:ph sz="half" idx="1"/>
          </p:nvPr>
        </p:nvSpPr>
        <p:spPr/>
        <p:txBody>
          <a:bodyPr>
            <a:normAutofit/>
          </a:bodyPr>
          <a:lstStyle/>
          <a:p>
            <a:pPr>
              <a:buNone/>
            </a:pPr>
            <a:r>
              <a:rPr lang="en-US" dirty="0" smtClean="0"/>
              <a:t>Completing the Course</a:t>
            </a:r>
          </a:p>
          <a:p>
            <a:r>
              <a:rPr lang="en-US" dirty="0" smtClean="0"/>
              <a:t>Drive up to the stack of cards</a:t>
            </a:r>
          </a:p>
          <a:p>
            <a:r>
              <a:rPr lang="en-US" dirty="0" smtClean="0"/>
              <a:t>Lower the manipulator so the adhesive sits at the top of the stack</a:t>
            </a:r>
          </a:p>
          <a:p>
            <a:r>
              <a:rPr lang="en-US" dirty="0" smtClean="0"/>
              <a:t>Lift the manipulator slowly to make sure that the card remains on the adhesive</a:t>
            </a:r>
          </a:p>
          <a:p>
            <a:r>
              <a:rPr lang="en-US" dirty="0" smtClean="0"/>
              <a:t>Drive the card across the finish line</a:t>
            </a:r>
          </a:p>
          <a:p>
            <a:endParaRPr lang="en-US" dirty="0" smtClean="0"/>
          </a:p>
        </p:txBody>
      </p:sp>
      <p:pic>
        <p:nvPicPr>
          <p:cNvPr id="5" name="Content Placeholder 4" descr="http://www.allworship.com/wp-content/uploads/2013/08/bigstock-playing-cards-27305468-640x428.jpg"/>
          <p:cNvPicPr>
            <a:picLocks noGrp="1"/>
          </p:cNvPicPr>
          <p:nvPr>
            <p:ph sz="half" idx="2"/>
          </p:nvPr>
        </p:nvPicPr>
        <p:blipFill>
          <a:blip r:embed="rId2" cstate="print"/>
          <a:srcRect/>
          <a:stretch>
            <a:fillRect/>
          </a:stretch>
        </p:blipFill>
        <p:spPr bwMode="auto">
          <a:xfrm>
            <a:off x="4648200" y="1447800"/>
            <a:ext cx="4038600" cy="49530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dirty="0" smtClean="0"/>
              <a:t>Donovan Carey</a:t>
            </a:r>
            <a:endParaRPr lang="en-US" dirty="0"/>
          </a:p>
        </p:txBody>
      </p:sp>
      <p:sp>
        <p:nvSpPr>
          <p:cNvPr id="6" name="Slide Number Placeholder 5"/>
          <p:cNvSpPr>
            <a:spLocks noGrp="1"/>
          </p:cNvSpPr>
          <p:nvPr>
            <p:ph type="sldNum" sz="quarter" idx="12"/>
          </p:nvPr>
        </p:nvSpPr>
        <p:spPr/>
        <p:txBody>
          <a:bodyPr/>
          <a:lstStyle/>
          <a:p>
            <a:fld id="{3AED4CD3-7ACC-4B40-B7D2-C2F50205048A}" type="slidenum">
              <a:rPr lang="en-US" smtClean="0"/>
              <a:t>41</a:t>
            </a:fld>
            <a:endParaRPr lang="en-US"/>
          </a:p>
        </p:txBody>
      </p:sp>
    </p:spTree>
    <p:extLst>
      <p:ext uri="{BB962C8B-B14F-4D97-AF65-F5344CB8AC3E}">
        <p14:creationId xmlns:p14="http://schemas.microsoft.com/office/powerpoint/2010/main" val="38374146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Design Overview</a:t>
            </a:r>
            <a:endParaRPr lang="en-US" dirty="0"/>
          </a:p>
        </p:txBody>
      </p:sp>
      <p:sp>
        <p:nvSpPr>
          <p:cNvPr id="3" name="Content Placeholder 2"/>
          <p:cNvSpPr>
            <a:spLocks noGrp="1"/>
          </p:cNvSpPr>
          <p:nvPr>
            <p:ph idx="1"/>
          </p:nvPr>
        </p:nvSpPr>
        <p:spPr/>
        <p:txBody>
          <a:bodyPr/>
          <a:lstStyle/>
          <a:p>
            <a:r>
              <a:rPr lang="en-US" dirty="0" smtClean="0"/>
              <a:t>Code will all be programmed on the local Arduino Mini, which will connect to the Primary Controller</a:t>
            </a:r>
          </a:p>
          <a:p>
            <a:r>
              <a:rPr lang="en-US" dirty="0" smtClean="0"/>
              <a:t>2 Separate Functions </a:t>
            </a:r>
          </a:p>
          <a:p>
            <a:pPr lvl="1"/>
            <a:r>
              <a:rPr lang="en-US" dirty="0" smtClean="0"/>
              <a:t>Playing Card Function </a:t>
            </a:r>
          </a:p>
          <a:p>
            <a:pPr lvl="1"/>
            <a:r>
              <a:rPr lang="en-US" dirty="0" smtClean="0"/>
              <a:t>Etch-a-Sketch Function </a:t>
            </a:r>
            <a:endParaRPr lang="en-US" dirty="0"/>
          </a:p>
          <a:p>
            <a:r>
              <a:rPr lang="en-US" dirty="0" smtClean="0"/>
              <a:t>Control Signal will be sent from the Main Controller to activate the different challenge functions</a:t>
            </a:r>
          </a:p>
        </p:txBody>
      </p:sp>
      <p:sp>
        <p:nvSpPr>
          <p:cNvPr id="4" name="Footer Placeholder 3"/>
          <p:cNvSpPr>
            <a:spLocks noGrp="1"/>
          </p:cNvSpPr>
          <p:nvPr>
            <p:ph type="ftr" sz="quarter" idx="11"/>
          </p:nvPr>
        </p:nvSpPr>
        <p:spPr>
          <a:xfrm>
            <a:off x="581192" y="5951810"/>
            <a:ext cx="4870585" cy="365125"/>
          </a:xfrm>
        </p:spPr>
        <p:txBody>
          <a:bodyPr/>
          <a:lstStyle/>
          <a:p>
            <a:r>
              <a:rPr lang="en-US" smtClean="0"/>
              <a:t>Christopher Lewis</a:t>
            </a:r>
            <a:endParaRPr lang="en-US" dirty="0"/>
          </a:p>
        </p:txBody>
      </p:sp>
      <p:sp>
        <p:nvSpPr>
          <p:cNvPr id="5" name="Slide Number Placeholder 4"/>
          <p:cNvSpPr>
            <a:spLocks noGrp="1"/>
          </p:cNvSpPr>
          <p:nvPr>
            <p:ph type="sldNum" sz="quarter" idx="12"/>
          </p:nvPr>
        </p:nvSpPr>
        <p:spPr/>
        <p:txBody>
          <a:bodyPr/>
          <a:lstStyle/>
          <a:p>
            <a:fld id="{3AED4CD3-7ACC-4B40-B7D2-C2F50205048A}" type="slidenum">
              <a:rPr lang="en-US" smtClean="0"/>
              <a:t>42</a:t>
            </a:fld>
            <a:endParaRPr lang="en-US"/>
          </a:p>
        </p:txBody>
      </p:sp>
    </p:spTree>
    <p:extLst>
      <p:ext uri="{BB962C8B-B14F-4D97-AF65-F5344CB8AC3E}">
        <p14:creationId xmlns:p14="http://schemas.microsoft.com/office/powerpoint/2010/main" val="5165661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 – Servo Arms</a:t>
            </a:r>
            <a:endParaRPr lang="en-US" dirty="0"/>
          </a:p>
        </p:txBody>
      </p:sp>
      <p:sp>
        <p:nvSpPr>
          <p:cNvPr id="3" name="Content Placeholder 2"/>
          <p:cNvSpPr>
            <a:spLocks noGrp="1"/>
          </p:cNvSpPr>
          <p:nvPr>
            <p:ph idx="1"/>
          </p:nvPr>
        </p:nvSpPr>
        <p:spPr/>
        <p:txBody>
          <a:bodyPr>
            <a:normAutofit fontScale="92500" lnSpcReduction="20000"/>
          </a:bodyPr>
          <a:lstStyle/>
          <a:p>
            <a:pPr marL="342900" lvl="1" indent="0">
              <a:buNone/>
            </a:pPr>
            <a:r>
              <a:rPr lang="en-US" sz="1650" dirty="0"/>
              <a:t>There are 2 servos that are used to “grab” and align the Etch-a-Sketch. </a:t>
            </a:r>
          </a:p>
          <a:p>
            <a:pPr marL="342900" lvl="1" indent="0">
              <a:buNone/>
            </a:pPr>
            <a:r>
              <a:rPr lang="en-US" sz="1650" dirty="0"/>
              <a:t>The Arduino Servo Library &lt;</a:t>
            </a:r>
            <a:r>
              <a:rPr lang="en-US" sz="1650" dirty="0" err="1"/>
              <a:t>Servo.h</a:t>
            </a:r>
            <a:r>
              <a:rPr lang="en-US" sz="1650" dirty="0"/>
              <a:t>&gt; is used to control the servos.</a:t>
            </a:r>
          </a:p>
          <a:p>
            <a:pPr marL="342900" lvl="1" indent="0">
              <a:buNone/>
            </a:pPr>
            <a:r>
              <a:rPr lang="en-US" sz="1650" dirty="0"/>
              <a:t>The Servos are connected directly to the Arduino Mini.</a:t>
            </a:r>
          </a:p>
          <a:p>
            <a:pPr marL="342900" lvl="1" indent="0">
              <a:buNone/>
            </a:pPr>
            <a:endParaRPr lang="en-US" sz="1650" dirty="0"/>
          </a:p>
          <a:p>
            <a:pPr marL="342900" lvl="1" indent="0">
              <a:buNone/>
            </a:pPr>
            <a:r>
              <a:rPr lang="en-US" sz="1650" dirty="0"/>
              <a:t>Servo </a:t>
            </a:r>
            <a:r>
              <a:rPr lang="en-US" sz="1650" dirty="0" err="1"/>
              <a:t>myservo</a:t>
            </a:r>
            <a:r>
              <a:rPr lang="en-US" sz="1650" dirty="0"/>
              <a:t>;		// Servo object is declared</a:t>
            </a:r>
          </a:p>
          <a:p>
            <a:pPr marL="342900" lvl="1" indent="0">
              <a:buNone/>
            </a:pPr>
            <a:r>
              <a:rPr lang="en-US" sz="1650" dirty="0" err="1"/>
              <a:t>myservo.attach</a:t>
            </a:r>
            <a:r>
              <a:rPr lang="en-US" sz="1650" dirty="0"/>
              <a:t>(14);	</a:t>
            </a:r>
            <a:r>
              <a:rPr lang="en-US" sz="1650" dirty="0" smtClean="0"/>
              <a:t>// </a:t>
            </a:r>
            <a:r>
              <a:rPr lang="en-US" sz="1650" dirty="0"/>
              <a:t>Servo is attached to a pin</a:t>
            </a:r>
          </a:p>
          <a:p>
            <a:pPr marL="342900" lvl="1" indent="0">
              <a:buNone/>
            </a:pPr>
            <a:r>
              <a:rPr lang="en-US" sz="1650" dirty="0" err="1"/>
              <a:t>myservo.write</a:t>
            </a:r>
            <a:r>
              <a:rPr lang="en-US" sz="1650" dirty="0"/>
              <a:t>(0-180);	// Servo moves to degree position between 0-180 degrees</a:t>
            </a:r>
          </a:p>
          <a:p>
            <a:pPr marL="342900" lvl="1" indent="0">
              <a:buNone/>
            </a:pPr>
            <a:r>
              <a:rPr lang="en-US" sz="1650" dirty="0"/>
              <a:t>				</a:t>
            </a:r>
            <a:r>
              <a:rPr lang="en-US" sz="1650" dirty="0" smtClean="0"/>
              <a:t>	// </a:t>
            </a:r>
            <a:r>
              <a:rPr lang="en-US" sz="1650" dirty="0"/>
              <a:t>if Servo is continuous rotation then this function sets 				</a:t>
            </a:r>
            <a:r>
              <a:rPr lang="en-US" sz="1650" dirty="0" smtClean="0"/>
              <a:t>			// </a:t>
            </a:r>
            <a:r>
              <a:rPr lang="en-US" sz="1650" dirty="0"/>
              <a:t>the speed with 0 being max clockwise rotation and 180			</a:t>
            </a:r>
            <a:r>
              <a:rPr lang="en-US" sz="1650" dirty="0" smtClean="0"/>
              <a:t>				// </a:t>
            </a:r>
            <a:r>
              <a:rPr lang="en-US" sz="1650" dirty="0"/>
              <a:t>being max </a:t>
            </a:r>
            <a:r>
              <a:rPr lang="en-US" sz="1650" dirty="0" err="1"/>
              <a:t>cclockwise</a:t>
            </a:r>
            <a:r>
              <a:rPr lang="en-US" sz="1650" dirty="0"/>
              <a:t> rotation </a:t>
            </a:r>
          </a:p>
          <a:p>
            <a:pPr marL="342900" lvl="1" indent="0">
              <a:buNone/>
            </a:pPr>
            <a:r>
              <a:rPr lang="en-US" sz="1650" dirty="0"/>
              <a:t>delay(2000);	</a:t>
            </a:r>
            <a:r>
              <a:rPr lang="en-US" sz="1650" dirty="0" smtClean="0"/>
              <a:t>	// </a:t>
            </a:r>
            <a:r>
              <a:rPr lang="en-US" sz="1650" dirty="0"/>
              <a:t>used to control the time the servos hold position (in </a:t>
            </a:r>
            <a:r>
              <a:rPr lang="en-US" sz="1650" dirty="0" err="1"/>
              <a:t>ms</a:t>
            </a:r>
            <a:r>
              <a:rPr lang="en-US" sz="1650" dirty="0"/>
              <a:t>)</a:t>
            </a:r>
          </a:p>
          <a:p>
            <a:pPr marL="342900" lvl="1" indent="0">
              <a:buNone/>
            </a:pPr>
            <a:r>
              <a:rPr lang="en-US" sz="1650" dirty="0"/>
              <a:t>		</a:t>
            </a:r>
          </a:p>
          <a:p>
            <a:pPr lvl="2"/>
            <a:endParaRPr lang="en-US" dirty="0" smtClean="0"/>
          </a:p>
        </p:txBody>
      </p:sp>
      <p:sp>
        <p:nvSpPr>
          <p:cNvPr id="4" name="Footer Placeholder 3"/>
          <p:cNvSpPr>
            <a:spLocks noGrp="1"/>
          </p:cNvSpPr>
          <p:nvPr>
            <p:ph type="ftr" sz="quarter" idx="11"/>
          </p:nvPr>
        </p:nvSpPr>
        <p:spPr>
          <a:xfrm>
            <a:off x="581192" y="5951810"/>
            <a:ext cx="4870585" cy="365125"/>
          </a:xfrm>
        </p:spPr>
        <p:txBody>
          <a:bodyPr/>
          <a:lstStyle/>
          <a:p>
            <a:r>
              <a:rPr lang="en-US" dirty="0" smtClean="0"/>
              <a:t>Christopher Lewis</a:t>
            </a:r>
            <a:endParaRPr lang="en-US" dirty="0"/>
          </a:p>
        </p:txBody>
      </p:sp>
      <p:sp>
        <p:nvSpPr>
          <p:cNvPr id="5" name="Slide Number Placeholder 4"/>
          <p:cNvSpPr>
            <a:spLocks noGrp="1"/>
          </p:cNvSpPr>
          <p:nvPr>
            <p:ph type="sldNum" sz="quarter" idx="12"/>
          </p:nvPr>
        </p:nvSpPr>
        <p:spPr/>
        <p:txBody>
          <a:bodyPr/>
          <a:lstStyle/>
          <a:p>
            <a:fld id="{3AED4CD3-7ACC-4B40-B7D2-C2F50205048A}" type="slidenum">
              <a:rPr lang="en-US" smtClean="0"/>
              <a:t>43</a:t>
            </a:fld>
            <a:endParaRPr lang="en-US"/>
          </a:p>
        </p:txBody>
      </p:sp>
    </p:spTree>
    <p:extLst>
      <p:ext uri="{BB962C8B-B14F-4D97-AF65-F5344CB8AC3E}">
        <p14:creationId xmlns:p14="http://schemas.microsoft.com/office/powerpoint/2010/main" val="21732713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a:t>
            </a:r>
            <a:r>
              <a:rPr lang="en-US" dirty="0" err="1" smtClean="0"/>
              <a:t>COde</a:t>
            </a:r>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19" y="1962563"/>
            <a:ext cx="3341150" cy="307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3"/>
          <p:cNvSpPr>
            <a:spLocks noGrp="1"/>
          </p:cNvSpPr>
          <p:nvPr>
            <p:ph type="ftr" sz="quarter" idx="11"/>
          </p:nvPr>
        </p:nvSpPr>
        <p:spPr>
          <a:xfrm>
            <a:off x="581192" y="5951810"/>
            <a:ext cx="4870585" cy="365125"/>
          </a:xfrm>
        </p:spPr>
        <p:txBody>
          <a:bodyPr/>
          <a:lstStyle/>
          <a:p>
            <a:r>
              <a:rPr lang="en-US" smtClean="0"/>
              <a:t>Christopher Lewis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407" y="2270536"/>
            <a:ext cx="3833760" cy="3215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AED4CD3-7ACC-4B40-B7D2-C2F50205048A}" type="slidenum">
              <a:rPr lang="en-US" smtClean="0"/>
              <a:t>44</a:t>
            </a:fld>
            <a:endParaRPr lang="en-US"/>
          </a:p>
        </p:txBody>
      </p:sp>
    </p:spTree>
    <p:extLst>
      <p:ext uri="{BB962C8B-B14F-4D97-AF65-F5344CB8AC3E}">
        <p14:creationId xmlns:p14="http://schemas.microsoft.com/office/powerpoint/2010/main" val="28852127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Worm Gear System - </a:t>
            </a:r>
            <a:r>
              <a:rPr lang="en-US" dirty="0" err="1" smtClean="0"/>
              <a:t>Micromotors</a:t>
            </a:r>
            <a:endParaRPr lang="en-US" dirty="0"/>
          </a:p>
        </p:txBody>
      </p:sp>
      <p:sp>
        <p:nvSpPr>
          <p:cNvPr id="5" name="Content Placeholder 4"/>
          <p:cNvSpPr>
            <a:spLocks noGrp="1"/>
          </p:cNvSpPr>
          <p:nvPr>
            <p:ph idx="1"/>
          </p:nvPr>
        </p:nvSpPr>
        <p:spPr/>
        <p:txBody>
          <a:bodyPr>
            <a:noAutofit/>
          </a:bodyPr>
          <a:lstStyle/>
          <a:p>
            <a:pPr marL="342900" lvl="1" indent="0">
              <a:buNone/>
            </a:pPr>
            <a:r>
              <a:rPr lang="en-US" sz="1650" dirty="0"/>
              <a:t>There are 3 DC </a:t>
            </a:r>
            <a:r>
              <a:rPr lang="en-US" sz="1650" dirty="0" err="1"/>
              <a:t>micromotors</a:t>
            </a:r>
            <a:r>
              <a:rPr lang="en-US" sz="1650" dirty="0"/>
              <a:t> that are used, one to drive the worm gear and two to turn the knobs of the Etch-a-Sketch.</a:t>
            </a:r>
          </a:p>
          <a:p>
            <a:pPr marL="342900" lvl="1" indent="0">
              <a:buNone/>
            </a:pPr>
            <a:r>
              <a:rPr lang="en-US" sz="1650" dirty="0"/>
              <a:t>The DC </a:t>
            </a:r>
            <a:r>
              <a:rPr lang="en-US" sz="1650" dirty="0" err="1"/>
              <a:t>micromotors</a:t>
            </a:r>
            <a:r>
              <a:rPr lang="en-US" sz="1650" dirty="0"/>
              <a:t> will be connected to motor controllers (L298N) which will be connected to the Arduino Mini.</a:t>
            </a:r>
          </a:p>
          <a:p>
            <a:pPr marL="342900" lvl="1" indent="0">
              <a:buNone/>
            </a:pPr>
            <a:r>
              <a:rPr lang="en-US" sz="1650" dirty="0"/>
              <a:t>With this, we are able to control the rotational direction as well as control the speed of all 3 DC </a:t>
            </a:r>
            <a:r>
              <a:rPr lang="en-US" sz="1650" dirty="0" err="1"/>
              <a:t>micromotors</a:t>
            </a:r>
            <a:r>
              <a:rPr lang="en-US" sz="1650" dirty="0"/>
              <a:t>. </a:t>
            </a:r>
          </a:p>
          <a:p>
            <a:pPr marL="342900" lvl="1" indent="0">
              <a:buNone/>
            </a:pPr>
            <a:r>
              <a:rPr lang="en-US" sz="1650" dirty="0"/>
              <a:t>To make the letters “IEEE” on the Etch-a-Sketch, we will rotate clockwise and </a:t>
            </a:r>
            <a:r>
              <a:rPr lang="en-US" sz="1650" dirty="0" err="1"/>
              <a:t>cclockwise</a:t>
            </a:r>
            <a:r>
              <a:rPr lang="en-US" sz="1650" dirty="0"/>
              <a:t> for a certain duration using the delay(#); function</a:t>
            </a:r>
          </a:p>
          <a:p>
            <a:pPr marL="342900" lvl="1" indent="0">
              <a:buNone/>
            </a:pPr>
            <a:r>
              <a:rPr lang="en-US" sz="1650" dirty="0"/>
              <a:t>  </a:t>
            </a:r>
          </a:p>
        </p:txBody>
      </p:sp>
      <p:sp>
        <p:nvSpPr>
          <p:cNvPr id="4" name="Footer Placeholder 3"/>
          <p:cNvSpPr>
            <a:spLocks noGrp="1"/>
          </p:cNvSpPr>
          <p:nvPr>
            <p:ph type="ftr" sz="quarter" idx="11"/>
          </p:nvPr>
        </p:nvSpPr>
        <p:spPr>
          <a:xfrm>
            <a:off x="581192" y="5951810"/>
            <a:ext cx="4870585" cy="365125"/>
          </a:xfrm>
        </p:spPr>
        <p:txBody>
          <a:bodyPr/>
          <a:lstStyle/>
          <a:p>
            <a:r>
              <a:rPr lang="en-US" smtClean="0"/>
              <a:t>Christopher Lewis</a:t>
            </a:r>
            <a:endParaRPr lang="en-US" dirty="0"/>
          </a:p>
        </p:txBody>
      </p:sp>
      <p:sp>
        <p:nvSpPr>
          <p:cNvPr id="3" name="Slide Number Placeholder 2"/>
          <p:cNvSpPr>
            <a:spLocks noGrp="1"/>
          </p:cNvSpPr>
          <p:nvPr>
            <p:ph type="sldNum" sz="quarter" idx="12"/>
          </p:nvPr>
        </p:nvSpPr>
        <p:spPr/>
        <p:txBody>
          <a:bodyPr/>
          <a:lstStyle/>
          <a:p>
            <a:fld id="{3AED4CD3-7ACC-4B40-B7D2-C2F50205048A}" type="slidenum">
              <a:rPr lang="en-US" smtClean="0"/>
              <a:t>45</a:t>
            </a:fld>
            <a:endParaRPr lang="en-US"/>
          </a:p>
        </p:txBody>
      </p:sp>
    </p:spTree>
    <p:extLst>
      <p:ext uri="{BB962C8B-B14F-4D97-AF65-F5344CB8AC3E}">
        <p14:creationId xmlns:p14="http://schemas.microsoft.com/office/powerpoint/2010/main" val="22746210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Code</a:t>
            </a:r>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040" y="2017000"/>
            <a:ext cx="4494362" cy="448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402" y="2017000"/>
            <a:ext cx="3815259" cy="453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3"/>
          <p:cNvSpPr>
            <a:spLocks noGrp="1"/>
          </p:cNvSpPr>
          <p:nvPr>
            <p:ph type="ftr" sz="quarter" idx="11"/>
          </p:nvPr>
        </p:nvSpPr>
        <p:spPr>
          <a:xfrm>
            <a:off x="476417" y="6433559"/>
            <a:ext cx="4870585" cy="365125"/>
          </a:xfrm>
        </p:spPr>
        <p:txBody>
          <a:bodyPr/>
          <a:lstStyle/>
          <a:p>
            <a:r>
              <a:rPr lang="en-US" smtClean="0"/>
              <a:t>Christopher Lewis</a:t>
            </a:r>
            <a:endParaRPr lang="en-US" dirty="0"/>
          </a:p>
        </p:txBody>
      </p:sp>
      <p:sp>
        <p:nvSpPr>
          <p:cNvPr id="7" name="Slide Number Placeholder 6"/>
          <p:cNvSpPr>
            <a:spLocks noGrp="1"/>
          </p:cNvSpPr>
          <p:nvPr>
            <p:ph type="sldNum" sz="quarter" idx="12"/>
          </p:nvPr>
        </p:nvSpPr>
        <p:spPr/>
        <p:txBody>
          <a:bodyPr/>
          <a:lstStyle/>
          <a:p>
            <a:fld id="{3AED4CD3-7ACC-4B40-B7D2-C2F50205048A}" type="slidenum">
              <a:rPr lang="en-US" smtClean="0"/>
              <a:t>46</a:t>
            </a:fld>
            <a:endParaRPr lang="en-US"/>
          </a:p>
        </p:txBody>
      </p:sp>
    </p:spTree>
    <p:extLst>
      <p:ext uri="{BB962C8B-B14F-4D97-AF65-F5344CB8AC3E}">
        <p14:creationId xmlns:p14="http://schemas.microsoft.com/office/powerpoint/2010/main" val="30880613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Code</a:t>
            </a:r>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025" y="2076632"/>
            <a:ext cx="3306842" cy="478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4730367" y="2228003"/>
            <a:ext cx="1695450" cy="1800225"/>
          </a:xfrm>
          <a:prstGeom prst="rect">
            <a:avLst/>
          </a:prstGeom>
        </p:spPr>
      </p:pic>
      <p:sp>
        <p:nvSpPr>
          <p:cNvPr id="7" name="Footer Placeholder 3"/>
          <p:cNvSpPr>
            <a:spLocks noGrp="1"/>
          </p:cNvSpPr>
          <p:nvPr>
            <p:ph type="ftr" sz="quarter" idx="11"/>
          </p:nvPr>
        </p:nvSpPr>
        <p:spPr>
          <a:xfrm>
            <a:off x="581192" y="5951810"/>
            <a:ext cx="4870585" cy="365125"/>
          </a:xfrm>
        </p:spPr>
        <p:txBody>
          <a:bodyPr/>
          <a:lstStyle/>
          <a:p>
            <a:r>
              <a:rPr lang="en-US" smtClean="0"/>
              <a:t>Christopher Lewis</a:t>
            </a:r>
            <a:endParaRPr lang="en-US" dirty="0"/>
          </a:p>
        </p:txBody>
      </p:sp>
      <p:sp>
        <p:nvSpPr>
          <p:cNvPr id="5" name="Slide Number Placeholder 4"/>
          <p:cNvSpPr>
            <a:spLocks noGrp="1"/>
          </p:cNvSpPr>
          <p:nvPr>
            <p:ph type="sldNum" sz="quarter" idx="12"/>
          </p:nvPr>
        </p:nvSpPr>
        <p:spPr/>
        <p:txBody>
          <a:bodyPr/>
          <a:lstStyle/>
          <a:p>
            <a:fld id="{3AED4CD3-7ACC-4B40-B7D2-C2F50205048A}" type="slidenum">
              <a:rPr lang="en-US" smtClean="0"/>
              <a:t>47</a:t>
            </a:fld>
            <a:endParaRPr lang="en-US"/>
          </a:p>
        </p:txBody>
      </p:sp>
    </p:spTree>
    <p:extLst>
      <p:ext uri="{BB962C8B-B14F-4D97-AF65-F5344CB8AC3E}">
        <p14:creationId xmlns:p14="http://schemas.microsoft.com/office/powerpoint/2010/main" val="10184862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Plan – Etch-a-Sketch/Playing Card</a:t>
            </a:r>
            <a:endParaRPr lang="en-US" dirty="0"/>
          </a:p>
        </p:txBody>
      </p:sp>
      <p:sp>
        <p:nvSpPr>
          <p:cNvPr id="3" name="Content Placeholder 2"/>
          <p:cNvSpPr>
            <a:spLocks noGrp="1"/>
          </p:cNvSpPr>
          <p:nvPr>
            <p:ph idx="1"/>
          </p:nvPr>
        </p:nvSpPr>
        <p:spPr/>
        <p:txBody>
          <a:bodyPr/>
          <a:lstStyle/>
          <a:p>
            <a:r>
              <a:rPr lang="en-US" dirty="0"/>
              <a:t>Test 1: Run </a:t>
            </a:r>
            <a:r>
              <a:rPr lang="en-US" dirty="0" err="1"/>
              <a:t>Micromotors</a:t>
            </a:r>
            <a:r>
              <a:rPr lang="en-US" dirty="0"/>
              <a:t>				Result: Success</a:t>
            </a:r>
          </a:p>
          <a:p>
            <a:r>
              <a:rPr lang="en-US" dirty="0"/>
              <a:t>Test 2: Adhesive Test				</a:t>
            </a:r>
            <a:r>
              <a:rPr lang="en-US" dirty="0" smtClean="0"/>
              <a:t>	Result</a:t>
            </a:r>
            <a:r>
              <a:rPr lang="en-US" dirty="0"/>
              <a:t>: Success</a:t>
            </a:r>
          </a:p>
          <a:p>
            <a:r>
              <a:rPr lang="en-US" dirty="0"/>
              <a:t>Test 3: Control </a:t>
            </a:r>
            <a:r>
              <a:rPr lang="en-US" dirty="0" err="1"/>
              <a:t>Micromotors</a:t>
            </a:r>
            <a:r>
              <a:rPr lang="en-US" dirty="0"/>
              <a:t>			Result: Success</a:t>
            </a:r>
          </a:p>
          <a:p>
            <a:r>
              <a:rPr lang="en-US" dirty="0"/>
              <a:t>Test 4: Etch-a-Sketching Test			Result: Success</a:t>
            </a:r>
          </a:p>
          <a:p>
            <a:r>
              <a:rPr lang="en-US" dirty="0"/>
              <a:t>Test 5: Run Arm Servo, test torque		</a:t>
            </a:r>
            <a:r>
              <a:rPr lang="en-US" dirty="0" smtClean="0"/>
              <a:t>Result</a:t>
            </a:r>
            <a:r>
              <a:rPr lang="en-US" dirty="0"/>
              <a:t>: Success</a:t>
            </a:r>
          </a:p>
          <a:p>
            <a:r>
              <a:rPr lang="en-US" dirty="0"/>
              <a:t>Test 6: Prototype Arm Design			Result: Failure</a:t>
            </a:r>
            <a:r>
              <a:rPr lang="en-US" dirty="0" smtClean="0"/>
              <a:t>	</a:t>
            </a:r>
          </a:p>
          <a:p>
            <a:r>
              <a:rPr lang="en-US" dirty="0"/>
              <a:t>*Test 7: Servo Alignment test			Result: Success</a:t>
            </a:r>
          </a:p>
          <a:p>
            <a:r>
              <a:rPr lang="en-US" dirty="0"/>
              <a:t>Test 8: Worm Gear Platform Test		</a:t>
            </a:r>
            <a:r>
              <a:rPr lang="en-US" dirty="0" smtClean="0"/>
              <a:t>Result</a:t>
            </a:r>
            <a:r>
              <a:rPr lang="en-US" dirty="0"/>
              <a:t>: Success</a:t>
            </a:r>
          </a:p>
          <a:p>
            <a:r>
              <a:rPr lang="en-US" dirty="0"/>
              <a:t>Test 9: Prototype Gear Platform Test	</a:t>
            </a:r>
            <a:r>
              <a:rPr lang="en-US" dirty="0" smtClean="0"/>
              <a:t>Result</a:t>
            </a:r>
            <a:r>
              <a:rPr lang="en-US" dirty="0"/>
              <a:t>: In Progress 	</a:t>
            </a:r>
          </a:p>
        </p:txBody>
      </p:sp>
      <p:sp>
        <p:nvSpPr>
          <p:cNvPr id="4" name="Footer Placeholder 3"/>
          <p:cNvSpPr>
            <a:spLocks noGrp="1"/>
          </p:cNvSpPr>
          <p:nvPr>
            <p:ph type="ftr" sz="quarter" idx="11"/>
          </p:nvPr>
        </p:nvSpPr>
        <p:spPr>
          <a:xfrm>
            <a:off x="581192" y="5951810"/>
            <a:ext cx="4870585" cy="365125"/>
          </a:xfrm>
        </p:spPr>
        <p:txBody>
          <a:bodyPr/>
          <a:lstStyle/>
          <a:p>
            <a:r>
              <a:rPr lang="en-US" dirty="0" smtClean="0"/>
              <a:t>Christopher Lewis</a:t>
            </a:r>
            <a:endParaRPr lang="en-US" dirty="0"/>
          </a:p>
        </p:txBody>
      </p:sp>
      <p:sp>
        <p:nvSpPr>
          <p:cNvPr id="5" name="Slide Number Placeholder 4"/>
          <p:cNvSpPr>
            <a:spLocks noGrp="1"/>
          </p:cNvSpPr>
          <p:nvPr>
            <p:ph type="sldNum" sz="quarter" idx="12"/>
          </p:nvPr>
        </p:nvSpPr>
        <p:spPr/>
        <p:txBody>
          <a:bodyPr/>
          <a:lstStyle/>
          <a:p>
            <a:fld id="{3AED4CD3-7ACC-4B40-B7D2-C2F50205048A}" type="slidenum">
              <a:rPr lang="en-US" smtClean="0"/>
              <a:t>48</a:t>
            </a:fld>
            <a:endParaRPr lang="en-US"/>
          </a:p>
        </p:txBody>
      </p:sp>
    </p:spTree>
    <p:extLst>
      <p:ext uri="{BB962C8B-B14F-4D97-AF65-F5344CB8AC3E}">
        <p14:creationId xmlns:p14="http://schemas.microsoft.com/office/powerpoint/2010/main" val="31655163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a:t>
            </a:r>
            <a:endParaRPr lang="en-US" dirty="0"/>
          </a:p>
        </p:txBody>
      </p:sp>
      <p:sp>
        <p:nvSpPr>
          <p:cNvPr id="3" name="Subtitle 2"/>
          <p:cNvSpPr>
            <a:spLocks noGrp="1"/>
          </p:cNvSpPr>
          <p:nvPr>
            <p:ph type="body" idx="1"/>
          </p:nvPr>
        </p:nvSpPr>
        <p:spPr/>
        <p:txBody>
          <a:bodyPr/>
          <a:lstStyle/>
          <a:p>
            <a:r>
              <a:rPr lang="en-US" dirty="0" smtClean="0"/>
              <a:t>James Pace</a:t>
            </a:r>
            <a:endParaRPr lang="en-US" dirty="0"/>
          </a:p>
        </p:txBody>
      </p:sp>
      <p:sp>
        <p:nvSpPr>
          <p:cNvPr id="5" name="Slide Number Placeholder 4"/>
          <p:cNvSpPr>
            <a:spLocks noGrp="1"/>
          </p:cNvSpPr>
          <p:nvPr>
            <p:ph type="sldNum" sz="quarter" idx="12"/>
          </p:nvPr>
        </p:nvSpPr>
        <p:spPr/>
        <p:txBody>
          <a:bodyPr/>
          <a:lstStyle/>
          <a:p>
            <a:fld id="{3AED4CD3-7ACC-4B40-B7D2-C2F50205048A}" type="slidenum">
              <a:rPr lang="en-US" smtClean="0"/>
              <a:t>49</a:t>
            </a:fld>
            <a:endParaRPr lang="en-US"/>
          </a:p>
        </p:txBody>
      </p:sp>
    </p:spTree>
    <p:extLst>
      <p:ext uri="{BB962C8B-B14F-4D97-AF65-F5344CB8AC3E}">
        <p14:creationId xmlns:p14="http://schemas.microsoft.com/office/powerpoint/2010/main" val="2045988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2119" y="870484"/>
            <a:ext cx="7886700" cy="994172"/>
          </a:xfrm>
        </p:spPr>
        <p:txBody>
          <a:bodyPr/>
          <a:lstStyle/>
          <a:p>
            <a:r>
              <a:rPr lang="en-US" dirty="0" smtClean="0"/>
              <a:t>Propulsion Subsystem</a:t>
            </a:r>
            <a:endParaRPr lang="en-US" dirty="0"/>
          </a:p>
        </p:txBody>
      </p:sp>
      <p:sp>
        <p:nvSpPr>
          <p:cNvPr id="5" name="Content Placeholder 4"/>
          <p:cNvSpPr>
            <a:spLocks noGrp="1"/>
          </p:cNvSpPr>
          <p:nvPr>
            <p:ph sz="half" idx="2"/>
          </p:nvPr>
        </p:nvSpPr>
        <p:spPr>
          <a:xfrm>
            <a:off x="542119" y="2093819"/>
            <a:ext cx="4135679" cy="3339918"/>
          </a:xfrm>
        </p:spPr>
        <p:txBody>
          <a:bodyPr>
            <a:noAutofit/>
          </a:bodyPr>
          <a:lstStyle/>
          <a:p>
            <a:pPr marL="0" indent="0">
              <a:buNone/>
            </a:pPr>
            <a:r>
              <a:rPr lang="en-US" sz="1500" b="1" dirty="0" err="1"/>
              <a:t>Mecanum</a:t>
            </a:r>
            <a:r>
              <a:rPr lang="en-US" sz="1500" b="1" dirty="0"/>
              <a:t> Wheels:</a:t>
            </a:r>
          </a:p>
          <a:p>
            <a:r>
              <a:rPr lang="en-US" sz="1500" dirty="0"/>
              <a:t>2 in. radius</a:t>
            </a:r>
          </a:p>
          <a:p>
            <a:r>
              <a:rPr lang="en-US" sz="1500" dirty="0"/>
              <a:t>Better response due to weight</a:t>
            </a:r>
          </a:p>
          <a:p>
            <a:pPr marL="0" indent="0">
              <a:buNone/>
            </a:pPr>
            <a:r>
              <a:rPr lang="en-US" sz="1500" b="1" dirty="0"/>
              <a:t>MCU Implementation:</a:t>
            </a:r>
          </a:p>
          <a:p>
            <a:r>
              <a:rPr lang="en-US" sz="1500" dirty="0"/>
              <a:t>External Interrupt lines for reading </a:t>
            </a:r>
            <a:r>
              <a:rPr lang="en-US" sz="1500" dirty="0" smtClean="0"/>
              <a:t>encoders</a:t>
            </a:r>
          </a:p>
          <a:p>
            <a:r>
              <a:rPr lang="en-US" sz="1500" dirty="0" smtClean="0"/>
              <a:t>Timer </a:t>
            </a:r>
            <a:r>
              <a:rPr lang="en-US" sz="1500" dirty="0"/>
              <a:t>Interrupt based Velocity PID</a:t>
            </a:r>
          </a:p>
          <a:p>
            <a:r>
              <a:rPr lang="en-US" sz="1500" dirty="0" smtClean="0"/>
              <a:t>Increased </a:t>
            </a:r>
            <a:r>
              <a:rPr lang="en-US" sz="1500" dirty="0"/>
              <a:t>PID Constants due to higher </a:t>
            </a:r>
            <a:r>
              <a:rPr lang="en-US" sz="1500" dirty="0" smtClean="0"/>
              <a:t>weight</a:t>
            </a:r>
          </a:p>
          <a:p>
            <a:r>
              <a:rPr lang="en-US" sz="1500" dirty="0" smtClean="0"/>
              <a:t>Forward </a:t>
            </a:r>
            <a:r>
              <a:rPr lang="en-US" sz="1500" dirty="0"/>
              <a:t>Kinematics for vector-based </a:t>
            </a:r>
            <a:r>
              <a:rPr lang="en-US" sz="1500" dirty="0" smtClean="0"/>
              <a:t>navigation</a:t>
            </a:r>
            <a:endParaRPr lang="en-US" sz="1500" dirty="0"/>
          </a:p>
        </p:txBody>
      </p:sp>
      <p:pic>
        <p:nvPicPr>
          <p:cNvPr id="2050" name="Picture 2" descr="Propul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158" y="2032589"/>
            <a:ext cx="3683662" cy="376594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Ryan Reyes</a:t>
            </a:r>
            <a:endParaRPr lang="en-US"/>
          </a:p>
        </p:txBody>
      </p:sp>
      <p:sp>
        <p:nvSpPr>
          <p:cNvPr id="4" name="Slide Number Placeholder 3"/>
          <p:cNvSpPr>
            <a:spLocks noGrp="1"/>
          </p:cNvSpPr>
          <p:nvPr>
            <p:ph type="sldNum" sz="quarter" idx="12"/>
          </p:nvPr>
        </p:nvSpPr>
        <p:spPr/>
        <p:txBody>
          <a:bodyPr/>
          <a:lstStyle/>
          <a:p>
            <a:fld id="{3AED4CD3-7ACC-4B40-B7D2-C2F50205048A}" type="slidenum">
              <a:rPr lang="en-US" smtClean="0"/>
              <a:t>5</a:t>
            </a:fld>
            <a:endParaRPr lang="en-US"/>
          </a:p>
        </p:txBody>
      </p:sp>
    </p:spTree>
    <p:extLst>
      <p:ext uri="{BB962C8B-B14F-4D97-AF65-F5344CB8AC3E}">
        <p14:creationId xmlns:p14="http://schemas.microsoft.com/office/powerpoint/2010/main" val="21426193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Time…</a:t>
            </a:r>
            <a:endParaRPr lang="en-US" dirty="0"/>
          </a:p>
        </p:txBody>
      </p:sp>
      <p:sp>
        <p:nvSpPr>
          <p:cNvPr id="4" name="Content Placeholder 3"/>
          <p:cNvSpPr>
            <a:spLocks noGrp="1"/>
          </p:cNvSpPr>
          <p:nvPr>
            <p:ph sz="half" idx="2"/>
          </p:nvPr>
        </p:nvSpPr>
        <p:spPr/>
        <p:txBody>
          <a:bodyPr>
            <a:normAutofit/>
          </a:bodyPr>
          <a:lstStyle/>
          <a:p>
            <a:r>
              <a:rPr lang="en-US" dirty="0" smtClean="0"/>
              <a:t>Extruded Aluminum</a:t>
            </a:r>
          </a:p>
          <a:p>
            <a:endParaRPr lang="en-US" dirty="0" smtClean="0"/>
          </a:p>
          <a:p>
            <a:r>
              <a:rPr lang="en-US" dirty="0" smtClean="0"/>
              <a:t>3 Modular Sections</a:t>
            </a:r>
          </a:p>
          <a:p>
            <a:pPr marL="0" indent="0">
              <a:buNone/>
            </a:pPr>
            <a:endParaRPr lang="en-US" dirty="0"/>
          </a:p>
          <a:p>
            <a:r>
              <a:rPr lang="en-US" dirty="0" smtClean="0"/>
              <a:t>Major Goals:</a:t>
            </a:r>
          </a:p>
          <a:p>
            <a:pPr lvl="1"/>
            <a:r>
              <a:rPr lang="en-US" dirty="0" smtClean="0"/>
              <a:t>Provide structure for everything else to attach to</a:t>
            </a:r>
          </a:p>
          <a:p>
            <a:pPr lvl="1"/>
            <a:r>
              <a:rPr lang="en-US" dirty="0" smtClean="0"/>
              <a:t>1 </a:t>
            </a:r>
            <a:r>
              <a:rPr lang="en-US" dirty="0" err="1" smtClean="0"/>
              <a:t>ft</a:t>
            </a:r>
            <a:r>
              <a:rPr lang="en-US" dirty="0" smtClean="0"/>
              <a:t> by 1 </a:t>
            </a:r>
            <a:r>
              <a:rPr lang="en-US" dirty="0" err="1" smtClean="0"/>
              <a:t>ft</a:t>
            </a:r>
            <a:r>
              <a:rPr lang="en-US" dirty="0" smtClean="0"/>
              <a:t> by 1 </a:t>
            </a:r>
            <a:r>
              <a:rPr lang="en-US" dirty="0" err="1" smtClean="0"/>
              <a:t>ft</a:t>
            </a:r>
            <a:r>
              <a:rPr lang="en-US" dirty="0" smtClean="0"/>
              <a:t> attachment</a:t>
            </a:r>
          </a:p>
          <a:p>
            <a:pPr lvl="1"/>
            <a:endParaRPr lang="en-US" dirty="0"/>
          </a:p>
        </p:txBody>
      </p:sp>
      <p:pic>
        <p:nvPicPr>
          <p:cNvPr id="5"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rcRect t="-63011" b="-63011"/>
          <a:stretch>
            <a:fillRect/>
          </a:stretch>
        </p:blipFill>
        <p:spPr/>
      </p:pic>
      <p:sp>
        <p:nvSpPr>
          <p:cNvPr id="3" name="Footer Placeholder 2"/>
          <p:cNvSpPr>
            <a:spLocks noGrp="1"/>
          </p:cNvSpPr>
          <p:nvPr>
            <p:ph type="ftr" sz="quarter" idx="11"/>
          </p:nvPr>
        </p:nvSpPr>
        <p:spPr/>
        <p:txBody>
          <a:bodyPr/>
          <a:lstStyle/>
          <a:p>
            <a:r>
              <a:rPr lang="en-US" smtClean="0"/>
              <a:t>James Pace</a:t>
            </a:r>
            <a:endParaRPr lang="en-US"/>
          </a:p>
        </p:txBody>
      </p:sp>
      <p:sp>
        <p:nvSpPr>
          <p:cNvPr id="6" name="Slide Number Placeholder 5"/>
          <p:cNvSpPr>
            <a:spLocks noGrp="1"/>
          </p:cNvSpPr>
          <p:nvPr>
            <p:ph type="sldNum" sz="quarter" idx="12"/>
          </p:nvPr>
        </p:nvSpPr>
        <p:spPr/>
        <p:txBody>
          <a:bodyPr/>
          <a:lstStyle/>
          <a:p>
            <a:fld id="{3AED4CD3-7ACC-4B40-B7D2-C2F50205048A}" type="slidenum">
              <a:rPr lang="en-US" smtClean="0"/>
              <a:t>50</a:t>
            </a:fld>
            <a:endParaRPr lang="en-US"/>
          </a:p>
        </p:txBody>
      </p:sp>
    </p:spTree>
    <p:extLst>
      <p:ext uri="{BB962C8B-B14F-4D97-AF65-F5344CB8AC3E}">
        <p14:creationId xmlns:p14="http://schemas.microsoft.com/office/powerpoint/2010/main" val="36243591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Since Then…</a:t>
            </a:r>
            <a:endParaRPr lang="en-US" dirty="0"/>
          </a:p>
        </p:txBody>
      </p:sp>
      <p:sp>
        <p:nvSpPr>
          <p:cNvPr id="5" name="Content Placeholder 4"/>
          <p:cNvSpPr>
            <a:spLocks noGrp="1"/>
          </p:cNvSpPr>
          <p:nvPr>
            <p:ph idx="1"/>
          </p:nvPr>
        </p:nvSpPr>
        <p:spPr/>
        <p:txBody>
          <a:bodyPr/>
          <a:lstStyle/>
          <a:p>
            <a:r>
              <a:rPr lang="en-US" dirty="0" smtClean="0"/>
              <a:t>Built Chassis</a:t>
            </a:r>
          </a:p>
          <a:p>
            <a:pPr lvl="1"/>
            <a:r>
              <a:rPr lang="en-US" dirty="0" smtClean="0"/>
              <a:t>Finished week or two into semester</a:t>
            </a:r>
          </a:p>
          <a:p>
            <a:pPr lvl="1"/>
            <a:r>
              <a:rPr lang="en-US" dirty="0" smtClean="0"/>
              <a:t>Moved electronics onto it 1-2 weeks ago</a:t>
            </a:r>
          </a:p>
          <a:p>
            <a:pPr lvl="1"/>
            <a:endParaRPr lang="en-US" dirty="0"/>
          </a:p>
          <a:p>
            <a:pPr marL="0" indent="0">
              <a:buNone/>
            </a:pPr>
            <a:endParaRPr lang="en-US" dirty="0"/>
          </a:p>
        </p:txBody>
      </p:sp>
      <p:sp>
        <p:nvSpPr>
          <p:cNvPr id="3" name="Footer Placeholder 2"/>
          <p:cNvSpPr>
            <a:spLocks noGrp="1"/>
          </p:cNvSpPr>
          <p:nvPr>
            <p:ph type="ftr" sz="quarter" idx="11"/>
          </p:nvPr>
        </p:nvSpPr>
        <p:spPr/>
        <p:txBody>
          <a:bodyPr/>
          <a:lstStyle/>
          <a:p>
            <a:r>
              <a:rPr lang="en-US" smtClean="0"/>
              <a:t>James Pace</a:t>
            </a:r>
            <a:endParaRPr lang="en-US"/>
          </a:p>
        </p:txBody>
      </p:sp>
      <p:sp>
        <p:nvSpPr>
          <p:cNvPr id="4" name="Slide Number Placeholder 3"/>
          <p:cNvSpPr>
            <a:spLocks noGrp="1"/>
          </p:cNvSpPr>
          <p:nvPr>
            <p:ph type="sldNum" sz="quarter" idx="12"/>
          </p:nvPr>
        </p:nvSpPr>
        <p:spPr/>
        <p:txBody>
          <a:bodyPr/>
          <a:lstStyle/>
          <a:p>
            <a:fld id="{3AED4CD3-7ACC-4B40-B7D2-C2F50205048A}" type="slidenum">
              <a:rPr lang="en-US" smtClean="0"/>
              <a:t>51</a:t>
            </a:fld>
            <a:endParaRPr lang="en-US"/>
          </a:p>
        </p:txBody>
      </p:sp>
    </p:spTree>
    <p:extLst>
      <p:ext uri="{BB962C8B-B14F-4D97-AF65-F5344CB8AC3E}">
        <p14:creationId xmlns:p14="http://schemas.microsoft.com/office/powerpoint/2010/main" val="1191112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a:t>
            </a:r>
            <a:endParaRPr lang="en-US" dirty="0"/>
          </a:p>
        </p:txBody>
      </p:sp>
      <p:sp>
        <p:nvSpPr>
          <p:cNvPr id="3" name="Content Placeholder 2"/>
          <p:cNvSpPr>
            <a:spLocks noGrp="1"/>
          </p:cNvSpPr>
          <p:nvPr>
            <p:ph idx="1"/>
          </p:nvPr>
        </p:nvSpPr>
        <p:spPr/>
        <p:txBody>
          <a:bodyPr/>
          <a:lstStyle/>
          <a:p>
            <a:r>
              <a:rPr lang="en-US" dirty="0" smtClean="0"/>
              <a:t>Manipulator design drastically changed.</a:t>
            </a:r>
          </a:p>
          <a:p>
            <a:r>
              <a:rPr lang="en-US" dirty="0" smtClean="0"/>
              <a:t>Need </a:t>
            </a:r>
            <a:r>
              <a:rPr lang="en-US" dirty="0"/>
              <a:t>Fourth Layer to be able to </a:t>
            </a:r>
            <a:r>
              <a:rPr lang="en-US" dirty="0" smtClean="0"/>
              <a:t>fit everything.</a:t>
            </a:r>
            <a:endParaRPr lang="en-US" dirty="0"/>
          </a:p>
          <a:p>
            <a:pPr lvl="1"/>
            <a:r>
              <a:rPr lang="en-US" dirty="0" smtClean="0"/>
              <a:t>Materials delivered Monday</a:t>
            </a:r>
          </a:p>
          <a:p>
            <a:pPr lvl="1"/>
            <a:r>
              <a:rPr lang="en-US" dirty="0" smtClean="0"/>
              <a:t>Currently at Machine Shop</a:t>
            </a:r>
          </a:p>
          <a:p>
            <a:pPr lvl="1"/>
            <a:endParaRPr lang="en-US" dirty="0"/>
          </a:p>
          <a:p>
            <a:pPr lvl="1"/>
            <a:endParaRPr lang="en-US" dirty="0"/>
          </a:p>
          <a:p>
            <a:endParaRPr lang="en-US" dirty="0"/>
          </a:p>
        </p:txBody>
      </p:sp>
      <p:sp>
        <p:nvSpPr>
          <p:cNvPr id="4" name="Footer Placeholder 3"/>
          <p:cNvSpPr>
            <a:spLocks noGrp="1"/>
          </p:cNvSpPr>
          <p:nvPr>
            <p:ph type="ftr" sz="quarter" idx="11"/>
          </p:nvPr>
        </p:nvSpPr>
        <p:spPr/>
        <p:txBody>
          <a:bodyPr/>
          <a:lstStyle/>
          <a:p>
            <a:r>
              <a:rPr lang="en-US" smtClean="0"/>
              <a:t>James Pace</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52</a:t>
            </a:fld>
            <a:endParaRPr lang="en-US"/>
          </a:p>
        </p:txBody>
      </p:sp>
    </p:spTree>
    <p:extLst>
      <p:ext uri="{BB962C8B-B14F-4D97-AF65-F5344CB8AC3E}">
        <p14:creationId xmlns:p14="http://schemas.microsoft.com/office/powerpoint/2010/main" val="1940011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Testing</a:t>
            </a:r>
            <a:endParaRPr lang="en-US" dirty="0"/>
          </a:p>
        </p:txBody>
      </p:sp>
      <p:sp>
        <p:nvSpPr>
          <p:cNvPr id="3" name="Content Placeholder 2"/>
          <p:cNvSpPr>
            <a:spLocks noGrp="1"/>
          </p:cNvSpPr>
          <p:nvPr>
            <p:ph idx="1"/>
          </p:nvPr>
        </p:nvSpPr>
        <p:spPr/>
        <p:txBody>
          <a:bodyPr/>
          <a:lstStyle/>
          <a:p>
            <a:r>
              <a:rPr lang="en-US" dirty="0" smtClean="0"/>
              <a:t>~0.1in bigger than 12in wide wheel tip to wheel tip</a:t>
            </a:r>
          </a:p>
          <a:p>
            <a:pPr lvl="1"/>
            <a:r>
              <a:rPr lang="en-US" dirty="0" smtClean="0"/>
              <a:t>(</a:t>
            </a:r>
            <a:r>
              <a:rPr lang="en-US" dirty="0" err="1" smtClean="0"/>
              <a:t>ProE</a:t>
            </a:r>
            <a:r>
              <a:rPr lang="en-US" dirty="0" smtClean="0"/>
              <a:t> predicted &lt;11.85in width…)</a:t>
            </a:r>
          </a:p>
          <a:p>
            <a:r>
              <a:rPr lang="en-US" dirty="0" smtClean="0"/>
              <a:t>Fix:</a:t>
            </a:r>
          </a:p>
          <a:p>
            <a:pPr lvl="1"/>
            <a:r>
              <a:rPr lang="en-US" dirty="0" smtClean="0"/>
              <a:t>Washers between motors and brackets should push motors/wheels back a little</a:t>
            </a:r>
            <a:endParaRPr lang="en-US" dirty="0"/>
          </a:p>
        </p:txBody>
      </p:sp>
      <p:sp>
        <p:nvSpPr>
          <p:cNvPr id="4" name="Footer Placeholder 3"/>
          <p:cNvSpPr>
            <a:spLocks noGrp="1"/>
          </p:cNvSpPr>
          <p:nvPr>
            <p:ph type="ftr" sz="quarter" idx="11"/>
          </p:nvPr>
        </p:nvSpPr>
        <p:spPr/>
        <p:txBody>
          <a:bodyPr/>
          <a:lstStyle/>
          <a:p>
            <a:r>
              <a:rPr lang="en-US" smtClean="0"/>
              <a:t>James Pace</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53</a:t>
            </a:fld>
            <a:endParaRPr lang="en-US"/>
          </a:p>
        </p:txBody>
      </p:sp>
    </p:spTree>
    <p:extLst>
      <p:ext uri="{BB962C8B-B14F-4D97-AF65-F5344CB8AC3E}">
        <p14:creationId xmlns:p14="http://schemas.microsoft.com/office/powerpoint/2010/main" val="18676928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Vibration</a:t>
            </a:r>
            <a:endParaRPr lang="en-US" dirty="0"/>
          </a:p>
        </p:txBody>
      </p:sp>
      <p:sp>
        <p:nvSpPr>
          <p:cNvPr id="3" name="Content Placeholder 2"/>
          <p:cNvSpPr>
            <a:spLocks noGrp="1"/>
          </p:cNvSpPr>
          <p:nvPr>
            <p:ph idx="1"/>
          </p:nvPr>
        </p:nvSpPr>
        <p:spPr/>
        <p:txBody>
          <a:bodyPr>
            <a:normAutofit/>
          </a:bodyPr>
          <a:lstStyle/>
          <a:p>
            <a:r>
              <a:rPr lang="en-US" dirty="0" smtClean="0"/>
              <a:t>As wheels turn:</a:t>
            </a:r>
          </a:p>
          <a:p>
            <a:pPr lvl="1"/>
            <a:r>
              <a:rPr lang="en-US" dirty="0" smtClean="0"/>
              <a:t>Forces both tangential to and perpendicular to wheel</a:t>
            </a:r>
          </a:p>
          <a:p>
            <a:pPr marL="457200" lvl="1" indent="0">
              <a:buNone/>
            </a:pPr>
            <a:endParaRPr lang="en-US" dirty="0"/>
          </a:p>
          <a:p>
            <a:r>
              <a:rPr lang="en-US" dirty="0" smtClean="0"/>
              <a:t>What this means in practice:</a:t>
            </a:r>
          </a:p>
          <a:p>
            <a:pPr lvl="1"/>
            <a:r>
              <a:rPr lang="en-US" dirty="0" smtClean="0"/>
              <a:t>Wheels experience excess vibrations during normal operation, pulling of the axle.</a:t>
            </a:r>
          </a:p>
          <a:p>
            <a:pPr lvl="1"/>
            <a:endParaRPr lang="en-US" dirty="0" smtClean="0"/>
          </a:p>
          <a:p>
            <a:r>
              <a:rPr lang="en-US" dirty="0" smtClean="0"/>
              <a:t>Fix:</a:t>
            </a:r>
          </a:p>
          <a:p>
            <a:pPr lvl="1"/>
            <a:r>
              <a:rPr lang="en-US" dirty="0"/>
              <a:t>Loctite set screws down before </a:t>
            </a:r>
            <a:r>
              <a:rPr lang="en-US" dirty="0" smtClean="0"/>
              <a:t>competition.</a:t>
            </a:r>
          </a:p>
          <a:p>
            <a:pPr lvl="1"/>
            <a:r>
              <a:rPr lang="en-US" dirty="0" smtClean="0"/>
              <a:t>Safety </a:t>
            </a:r>
            <a:r>
              <a:rPr lang="en-US" dirty="0"/>
              <a:t>wire down the end caps.</a:t>
            </a:r>
          </a:p>
          <a:p>
            <a:pPr lvl="1"/>
            <a:endParaRPr lang="en-US" dirty="0" smtClean="0"/>
          </a:p>
          <a:p>
            <a:pPr lvl="1"/>
            <a:endParaRPr lang="en-US" dirty="0" smtClean="0"/>
          </a:p>
        </p:txBody>
      </p:sp>
      <p:sp>
        <p:nvSpPr>
          <p:cNvPr id="4" name="Footer Placeholder 3"/>
          <p:cNvSpPr>
            <a:spLocks noGrp="1"/>
          </p:cNvSpPr>
          <p:nvPr>
            <p:ph type="ftr" sz="quarter" idx="11"/>
          </p:nvPr>
        </p:nvSpPr>
        <p:spPr/>
        <p:txBody>
          <a:bodyPr/>
          <a:lstStyle/>
          <a:p>
            <a:r>
              <a:rPr lang="en-US" smtClean="0"/>
              <a:t>James Pace</a:t>
            </a:r>
            <a:endParaRPr lang="en-US"/>
          </a:p>
        </p:txBody>
      </p:sp>
      <p:sp>
        <p:nvSpPr>
          <p:cNvPr id="5" name="Slide Number Placeholder 4"/>
          <p:cNvSpPr>
            <a:spLocks noGrp="1"/>
          </p:cNvSpPr>
          <p:nvPr>
            <p:ph type="sldNum" sz="quarter" idx="12"/>
          </p:nvPr>
        </p:nvSpPr>
        <p:spPr/>
        <p:txBody>
          <a:bodyPr/>
          <a:lstStyle/>
          <a:p>
            <a:fld id="{3AED4CD3-7ACC-4B40-B7D2-C2F50205048A}" type="slidenum">
              <a:rPr lang="en-US" smtClean="0"/>
              <a:t>54</a:t>
            </a:fld>
            <a:endParaRPr lang="en-US"/>
          </a:p>
        </p:txBody>
      </p:sp>
    </p:spTree>
    <p:extLst>
      <p:ext uri="{BB962C8B-B14F-4D97-AF65-F5344CB8AC3E}">
        <p14:creationId xmlns:p14="http://schemas.microsoft.com/office/powerpoint/2010/main" val="1564361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 Equation</a:t>
            </a:r>
            <a:endParaRPr lang="en-US" dirty="0"/>
          </a:p>
        </p:txBody>
      </p:sp>
      <p:sp>
        <p:nvSpPr>
          <p:cNvPr id="3" name="Text Placeholder 2"/>
          <p:cNvSpPr>
            <a:spLocks noGrp="1"/>
          </p:cNvSpPr>
          <p:nvPr>
            <p:ph type="body" idx="1"/>
          </p:nvPr>
        </p:nvSpPr>
        <p:spPr>
          <a:xfrm>
            <a:off x="629842" y="2018278"/>
            <a:ext cx="5257080" cy="349907"/>
          </a:xfrm>
        </p:spPr>
        <p:txBody>
          <a:bodyPr/>
          <a:lstStyle/>
          <a:p>
            <a:r>
              <a:rPr lang="en-US" sz="1800" dirty="0" smtClean="0">
                <a:solidFill>
                  <a:schemeClr val="tx1"/>
                </a:solidFill>
              </a:rPr>
              <a:t>The system is governed by the following equation[1]:</a:t>
            </a:r>
            <a:endParaRPr lang="en-US" sz="1800" dirty="0">
              <a:solidFill>
                <a:schemeClr val="tx1"/>
              </a:solidFill>
            </a:endParaRPr>
          </a:p>
        </p:txBody>
      </p:sp>
      <p:pic>
        <p:nvPicPr>
          <p:cNvPr id="1026" name="Picture 2" descr="C:\Users\reyesry\Desktop\KinematicPic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475" y="2427090"/>
            <a:ext cx="3200400" cy="23360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950809" y="2487165"/>
                <a:ext cx="3525169" cy="23554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350" i="1">
                              <a:latin typeface="Cambria Math" panose="02040503050406030204" pitchFamily="18" charset="0"/>
                            </a:rPr>
                          </m:ctrlPr>
                        </m:dPr>
                        <m:e>
                          <m:m>
                            <m:mPr>
                              <m:mcs>
                                <m:mc>
                                  <m:mcPr>
                                    <m:count m:val="1"/>
                                    <m:mcJc m:val="center"/>
                                  </m:mcPr>
                                </m:mc>
                              </m:mcs>
                              <m:ctrlPr>
                                <a:rPr lang="en-US" sz="1350" i="1">
                                  <a:latin typeface="Cambria Math" panose="02040503050406030204" pitchFamily="18" charset="0"/>
                                </a:rPr>
                              </m:ctrlPr>
                            </m:mPr>
                            <m:mr>
                              <m:e>
                                <m:sSub>
                                  <m:sSubPr>
                                    <m:ctrlPr>
                                      <a:rPr lang="en-US" sz="1350" i="1">
                                        <a:latin typeface="Cambria Math" panose="02040503050406030204" pitchFamily="18" charset="0"/>
                                      </a:rPr>
                                    </m:ctrlPr>
                                  </m:sSubPr>
                                  <m:e>
                                    <m:r>
                                      <a:rPr lang="en-US" sz="1350" i="1">
                                        <a:latin typeface="Cambria Math"/>
                                        <a:ea typeface="Cambria Math"/>
                                      </a:rPr>
                                      <m:t>𝜔</m:t>
                                    </m:r>
                                  </m:e>
                                  <m:sub>
                                    <m:r>
                                      <a:rPr lang="en-US" sz="1350" i="1">
                                        <a:latin typeface="Cambria Math"/>
                                      </a:rPr>
                                      <m:t>1</m:t>
                                    </m:r>
                                  </m:sub>
                                </m:sSub>
                              </m:e>
                            </m:mr>
                            <m:mr>
                              <m:e>
                                <m:m>
                                  <m:mPr>
                                    <m:mcs>
                                      <m:mc>
                                        <m:mcPr>
                                          <m:count m:val="1"/>
                                          <m:mcJc m:val="center"/>
                                        </m:mcPr>
                                      </m:mc>
                                    </m:mcs>
                                    <m:ctrlPr>
                                      <a:rPr lang="en-US" sz="1350" i="1">
                                        <a:latin typeface="Cambria Math" panose="02040503050406030204" pitchFamily="18" charset="0"/>
                                      </a:rPr>
                                    </m:ctrlPr>
                                  </m:mPr>
                                  <m:mr>
                                    <m:e>
                                      <m:sSub>
                                        <m:sSubPr>
                                          <m:ctrlPr>
                                            <a:rPr lang="en-US" sz="1350" i="1">
                                              <a:latin typeface="Cambria Math" panose="02040503050406030204" pitchFamily="18" charset="0"/>
                                            </a:rPr>
                                          </m:ctrlPr>
                                        </m:sSubPr>
                                        <m:e>
                                          <m:r>
                                            <a:rPr lang="en-US" sz="1350" i="1">
                                              <a:latin typeface="Cambria Math"/>
                                              <a:ea typeface="Cambria Math"/>
                                            </a:rPr>
                                            <m:t>𝜔</m:t>
                                          </m:r>
                                        </m:e>
                                        <m:sub>
                                          <m:r>
                                            <a:rPr lang="en-US" sz="1350" i="1">
                                              <a:latin typeface="Cambria Math"/>
                                              <a:ea typeface="Cambria Math"/>
                                            </a:rPr>
                                            <m:t>2</m:t>
                                          </m:r>
                                        </m:sub>
                                      </m:sSub>
                                    </m:e>
                                  </m:mr>
                                  <m:mr>
                                    <m:e>
                                      <m:m>
                                        <m:mPr>
                                          <m:mcs>
                                            <m:mc>
                                              <m:mcPr>
                                                <m:count m:val="1"/>
                                                <m:mcJc m:val="center"/>
                                              </m:mcPr>
                                            </m:mc>
                                          </m:mcs>
                                          <m:ctrlPr>
                                            <a:rPr lang="en-US" sz="1350" i="1">
                                              <a:latin typeface="Cambria Math" panose="02040503050406030204" pitchFamily="18" charset="0"/>
                                            </a:rPr>
                                          </m:ctrlPr>
                                        </m:mPr>
                                        <m:mr>
                                          <m:e>
                                            <m:sSub>
                                              <m:sSubPr>
                                                <m:ctrlPr>
                                                  <a:rPr lang="en-US" sz="1350" i="1">
                                                    <a:latin typeface="Cambria Math" panose="02040503050406030204" pitchFamily="18" charset="0"/>
                                                  </a:rPr>
                                                </m:ctrlPr>
                                              </m:sSubPr>
                                              <m:e>
                                                <m:r>
                                                  <a:rPr lang="en-US" sz="1350" i="1">
                                                    <a:latin typeface="Cambria Math"/>
                                                    <a:ea typeface="Cambria Math"/>
                                                  </a:rPr>
                                                  <m:t>𝜔</m:t>
                                                </m:r>
                                              </m:e>
                                              <m:sub>
                                                <m:r>
                                                  <a:rPr lang="en-US" sz="1350" i="1">
                                                    <a:latin typeface="Cambria Math"/>
                                                    <a:ea typeface="Cambria Math"/>
                                                  </a:rPr>
                                                  <m:t>3</m:t>
                                                </m:r>
                                              </m:sub>
                                            </m:sSub>
                                          </m:e>
                                        </m:mr>
                                        <m:mr>
                                          <m:e>
                                            <m:sSub>
                                              <m:sSubPr>
                                                <m:ctrlPr>
                                                  <a:rPr lang="en-US" sz="1350" i="1">
                                                    <a:latin typeface="Cambria Math" panose="02040503050406030204" pitchFamily="18" charset="0"/>
                                                  </a:rPr>
                                                </m:ctrlPr>
                                              </m:sSubPr>
                                              <m:e>
                                                <m:r>
                                                  <a:rPr lang="en-US" sz="1350" i="1">
                                                    <a:latin typeface="Cambria Math"/>
                                                    <a:ea typeface="Cambria Math"/>
                                                  </a:rPr>
                                                  <m:t>𝜔</m:t>
                                                </m:r>
                                              </m:e>
                                              <m:sub>
                                                <m:r>
                                                  <a:rPr lang="en-US" sz="1350" i="1">
                                                    <a:latin typeface="Cambria Math"/>
                                                    <a:ea typeface="Cambria Math"/>
                                                  </a:rPr>
                                                  <m:t>4</m:t>
                                                </m:r>
                                              </m:sub>
                                            </m:sSub>
                                          </m:e>
                                        </m:mr>
                                      </m:m>
                                    </m:e>
                                  </m:mr>
                                </m:m>
                              </m:e>
                            </m:mr>
                          </m:m>
                        </m:e>
                      </m:d>
                      <m:r>
                        <a:rPr lang="en-US" sz="1350" i="1">
                          <a:latin typeface="Cambria Math"/>
                          <a:ea typeface="Cambria Math"/>
                        </a:rPr>
                        <m:t>=</m:t>
                      </m:r>
                      <m:d>
                        <m:dPr>
                          <m:begChr m:val="["/>
                          <m:endChr m:val="]"/>
                          <m:ctrlPr>
                            <a:rPr lang="en-US" sz="1350" i="1">
                              <a:latin typeface="Cambria Math" panose="02040503050406030204" pitchFamily="18" charset="0"/>
                              <a:ea typeface="Cambria Math"/>
                            </a:rPr>
                          </m:ctrlPr>
                        </m:dPr>
                        <m:e>
                          <m:m>
                            <m:mPr>
                              <m:mcs>
                                <m:mc>
                                  <m:mcPr>
                                    <m:count m:val="3"/>
                                    <m:mcJc m:val="center"/>
                                  </m:mcPr>
                                </m:mc>
                              </m:mcs>
                              <m:ctrlPr>
                                <a:rPr lang="en-US" sz="1350" i="1">
                                  <a:latin typeface="Cambria Math" panose="02040503050406030204" pitchFamily="18" charset="0"/>
                                  <a:ea typeface="Cambria Math"/>
                                </a:rPr>
                              </m:ctrlPr>
                            </m:mPr>
                            <m:mr>
                              <m:e>
                                <m:r>
                                  <m:rPr>
                                    <m:brk m:alnAt="7"/>
                                  </m:rPr>
                                  <a:rPr lang="en-US" sz="1350" i="1">
                                    <a:latin typeface="Cambria Math"/>
                                    <a:ea typeface="Cambria Math"/>
                                  </a:rPr>
                                  <m:t>1</m:t>
                                </m:r>
                              </m:e>
                              <m:e>
                                <m:r>
                                  <a:rPr lang="en-US" sz="1350" i="1">
                                    <a:latin typeface="Cambria Math"/>
                                    <a:ea typeface="Cambria Math"/>
                                  </a:rPr>
                                  <m:t>1</m:t>
                                </m:r>
                              </m:e>
                              <m:e>
                                <m:r>
                                  <a:rPr lang="en-US" sz="1350" i="1">
                                    <a:latin typeface="Cambria Math"/>
                                    <a:ea typeface="Cambria Math"/>
                                  </a:rPr>
                                  <m:t>−</m:t>
                                </m:r>
                                <m:f>
                                  <m:fPr>
                                    <m:ctrlPr>
                                      <a:rPr lang="en-US" sz="1350" i="1">
                                        <a:latin typeface="Cambria Math" panose="02040503050406030204" pitchFamily="18" charset="0"/>
                                        <a:ea typeface="Cambria Math"/>
                                      </a:rPr>
                                    </m:ctrlPr>
                                  </m:fPr>
                                  <m:num>
                                    <m:r>
                                      <a:rPr lang="en-US" sz="1350" i="1">
                                        <a:latin typeface="Cambria Math"/>
                                        <a:ea typeface="Cambria Math"/>
                                      </a:rPr>
                                      <m:t>𝐿</m:t>
                                    </m:r>
                                    <m:r>
                                      <a:rPr lang="en-US" sz="1350" i="1">
                                        <a:latin typeface="Cambria Math"/>
                                        <a:ea typeface="Cambria Math"/>
                                      </a:rPr>
                                      <m:t>+</m:t>
                                    </m:r>
                                    <m:r>
                                      <a:rPr lang="en-US" sz="1350" i="1">
                                        <a:latin typeface="Cambria Math"/>
                                        <a:ea typeface="Cambria Math"/>
                                      </a:rPr>
                                      <m:t>𝑊</m:t>
                                    </m:r>
                                  </m:num>
                                  <m:den>
                                    <m:r>
                                      <a:rPr lang="en-US" sz="1350" i="1">
                                        <a:latin typeface="Cambria Math"/>
                                        <a:ea typeface="Cambria Math"/>
                                      </a:rPr>
                                      <m:t>2</m:t>
                                    </m:r>
                                  </m:den>
                                </m:f>
                              </m:e>
                            </m:mr>
                            <m:mr>
                              <m:e>
                                <m:r>
                                  <a:rPr lang="en-US" sz="1350" i="1">
                                    <a:latin typeface="Cambria Math"/>
                                    <a:ea typeface="Cambria Math"/>
                                  </a:rPr>
                                  <m:t>1</m:t>
                                </m:r>
                              </m:e>
                              <m:e>
                                <m:r>
                                  <a:rPr lang="en-US" sz="1350" i="1">
                                    <a:latin typeface="Cambria Math"/>
                                    <a:ea typeface="Cambria Math"/>
                                  </a:rPr>
                                  <m:t>−1</m:t>
                                </m:r>
                              </m:e>
                              <m:e>
                                <m:r>
                                  <a:rPr lang="en-US" sz="1350" i="1">
                                    <a:latin typeface="Cambria Math"/>
                                    <a:ea typeface="Cambria Math"/>
                                  </a:rPr>
                                  <m:t>−</m:t>
                                </m:r>
                                <m:f>
                                  <m:fPr>
                                    <m:ctrlPr>
                                      <a:rPr lang="en-US" sz="1350" i="1">
                                        <a:latin typeface="Cambria Math" panose="02040503050406030204" pitchFamily="18" charset="0"/>
                                        <a:ea typeface="Cambria Math"/>
                                      </a:rPr>
                                    </m:ctrlPr>
                                  </m:fPr>
                                  <m:num>
                                    <m:r>
                                      <a:rPr lang="en-US" sz="1350" i="1">
                                        <a:latin typeface="Cambria Math"/>
                                        <a:ea typeface="Cambria Math"/>
                                      </a:rPr>
                                      <m:t>𝐿</m:t>
                                    </m:r>
                                    <m:r>
                                      <a:rPr lang="en-US" sz="1350" i="1">
                                        <a:latin typeface="Cambria Math"/>
                                        <a:ea typeface="Cambria Math"/>
                                      </a:rPr>
                                      <m:t>+</m:t>
                                    </m:r>
                                    <m:r>
                                      <a:rPr lang="en-US" sz="1350" i="1">
                                        <a:latin typeface="Cambria Math"/>
                                        <a:ea typeface="Cambria Math"/>
                                      </a:rPr>
                                      <m:t>𝑊</m:t>
                                    </m:r>
                                  </m:num>
                                  <m:den>
                                    <m:r>
                                      <a:rPr lang="en-US" sz="1350" i="1">
                                        <a:latin typeface="Cambria Math"/>
                                        <a:ea typeface="Cambria Math"/>
                                      </a:rPr>
                                      <m:t>2</m:t>
                                    </m:r>
                                  </m:den>
                                </m:f>
                              </m:e>
                            </m:mr>
                            <m:mr>
                              <m:e>
                                <m:m>
                                  <m:mPr>
                                    <m:mcs>
                                      <m:mc>
                                        <m:mcPr>
                                          <m:count m:val="1"/>
                                          <m:mcJc m:val="center"/>
                                        </m:mcPr>
                                      </m:mc>
                                    </m:mcs>
                                    <m:ctrlPr>
                                      <a:rPr lang="en-US" sz="1350" i="1">
                                        <a:latin typeface="Cambria Math" panose="02040503050406030204" pitchFamily="18" charset="0"/>
                                        <a:ea typeface="Cambria Math"/>
                                      </a:rPr>
                                    </m:ctrlPr>
                                  </m:mPr>
                                  <m:mr>
                                    <m:e>
                                      <m:r>
                                        <m:rPr>
                                          <m:brk m:alnAt="7"/>
                                        </m:rPr>
                                        <a:rPr lang="en-US" sz="1350" i="1">
                                          <a:latin typeface="Cambria Math"/>
                                          <a:ea typeface="Cambria Math"/>
                                        </a:rPr>
                                        <m:t>1</m:t>
                                      </m:r>
                                    </m:e>
                                  </m:mr>
                                  <m:mr>
                                    <m:e>
                                      <m:r>
                                        <a:rPr lang="en-US" sz="1350" i="1">
                                          <a:latin typeface="Cambria Math"/>
                                          <a:ea typeface="Cambria Math"/>
                                        </a:rPr>
                                        <m:t>1</m:t>
                                      </m:r>
                                    </m:e>
                                  </m:mr>
                                </m:m>
                              </m:e>
                              <m:e>
                                <m:m>
                                  <m:mPr>
                                    <m:mcs>
                                      <m:mc>
                                        <m:mcPr>
                                          <m:count m:val="1"/>
                                          <m:mcJc m:val="center"/>
                                        </m:mcPr>
                                      </m:mc>
                                    </m:mcs>
                                    <m:ctrlPr>
                                      <a:rPr lang="en-US" sz="1350" i="1">
                                        <a:latin typeface="Cambria Math" panose="02040503050406030204" pitchFamily="18" charset="0"/>
                                        <a:ea typeface="Cambria Math"/>
                                      </a:rPr>
                                    </m:ctrlPr>
                                  </m:mPr>
                                  <m:mr>
                                    <m:e>
                                      <m:r>
                                        <m:rPr>
                                          <m:brk m:alnAt="7"/>
                                        </m:rPr>
                                        <a:rPr lang="en-US" sz="1350" i="1">
                                          <a:latin typeface="Cambria Math"/>
                                          <a:ea typeface="Cambria Math"/>
                                        </a:rPr>
                                        <m:t>1</m:t>
                                      </m:r>
                                    </m:e>
                                  </m:mr>
                                  <m:mr>
                                    <m:e>
                                      <m:r>
                                        <a:rPr lang="en-US" sz="1350" i="1">
                                          <a:latin typeface="Cambria Math"/>
                                          <a:ea typeface="Cambria Math"/>
                                        </a:rPr>
                                        <m:t>−1</m:t>
                                      </m:r>
                                    </m:e>
                                  </m:mr>
                                </m:m>
                              </m:e>
                              <m:e>
                                <m:m>
                                  <m:mPr>
                                    <m:mcs>
                                      <m:mc>
                                        <m:mcPr>
                                          <m:count m:val="1"/>
                                          <m:mcJc m:val="center"/>
                                        </m:mcPr>
                                      </m:mc>
                                    </m:mcs>
                                    <m:ctrlPr>
                                      <a:rPr lang="en-US" sz="1350" i="1">
                                        <a:latin typeface="Cambria Math" panose="02040503050406030204" pitchFamily="18" charset="0"/>
                                        <a:ea typeface="Cambria Math"/>
                                      </a:rPr>
                                    </m:ctrlPr>
                                  </m:mPr>
                                  <m:mr>
                                    <m:e>
                                      <m:f>
                                        <m:fPr>
                                          <m:ctrlPr>
                                            <a:rPr lang="en-US" sz="1350" i="1">
                                              <a:latin typeface="Cambria Math" panose="02040503050406030204" pitchFamily="18" charset="0"/>
                                              <a:ea typeface="Cambria Math"/>
                                            </a:rPr>
                                          </m:ctrlPr>
                                        </m:fPr>
                                        <m:num>
                                          <m:r>
                                            <a:rPr lang="en-US" sz="1350" i="1">
                                              <a:latin typeface="Cambria Math"/>
                                              <a:ea typeface="Cambria Math"/>
                                            </a:rPr>
                                            <m:t>𝐿</m:t>
                                          </m:r>
                                          <m:r>
                                            <a:rPr lang="en-US" sz="1350" i="1">
                                              <a:latin typeface="Cambria Math"/>
                                              <a:ea typeface="Cambria Math"/>
                                            </a:rPr>
                                            <m:t>+</m:t>
                                          </m:r>
                                          <m:r>
                                            <a:rPr lang="en-US" sz="1350" i="1">
                                              <a:latin typeface="Cambria Math"/>
                                              <a:ea typeface="Cambria Math"/>
                                            </a:rPr>
                                            <m:t>𝑊</m:t>
                                          </m:r>
                                        </m:num>
                                        <m:den>
                                          <m:r>
                                            <a:rPr lang="en-US" sz="1350" i="1">
                                              <a:latin typeface="Cambria Math"/>
                                              <a:ea typeface="Cambria Math"/>
                                            </a:rPr>
                                            <m:t>2</m:t>
                                          </m:r>
                                        </m:den>
                                      </m:f>
                                    </m:e>
                                  </m:mr>
                                  <m:mr>
                                    <m:e>
                                      <m:f>
                                        <m:fPr>
                                          <m:ctrlPr>
                                            <a:rPr lang="en-US" sz="1350" i="1">
                                              <a:latin typeface="Cambria Math" panose="02040503050406030204" pitchFamily="18" charset="0"/>
                                              <a:ea typeface="Cambria Math"/>
                                            </a:rPr>
                                          </m:ctrlPr>
                                        </m:fPr>
                                        <m:num>
                                          <m:r>
                                            <a:rPr lang="en-US" sz="1350" i="1">
                                              <a:latin typeface="Cambria Math"/>
                                              <a:ea typeface="Cambria Math"/>
                                            </a:rPr>
                                            <m:t>𝐿</m:t>
                                          </m:r>
                                          <m:r>
                                            <a:rPr lang="en-US" sz="1350" i="1">
                                              <a:latin typeface="Cambria Math"/>
                                              <a:ea typeface="Cambria Math"/>
                                            </a:rPr>
                                            <m:t>+</m:t>
                                          </m:r>
                                          <m:r>
                                            <a:rPr lang="en-US" sz="1350" i="1">
                                              <a:latin typeface="Cambria Math"/>
                                              <a:ea typeface="Cambria Math"/>
                                            </a:rPr>
                                            <m:t>𝑊</m:t>
                                          </m:r>
                                        </m:num>
                                        <m:den>
                                          <m:r>
                                            <a:rPr lang="en-US" sz="1350" i="1">
                                              <a:latin typeface="Cambria Math"/>
                                              <a:ea typeface="Cambria Math"/>
                                            </a:rPr>
                                            <m:t>2</m:t>
                                          </m:r>
                                        </m:den>
                                      </m:f>
                                    </m:e>
                                  </m:mr>
                                </m:m>
                              </m:e>
                            </m:mr>
                          </m:m>
                        </m:e>
                      </m:d>
                      <m:d>
                        <m:dPr>
                          <m:begChr m:val="["/>
                          <m:endChr m:val="]"/>
                          <m:ctrlPr>
                            <a:rPr lang="en-US" sz="1350" i="1">
                              <a:latin typeface="Cambria Math" panose="02040503050406030204" pitchFamily="18" charset="0"/>
                              <a:ea typeface="Cambria Math"/>
                            </a:rPr>
                          </m:ctrlPr>
                        </m:dPr>
                        <m:e>
                          <m:m>
                            <m:mPr>
                              <m:mcs>
                                <m:mc>
                                  <m:mcPr>
                                    <m:count m:val="1"/>
                                    <m:mcJc m:val="center"/>
                                  </m:mcPr>
                                </m:mc>
                              </m:mcs>
                              <m:ctrlPr>
                                <a:rPr lang="en-US" sz="1350" i="1">
                                  <a:latin typeface="Cambria Math" panose="02040503050406030204" pitchFamily="18" charset="0"/>
                                  <a:ea typeface="Cambria Math"/>
                                </a:rPr>
                              </m:ctrlPr>
                            </m:mPr>
                            <m:mr>
                              <m:e>
                                <m:sSub>
                                  <m:sSubPr>
                                    <m:ctrlPr>
                                      <a:rPr lang="en-US" sz="1350" i="1">
                                        <a:latin typeface="Cambria Math" panose="02040503050406030204" pitchFamily="18" charset="0"/>
                                        <a:ea typeface="Cambria Math"/>
                                      </a:rPr>
                                    </m:ctrlPr>
                                  </m:sSubPr>
                                  <m:e>
                                    <m:r>
                                      <a:rPr lang="en-US" sz="1350" i="1">
                                        <a:latin typeface="Cambria Math"/>
                                        <a:ea typeface="Cambria Math"/>
                                      </a:rPr>
                                      <m:t>𝑣</m:t>
                                    </m:r>
                                  </m:e>
                                  <m:sub>
                                    <m:r>
                                      <a:rPr lang="en-US" sz="1350" i="1">
                                        <a:latin typeface="Cambria Math"/>
                                        <a:ea typeface="Cambria Math"/>
                                      </a:rPr>
                                      <m:t>𝑥</m:t>
                                    </m:r>
                                  </m:sub>
                                </m:sSub>
                              </m:e>
                            </m:mr>
                            <m:mr>
                              <m:e>
                                <m:sSub>
                                  <m:sSubPr>
                                    <m:ctrlPr>
                                      <a:rPr lang="en-US" sz="1350" i="1">
                                        <a:latin typeface="Cambria Math" panose="02040503050406030204" pitchFamily="18" charset="0"/>
                                        <a:ea typeface="Cambria Math"/>
                                      </a:rPr>
                                    </m:ctrlPr>
                                  </m:sSubPr>
                                  <m:e>
                                    <m:r>
                                      <a:rPr lang="en-US" sz="1350" i="1">
                                        <a:latin typeface="Cambria Math"/>
                                        <a:ea typeface="Cambria Math"/>
                                      </a:rPr>
                                      <m:t>𝑣</m:t>
                                    </m:r>
                                  </m:e>
                                  <m:sub>
                                    <m:r>
                                      <a:rPr lang="en-US" sz="1350" i="1">
                                        <a:latin typeface="Cambria Math"/>
                                        <a:ea typeface="Cambria Math"/>
                                      </a:rPr>
                                      <m:t>𝑦</m:t>
                                    </m:r>
                                  </m:sub>
                                </m:sSub>
                              </m:e>
                            </m:mr>
                            <m:mr>
                              <m:e>
                                <m:r>
                                  <a:rPr lang="en-US" sz="1350" i="1">
                                    <a:latin typeface="Cambria Math"/>
                                    <a:ea typeface="Cambria Math"/>
                                  </a:rPr>
                                  <m:t>𝜔</m:t>
                                </m:r>
                              </m:e>
                            </m:mr>
                          </m:m>
                        </m:e>
                      </m:d>
                    </m:oMath>
                  </m:oMathPara>
                </a14:m>
                <a:endParaRPr lang="en-US" sz="1350" dirty="0" smtClean="0"/>
              </a:p>
              <a:p>
                <a:endParaRPr lang="en-US" sz="1350" dirty="0"/>
              </a:p>
              <a:p>
                <a:r>
                  <a:rPr lang="en-US" sz="1350" dirty="0" smtClean="0"/>
                  <a:t>W is width of robot.</a:t>
                </a:r>
                <a:endParaRPr lang="en-US" sz="1350" dirty="0"/>
              </a:p>
              <a:p>
                <a:r>
                  <a:rPr lang="en-US" sz="1350" dirty="0" smtClean="0"/>
                  <a:t>L is distance from axle to axle.</a:t>
                </a:r>
                <a:endParaRPr lang="en-US" sz="1350" dirty="0"/>
              </a:p>
            </p:txBody>
          </p:sp>
        </mc:Choice>
        <mc:Fallback xmlns="">
          <p:sp>
            <p:nvSpPr>
              <p:cNvPr id="8" name="TextBox 7"/>
              <p:cNvSpPr txBox="1">
                <a:spLocks noRot="1" noChangeAspect="1" noMove="1" noResize="1" noEditPoints="1" noAdjustHandles="1" noChangeArrowheads="1" noChangeShapeType="1" noTextEdit="1"/>
              </p:cNvSpPr>
              <p:nvPr/>
            </p:nvSpPr>
            <p:spPr>
              <a:xfrm>
                <a:off x="950809" y="2487165"/>
                <a:ext cx="3525169" cy="2355453"/>
              </a:xfrm>
              <a:prstGeom prst="rect">
                <a:avLst/>
              </a:prstGeom>
              <a:blipFill rotWithShape="0">
                <a:blip r:embed="rId4"/>
                <a:stretch>
                  <a:fillRect l="-519" b="-1554"/>
                </a:stretch>
              </a:blipFill>
            </p:spPr>
            <p:txBody>
              <a:bodyPr/>
              <a:lstStyle/>
              <a:p>
                <a:r>
                  <a:rPr lang="en-US">
                    <a:noFill/>
                  </a:rPr>
                  <a:t> </a:t>
                </a:r>
              </a:p>
            </p:txBody>
          </p:sp>
        </mc:Fallback>
      </mc:AlternateContent>
      <p:sp>
        <p:nvSpPr>
          <p:cNvPr id="4" name="TextBox 3"/>
          <p:cNvSpPr txBox="1"/>
          <p:nvPr/>
        </p:nvSpPr>
        <p:spPr>
          <a:xfrm>
            <a:off x="629842" y="5227531"/>
            <a:ext cx="7692272" cy="253916"/>
          </a:xfrm>
          <a:prstGeom prst="rect">
            <a:avLst/>
          </a:prstGeom>
          <a:noFill/>
        </p:spPr>
        <p:txBody>
          <a:bodyPr wrap="square" rtlCol="0">
            <a:spAutoFit/>
          </a:bodyPr>
          <a:lstStyle/>
          <a:p>
            <a:r>
              <a:rPr lang="en-US" sz="1050" dirty="0"/>
              <a:t>[1] Viktor </a:t>
            </a:r>
            <a:r>
              <a:rPr lang="en-US" sz="1050" dirty="0" err="1"/>
              <a:t>Kalman</a:t>
            </a:r>
            <a:r>
              <a:rPr lang="en-US" sz="1050" dirty="0"/>
              <a:t>, "On modeling and control of omnidirectional wheels,” Budapest University of Technology and Economics: 2013, .</a:t>
            </a:r>
          </a:p>
        </p:txBody>
      </p:sp>
      <p:sp>
        <p:nvSpPr>
          <p:cNvPr id="5" name="Rectangle 4"/>
          <p:cNvSpPr/>
          <p:nvPr/>
        </p:nvSpPr>
        <p:spPr>
          <a:xfrm>
            <a:off x="7943484" y="4438344"/>
            <a:ext cx="378630" cy="253916"/>
          </a:xfrm>
          <a:prstGeom prst="rect">
            <a:avLst/>
          </a:prstGeom>
        </p:spPr>
        <p:txBody>
          <a:bodyPr wrap="none">
            <a:spAutoFit/>
          </a:bodyPr>
          <a:lstStyle/>
          <a:p>
            <a:r>
              <a:rPr lang="en-US" sz="1050" dirty="0"/>
              <a:t>[1] </a:t>
            </a:r>
          </a:p>
        </p:txBody>
      </p:sp>
      <p:sp>
        <p:nvSpPr>
          <p:cNvPr id="6" name="Footer Placeholder 5"/>
          <p:cNvSpPr>
            <a:spLocks noGrp="1"/>
          </p:cNvSpPr>
          <p:nvPr>
            <p:ph type="ftr" sz="quarter" idx="11"/>
          </p:nvPr>
        </p:nvSpPr>
        <p:spPr/>
        <p:txBody>
          <a:bodyPr/>
          <a:lstStyle/>
          <a:p>
            <a:r>
              <a:rPr lang="en-US" smtClean="0"/>
              <a:t>Ryan Reyes</a:t>
            </a:r>
            <a:endParaRPr lang="en-US"/>
          </a:p>
        </p:txBody>
      </p:sp>
      <p:sp>
        <p:nvSpPr>
          <p:cNvPr id="7" name="Slide Number Placeholder 6"/>
          <p:cNvSpPr>
            <a:spLocks noGrp="1"/>
          </p:cNvSpPr>
          <p:nvPr>
            <p:ph type="sldNum" sz="quarter" idx="12"/>
          </p:nvPr>
        </p:nvSpPr>
        <p:spPr/>
        <p:txBody>
          <a:bodyPr/>
          <a:lstStyle/>
          <a:p>
            <a:fld id="{3AED4CD3-7ACC-4B40-B7D2-C2F50205048A}" type="slidenum">
              <a:rPr lang="en-US" smtClean="0"/>
              <a:t>6</a:t>
            </a:fld>
            <a:endParaRPr lang="en-US"/>
          </a:p>
        </p:txBody>
      </p:sp>
    </p:spTree>
    <p:extLst>
      <p:ext uri="{BB962C8B-B14F-4D97-AF65-F5344CB8AC3E}">
        <p14:creationId xmlns:p14="http://schemas.microsoft.com/office/powerpoint/2010/main" val="2743206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Inter-System Serial Communication</a:t>
            </a:r>
            <a:endParaRPr lang="en-US" dirty="0"/>
          </a:p>
        </p:txBody>
      </p:sp>
      <p:sp>
        <p:nvSpPr>
          <p:cNvPr id="3" name="Content Placeholder 2"/>
          <p:cNvSpPr>
            <a:spLocks noGrp="1"/>
          </p:cNvSpPr>
          <p:nvPr>
            <p:ph idx="1"/>
          </p:nvPr>
        </p:nvSpPr>
        <p:spPr>
          <a:xfrm>
            <a:off x="628650" y="2226469"/>
            <a:ext cx="3914775" cy="3263504"/>
          </a:xfrm>
        </p:spPr>
        <p:txBody>
          <a:bodyPr/>
          <a:lstStyle/>
          <a:p>
            <a:pPr marL="0" indent="0">
              <a:buNone/>
            </a:pPr>
            <a:r>
              <a:rPr lang="en-US" b="1" dirty="0" smtClean="0"/>
              <a:t>Request-Response design pattern:</a:t>
            </a:r>
          </a:p>
          <a:p>
            <a:pPr marL="385763" indent="-385763">
              <a:buFont typeface="+mj-lt"/>
              <a:buAutoNum type="arabicPeriod"/>
            </a:pPr>
            <a:r>
              <a:rPr lang="en-US" dirty="0"/>
              <a:t>Primary MCU requests data when required</a:t>
            </a:r>
          </a:p>
          <a:p>
            <a:pPr marL="385763" indent="-385763">
              <a:buFont typeface="+mj-lt"/>
              <a:buAutoNum type="arabicPeriod"/>
            </a:pPr>
            <a:r>
              <a:rPr lang="en-US" dirty="0"/>
              <a:t>Secondary MCU replies with fixed size data packet</a:t>
            </a:r>
          </a:p>
          <a:p>
            <a:pPr marL="385763" indent="-385763">
              <a:buFont typeface="+mj-lt"/>
              <a:buAutoNum type="arabicPeriod"/>
            </a:pPr>
            <a:r>
              <a:rPr lang="en-US" dirty="0"/>
              <a:t>Primary MCU processes data and re-requests on header mismatch</a:t>
            </a:r>
          </a:p>
          <a:p>
            <a:pPr marL="385763" indent="-385763">
              <a:buFont typeface="+mj-lt"/>
              <a:buAutoNum type="arabicPeriod"/>
            </a:pPr>
            <a:r>
              <a:rPr lang="en-US" dirty="0"/>
              <a:t>Repeat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 r="67215"/>
          <a:stretch/>
        </p:blipFill>
        <p:spPr>
          <a:xfrm>
            <a:off x="5074920" y="2008051"/>
            <a:ext cx="1774687" cy="199652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440" r="-4572" b="444"/>
          <a:stretch/>
        </p:blipFill>
        <p:spPr>
          <a:xfrm>
            <a:off x="5074920" y="4529853"/>
            <a:ext cx="3296348" cy="1678141"/>
          </a:xfrm>
          <a:prstGeom prst="rect">
            <a:avLst/>
          </a:prstGeom>
        </p:spPr>
      </p:pic>
      <p:sp>
        <p:nvSpPr>
          <p:cNvPr id="6" name="Footer Placeholder 5"/>
          <p:cNvSpPr>
            <a:spLocks noGrp="1"/>
          </p:cNvSpPr>
          <p:nvPr>
            <p:ph type="ftr" sz="quarter" idx="11"/>
          </p:nvPr>
        </p:nvSpPr>
        <p:spPr/>
        <p:txBody>
          <a:bodyPr/>
          <a:lstStyle/>
          <a:p>
            <a:r>
              <a:rPr lang="en-US" smtClean="0"/>
              <a:t>Ryan Reyes</a:t>
            </a:r>
            <a:endParaRPr lang="en-US"/>
          </a:p>
        </p:txBody>
      </p:sp>
      <p:sp>
        <p:nvSpPr>
          <p:cNvPr id="7" name="Slide Number Placeholder 6"/>
          <p:cNvSpPr>
            <a:spLocks noGrp="1"/>
          </p:cNvSpPr>
          <p:nvPr>
            <p:ph type="sldNum" sz="quarter" idx="12"/>
          </p:nvPr>
        </p:nvSpPr>
        <p:spPr/>
        <p:txBody>
          <a:bodyPr/>
          <a:lstStyle/>
          <a:p>
            <a:fld id="{3AED4CD3-7ACC-4B40-B7D2-C2F50205048A}" type="slidenum">
              <a:rPr lang="en-US" smtClean="0"/>
              <a:t>7</a:t>
            </a:fld>
            <a:endParaRPr lang="en-US"/>
          </a:p>
        </p:txBody>
      </p:sp>
    </p:spTree>
    <p:extLst>
      <p:ext uri="{BB962C8B-B14F-4D97-AF65-F5344CB8AC3E}">
        <p14:creationId xmlns:p14="http://schemas.microsoft.com/office/powerpoint/2010/main" val="2524673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EXAMPLE: Line Following</a:t>
            </a:r>
          </a:p>
        </p:txBody>
      </p:sp>
      <p:sp>
        <p:nvSpPr>
          <p:cNvPr id="5" name="Content Placeholder 4"/>
          <p:cNvSpPr>
            <a:spLocks noGrp="1"/>
          </p:cNvSpPr>
          <p:nvPr>
            <p:ph sz="half" idx="1"/>
          </p:nvPr>
        </p:nvSpPr>
        <p:spPr>
          <a:xfrm>
            <a:off x="628650" y="2226469"/>
            <a:ext cx="3886200" cy="1489891"/>
          </a:xfrm>
        </p:spPr>
        <p:txBody>
          <a:bodyPr>
            <a:normAutofit/>
          </a:bodyPr>
          <a:lstStyle/>
          <a:p>
            <a:pPr marL="385763" indent="-385763">
              <a:buFont typeface="+mj-lt"/>
              <a:buAutoNum type="arabicPeriod"/>
            </a:pPr>
            <a:r>
              <a:rPr lang="en-US" dirty="0" smtClean="0"/>
              <a:t>Primary MCU requests heading data (send unique byte)</a:t>
            </a:r>
          </a:p>
          <a:p>
            <a:pPr marL="385763" indent="-385763">
              <a:buFont typeface="+mj-lt"/>
              <a:buAutoNum type="arabicPeriod"/>
            </a:pPr>
            <a:r>
              <a:rPr lang="en-US" dirty="0" smtClean="0"/>
              <a:t>Line following secondary MCU sends data packet (right)</a:t>
            </a:r>
            <a:endParaRPr lang="en-US"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409530285"/>
              </p:ext>
            </p:extLst>
          </p:nvPr>
        </p:nvGraphicFramePr>
        <p:xfrm>
          <a:off x="4629150" y="2226469"/>
          <a:ext cx="38862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extLst/>
          </p:nvPr>
        </p:nvGraphicFramePr>
        <p:xfrm>
          <a:off x="712631" y="3639087"/>
          <a:ext cx="3547056" cy="19957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extBox 10"/>
          <p:cNvSpPr txBox="1"/>
          <p:nvPr/>
        </p:nvSpPr>
        <p:spPr>
          <a:xfrm>
            <a:off x="2752859" y="3577860"/>
            <a:ext cx="927279" cy="300082"/>
          </a:xfrm>
          <a:prstGeom prst="rect">
            <a:avLst/>
          </a:prstGeom>
          <a:noFill/>
        </p:spPr>
        <p:txBody>
          <a:bodyPr wrap="square" rtlCol="0">
            <a:spAutoFit/>
          </a:bodyPr>
          <a:lstStyle/>
          <a:p>
            <a:r>
              <a:rPr lang="en-US" sz="1350" dirty="0"/>
              <a:t>RS232</a:t>
            </a:r>
          </a:p>
        </p:txBody>
      </p:sp>
      <p:sp>
        <p:nvSpPr>
          <p:cNvPr id="12" name="TextBox 11"/>
          <p:cNvSpPr txBox="1"/>
          <p:nvPr/>
        </p:nvSpPr>
        <p:spPr>
          <a:xfrm>
            <a:off x="1644471" y="5353534"/>
            <a:ext cx="927279" cy="300082"/>
          </a:xfrm>
          <a:prstGeom prst="rect">
            <a:avLst/>
          </a:prstGeom>
          <a:noFill/>
        </p:spPr>
        <p:txBody>
          <a:bodyPr wrap="square" rtlCol="0">
            <a:spAutoFit/>
          </a:bodyPr>
          <a:lstStyle/>
          <a:p>
            <a:r>
              <a:rPr lang="en-US" sz="1350" dirty="0"/>
              <a:t>RS232</a:t>
            </a:r>
          </a:p>
        </p:txBody>
      </p:sp>
      <p:sp>
        <p:nvSpPr>
          <p:cNvPr id="3" name="Footer Placeholder 2"/>
          <p:cNvSpPr>
            <a:spLocks noGrp="1"/>
          </p:cNvSpPr>
          <p:nvPr>
            <p:ph type="ftr" sz="quarter" idx="11"/>
          </p:nvPr>
        </p:nvSpPr>
        <p:spPr/>
        <p:txBody>
          <a:bodyPr/>
          <a:lstStyle/>
          <a:p>
            <a:r>
              <a:rPr lang="en-US" smtClean="0"/>
              <a:t>Ryan Reyes</a:t>
            </a:r>
            <a:endParaRPr lang="en-US" dirty="0"/>
          </a:p>
        </p:txBody>
      </p:sp>
      <p:sp>
        <p:nvSpPr>
          <p:cNvPr id="4" name="Slide Number Placeholder 3"/>
          <p:cNvSpPr>
            <a:spLocks noGrp="1"/>
          </p:cNvSpPr>
          <p:nvPr>
            <p:ph type="sldNum" sz="quarter" idx="12"/>
          </p:nvPr>
        </p:nvSpPr>
        <p:spPr/>
        <p:txBody>
          <a:bodyPr/>
          <a:lstStyle/>
          <a:p>
            <a:fld id="{3AED4CD3-7ACC-4B40-B7D2-C2F50205048A}" type="slidenum">
              <a:rPr lang="en-US" smtClean="0"/>
              <a:t>8</a:t>
            </a:fld>
            <a:endParaRPr lang="en-US"/>
          </a:p>
        </p:txBody>
      </p:sp>
    </p:spTree>
    <p:extLst>
      <p:ext uri="{BB962C8B-B14F-4D97-AF65-F5344CB8AC3E}">
        <p14:creationId xmlns:p14="http://schemas.microsoft.com/office/powerpoint/2010/main" val="645394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Following</a:t>
            </a:r>
            <a:endParaRPr lang="en-US" dirty="0"/>
          </a:p>
        </p:txBody>
      </p:sp>
      <p:sp>
        <p:nvSpPr>
          <p:cNvPr id="3" name="Text Placeholder 2"/>
          <p:cNvSpPr>
            <a:spLocks noGrp="1"/>
          </p:cNvSpPr>
          <p:nvPr>
            <p:ph type="body" idx="1"/>
          </p:nvPr>
        </p:nvSpPr>
        <p:spPr/>
        <p:txBody>
          <a:bodyPr/>
          <a:lstStyle/>
          <a:p>
            <a:r>
              <a:rPr lang="en-US" dirty="0" smtClean="0"/>
              <a:t>Nils </a:t>
            </a:r>
            <a:r>
              <a:rPr lang="en-US" dirty="0" err="1" smtClean="0"/>
              <a:t>Bjeren</a:t>
            </a:r>
            <a:endParaRPr lang="en-US" dirty="0"/>
          </a:p>
        </p:txBody>
      </p:sp>
      <p:sp>
        <p:nvSpPr>
          <p:cNvPr id="5" name="Slide Number Placeholder 4"/>
          <p:cNvSpPr>
            <a:spLocks noGrp="1"/>
          </p:cNvSpPr>
          <p:nvPr>
            <p:ph type="sldNum" sz="quarter" idx="12"/>
          </p:nvPr>
        </p:nvSpPr>
        <p:spPr/>
        <p:txBody>
          <a:bodyPr/>
          <a:lstStyle/>
          <a:p>
            <a:fld id="{3AED4CD3-7ACC-4B40-B7D2-C2F50205048A}" type="slidenum">
              <a:rPr lang="en-US" smtClean="0"/>
              <a:t>9</a:t>
            </a:fld>
            <a:endParaRPr lang="en-US"/>
          </a:p>
        </p:txBody>
      </p:sp>
    </p:spTree>
    <p:extLst>
      <p:ext uri="{BB962C8B-B14F-4D97-AF65-F5344CB8AC3E}">
        <p14:creationId xmlns:p14="http://schemas.microsoft.com/office/powerpoint/2010/main" val="203597045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1916</Words>
  <Application>Microsoft Office PowerPoint</Application>
  <PresentationFormat>On-screen Show (4:3)</PresentationFormat>
  <Paragraphs>426</Paragraphs>
  <Slides>54</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4" baseType="lpstr">
      <vt:lpstr>Arial</vt:lpstr>
      <vt:lpstr>Calibri</vt:lpstr>
      <vt:lpstr>Cambria Math</vt:lpstr>
      <vt:lpstr>Gill Sans MT</vt:lpstr>
      <vt:lpstr>Helvetica</vt:lpstr>
      <vt:lpstr>Trebuchet MS</vt:lpstr>
      <vt:lpstr>Wingdings</vt:lpstr>
      <vt:lpstr>Wingdings 2</vt:lpstr>
      <vt:lpstr>Dividend</vt:lpstr>
      <vt:lpstr>Document</vt:lpstr>
      <vt:lpstr>SoutheastCon Team a</vt:lpstr>
      <vt:lpstr>Introduction</vt:lpstr>
      <vt:lpstr>Design highlights</vt:lpstr>
      <vt:lpstr>System Overview</vt:lpstr>
      <vt:lpstr>Propulsion Subsystem</vt:lpstr>
      <vt:lpstr>Kinematic Equation</vt:lpstr>
      <vt:lpstr>Inter-System Serial Communication</vt:lpstr>
      <vt:lpstr>Communication EXAMPLE: Line Following</vt:lpstr>
      <vt:lpstr>Line Following</vt:lpstr>
      <vt:lpstr>Line Following: where we were</vt:lpstr>
      <vt:lpstr>Line Following: What went wrong</vt:lpstr>
      <vt:lpstr>Line Following: where we are now</vt:lpstr>
      <vt:lpstr>Line Following Testing</vt:lpstr>
      <vt:lpstr>Simon Says/Rubik’s Cube Subsystem</vt:lpstr>
      <vt:lpstr>Simon Says Logic</vt:lpstr>
      <vt:lpstr>Pitch Detection Software</vt:lpstr>
      <vt:lpstr>Sequence Construction</vt:lpstr>
      <vt:lpstr>Simon Says Software Testing</vt:lpstr>
      <vt:lpstr>Simon Says: Pitch Detection Hardware</vt:lpstr>
      <vt:lpstr>Simon/Rubik: Encoder</vt:lpstr>
      <vt:lpstr>Simon/Rubik: Motor</vt:lpstr>
      <vt:lpstr>Simon/Rubik: Manipulator Prototype </vt:lpstr>
      <vt:lpstr>Simon/Rubik: Grabber Prototype </vt:lpstr>
      <vt:lpstr>Simon/Rubik: Grabber Prototype</vt:lpstr>
      <vt:lpstr>Simon/Rubik: Grabber (Simon Sequence)</vt:lpstr>
      <vt:lpstr>Simon/Rubik: Grabber (Rubik’s Sequence)</vt:lpstr>
      <vt:lpstr>Battery</vt:lpstr>
      <vt:lpstr>Power Analysis</vt:lpstr>
      <vt:lpstr>Current Budget</vt:lpstr>
      <vt:lpstr>Chain Drive </vt:lpstr>
      <vt:lpstr>PowerPoint Presentation</vt:lpstr>
      <vt:lpstr>Prototype Testing</vt:lpstr>
      <vt:lpstr>New Arm </vt:lpstr>
      <vt:lpstr>PowerPoint Presentation</vt:lpstr>
      <vt:lpstr>Arm testing</vt:lpstr>
      <vt:lpstr>Etch-a-Sketch/Playing Card Subsystem</vt:lpstr>
      <vt:lpstr>Where We Were</vt:lpstr>
      <vt:lpstr>New Interfacing System</vt:lpstr>
      <vt:lpstr>Gripper</vt:lpstr>
      <vt:lpstr>Etch-a-Sketch</vt:lpstr>
      <vt:lpstr>Playing Card</vt:lpstr>
      <vt:lpstr>Software Design Overview</vt:lpstr>
      <vt:lpstr>Alignment – Servo Arms</vt:lpstr>
      <vt:lpstr>Sample COde</vt:lpstr>
      <vt:lpstr>Worm Gear System - Micromotors</vt:lpstr>
      <vt:lpstr>Sample Code</vt:lpstr>
      <vt:lpstr>Sample Code</vt:lpstr>
      <vt:lpstr>Testing Plan – Etch-a-Sketch/Playing Card</vt:lpstr>
      <vt:lpstr>Structure</vt:lpstr>
      <vt:lpstr>Last Time…</vt:lpstr>
      <vt:lpstr>Since Then…</vt:lpstr>
      <vt:lpstr>Next …</vt:lpstr>
      <vt:lpstr>Size Testing</vt:lpstr>
      <vt:lpstr>Vibration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Inter-System Communication and Propulsion Subsytems</dc:title>
  <dc:creator>studentpro</dc:creator>
  <cp:lastModifiedBy>Microsoft account</cp:lastModifiedBy>
  <cp:revision>25</cp:revision>
  <dcterms:created xsi:type="dcterms:W3CDTF">2014-11-19T10:25:22Z</dcterms:created>
  <dcterms:modified xsi:type="dcterms:W3CDTF">2015-02-11T17:09:29Z</dcterms:modified>
</cp:coreProperties>
</file>