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52"/>
  </p:notesMasterIdLst>
  <p:sldIdLst>
    <p:sldId id="305" r:id="rId2"/>
    <p:sldId id="307" r:id="rId3"/>
    <p:sldId id="261" r:id="rId4"/>
    <p:sldId id="257" r:id="rId5"/>
    <p:sldId id="258" r:id="rId6"/>
    <p:sldId id="262" r:id="rId7"/>
    <p:sldId id="260"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7" r:id="rId28"/>
    <p:sldId id="288" r:id="rId29"/>
    <p:sldId id="289" r:id="rId30"/>
    <p:sldId id="290" r:id="rId31"/>
    <p:sldId id="291" r:id="rId32"/>
    <p:sldId id="292" r:id="rId33"/>
    <p:sldId id="286" r:id="rId34"/>
    <p:sldId id="282" r:id="rId35"/>
    <p:sldId id="283" r:id="rId36"/>
    <p:sldId id="306" r:id="rId37"/>
    <p:sldId id="284" r:id="rId38"/>
    <p:sldId id="285"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29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DE9833-37BB-4AC7-A36A-82D796DADBB7}" type="datetimeFigureOut">
              <a:rPr lang="en-US" smtClean="0"/>
              <a:t>4/21/2015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ED572-EDAE-45B5-B65F-96C247B26194}" type="slidenum">
              <a:rPr lang="en-US" smtClean="0"/>
              <a:t>‹#›</a:t>
            </a:fld>
            <a:endParaRPr lang="en-US"/>
          </a:p>
        </p:txBody>
      </p:sp>
    </p:spTree>
    <p:extLst>
      <p:ext uri="{BB962C8B-B14F-4D97-AF65-F5344CB8AC3E}">
        <p14:creationId xmlns:p14="http://schemas.microsoft.com/office/powerpoint/2010/main" val="3536553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CED572-EDAE-45B5-B65F-96C247B26194}" type="slidenum">
              <a:rPr lang="en-US" smtClean="0"/>
              <a:t>2</a:t>
            </a:fld>
            <a:endParaRPr lang="en-US"/>
          </a:p>
        </p:txBody>
      </p:sp>
    </p:spTree>
    <p:extLst>
      <p:ext uri="{BB962C8B-B14F-4D97-AF65-F5344CB8AC3E}">
        <p14:creationId xmlns:p14="http://schemas.microsoft.com/office/powerpoint/2010/main" val="3137102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24" name="Shape 12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38</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0970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CED572-EDAE-45B5-B65F-96C247B26194}" type="slidenum">
              <a:rPr lang="en-US" smtClean="0"/>
              <a:t>40</a:t>
            </a:fld>
            <a:endParaRPr lang="en-US"/>
          </a:p>
        </p:txBody>
      </p:sp>
    </p:spTree>
    <p:extLst>
      <p:ext uri="{BB962C8B-B14F-4D97-AF65-F5344CB8AC3E}">
        <p14:creationId xmlns:p14="http://schemas.microsoft.com/office/powerpoint/2010/main" val="3085427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CED572-EDAE-45B5-B65F-96C247B26194}" type="slidenum">
              <a:rPr lang="en-US" smtClean="0"/>
              <a:t>50</a:t>
            </a:fld>
            <a:endParaRPr lang="en-US"/>
          </a:p>
        </p:txBody>
      </p:sp>
    </p:spTree>
    <p:extLst>
      <p:ext uri="{BB962C8B-B14F-4D97-AF65-F5344CB8AC3E}">
        <p14:creationId xmlns:p14="http://schemas.microsoft.com/office/powerpoint/2010/main" val="486895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CED572-EDAE-45B5-B65F-96C247B26194}" type="slidenum">
              <a:rPr lang="en-US" smtClean="0"/>
              <a:t>4</a:t>
            </a:fld>
            <a:endParaRPr lang="en-US"/>
          </a:p>
        </p:txBody>
      </p:sp>
    </p:spTree>
    <p:extLst>
      <p:ext uri="{BB962C8B-B14F-4D97-AF65-F5344CB8AC3E}">
        <p14:creationId xmlns:p14="http://schemas.microsoft.com/office/powerpoint/2010/main" val="4222210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CED572-EDAE-45B5-B65F-96C247B26194}" type="slidenum">
              <a:rPr lang="en-US" smtClean="0"/>
              <a:t>10</a:t>
            </a:fld>
            <a:endParaRPr lang="en-US"/>
          </a:p>
        </p:txBody>
      </p:sp>
    </p:spTree>
    <p:extLst>
      <p:ext uri="{BB962C8B-B14F-4D97-AF65-F5344CB8AC3E}">
        <p14:creationId xmlns:p14="http://schemas.microsoft.com/office/powerpoint/2010/main" val="2070618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CED572-EDAE-45B5-B65F-96C247B26194}" type="slidenum">
              <a:rPr lang="en-US" smtClean="0"/>
              <a:t>16</a:t>
            </a:fld>
            <a:endParaRPr lang="en-US"/>
          </a:p>
        </p:txBody>
      </p:sp>
    </p:spTree>
    <p:extLst>
      <p:ext uri="{BB962C8B-B14F-4D97-AF65-F5344CB8AC3E}">
        <p14:creationId xmlns:p14="http://schemas.microsoft.com/office/powerpoint/2010/main" val="1471194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CED572-EDAE-45B5-B65F-96C247B26194}" type="slidenum">
              <a:rPr lang="en-US" smtClean="0"/>
              <a:t>22</a:t>
            </a:fld>
            <a:endParaRPr lang="en-US"/>
          </a:p>
        </p:txBody>
      </p:sp>
    </p:spTree>
    <p:extLst>
      <p:ext uri="{BB962C8B-B14F-4D97-AF65-F5344CB8AC3E}">
        <p14:creationId xmlns:p14="http://schemas.microsoft.com/office/powerpoint/2010/main" val="3084663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CED572-EDAE-45B5-B65F-96C247B26194}" type="slidenum">
              <a:rPr lang="en-US" smtClean="0"/>
              <a:t>28</a:t>
            </a:fld>
            <a:endParaRPr lang="en-US"/>
          </a:p>
        </p:txBody>
      </p:sp>
    </p:spTree>
    <p:extLst>
      <p:ext uri="{BB962C8B-B14F-4D97-AF65-F5344CB8AC3E}">
        <p14:creationId xmlns:p14="http://schemas.microsoft.com/office/powerpoint/2010/main" val="2877072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622729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740661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438266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2450DE-E167-4224-8BA3-99997536ED34}" type="datetime1">
              <a:rPr lang="en-US" smtClean="0"/>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D9099-74F3-4805-8D1B-A7BEE10D6DB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07935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DFD87C-3BB0-464A-A7AB-9F3ED1AFE1EF}" type="datetime1">
              <a:rPr lang="en-US" smtClean="0"/>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D9099-74F3-4805-8D1B-A7BEE10D6DB6}" type="slidenum">
              <a:rPr lang="en-US" smtClean="0"/>
              <a:t>‹#›</a:t>
            </a:fld>
            <a:endParaRPr lang="en-US"/>
          </a:p>
        </p:txBody>
      </p:sp>
    </p:spTree>
    <p:extLst>
      <p:ext uri="{BB962C8B-B14F-4D97-AF65-F5344CB8AC3E}">
        <p14:creationId xmlns:p14="http://schemas.microsoft.com/office/powerpoint/2010/main" val="1919239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B17657-A4FE-4055-AB72-9E8EC1830773}" type="datetime1">
              <a:rPr lang="en-US" smtClean="0"/>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D9099-74F3-4805-8D1B-A7BEE10D6DB6}" type="slidenum">
              <a:rPr lang="en-US" smtClean="0"/>
              <a:t>‹#›</a:t>
            </a:fld>
            <a:endParaRPr lang="en-US"/>
          </a:p>
        </p:txBody>
      </p:sp>
    </p:spTree>
    <p:extLst>
      <p:ext uri="{BB962C8B-B14F-4D97-AF65-F5344CB8AC3E}">
        <p14:creationId xmlns:p14="http://schemas.microsoft.com/office/powerpoint/2010/main" val="290737537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1FFD38-62C6-468E-B48B-6FA489D55099}" type="datetime1">
              <a:rPr lang="en-US" smtClean="0"/>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D9099-74F3-4805-8D1B-A7BEE10D6DB6}" type="slidenum">
              <a:rPr lang="en-US" smtClean="0"/>
              <a:t>‹#›</a:t>
            </a:fld>
            <a:endParaRPr lang="en-US"/>
          </a:p>
        </p:txBody>
      </p:sp>
    </p:spTree>
    <p:extLst>
      <p:ext uri="{BB962C8B-B14F-4D97-AF65-F5344CB8AC3E}">
        <p14:creationId xmlns:p14="http://schemas.microsoft.com/office/powerpoint/2010/main" val="450896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2B55DC-436C-486B-BEA3-19B9B51243B2}" type="datetime1">
              <a:rPr lang="en-US" smtClean="0"/>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D9099-74F3-4805-8D1B-A7BEE10D6DB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842579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B1F734-4E44-488B-8C76-D10CB95448EE}" type="datetime1">
              <a:rPr lang="en-US" smtClean="0"/>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D9099-74F3-4805-8D1B-A7BEE10D6DB6}" type="slidenum">
              <a:rPr lang="en-US" smtClean="0"/>
              <a:t>‹#›</a:t>
            </a:fld>
            <a:endParaRPr lang="en-US"/>
          </a:p>
        </p:txBody>
      </p:sp>
    </p:spTree>
    <p:extLst>
      <p:ext uri="{BB962C8B-B14F-4D97-AF65-F5344CB8AC3E}">
        <p14:creationId xmlns:p14="http://schemas.microsoft.com/office/powerpoint/2010/main" val="2259781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2B09030-C8E6-4AB3-BE95-6AED6EB76FE0}" type="datetime1">
              <a:rPr lang="en-US" smtClean="0"/>
              <a:t>4/21/2015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4D9099-74F3-4805-8D1B-A7BEE10D6DB6}" type="slidenum">
              <a:rPr lang="en-US" smtClean="0"/>
              <a:t>‹#›</a:t>
            </a:fld>
            <a:endParaRPr lang="en-US"/>
          </a:p>
        </p:txBody>
      </p:sp>
    </p:spTree>
    <p:extLst>
      <p:ext uri="{BB962C8B-B14F-4D97-AF65-F5344CB8AC3E}">
        <p14:creationId xmlns:p14="http://schemas.microsoft.com/office/powerpoint/2010/main" val="1087745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1188DC-069E-4FA1-A6D7-51E1C720A390}" type="datetime1">
              <a:rPr lang="en-US" smtClean="0"/>
              <a:t>4/21/2015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4D9099-74F3-4805-8D1B-A7BEE10D6DB6}" type="slidenum">
              <a:rPr lang="en-US" smtClean="0"/>
              <a:t>‹#›</a:t>
            </a:fld>
            <a:endParaRPr lang="en-US"/>
          </a:p>
        </p:txBody>
      </p:sp>
    </p:spTree>
    <p:extLst>
      <p:ext uri="{BB962C8B-B14F-4D97-AF65-F5344CB8AC3E}">
        <p14:creationId xmlns:p14="http://schemas.microsoft.com/office/powerpoint/2010/main" val="1398981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5294DE4-7825-45E1-BB03-3088A172A1DB}" type="datetime1">
              <a:rPr lang="en-US" smtClean="0"/>
              <a:t>4/21/2015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44D9099-74F3-4805-8D1B-A7BEE10D6DB6}" type="slidenum">
              <a:rPr lang="en-US" smtClean="0"/>
              <a:t>‹#›</a:t>
            </a:fld>
            <a:endParaRPr lang="en-US"/>
          </a:p>
        </p:txBody>
      </p:sp>
    </p:spTree>
    <p:extLst>
      <p:ext uri="{BB962C8B-B14F-4D97-AF65-F5344CB8AC3E}">
        <p14:creationId xmlns:p14="http://schemas.microsoft.com/office/powerpoint/2010/main" val="313017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5B01A55-00E4-4029-814F-F0149FCE029E}" type="datetime1">
              <a:rPr lang="en-US" smtClean="0"/>
              <a:t>4/21/2015</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44D9099-74F3-4805-8D1B-A7BEE10D6DB6}" type="slidenum">
              <a:rPr lang="en-US" smtClean="0"/>
              <a:t>‹#›</a:t>
            </a:fld>
            <a:endParaRPr lang="en-US"/>
          </a:p>
        </p:txBody>
      </p:sp>
    </p:spTree>
    <p:extLst>
      <p:ext uri="{BB962C8B-B14F-4D97-AF65-F5344CB8AC3E}">
        <p14:creationId xmlns:p14="http://schemas.microsoft.com/office/powerpoint/2010/main" val="2855690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3FE7C5-EC34-4EFD-8A18-78990CF9FFC2}" type="datetime1">
              <a:rPr lang="en-US" smtClean="0"/>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D9099-74F3-4805-8D1B-A7BEE10D6DB6}" type="slidenum">
              <a:rPr lang="en-US" smtClean="0"/>
              <a:t>‹#›</a:t>
            </a:fld>
            <a:endParaRPr lang="en-US"/>
          </a:p>
        </p:txBody>
      </p:sp>
    </p:spTree>
    <p:extLst>
      <p:ext uri="{BB962C8B-B14F-4D97-AF65-F5344CB8AC3E}">
        <p14:creationId xmlns:p14="http://schemas.microsoft.com/office/powerpoint/2010/main" val="2907632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75A515A5-6F8C-480A-90A8-0CF596811CF9}" type="datetime1">
              <a:rPr lang="en-US" smtClean="0"/>
              <a:t>4/21/2015</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44D9099-74F3-4805-8D1B-A7BEE10D6DB6}"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79698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SoutheastCon Team 1A:</a:t>
            </a:r>
            <a:br>
              <a:rPr lang="en-US" dirty="0" smtClean="0"/>
            </a:br>
            <a:r>
              <a:rPr lang="en-US" dirty="0" smtClean="0"/>
              <a:t>Final Presentation</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a:p>
          <a:p>
            <a:pPr marL="0" indent="0">
              <a:buNone/>
            </a:pPr>
            <a:r>
              <a:rPr lang="en-US" dirty="0" smtClean="0"/>
              <a:t>Donovan Carey (EE)</a:t>
            </a:r>
          </a:p>
          <a:p>
            <a:pPr marL="0" indent="0">
              <a:buNone/>
            </a:pPr>
            <a:r>
              <a:rPr lang="en-US" dirty="0" smtClean="0"/>
              <a:t>Christopher Lewis (</a:t>
            </a:r>
            <a:r>
              <a:rPr lang="en-US" dirty="0" err="1" smtClean="0"/>
              <a:t>CpE</a:t>
            </a:r>
            <a:r>
              <a:rPr lang="en-US" dirty="0" smtClean="0"/>
              <a:t>)</a:t>
            </a:r>
          </a:p>
          <a:p>
            <a:pPr marL="0" indent="0">
              <a:buNone/>
            </a:pPr>
            <a:r>
              <a:rPr lang="en-US" dirty="0" smtClean="0"/>
              <a:t>Kurt </a:t>
            </a:r>
            <a:r>
              <a:rPr lang="en-US" dirty="0" err="1" smtClean="0"/>
              <a:t>Marsman</a:t>
            </a:r>
            <a:r>
              <a:rPr lang="en-US" dirty="0" smtClean="0"/>
              <a:t> (EE)</a:t>
            </a:r>
          </a:p>
          <a:p>
            <a:pPr marL="0" indent="0">
              <a:buNone/>
            </a:pPr>
            <a:r>
              <a:rPr lang="en-US" dirty="0" smtClean="0"/>
              <a:t>James Pace (ME)</a:t>
            </a:r>
          </a:p>
          <a:p>
            <a:pPr marL="0" indent="0">
              <a:buNone/>
            </a:pPr>
            <a:r>
              <a:rPr lang="en-US" dirty="0" smtClean="0"/>
              <a:t>Ryan-David Reyes (ECE)</a:t>
            </a:r>
          </a:p>
          <a:p>
            <a:pPr marL="0" indent="0">
              <a:buNone/>
            </a:pPr>
            <a:r>
              <a:rPr lang="en-US" dirty="0" smtClean="0"/>
              <a:t>Julian Velasquez (EE)</a:t>
            </a:r>
          </a:p>
          <a:p>
            <a:pPr marL="0" indent="0">
              <a:buNone/>
            </a:pPr>
            <a:r>
              <a:rPr lang="en-US" dirty="0" smtClean="0"/>
              <a:t>Nils </a:t>
            </a:r>
            <a:r>
              <a:rPr lang="en-US" dirty="0" err="1" smtClean="0"/>
              <a:t>Bjeren</a:t>
            </a:r>
            <a:r>
              <a:rPr lang="en-US" dirty="0" smtClean="0"/>
              <a:t> (EE)</a:t>
            </a:r>
          </a:p>
        </p:txBody>
      </p:sp>
      <p:sp>
        <p:nvSpPr>
          <p:cNvPr id="4" name="Slide Number Placeholder 3"/>
          <p:cNvSpPr>
            <a:spLocks noGrp="1"/>
          </p:cNvSpPr>
          <p:nvPr>
            <p:ph type="sldNum" sz="quarter" idx="12"/>
          </p:nvPr>
        </p:nvSpPr>
        <p:spPr/>
        <p:txBody>
          <a:bodyPr/>
          <a:lstStyle/>
          <a:p>
            <a:fld id="{644D9099-74F3-4805-8D1B-A7BEE10D6DB6}" type="slidenum">
              <a:rPr lang="en-US" smtClean="0"/>
              <a:t>1</a:t>
            </a:fld>
            <a:endParaRPr lang="en-US"/>
          </a:p>
        </p:txBody>
      </p:sp>
    </p:spTree>
    <p:extLst>
      <p:ext uri="{BB962C8B-B14F-4D97-AF65-F5344CB8AC3E}">
        <p14:creationId xmlns:p14="http://schemas.microsoft.com/office/powerpoint/2010/main" val="2888962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Chassis</a:t>
            </a:r>
            <a:endParaRPr lang="en-US" dirty="0"/>
          </a:p>
        </p:txBody>
      </p:sp>
      <p:sp>
        <p:nvSpPr>
          <p:cNvPr id="9" name="Text Placeholder 8"/>
          <p:cNvSpPr>
            <a:spLocks noGrp="1"/>
          </p:cNvSpPr>
          <p:nvPr>
            <p:ph type="body" idx="1"/>
          </p:nvPr>
        </p:nvSpPr>
        <p:spPr/>
        <p:txBody>
          <a:bodyPr/>
          <a:lstStyle/>
          <a:p>
            <a:r>
              <a:rPr lang="en-US" dirty="0" smtClean="0"/>
              <a:t>Requirements</a:t>
            </a:r>
            <a:endParaRPr lang="en-US" dirty="0"/>
          </a:p>
        </p:txBody>
      </p:sp>
      <p:sp>
        <p:nvSpPr>
          <p:cNvPr id="7" name="Content Placeholder 6"/>
          <p:cNvSpPr>
            <a:spLocks noGrp="1"/>
          </p:cNvSpPr>
          <p:nvPr>
            <p:ph sz="half" idx="2"/>
          </p:nvPr>
        </p:nvSpPr>
        <p:spPr/>
        <p:txBody>
          <a:bodyPr/>
          <a:lstStyle/>
          <a:p>
            <a:r>
              <a:rPr lang="en-US" dirty="0" smtClean="0"/>
              <a:t>Provide structure for everything else to mount to.</a:t>
            </a:r>
          </a:p>
          <a:p>
            <a:r>
              <a:rPr lang="en-US" dirty="0" smtClean="0"/>
              <a:t>Fit in 1ft by 1ft by 1ft size constraint.</a:t>
            </a:r>
          </a:p>
          <a:p>
            <a:r>
              <a:rPr lang="en-US" dirty="0" smtClean="0"/>
              <a:t>Doesn’t fall apart.</a:t>
            </a:r>
            <a:endParaRPr lang="en-US" dirty="0"/>
          </a:p>
        </p:txBody>
      </p:sp>
      <p:sp>
        <p:nvSpPr>
          <p:cNvPr id="10" name="Text Placeholder 9"/>
          <p:cNvSpPr>
            <a:spLocks noGrp="1"/>
          </p:cNvSpPr>
          <p:nvPr>
            <p:ph type="body" sz="quarter" idx="3"/>
          </p:nvPr>
        </p:nvSpPr>
        <p:spPr/>
        <p:txBody>
          <a:bodyPr/>
          <a:lstStyle/>
          <a:p>
            <a:r>
              <a:rPr lang="en-US" dirty="0" smtClean="0"/>
              <a:t>Goals</a:t>
            </a:r>
            <a:endParaRPr lang="en-US" dirty="0"/>
          </a:p>
        </p:txBody>
      </p:sp>
      <p:sp>
        <p:nvSpPr>
          <p:cNvPr id="8" name="Content Placeholder 7"/>
          <p:cNvSpPr>
            <a:spLocks noGrp="1"/>
          </p:cNvSpPr>
          <p:nvPr>
            <p:ph sz="quarter" idx="4"/>
          </p:nvPr>
        </p:nvSpPr>
        <p:spPr/>
        <p:txBody>
          <a:bodyPr/>
          <a:lstStyle/>
          <a:p>
            <a:r>
              <a:rPr lang="en-US" dirty="0" smtClean="0"/>
              <a:t>Allow for easy maintenance.</a:t>
            </a:r>
          </a:p>
          <a:p>
            <a:pPr lvl="1"/>
            <a:r>
              <a:rPr lang="en-US" dirty="0" smtClean="0"/>
              <a:t>Modularity</a:t>
            </a:r>
          </a:p>
          <a:p>
            <a:r>
              <a:rPr lang="en-US" dirty="0" smtClean="0"/>
              <a:t>Flexibility &amp; Ease in mounting components.</a:t>
            </a:r>
            <a:endParaRPr lang="en-US" dirty="0"/>
          </a:p>
        </p:txBody>
      </p:sp>
      <p:sp>
        <p:nvSpPr>
          <p:cNvPr id="2" name="Slide Number Placeholder 1"/>
          <p:cNvSpPr>
            <a:spLocks noGrp="1"/>
          </p:cNvSpPr>
          <p:nvPr>
            <p:ph type="sldNum" sz="quarter" idx="12"/>
          </p:nvPr>
        </p:nvSpPr>
        <p:spPr/>
        <p:txBody>
          <a:bodyPr/>
          <a:lstStyle/>
          <a:p>
            <a:fld id="{644D9099-74F3-4805-8D1B-A7BEE10D6DB6}" type="slidenum">
              <a:rPr lang="en-US" smtClean="0"/>
              <a:t>10</a:t>
            </a:fld>
            <a:endParaRPr lang="en-US"/>
          </a:p>
        </p:txBody>
      </p:sp>
      <p:sp>
        <p:nvSpPr>
          <p:cNvPr id="3" name="Footer Placeholder 2"/>
          <p:cNvSpPr>
            <a:spLocks noGrp="1"/>
          </p:cNvSpPr>
          <p:nvPr>
            <p:ph type="ftr" sz="quarter" idx="11"/>
          </p:nvPr>
        </p:nvSpPr>
        <p:spPr/>
        <p:txBody>
          <a:bodyPr/>
          <a:lstStyle/>
          <a:p>
            <a:r>
              <a:rPr lang="en-US" smtClean="0"/>
              <a:t>James Pace</a:t>
            </a:r>
            <a:endParaRPr lang="en-US"/>
          </a:p>
        </p:txBody>
      </p:sp>
    </p:spTree>
    <p:extLst>
      <p:ext uri="{BB962C8B-B14F-4D97-AF65-F5344CB8AC3E}">
        <p14:creationId xmlns:p14="http://schemas.microsoft.com/office/powerpoint/2010/main" val="1835208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Alternatives Considered</a:t>
            </a:r>
            <a:endParaRPr lang="en-US" dirty="0"/>
          </a:p>
        </p:txBody>
      </p:sp>
      <p:sp>
        <p:nvSpPr>
          <p:cNvPr id="8" name="Content Placeholder 7"/>
          <p:cNvSpPr>
            <a:spLocks noGrp="1"/>
          </p:cNvSpPr>
          <p:nvPr>
            <p:ph idx="1"/>
          </p:nvPr>
        </p:nvSpPr>
        <p:spPr/>
        <p:txBody>
          <a:bodyPr/>
          <a:lstStyle/>
          <a:p>
            <a:r>
              <a:rPr lang="en-US" dirty="0" smtClean="0"/>
              <a:t>U-Shaped Chassis</a:t>
            </a:r>
          </a:p>
          <a:p>
            <a:r>
              <a:rPr lang="en-US" dirty="0" smtClean="0"/>
              <a:t>Hole in Center of Chassis</a:t>
            </a:r>
          </a:p>
          <a:p>
            <a:r>
              <a:rPr lang="en-US" dirty="0" smtClean="0"/>
              <a:t>Simple Cube Design</a:t>
            </a:r>
            <a:endParaRPr lang="en-US" dirty="0"/>
          </a:p>
        </p:txBody>
      </p:sp>
      <p:sp>
        <p:nvSpPr>
          <p:cNvPr id="2" name="Slide Number Placeholder 1"/>
          <p:cNvSpPr>
            <a:spLocks noGrp="1"/>
          </p:cNvSpPr>
          <p:nvPr>
            <p:ph type="sldNum" sz="quarter" idx="12"/>
          </p:nvPr>
        </p:nvSpPr>
        <p:spPr/>
        <p:txBody>
          <a:bodyPr/>
          <a:lstStyle/>
          <a:p>
            <a:fld id="{644D9099-74F3-4805-8D1B-A7BEE10D6DB6}" type="slidenum">
              <a:rPr lang="en-US" smtClean="0"/>
              <a:t>11</a:t>
            </a:fld>
            <a:endParaRPr lang="en-US"/>
          </a:p>
        </p:txBody>
      </p:sp>
      <p:sp>
        <p:nvSpPr>
          <p:cNvPr id="3" name="Footer Placeholder 2"/>
          <p:cNvSpPr>
            <a:spLocks noGrp="1"/>
          </p:cNvSpPr>
          <p:nvPr>
            <p:ph type="ftr" sz="quarter" idx="11"/>
          </p:nvPr>
        </p:nvSpPr>
        <p:spPr/>
        <p:txBody>
          <a:bodyPr/>
          <a:lstStyle/>
          <a:p>
            <a:r>
              <a:rPr lang="en-US" smtClean="0"/>
              <a:t>James Pace</a:t>
            </a:r>
            <a:endParaRPr lang="en-US"/>
          </a:p>
        </p:txBody>
      </p:sp>
    </p:spTree>
    <p:extLst>
      <p:ext uri="{BB962C8B-B14F-4D97-AF65-F5344CB8AC3E}">
        <p14:creationId xmlns:p14="http://schemas.microsoft.com/office/powerpoint/2010/main" val="1244041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Chosen Design</a:t>
            </a:r>
            <a:endParaRPr lang="en-US" dirty="0"/>
          </a:p>
        </p:txBody>
      </p:sp>
      <p:pic>
        <p:nvPicPr>
          <p:cNvPr id="5" name="Content Placeholder 4" descr="11157422_1000126926664931_3418724043601292415_o.jpg"/>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22325" y="2468761"/>
            <a:ext cx="3703638" cy="2777728"/>
          </a:xfrm>
        </p:spPr>
      </p:pic>
      <p:sp>
        <p:nvSpPr>
          <p:cNvPr id="4" name="Content Placeholder 3"/>
          <p:cNvSpPr>
            <a:spLocks noGrp="1"/>
          </p:cNvSpPr>
          <p:nvPr>
            <p:ph sz="half" idx="2"/>
          </p:nvPr>
        </p:nvSpPr>
        <p:spPr/>
        <p:txBody>
          <a:bodyPr/>
          <a:lstStyle/>
          <a:p>
            <a:r>
              <a:rPr lang="en-US" dirty="0" smtClean="0"/>
              <a:t>Simple box shape</a:t>
            </a:r>
          </a:p>
          <a:p>
            <a:r>
              <a:rPr lang="en-US" dirty="0" smtClean="0"/>
              <a:t>Extruded Aluminum</a:t>
            </a:r>
          </a:p>
          <a:p>
            <a:r>
              <a:rPr lang="en-US" dirty="0" smtClean="0"/>
              <a:t>Layered</a:t>
            </a:r>
          </a:p>
          <a:p>
            <a:pPr lvl="1"/>
            <a:r>
              <a:rPr lang="en-US" dirty="0" smtClean="0"/>
              <a:t>Layers remove easily, allowing access to electronics</a:t>
            </a:r>
          </a:p>
          <a:p>
            <a:endParaRPr lang="en-US" dirty="0"/>
          </a:p>
        </p:txBody>
      </p:sp>
      <p:sp>
        <p:nvSpPr>
          <p:cNvPr id="3" name="Slide Number Placeholder 2"/>
          <p:cNvSpPr>
            <a:spLocks noGrp="1"/>
          </p:cNvSpPr>
          <p:nvPr>
            <p:ph type="sldNum" sz="quarter" idx="12"/>
          </p:nvPr>
        </p:nvSpPr>
        <p:spPr/>
        <p:txBody>
          <a:bodyPr/>
          <a:lstStyle/>
          <a:p>
            <a:fld id="{644D9099-74F3-4805-8D1B-A7BEE10D6DB6}" type="slidenum">
              <a:rPr lang="en-US" smtClean="0"/>
              <a:t>12</a:t>
            </a:fld>
            <a:endParaRPr lang="en-US"/>
          </a:p>
        </p:txBody>
      </p:sp>
      <p:sp>
        <p:nvSpPr>
          <p:cNvPr id="6" name="Footer Placeholder 5"/>
          <p:cNvSpPr>
            <a:spLocks noGrp="1"/>
          </p:cNvSpPr>
          <p:nvPr>
            <p:ph type="ftr" sz="quarter" idx="11"/>
          </p:nvPr>
        </p:nvSpPr>
        <p:spPr/>
        <p:txBody>
          <a:bodyPr/>
          <a:lstStyle/>
          <a:p>
            <a:r>
              <a:rPr lang="en-US" smtClean="0"/>
              <a:t>James Pace</a:t>
            </a:r>
            <a:endParaRPr lang="en-US"/>
          </a:p>
        </p:txBody>
      </p:sp>
    </p:spTree>
    <p:extLst>
      <p:ext uri="{BB962C8B-B14F-4D97-AF65-F5344CB8AC3E}">
        <p14:creationId xmlns:p14="http://schemas.microsoft.com/office/powerpoint/2010/main" val="3813320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Easy Attachment</a:t>
            </a:r>
            <a:endParaRPr lang="en-US" dirty="0"/>
          </a:p>
        </p:txBody>
      </p:sp>
      <p:pic>
        <p:nvPicPr>
          <p:cNvPr id="5" name="Content Placeholder 4" descr="1417811_1000126933331597_2973168500536112942_o.jpg"/>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22325" y="2468761"/>
            <a:ext cx="3703638" cy="2777728"/>
          </a:xfrm>
        </p:spPr>
      </p:pic>
      <p:sp>
        <p:nvSpPr>
          <p:cNvPr id="4" name="Content Placeholder 3"/>
          <p:cNvSpPr>
            <a:spLocks noGrp="1"/>
          </p:cNvSpPr>
          <p:nvPr>
            <p:ph sz="half" idx="2"/>
          </p:nvPr>
        </p:nvSpPr>
        <p:spPr/>
        <p:txBody>
          <a:bodyPr>
            <a:normAutofit/>
          </a:bodyPr>
          <a:lstStyle/>
          <a:p>
            <a:r>
              <a:rPr lang="en-US" dirty="0" smtClean="0"/>
              <a:t>Extrusion Provides easy mounting holes for everything.</a:t>
            </a:r>
          </a:p>
          <a:p>
            <a:endParaRPr lang="en-US" dirty="0"/>
          </a:p>
          <a:p>
            <a:r>
              <a:rPr lang="en-US" dirty="0" smtClean="0"/>
              <a:t>Particularly:</a:t>
            </a:r>
          </a:p>
          <a:p>
            <a:pPr lvl="1"/>
            <a:r>
              <a:rPr lang="en-US" dirty="0" smtClean="0"/>
              <a:t>Skirt</a:t>
            </a:r>
          </a:p>
          <a:p>
            <a:pPr lvl="1"/>
            <a:r>
              <a:rPr lang="en-US" dirty="0" smtClean="0"/>
              <a:t>Dorito</a:t>
            </a:r>
          </a:p>
          <a:p>
            <a:pPr marL="0" indent="0">
              <a:buNone/>
            </a:pPr>
            <a:endParaRPr lang="en-US" dirty="0" smtClean="0"/>
          </a:p>
          <a:p>
            <a:endParaRPr lang="en-US" dirty="0"/>
          </a:p>
        </p:txBody>
      </p:sp>
      <p:sp>
        <p:nvSpPr>
          <p:cNvPr id="3" name="Slide Number Placeholder 2"/>
          <p:cNvSpPr>
            <a:spLocks noGrp="1"/>
          </p:cNvSpPr>
          <p:nvPr>
            <p:ph type="sldNum" sz="quarter" idx="12"/>
          </p:nvPr>
        </p:nvSpPr>
        <p:spPr/>
        <p:txBody>
          <a:bodyPr/>
          <a:lstStyle/>
          <a:p>
            <a:fld id="{644D9099-74F3-4805-8D1B-A7BEE10D6DB6}" type="slidenum">
              <a:rPr lang="en-US" smtClean="0"/>
              <a:t>13</a:t>
            </a:fld>
            <a:endParaRPr lang="en-US"/>
          </a:p>
        </p:txBody>
      </p:sp>
      <p:sp>
        <p:nvSpPr>
          <p:cNvPr id="6" name="Footer Placeholder 5"/>
          <p:cNvSpPr>
            <a:spLocks noGrp="1"/>
          </p:cNvSpPr>
          <p:nvPr>
            <p:ph type="ftr" sz="quarter" idx="11"/>
          </p:nvPr>
        </p:nvSpPr>
        <p:spPr/>
        <p:txBody>
          <a:bodyPr/>
          <a:lstStyle/>
          <a:p>
            <a:r>
              <a:rPr lang="en-US" smtClean="0"/>
              <a:t>James Pace</a:t>
            </a:r>
            <a:endParaRPr lang="en-US"/>
          </a:p>
        </p:txBody>
      </p:sp>
    </p:spTree>
    <p:extLst>
      <p:ext uri="{BB962C8B-B14F-4D97-AF65-F5344CB8AC3E}">
        <p14:creationId xmlns:p14="http://schemas.microsoft.com/office/powerpoint/2010/main" val="3606541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 Flexibility</a:t>
            </a:r>
            <a:endParaRPr lang="en-US" dirty="0"/>
          </a:p>
        </p:txBody>
      </p:sp>
      <p:sp>
        <p:nvSpPr>
          <p:cNvPr id="5" name="Content Placeholder 4"/>
          <p:cNvSpPr>
            <a:spLocks noGrp="1"/>
          </p:cNvSpPr>
          <p:nvPr>
            <p:ph idx="1"/>
          </p:nvPr>
        </p:nvSpPr>
        <p:spPr/>
        <p:txBody>
          <a:bodyPr/>
          <a:lstStyle/>
          <a:p>
            <a:r>
              <a:rPr lang="en-US" dirty="0" smtClean="0"/>
              <a:t>(Chassis </a:t>
            </a:r>
            <a:r>
              <a:rPr lang="en-US" dirty="0"/>
              <a:t>b</a:t>
            </a:r>
            <a:r>
              <a:rPr lang="en-US" dirty="0" smtClean="0"/>
              <a:t>uilt before arms finalized.)</a:t>
            </a:r>
          </a:p>
          <a:p>
            <a:r>
              <a:rPr lang="en-US" dirty="0" smtClean="0"/>
              <a:t>Simple cube design allowed for flexibility when finalizing arms.</a:t>
            </a:r>
          </a:p>
          <a:p>
            <a:r>
              <a:rPr lang="en-US" dirty="0" smtClean="0"/>
              <a:t>Lots of possibilities stayed open, even with the chassis being designed so quickly.</a:t>
            </a:r>
          </a:p>
        </p:txBody>
      </p:sp>
      <p:sp>
        <p:nvSpPr>
          <p:cNvPr id="3" name="Slide Number Placeholder 2"/>
          <p:cNvSpPr>
            <a:spLocks noGrp="1"/>
          </p:cNvSpPr>
          <p:nvPr>
            <p:ph type="sldNum" sz="quarter" idx="12"/>
          </p:nvPr>
        </p:nvSpPr>
        <p:spPr/>
        <p:txBody>
          <a:bodyPr/>
          <a:lstStyle/>
          <a:p>
            <a:fld id="{644D9099-74F3-4805-8D1B-A7BEE10D6DB6}" type="slidenum">
              <a:rPr lang="en-US" smtClean="0"/>
              <a:t>14</a:t>
            </a:fld>
            <a:endParaRPr lang="en-US"/>
          </a:p>
        </p:txBody>
      </p:sp>
      <p:sp>
        <p:nvSpPr>
          <p:cNvPr id="4" name="Footer Placeholder 3"/>
          <p:cNvSpPr>
            <a:spLocks noGrp="1"/>
          </p:cNvSpPr>
          <p:nvPr>
            <p:ph type="ftr" sz="quarter" idx="11"/>
          </p:nvPr>
        </p:nvSpPr>
        <p:spPr/>
        <p:txBody>
          <a:bodyPr/>
          <a:lstStyle/>
          <a:p>
            <a:r>
              <a:rPr lang="en-US" smtClean="0"/>
              <a:t>James Pace</a:t>
            </a:r>
            <a:endParaRPr lang="en-US"/>
          </a:p>
        </p:txBody>
      </p:sp>
    </p:spTree>
    <p:extLst>
      <p:ext uri="{BB962C8B-B14F-4D97-AF65-F5344CB8AC3E}">
        <p14:creationId xmlns:p14="http://schemas.microsoft.com/office/powerpoint/2010/main" val="71571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 Following</a:t>
            </a:r>
            <a:endParaRPr lang="en-US" dirty="0"/>
          </a:p>
        </p:txBody>
      </p:sp>
      <p:sp>
        <p:nvSpPr>
          <p:cNvPr id="3" name="Text Placeholder 2"/>
          <p:cNvSpPr>
            <a:spLocks noGrp="1"/>
          </p:cNvSpPr>
          <p:nvPr>
            <p:ph type="body" idx="1"/>
          </p:nvPr>
        </p:nvSpPr>
        <p:spPr/>
        <p:txBody>
          <a:bodyPr/>
          <a:lstStyle/>
          <a:p>
            <a:r>
              <a:rPr lang="en-US" dirty="0" smtClean="0"/>
              <a:t>Nils </a:t>
            </a:r>
            <a:r>
              <a:rPr lang="en-US" dirty="0" err="1" smtClean="0"/>
              <a:t>Bjeren</a:t>
            </a:r>
            <a:endParaRPr lang="en-US" dirty="0"/>
          </a:p>
        </p:txBody>
      </p:sp>
      <p:sp>
        <p:nvSpPr>
          <p:cNvPr id="4" name="Slide Number Placeholder 3"/>
          <p:cNvSpPr>
            <a:spLocks noGrp="1"/>
          </p:cNvSpPr>
          <p:nvPr>
            <p:ph type="sldNum" sz="quarter" idx="12"/>
          </p:nvPr>
        </p:nvSpPr>
        <p:spPr/>
        <p:txBody>
          <a:bodyPr/>
          <a:lstStyle/>
          <a:p>
            <a:fld id="{644D9099-74F3-4805-8D1B-A7BEE10D6DB6}" type="slidenum">
              <a:rPr lang="en-US" smtClean="0"/>
              <a:t>15</a:t>
            </a:fld>
            <a:endParaRPr lang="en-US"/>
          </a:p>
        </p:txBody>
      </p:sp>
    </p:spTree>
    <p:extLst>
      <p:ext uri="{BB962C8B-B14F-4D97-AF65-F5344CB8AC3E}">
        <p14:creationId xmlns:p14="http://schemas.microsoft.com/office/powerpoint/2010/main" val="1949090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 Following System</a:t>
            </a:r>
            <a:endParaRPr lang="en-US" dirty="0"/>
          </a:p>
        </p:txBody>
      </p:sp>
      <p:sp>
        <p:nvSpPr>
          <p:cNvPr id="3" name="Content Placeholder 2"/>
          <p:cNvSpPr>
            <a:spLocks noGrp="1"/>
          </p:cNvSpPr>
          <p:nvPr>
            <p:ph sz="half" idx="1"/>
          </p:nvPr>
        </p:nvSpPr>
        <p:spPr/>
        <p:txBody>
          <a:bodyPr>
            <a:normAutofit/>
          </a:bodyPr>
          <a:lstStyle/>
          <a:p>
            <a:pPr marL="0" indent="0">
              <a:buNone/>
            </a:pPr>
            <a:r>
              <a:rPr lang="en-US" dirty="0" smtClean="0"/>
              <a:t>Requirements</a:t>
            </a:r>
          </a:p>
          <a:p>
            <a:r>
              <a:rPr lang="en-US" dirty="0" smtClean="0"/>
              <a:t>Follow white line</a:t>
            </a:r>
          </a:p>
          <a:p>
            <a:r>
              <a:rPr lang="en-US" dirty="0" smtClean="0"/>
              <a:t>Navigate corners</a:t>
            </a:r>
          </a:p>
          <a:p>
            <a:r>
              <a:rPr lang="en-US" dirty="0" smtClean="0"/>
              <a:t>Navigate curves</a:t>
            </a:r>
          </a:p>
          <a:p>
            <a:r>
              <a:rPr lang="en-US" dirty="0" smtClean="0"/>
              <a:t>Navigate T-junctions</a:t>
            </a:r>
          </a:p>
          <a:p>
            <a:r>
              <a:rPr lang="en-US" dirty="0" smtClean="0"/>
              <a:t>Branch-and-return</a:t>
            </a:r>
            <a:endParaRPr lang="en-US" dirty="0"/>
          </a:p>
        </p:txBody>
      </p:sp>
      <p:sp>
        <p:nvSpPr>
          <p:cNvPr id="4" name="Content Placeholder 3"/>
          <p:cNvSpPr>
            <a:spLocks noGrp="1"/>
          </p:cNvSpPr>
          <p:nvPr>
            <p:ph sz="half" idx="2"/>
          </p:nvPr>
        </p:nvSpPr>
        <p:spPr/>
        <p:txBody>
          <a:bodyPr>
            <a:normAutofit/>
          </a:bodyPr>
          <a:lstStyle/>
          <a:p>
            <a:pPr marL="0" indent="0">
              <a:buNone/>
            </a:pPr>
            <a:r>
              <a:rPr lang="en-US" dirty="0" smtClean="0"/>
              <a:t>Design Alternatives</a:t>
            </a:r>
          </a:p>
          <a:p>
            <a:r>
              <a:rPr lang="en-US" dirty="0" smtClean="0"/>
              <a:t>Camera</a:t>
            </a:r>
          </a:p>
          <a:p>
            <a:r>
              <a:rPr lang="en-US" dirty="0" smtClean="0"/>
              <a:t>IRR Sensors</a:t>
            </a:r>
          </a:p>
          <a:p>
            <a:pPr lvl="1"/>
            <a:r>
              <a:rPr lang="en-US" dirty="0" smtClean="0"/>
              <a:t>3x3 </a:t>
            </a:r>
            <a:r>
              <a:rPr lang="en-US" dirty="0"/>
              <a:t>s</a:t>
            </a:r>
            <a:r>
              <a:rPr lang="en-US" dirty="0" smtClean="0"/>
              <a:t>ensor grid</a:t>
            </a:r>
          </a:p>
          <a:p>
            <a:pPr lvl="1"/>
            <a:r>
              <a:rPr lang="en-US" dirty="0" smtClean="0"/>
              <a:t>Integrated row of sensors</a:t>
            </a:r>
            <a:endParaRPr lang="en-US" dirty="0"/>
          </a:p>
        </p:txBody>
      </p:sp>
      <p:sp>
        <p:nvSpPr>
          <p:cNvPr id="5" name="Slide Number Placeholder 4"/>
          <p:cNvSpPr>
            <a:spLocks noGrp="1"/>
          </p:cNvSpPr>
          <p:nvPr>
            <p:ph type="sldNum" sz="quarter" idx="12"/>
          </p:nvPr>
        </p:nvSpPr>
        <p:spPr/>
        <p:txBody>
          <a:bodyPr/>
          <a:lstStyle/>
          <a:p>
            <a:fld id="{644D9099-74F3-4805-8D1B-A7BEE10D6DB6}" type="slidenum">
              <a:rPr lang="en-US" smtClean="0"/>
              <a:t>16</a:t>
            </a:fld>
            <a:endParaRPr lang="en-US"/>
          </a:p>
        </p:txBody>
      </p:sp>
      <p:sp>
        <p:nvSpPr>
          <p:cNvPr id="6" name="Footer Placeholder 5"/>
          <p:cNvSpPr>
            <a:spLocks noGrp="1"/>
          </p:cNvSpPr>
          <p:nvPr>
            <p:ph type="ftr" sz="quarter" idx="11"/>
          </p:nvPr>
        </p:nvSpPr>
        <p:spPr/>
        <p:txBody>
          <a:bodyPr/>
          <a:lstStyle/>
          <a:p>
            <a:r>
              <a:rPr lang="en-US" smtClean="0"/>
              <a:t>Nils Bjeren</a:t>
            </a:r>
            <a:endParaRPr lang="en-US"/>
          </a:p>
        </p:txBody>
      </p:sp>
    </p:spTree>
    <p:extLst>
      <p:ext uri="{BB962C8B-B14F-4D97-AF65-F5344CB8AC3E}">
        <p14:creationId xmlns:p14="http://schemas.microsoft.com/office/powerpoint/2010/main" val="284917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a:t>
            </a:r>
            <a:endParaRPr lang="en-US" dirty="0"/>
          </a:p>
        </p:txBody>
      </p:sp>
      <p:sp>
        <p:nvSpPr>
          <p:cNvPr id="3" name="Content Placeholder 2"/>
          <p:cNvSpPr>
            <a:spLocks noGrp="1"/>
          </p:cNvSpPr>
          <p:nvPr>
            <p:ph idx="1"/>
          </p:nvPr>
        </p:nvSpPr>
        <p:spPr>
          <a:xfrm>
            <a:off x="628650" y="1825624"/>
            <a:ext cx="3943350" cy="4716843"/>
          </a:xfrm>
        </p:spPr>
        <p:txBody>
          <a:bodyPr>
            <a:normAutofit/>
          </a:bodyPr>
          <a:lstStyle/>
          <a:p>
            <a:pPr marL="0" indent="0">
              <a:buNone/>
            </a:pPr>
            <a:r>
              <a:rPr lang="en-US" dirty="0" smtClean="0"/>
              <a:t>Advantages:</a:t>
            </a:r>
          </a:p>
          <a:p>
            <a:r>
              <a:rPr lang="en-US" dirty="0" smtClean="0"/>
              <a:t>Flexibility</a:t>
            </a:r>
          </a:p>
          <a:p>
            <a:r>
              <a:rPr lang="en-US" dirty="0" smtClean="0"/>
              <a:t>Power</a:t>
            </a:r>
          </a:p>
          <a:p>
            <a:endParaRPr lang="en-US" dirty="0"/>
          </a:p>
          <a:p>
            <a:pPr marL="0" indent="0">
              <a:buNone/>
            </a:pPr>
            <a:r>
              <a:rPr lang="en-US" dirty="0" smtClean="0"/>
              <a:t>Disadvantages:</a:t>
            </a:r>
          </a:p>
          <a:p>
            <a:r>
              <a:rPr lang="en-US" dirty="0" smtClean="0"/>
              <a:t>Complexity (image processing)</a:t>
            </a:r>
          </a:p>
          <a:p>
            <a:endParaRPr lang="en-US" dirty="0" smtClean="0"/>
          </a:p>
          <a:p>
            <a:pPr marL="0" indent="0">
              <a:buNone/>
            </a:pPr>
            <a:r>
              <a:rPr lang="en-US" dirty="0" smtClean="0"/>
              <a:t>Decided against at an early stage because of complexity</a:t>
            </a:r>
          </a:p>
        </p:txBody>
      </p:sp>
      <p:pic>
        <p:nvPicPr>
          <p:cNvPr id="1026" name="Picture 2" descr="http://www.logitech.com/assets/30032/3/logitech-hd-webcam-c26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4946" y="1737361"/>
            <a:ext cx="2931814" cy="27146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linuxgizmos.com/files/beaglebone-black-fro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1429" y="3657600"/>
            <a:ext cx="3958848" cy="25305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44D9099-74F3-4805-8D1B-A7BEE10D6DB6}" type="slidenum">
              <a:rPr lang="en-US" smtClean="0"/>
              <a:t>17</a:t>
            </a:fld>
            <a:endParaRPr lang="en-US"/>
          </a:p>
        </p:txBody>
      </p:sp>
      <p:sp>
        <p:nvSpPr>
          <p:cNvPr id="5" name="Footer Placeholder 4"/>
          <p:cNvSpPr>
            <a:spLocks noGrp="1"/>
          </p:cNvSpPr>
          <p:nvPr>
            <p:ph type="ftr" sz="quarter" idx="11"/>
          </p:nvPr>
        </p:nvSpPr>
        <p:spPr/>
        <p:txBody>
          <a:bodyPr/>
          <a:lstStyle/>
          <a:p>
            <a:r>
              <a:rPr lang="en-US" smtClean="0"/>
              <a:t>Nils Bjeren</a:t>
            </a:r>
            <a:endParaRPr lang="en-US"/>
          </a:p>
        </p:txBody>
      </p:sp>
    </p:spTree>
    <p:extLst>
      <p:ext uri="{BB962C8B-B14F-4D97-AF65-F5344CB8AC3E}">
        <p14:creationId xmlns:p14="http://schemas.microsoft.com/office/powerpoint/2010/main" val="684476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3x3 IRR sensor grid</a:t>
            </a:r>
            <a:endParaRPr lang="en-US" dirty="0"/>
          </a:p>
        </p:txBody>
      </p:sp>
      <p:sp>
        <p:nvSpPr>
          <p:cNvPr id="3" name="Content Placeholder 2"/>
          <p:cNvSpPr>
            <a:spLocks noGrp="1"/>
          </p:cNvSpPr>
          <p:nvPr>
            <p:ph idx="1"/>
          </p:nvPr>
        </p:nvSpPr>
        <p:spPr>
          <a:xfrm>
            <a:off x="628650" y="1825625"/>
            <a:ext cx="3943350" cy="4351338"/>
          </a:xfrm>
        </p:spPr>
        <p:txBody>
          <a:bodyPr>
            <a:normAutofit/>
          </a:bodyPr>
          <a:lstStyle/>
          <a:p>
            <a:pPr marL="0" indent="0">
              <a:buNone/>
            </a:pPr>
            <a:r>
              <a:rPr lang="en-US" dirty="0" smtClean="0"/>
              <a:t>Advantages:</a:t>
            </a:r>
            <a:endParaRPr lang="en-US" dirty="0"/>
          </a:p>
          <a:p>
            <a:r>
              <a:rPr lang="en-US" dirty="0" smtClean="0"/>
              <a:t>Simpler than camera</a:t>
            </a:r>
          </a:p>
          <a:p>
            <a:r>
              <a:rPr lang="en-US" dirty="0" smtClean="0"/>
              <a:t>Can make use of Mecanum wheels</a:t>
            </a:r>
          </a:p>
          <a:p>
            <a:endParaRPr lang="en-US" dirty="0"/>
          </a:p>
          <a:p>
            <a:pPr marL="0" indent="0">
              <a:buNone/>
            </a:pPr>
            <a:r>
              <a:rPr lang="en-US" dirty="0" smtClean="0"/>
              <a:t>Disadvantages:</a:t>
            </a:r>
          </a:p>
          <a:p>
            <a:r>
              <a:rPr lang="en-US" dirty="0" smtClean="0"/>
              <a:t>Still essentially pattern recognition</a:t>
            </a:r>
          </a:p>
          <a:p>
            <a:r>
              <a:rPr lang="en-US" dirty="0" smtClean="0"/>
              <a:t>Not proven solution</a:t>
            </a:r>
          </a:p>
          <a:p>
            <a:pPr marL="0" indent="0">
              <a:buNone/>
            </a:pPr>
            <a:endParaRPr lang="en-US" dirty="0"/>
          </a:p>
          <a:p>
            <a:pPr marL="0" indent="0">
              <a:buNone/>
            </a:pPr>
            <a:r>
              <a:rPr lang="en-US" dirty="0" smtClean="0"/>
              <a:t>Was originally implemented, but scrapped after extensive testing.</a:t>
            </a:r>
          </a:p>
        </p:txBody>
      </p:sp>
      <p:pic>
        <p:nvPicPr>
          <p:cNvPr id="2050" name="Picture 2" descr="SparkFun Line Sensor Breakout - QRE1113 (Digit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7321" y="1737361"/>
            <a:ext cx="1711862" cy="17118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5358988" y="3172554"/>
            <a:ext cx="3153947" cy="3133197"/>
          </a:xfrm>
          <a:prstGeom prst="rect">
            <a:avLst/>
          </a:prstGeom>
        </p:spPr>
      </p:pic>
      <p:sp>
        <p:nvSpPr>
          <p:cNvPr id="5" name="Slide Number Placeholder 4"/>
          <p:cNvSpPr>
            <a:spLocks noGrp="1"/>
          </p:cNvSpPr>
          <p:nvPr>
            <p:ph type="sldNum" sz="quarter" idx="12"/>
          </p:nvPr>
        </p:nvSpPr>
        <p:spPr/>
        <p:txBody>
          <a:bodyPr/>
          <a:lstStyle/>
          <a:p>
            <a:fld id="{644D9099-74F3-4805-8D1B-A7BEE10D6DB6}" type="slidenum">
              <a:rPr lang="en-US" smtClean="0"/>
              <a:t>18</a:t>
            </a:fld>
            <a:endParaRPr lang="en-US"/>
          </a:p>
        </p:txBody>
      </p:sp>
      <p:sp>
        <p:nvSpPr>
          <p:cNvPr id="6" name="Footer Placeholder 5"/>
          <p:cNvSpPr>
            <a:spLocks noGrp="1"/>
          </p:cNvSpPr>
          <p:nvPr>
            <p:ph type="ftr" sz="quarter" idx="11"/>
          </p:nvPr>
        </p:nvSpPr>
        <p:spPr/>
        <p:txBody>
          <a:bodyPr/>
          <a:lstStyle/>
          <a:p>
            <a:r>
              <a:rPr lang="en-US" smtClean="0"/>
              <a:t>Nils Bjeren</a:t>
            </a:r>
            <a:endParaRPr lang="en-US"/>
          </a:p>
        </p:txBody>
      </p:sp>
    </p:spTree>
    <p:extLst>
      <p:ext uri="{BB962C8B-B14F-4D97-AF65-F5344CB8AC3E}">
        <p14:creationId xmlns:p14="http://schemas.microsoft.com/office/powerpoint/2010/main" val="3230650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IRR sensor rows</a:t>
            </a:r>
            <a:endParaRPr lang="en-US" dirty="0"/>
          </a:p>
        </p:txBody>
      </p:sp>
      <p:sp>
        <p:nvSpPr>
          <p:cNvPr id="3" name="Content Placeholder 2"/>
          <p:cNvSpPr>
            <a:spLocks noGrp="1"/>
          </p:cNvSpPr>
          <p:nvPr>
            <p:ph idx="1"/>
          </p:nvPr>
        </p:nvSpPr>
        <p:spPr>
          <a:xfrm>
            <a:off x="628650" y="1825625"/>
            <a:ext cx="3930471" cy="4351338"/>
          </a:xfrm>
        </p:spPr>
        <p:txBody>
          <a:bodyPr>
            <a:normAutofit fontScale="85000" lnSpcReduction="20000"/>
          </a:bodyPr>
          <a:lstStyle/>
          <a:p>
            <a:pPr marL="0" indent="0">
              <a:buNone/>
            </a:pPr>
            <a:r>
              <a:rPr lang="en-US" dirty="0" smtClean="0"/>
              <a:t>One sensor row on each end, as well as a single IRR sensor on each side for branch detection.</a:t>
            </a:r>
          </a:p>
          <a:p>
            <a:pPr marL="0" indent="0">
              <a:buNone/>
            </a:pPr>
            <a:endParaRPr lang="en-US" dirty="0"/>
          </a:p>
          <a:p>
            <a:pPr marL="0" indent="0">
              <a:buNone/>
            </a:pPr>
            <a:r>
              <a:rPr lang="en-US" dirty="0" smtClean="0"/>
              <a:t>Advantages:</a:t>
            </a:r>
          </a:p>
          <a:p>
            <a:r>
              <a:rPr lang="en-US" dirty="0" smtClean="0"/>
              <a:t>Solved problem</a:t>
            </a:r>
          </a:p>
          <a:p>
            <a:r>
              <a:rPr lang="en-US" dirty="0" smtClean="0"/>
              <a:t>Provides greater resolution than 3x3 grid</a:t>
            </a:r>
          </a:p>
          <a:p>
            <a:endParaRPr lang="en-US" dirty="0"/>
          </a:p>
          <a:p>
            <a:pPr marL="0" indent="0">
              <a:buNone/>
            </a:pPr>
            <a:r>
              <a:rPr lang="en-US" dirty="0" smtClean="0"/>
              <a:t>Disadvantages:</a:t>
            </a:r>
          </a:p>
          <a:p>
            <a:r>
              <a:rPr lang="en-US" dirty="0" smtClean="0"/>
              <a:t>Makes taking advantage of Mecanum wheels more difficult</a:t>
            </a:r>
          </a:p>
          <a:p>
            <a:pPr marL="0" indent="0">
              <a:buNone/>
            </a:pPr>
            <a:endParaRPr lang="en-US" dirty="0" smtClean="0"/>
          </a:p>
          <a:p>
            <a:pPr marL="0" indent="0">
              <a:buNone/>
            </a:pPr>
            <a:r>
              <a:rPr lang="en-US" dirty="0" smtClean="0"/>
              <a:t>This is the implemented solution</a:t>
            </a:r>
            <a:endParaRPr lang="en-US" dirty="0"/>
          </a:p>
        </p:txBody>
      </p:sp>
      <p:pic>
        <p:nvPicPr>
          <p:cNvPr id="3074" name="Picture 2" descr="https://a.pololu-files.com/picture/0J615.1200.jpg?ef5903b25450c25de151ed9b43d1fc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7358" y="3725020"/>
            <a:ext cx="3553540" cy="24519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parkFun Line Sensor Breakout - QRE1113 (Digit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4332" y="2013158"/>
            <a:ext cx="1711862" cy="171186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44D9099-74F3-4805-8D1B-A7BEE10D6DB6}" type="slidenum">
              <a:rPr lang="en-US" smtClean="0"/>
              <a:t>19</a:t>
            </a:fld>
            <a:endParaRPr lang="en-US"/>
          </a:p>
        </p:txBody>
      </p:sp>
      <p:sp>
        <p:nvSpPr>
          <p:cNvPr id="6" name="Footer Placeholder 5"/>
          <p:cNvSpPr>
            <a:spLocks noGrp="1"/>
          </p:cNvSpPr>
          <p:nvPr>
            <p:ph type="ftr" sz="quarter" idx="11"/>
          </p:nvPr>
        </p:nvSpPr>
        <p:spPr/>
        <p:txBody>
          <a:bodyPr/>
          <a:lstStyle/>
          <a:p>
            <a:r>
              <a:rPr lang="en-US" smtClean="0"/>
              <a:t>Nils Bjeren</a:t>
            </a:r>
            <a:endParaRPr lang="en-US"/>
          </a:p>
        </p:txBody>
      </p:sp>
    </p:spTree>
    <p:extLst>
      <p:ext uri="{BB962C8B-B14F-4D97-AF65-F5344CB8AC3E}">
        <p14:creationId xmlns:p14="http://schemas.microsoft.com/office/powerpoint/2010/main" val="1628336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pic>
        <p:nvPicPr>
          <p:cNvPr id="1026" name="Picture 2" descr="Practice Board 1 - Image 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4714336" y="1897521"/>
            <a:ext cx="3953146" cy="386013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2"/>
          </p:nvPr>
        </p:nvSpPr>
        <p:spPr>
          <a:xfrm>
            <a:off x="891540" y="1897522"/>
            <a:ext cx="3703320" cy="4023359"/>
          </a:xfrm>
        </p:spPr>
        <p:txBody>
          <a:bodyPr/>
          <a:lstStyle/>
          <a:p>
            <a:pPr>
              <a:buFont typeface="Arial" panose="020B0604020202020204" pitchFamily="34" charset="0"/>
              <a:buChar char="•"/>
            </a:pPr>
            <a:r>
              <a:rPr lang="en-US" dirty="0" smtClean="0"/>
              <a:t>Autonomous Robot</a:t>
            </a:r>
          </a:p>
          <a:p>
            <a:pPr>
              <a:buFont typeface="Arial" panose="020B0604020202020204" pitchFamily="34" charset="0"/>
              <a:buChar char="•"/>
            </a:pPr>
            <a:r>
              <a:rPr lang="en-US" dirty="0" smtClean="0"/>
              <a:t>Follow Line</a:t>
            </a:r>
          </a:p>
          <a:p>
            <a:pPr>
              <a:buFont typeface="Arial" panose="020B0604020202020204" pitchFamily="34" charset="0"/>
              <a:buChar char="•"/>
            </a:pPr>
            <a:r>
              <a:rPr lang="en-US" dirty="0" smtClean="0"/>
              <a:t>Play “Simon Says”</a:t>
            </a:r>
          </a:p>
          <a:p>
            <a:pPr>
              <a:buFont typeface="Arial" panose="020B0604020202020204" pitchFamily="34" charset="0"/>
              <a:buChar char="•"/>
            </a:pPr>
            <a:r>
              <a:rPr lang="en-US" dirty="0" smtClean="0"/>
              <a:t>Write IEEE on Etch-a-Sketch</a:t>
            </a:r>
          </a:p>
          <a:p>
            <a:pPr>
              <a:buFont typeface="Arial" panose="020B0604020202020204" pitchFamily="34" charset="0"/>
              <a:buChar char="•"/>
            </a:pPr>
            <a:r>
              <a:rPr lang="en-US" dirty="0" smtClean="0"/>
              <a:t>Twist one row of a Rubik’s Cube</a:t>
            </a:r>
          </a:p>
          <a:p>
            <a:pPr>
              <a:buFont typeface="Arial" panose="020B0604020202020204" pitchFamily="34" charset="0"/>
              <a:buChar char="•"/>
            </a:pPr>
            <a:r>
              <a:rPr lang="en-US" dirty="0" smtClean="0"/>
              <a:t>Pick up one playing card</a:t>
            </a:r>
          </a:p>
          <a:p>
            <a:pPr>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644D9099-74F3-4805-8D1B-A7BEE10D6DB6}" type="slidenum">
              <a:rPr lang="en-US" smtClean="0"/>
              <a:t>2</a:t>
            </a:fld>
            <a:endParaRPr lang="en-US"/>
          </a:p>
        </p:txBody>
      </p:sp>
      <p:sp>
        <p:nvSpPr>
          <p:cNvPr id="6" name="Footer Placeholder 5"/>
          <p:cNvSpPr>
            <a:spLocks noGrp="1"/>
          </p:cNvSpPr>
          <p:nvPr>
            <p:ph type="ftr" sz="quarter" idx="11"/>
          </p:nvPr>
        </p:nvSpPr>
        <p:spPr/>
        <p:txBody>
          <a:bodyPr/>
          <a:lstStyle/>
          <a:p>
            <a:r>
              <a:rPr lang="en-US" smtClean="0"/>
              <a:t>Nils Bjeren</a:t>
            </a:r>
            <a:endParaRPr lang="en-US"/>
          </a:p>
        </p:txBody>
      </p:sp>
    </p:spTree>
    <p:extLst>
      <p:ext uri="{BB962C8B-B14F-4D97-AF65-F5344CB8AC3E}">
        <p14:creationId xmlns:p14="http://schemas.microsoft.com/office/powerpoint/2010/main" val="3402122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IRR sensor rows</a:t>
            </a:r>
            <a:endParaRPr lang="en-US" dirty="0"/>
          </a:p>
        </p:txBody>
      </p:sp>
      <p:sp>
        <p:nvSpPr>
          <p:cNvPr id="3" name="Content Placeholder 2"/>
          <p:cNvSpPr>
            <a:spLocks noGrp="1"/>
          </p:cNvSpPr>
          <p:nvPr>
            <p:ph idx="1"/>
          </p:nvPr>
        </p:nvSpPr>
        <p:spPr>
          <a:xfrm>
            <a:off x="628650" y="1825625"/>
            <a:ext cx="3930471" cy="4351338"/>
          </a:xfrm>
        </p:spPr>
        <p:txBody>
          <a:bodyPr>
            <a:normAutofit lnSpcReduction="10000"/>
          </a:bodyPr>
          <a:lstStyle/>
          <a:p>
            <a:pPr marL="0" indent="0">
              <a:buNone/>
            </a:pPr>
            <a:r>
              <a:rPr lang="en-US" dirty="0" smtClean="0"/>
              <a:t>18 sensors in total:</a:t>
            </a:r>
          </a:p>
          <a:p>
            <a:r>
              <a:rPr lang="en-US" dirty="0" smtClean="0"/>
              <a:t>2 rows of 8</a:t>
            </a:r>
          </a:p>
          <a:p>
            <a:r>
              <a:rPr lang="en-US" dirty="0" smtClean="0"/>
              <a:t>2 single sensors</a:t>
            </a:r>
          </a:p>
          <a:p>
            <a:pPr marL="0" indent="0">
              <a:buNone/>
            </a:pPr>
            <a:endParaRPr lang="en-US" dirty="0" smtClean="0"/>
          </a:p>
          <a:p>
            <a:pPr marL="0" indent="0">
              <a:buNone/>
            </a:pPr>
            <a:r>
              <a:rPr lang="en-US" dirty="0" smtClean="0"/>
              <a:t>Implementation:</a:t>
            </a:r>
          </a:p>
          <a:p>
            <a:r>
              <a:rPr lang="en-US" dirty="0" smtClean="0"/>
              <a:t>Robot only ever uses one row of sensors + the two single sensors</a:t>
            </a:r>
          </a:p>
          <a:p>
            <a:r>
              <a:rPr lang="en-US" dirty="0" smtClean="0"/>
              <a:t>When a branch is found, robot turns onto branch facing the appropriate direction</a:t>
            </a:r>
          </a:p>
          <a:p>
            <a:r>
              <a:rPr lang="en-US" dirty="0" smtClean="0"/>
              <a:t>Robot returns to main line without needing to turn around</a:t>
            </a:r>
          </a:p>
          <a:p>
            <a:pPr marL="0" indent="0">
              <a:buNone/>
            </a:pPr>
            <a:endParaRPr lang="en-US" dirty="0" smtClean="0"/>
          </a:p>
          <a:p>
            <a:endParaRPr lang="en-US" dirty="0"/>
          </a:p>
        </p:txBody>
      </p:sp>
      <p:pic>
        <p:nvPicPr>
          <p:cNvPr id="3074" name="Picture 2" descr="https://a.pololu-files.com/picture/0J615.1200.jpg?ef5903b25450c25de151ed9b43d1fce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6252" y="3677848"/>
            <a:ext cx="1882546" cy="12989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parkFun Line Sensor Breakout - QRE1113 (Digit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8798" y="3873884"/>
            <a:ext cx="906887" cy="9068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a.pololu-files.com/picture/0J615.1200.jpg?ef5903b25450c25de151ed9b43d1fce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2804" y="4878006"/>
            <a:ext cx="1882546" cy="12989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parkFun Line Sensor Breakout - QRE1113 (Digit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9279" y="5193676"/>
            <a:ext cx="906887" cy="90688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44D9099-74F3-4805-8D1B-A7BEE10D6DB6}" type="slidenum">
              <a:rPr lang="en-US" smtClean="0"/>
              <a:t>20</a:t>
            </a:fld>
            <a:endParaRPr lang="en-US"/>
          </a:p>
        </p:txBody>
      </p:sp>
      <p:sp>
        <p:nvSpPr>
          <p:cNvPr id="8" name="Footer Placeholder 7"/>
          <p:cNvSpPr>
            <a:spLocks noGrp="1"/>
          </p:cNvSpPr>
          <p:nvPr>
            <p:ph type="ftr" sz="quarter" idx="11"/>
          </p:nvPr>
        </p:nvSpPr>
        <p:spPr/>
        <p:txBody>
          <a:bodyPr/>
          <a:lstStyle/>
          <a:p>
            <a:r>
              <a:rPr lang="en-US" smtClean="0"/>
              <a:t>Nils Bjeren</a:t>
            </a:r>
            <a:endParaRPr lang="en-US"/>
          </a:p>
        </p:txBody>
      </p:sp>
    </p:spTree>
    <p:extLst>
      <p:ext uri="{BB962C8B-B14F-4D97-AF65-F5344CB8AC3E}">
        <p14:creationId xmlns:p14="http://schemas.microsoft.com/office/powerpoint/2010/main" val="1822474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Alignment and Power Screw Design</a:t>
            </a:r>
            <a:r>
              <a:rPr lang="en-US" dirty="0" smtClean="0"/>
              <a:t>:</a:t>
            </a:r>
            <a:endParaRPr lang="en-US" dirty="0"/>
          </a:p>
        </p:txBody>
      </p:sp>
      <p:sp>
        <p:nvSpPr>
          <p:cNvPr id="3" name="Subtitle 2"/>
          <p:cNvSpPr>
            <a:spLocks noGrp="1"/>
          </p:cNvSpPr>
          <p:nvPr>
            <p:ph type="body" idx="1"/>
          </p:nvPr>
        </p:nvSpPr>
        <p:spPr/>
        <p:txBody>
          <a:bodyPr/>
          <a:lstStyle/>
          <a:p>
            <a:pPr algn="l"/>
            <a:r>
              <a:rPr lang="en-US" dirty="0" smtClean="0"/>
              <a:t>Christopher Lewis</a:t>
            </a:r>
            <a:endParaRPr lang="en-US" dirty="0"/>
          </a:p>
        </p:txBody>
      </p:sp>
      <p:sp>
        <p:nvSpPr>
          <p:cNvPr id="4" name="Slide Number Placeholder 3"/>
          <p:cNvSpPr>
            <a:spLocks noGrp="1"/>
          </p:cNvSpPr>
          <p:nvPr>
            <p:ph type="sldNum" sz="quarter" idx="12"/>
          </p:nvPr>
        </p:nvSpPr>
        <p:spPr/>
        <p:txBody>
          <a:bodyPr/>
          <a:lstStyle/>
          <a:p>
            <a:fld id="{644D9099-74F3-4805-8D1B-A7BEE10D6DB6}" type="slidenum">
              <a:rPr lang="en-US" smtClean="0"/>
              <a:t>21</a:t>
            </a:fld>
            <a:endParaRPr lang="en-US"/>
          </a:p>
        </p:txBody>
      </p:sp>
    </p:spTree>
    <p:extLst>
      <p:ext uri="{BB962C8B-B14F-4D97-AF65-F5344CB8AC3E}">
        <p14:creationId xmlns:p14="http://schemas.microsoft.com/office/powerpoint/2010/main" val="29929612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934" y="772409"/>
            <a:ext cx="7886700" cy="994172"/>
          </a:xfrm>
        </p:spPr>
        <p:txBody>
          <a:bodyPr/>
          <a:lstStyle/>
          <a:p>
            <a:r>
              <a:rPr lang="en-US" dirty="0" smtClean="0"/>
              <a:t>Previous Designs </a:t>
            </a:r>
            <a:endParaRPr lang="en-US" dirty="0"/>
          </a:p>
        </p:txBody>
      </p:sp>
      <p:sp>
        <p:nvSpPr>
          <p:cNvPr id="5" name="TextBox 4"/>
          <p:cNvSpPr txBox="1"/>
          <p:nvPr/>
        </p:nvSpPr>
        <p:spPr>
          <a:xfrm>
            <a:off x="620385" y="1766581"/>
            <a:ext cx="2673062" cy="1754326"/>
          </a:xfrm>
          <a:prstGeom prst="rect">
            <a:avLst/>
          </a:prstGeom>
          <a:noFill/>
        </p:spPr>
        <p:txBody>
          <a:bodyPr wrap="square" rtlCol="0">
            <a:spAutoFit/>
          </a:bodyPr>
          <a:lstStyle/>
          <a:p>
            <a:pPr marL="214313" indent="-214313">
              <a:buFont typeface="Arial" panose="020B0604020202020204" pitchFamily="34" charset="0"/>
              <a:buChar char="•"/>
            </a:pPr>
            <a:r>
              <a:rPr lang="en-US" sz="1350" dirty="0"/>
              <a:t>1</a:t>
            </a:r>
            <a:r>
              <a:rPr lang="en-US" sz="1350" baseline="30000" dirty="0"/>
              <a:t>st</a:t>
            </a:r>
            <a:r>
              <a:rPr lang="en-US" sz="1350" dirty="0"/>
              <a:t> Design: Arm (Etch-a-Sketch)</a:t>
            </a:r>
          </a:p>
          <a:p>
            <a:pPr marL="557213" lvl="1" indent="-214313">
              <a:buFont typeface="Arial" panose="020B0604020202020204" pitchFamily="34" charset="0"/>
              <a:buChar char="•"/>
            </a:pPr>
            <a:r>
              <a:rPr lang="en-US" sz="1350" dirty="0"/>
              <a:t>Lower Arm onto Etch-A-Sketch and Playing Card</a:t>
            </a:r>
          </a:p>
          <a:p>
            <a:pPr marL="557213" lvl="1" indent="-214313">
              <a:buFont typeface="Arial" panose="020B0604020202020204" pitchFamily="34" charset="0"/>
              <a:buChar char="•"/>
            </a:pPr>
            <a:r>
              <a:rPr lang="en-US" sz="1350" dirty="0"/>
              <a:t>Was not able to align or to produce enough force onto the Etch-A-Sketch knobs</a:t>
            </a:r>
          </a:p>
          <a:p>
            <a:endParaRPr lang="en-US" sz="1350" dirty="0"/>
          </a:p>
          <a:p>
            <a:endParaRPr lang="en-US" sz="1350" dirty="0"/>
          </a:p>
        </p:txBody>
      </p:sp>
      <p:pic>
        <p:nvPicPr>
          <p:cNvPr id="6" name="Picture 2"/>
          <p:cNvPicPr>
            <a:picLocks noChangeAspect="1" noChangeArrowheads="1"/>
          </p:cNvPicPr>
          <p:nvPr/>
        </p:nvPicPr>
        <p:blipFill>
          <a:blip r:embed="rId3" cstate="print"/>
          <a:srcRect/>
          <a:stretch>
            <a:fillRect/>
          </a:stretch>
        </p:blipFill>
        <p:spPr bwMode="auto">
          <a:xfrm>
            <a:off x="4514812" y="1766581"/>
            <a:ext cx="4360460" cy="2462132"/>
          </a:xfrm>
          <a:prstGeom prst="rect">
            <a:avLst/>
          </a:prstGeom>
          <a:noFill/>
          <a:ln w="9525">
            <a:noFill/>
            <a:miter lim="800000"/>
            <a:headEnd/>
            <a:tailEnd/>
          </a:ln>
          <a:effectLst/>
        </p:spPr>
      </p:pic>
      <p:sp>
        <p:nvSpPr>
          <p:cNvPr id="7" name="TextBox 6"/>
          <p:cNvSpPr txBox="1"/>
          <p:nvPr/>
        </p:nvSpPr>
        <p:spPr>
          <a:xfrm>
            <a:off x="5161868" y="4228713"/>
            <a:ext cx="2673062" cy="2793072"/>
          </a:xfrm>
          <a:prstGeom prst="rect">
            <a:avLst/>
          </a:prstGeom>
          <a:noFill/>
        </p:spPr>
        <p:txBody>
          <a:bodyPr wrap="square" rtlCol="0">
            <a:spAutoFit/>
          </a:bodyPr>
          <a:lstStyle/>
          <a:p>
            <a:pPr marL="214313" indent="-214313">
              <a:buFont typeface="Arial" panose="020B0604020202020204" pitchFamily="34" charset="0"/>
              <a:buChar char="•"/>
            </a:pPr>
            <a:r>
              <a:rPr lang="en-US" sz="1350" dirty="0"/>
              <a:t>2</a:t>
            </a:r>
            <a:r>
              <a:rPr lang="en-US" sz="1350" baseline="30000" dirty="0"/>
              <a:t>nd</a:t>
            </a:r>
            <a:r>
              <a:rPr lang="en-US" sz="1350" dirty="0"/>
              <a:t> Design: Chain Drive </a:t>
            </a:r>
          </a:p>
          <a:p>
            <a:pPr marL="557213" lvl="1" indent="-214313">
              <a:buFont typeface="Arial" panose="020B0604020202020204" pitchFamily="34" charset="0"/>
              <a:buChar char="•"/>
            </a:pPr>
            <a:r>
              <a:rPr lang="en-US" sz="1350" dirty="0" err="1"/>
              <a:t>Delrin</a:t>
            </a:r>
            <a:r>
              <a:rPr lang="en-US" sz="1350" dirty="0"/>
              <a:t> Chain driven by a Stepper Motor</a:t>
            </a:r>
          </a:p>
          <a:p>
            <a:pPr marL="557213" lvl="1" indent="-214313">
              <a:buFont typeface="Arial" panose="020B0604020202020204" pitchFamily="34" charset="0"/>
              <a:buChar char="•"/>
            </a:pPr>
            <a:r>
              <a:rPr lang="en-US" sz="1350" dirty="0"/>
              <a:t>End-Effector would start on top of robot and flip onto game</a:t>
            </a:r>
          </a:p>
          <a:p>
            <a:pPr marL="557213" lvl="1" indent="-214313">
              <a:buFont typeface="Arial" panose="020B0604020202020204" pitchFamily="34" charset="0"/>
              <a:buChar char="•"/>
            </a:pPr>
            <a:r>
              <a:rPr lang="en-US" sz="1350" dirty="0"/>
              <a:t>Was not able to make a stable attachment onto the chain.  </a:t>
            </a:r>
          </a:p>
          <a:p>
            <a:pPr marL="557213" lvl="1" indent="-214313">
              <a:buFont typeface="Arial" panose="020B0604020202020204" pitchFamily="34" charset="0"/>
              <a:buChar char="•"/>
            </a:pPr>
            <a:endParaRPr lang="en-US" sz="1350" dirty="0"/>
          </a:p>
          <a:p>
            <a:pPr marL="557213" lvl="1" indent="-214313">
              <a:buFont typeface="Arial" panose="020B0604020202020204" pitchFamily="34" charset="0"/>
              <a:buChar char="•"/>
            </a:pPr>
            <a:endParaRPr lang="en-US" sz="1350" dirty="0"/>
          </a:p>
          <a:p>
            <a:endParaRPr lang="en-US" sz="1350" dirty="0"/>
          </a:p>
          <a:p>
            <a:endParaRPr lang="en-US" sz="1350" dirty="0"/>
          </a:p>
        </p:txBody>
      </p:sp>
      <p:pic>
        <p:nvPicPr>
          <p:cNvPr id="8" name="Content Placeholder 7" descr="20150130_113839.jpg"/>
          <p:cNvPicPr>
            <a:picLocks noGrp="1" noChangeAspect="1"/>
          </p:cNvPicPr>
          <p:nvPr/>
        </p:nvPicPr>
        <p:blipFill>
          <a:blip r:embed="rId4" cstate="print">
            <a:extLst>
              <a:ext uri="{28A0092B-C50C-407E-A947-70E740481C1C}">
                <a14:useLocalDpi xmlns:a14="http://schemas.microsoft.com/office/drawing/2010/main" val="0"/>
              </a:ext>
            </a:extLst>
          </a:blip>
          <a:srcRect l="17678" r="17678"/>
          <a:stretch>
            <a:fillRect/>
          </a:stretch>
        </p:blipFill>
        <p:spPr>
          <a:xfrm rot="5400000">
            <a:off x="963666" y="2577207"/>
            <a:ext cx="2429078" cy="4016488"/>
          </a:xfrm>
          <a:prstGeom prst="rect">
            <a:avLst/>
          </a:prstGeom>
        </p:spPr>
      </p:pic>
      <p:sp>
        <p:nvSpPr>
          <p:cNvPr id="3" name="Slide Number Placeholder 2"/>
          <p:cNvSpPr>
            <a:spLocks noGrp="1"/>
          </p:cNvSpPr>
          <p:nvPr>
            <p:ph type="sldNum" sz="quarter" idx="12"/>
          </p:nvPr>
        </p:nvSpPr>
        <p:spPr/>
        <p:txBody>
          <a:bodyPr/>
          <a:lstStyle/>
          <a:p>
            <a:fld id="{644D9099-74F3-4805-8D1B-A7BEE10D6DB6}" type="slidenum">
              <a:rPr lang="en-US" smtClean="0"/>
              <a:t>22</a:t>
            </a:fld>
            <a:endParaRPr lang="en-US"/>
          </a:p>
        </p:txBody>
      </p:sp>
      <p:sp>
        <p:nvSpPr>
          <p:cNvPr id="4" name="Footer Placeholder 3"/>
          <p:cNvSpPr>
            <a:spLocks noGrp="1"/>
          </p:cNvSpPr>
          <p:nvPr>
            <p:ph type="ftr" sz="quarter" idx="11"/>
          </p:nvPr>
        </p:nvSpPr>
        <p:spPr/>
        <p:txBody>
          <a:bodyPr/>
          <a:lstStyle/>
          <a:p>
            <a:r>
              <a:rPr lang="en-US" smtClean="0"/>
              <a:t>Christopher Lewis</a:t>
            </a:r>
            <a:endParaRPr lang="en-US"/>
          </a:p>
        </p:txBody>
      </p:sp>
    </p:spTree>
    <p:extLst>
      <p:ext uri="{BB962C8B-B14F-4D97-AF65-F5344CB8AC3E}">
        <p14:creationId xmlns:p14="http://schemas.microsoft.com/office/powerpoint/2010/main" val="36699967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7792" y="667454"/>
            <a:ext cx="7886700" cy="994172"/>
          </a:xfrm>
        </p:spPr>
        <p:txBody>
          <a:bodyPr/>
          <a:lstStyle/>
          <a:p>
            <a:r>
              <a:rPr lang="en-US" dirty="0" smtClean="0"/>
              <a:t>Designs: continued</a:t>
            </a:r>
            <a:endParaRPr lang="en-US" dirty="0"/>
          </a:p>
        </p:txBody>
      </p:sp>
      <p:sp>
        <p:nvSpPr>
          <p:cNvPr id="5" name="Content Placeholder 4"/>
          <p:cNvSpPr>
            <a:spLocks noGrp="1"/>
          </p:cNvSpPr>
          <p:nvPr>
            <p:ph sz="half" idx="2"/>
          </p:nvPr>
        </p:nvSpPr>
        <p:spPr>
          <a:xfrm>
            <a:off x="726363" y="2362704"/>
            <a:ext cx="3173484" cy="3164834"/>
          </a:xfrm>
        </p:spPr>
        <p:txBody>
          <a:bodyPr>
            <a:noAutofit/>
          </a:bodyPr>
          <a:lstStyle/>
          <a:p>
            <a:r>
              <a:rPr lang="en-US" sz="1350" dirty="0"/>
              <a:t>3</a:t>
            </a:r>
            <a:r>
              <a:rPr lang="en-US" sz="1350" baseline="30000" dirty="0"/>
              <a:t>rd</a:t>
            </a:r>
            <a:r>
              <a:rPr lang="en-US" sz="1350" dirty="0"/>
              <a:t> Design: Servo Arm</a:t>
            </a:r>
          </a:p>
          <a:p>
            <a:pPr lvl="1"/>
            <a:r>
              <a:rPr lang="en-US" sz="1350" dirty="0"/>
              <a:t>Similar to 1</a:t>
            </a:r>
            <a:r>
              <a:rPr lang="en-US" sz="1350" baseline="30000" dirty="0"/>
              <a:t>st</a:t>
            </a:r>
            <a:r>
              <a:rPr lang="en-US" sz="1350" dirty="0"/>
              <a:t> Arm Design, with addition of an “Orientation Servo”  </a:t>
            </a:r>
          </a:p>
          <a:p>
            <a:pPr lvl="1"/>
            <a:r>
              <a:rPr lang="en-US" sz="1350" dirty="0"/>
              <a:t>Orientation Servo would be coded to always  have the End-Effector angled the correct way.</a:t>
            </a:r>
          </a:p>
          <a:p>
            <a:pPr lvl="1"/>
            <a:r>
              <a:rPr lang="en-US" sz="1350" dirty="0"/>
              <a:t>Took up too much space</a:t>
            </a:r>
          </a:p>
          <a:p>
            <a:pPr lvl="1"/>
            <a:r>
              <a:rPr lang="en-US" sz="1350" dirty="0"/>
              <a:t>Was not stable enough</a:t>
            </a:r>
          </a:p>
          <a:p>
            <a:pPr marL="342900" lvl="1" indent="0">
              <a:buNone/>
            </a:pPr>
            <a:endParaRPr lang="en-US" sz="1350" dirty="0"/>
          </a:p>
          <a:p>
            <a:pPr lvl="1"/>
            <a:endParaRPr lang="en-US" sz="1350" dirty="0"/>
          </a:p>
          <a:p>
            <a:pPr marL="0" indent="0">
              <a:buNone/>
            </a:pPr>
            <a:r>
              <a:rPr lang="en-US" sz="1500" dirty="0"/>
              <a:t>	</a:t>
            </a:r>
            <a:endParaRPr lang="en-US" sz="1500" dirty="0"/>
          </a:p>
        </p:txBody>
      </p:sp>
      <p:pic>
        <p:nvPicPr>
          <p:cNvPr id="8" name="Content Placeholder 4" descr="20150209_154148.jpg"/>
          <p:cNvPicPr>
            <a:picLocks noGrp="1" noChangeAspect="1"/>
          </p:cNvPicPr>
          <p:nvPr/>
        </p:nvPicPr>
        <p:blipFill>
          <a:blip r:embed="rId2" cstate="print">
            <a:extLst>
              <a:ext uri="{28A0092B-C50C-407E-A947-70E740481C1C}">
                <a14:useLocalDpi xmlns:a14="http://schemas.microsoft.com/office/drawing/2010/main" val="0"/>
              </a:ext>
            </a:extLst>
          </a:blip>
          <a:srcRect l="17678" r="17678"/>
          <a:stretch>
            <a:fillRect/>
          </a:stretch>
        </p:blipFill>
        <p:spPr>
          <a:xfrm rot="5400000">
            <a:off x="4643103" y="1877658"/>
            <a:ext cx="3751004" cy="4134926"/>
          </a:xfrm>
          <a:prstGeom prst="rect">
            <a:avLst/>
          </a:prstGeom>
        </p:spPr>
      </p:pic>
      <p:sp>
        <p:nvSpPr>
          <p:cNvPr id="2" name="Slide Number Placeholder 1"/>
          <p:cNvSpPr>
            <a:spLocks noGrp="1"/>
          </p:cNvSpPr>
          <p:nvPr>
            <p:ph type="sldNum" sz="quarter" idx="12"/>
          </p:nvPr>
        </p:nvSpPr>
        <p:spPr/>
        <p:txBody>
          <a:bodyPr/>
          <a:lstStyle/>
          <a:p>
            <a:fld id="{644D9099-74F3-4805-8D1B-A7BEE10D6DB6}" type="slidenum">
              <a:rPr lang="en-US" smtClean="0"/>
              <a:t>23</a:t>
            </a:fld>
            <a:endParaRPr lang="en-US"/>
          </a:p>
        </p:txBody>
      </p:sp>
      <p:sp>
        <p:nvSpPr>
          <p:cNvPr id="4" name="Footer Placeholder 3"/>
          <p:cNvSpPr>
            <a:spLocks noGrp="1"/>
          </p:cNvSpPr>
          <p:nvPr>
            <p:ph type="ftr" sz="quarter" idx="11"/>
          </p:nvPr>
        </p:nvSpPr>
        <p:spPr/>
        <p:txBody>
          <a:bodyPr/>
          <a:lstStyle/>
          <a:p>
            <a:r>
              <a:rPr lang="en-US" smtClean="0"/>
              <a:t>Christopher Lewis</a:t>
            </a:r>
            <a:endParaRPr lang="en-US"/>
          </a:p>
        </p:txBody>
      </p:sp>
    </p:spTree>
    <p:extLst>
      <p:ext uri="{BB962C8B-B14F-4D97-AF65-F5344CB8AC3E}">
        <p14:creationId xmlns:p14="http://schemas.microsoft.com/office/powerpoint/2010/main" val="21089939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Design (Both Sides):</a:t>
            </a:r>
            <a:endParaRPr lang="en-US" dirty="0"/>
          </a:p>
        </p:txBody>
      </p:sp>
      <p:sp>
        <p:nvSpPr>
          <p:cNvPr id="9" name="Text Placeholder 2"/>
          <p:cNvSpPr>
            <a:spLocks noGrp="1"/>
          </p:cNvSpPr>
          <p:nvPr>
            <p:ph type="body" idx="1"/>
          </p:nvPr>
        </p:nvSpPr>
        <p:spPr>
          <a:xfrm>
            <a:off x="425125" y="2290265"/>
            <a:ext cx="3239300" cy="1975514"/>
          </a:xfrm>
        </p:spPr>
        <p:txBody>
          <a:bodyPr>
            <a:normAutofit/>
          </a:bodyPr>
          <a:lstStyle/>
          <a:p>
            <a:pPr marL="214313" indent="-214313">
              <a:buFont typeface="Arial" panose="020B0604020202020204" pitchFamily="34" charset="0"/>
              <a:buChar char="•"/>
            </a:pPr>
            <a:r>
              <a:rPr lang="en-US" sz="1350" b="0" dirty="0"/>
              <a:t>4</a:t>
            </a:r>
            <a:r>
              <a:rPr lang="en-US" sz="1350" b="0" baseline="30000" dirty="0"/>
              <a:t>th</a:t>
            </a:r>
            <a:r>
              <a:rPr lang="en-US" sz="1350" b="0" dirty="0"/>
              <a:t> Design: Power Screw</a:t>
            </a:r>
            <a:endParaRPr lang="en-US" sz="1350" b="0" dirty="0"/>
          </a:p>
          <a:p>
            <a:pPr marL="557213" lvl="1" indent="-214313">
              <a:buFont typeface="Arial" panose="020B0604020202020204" pitchFamily="34" charset="0"/>
              <a:buChar char="•"/>
            </a:pPr>
            <a:r>
              <a:rPr lang="en-US" sz="1350" b="0" dirty="0"/>
              <a:t>Provides only a Vertical Motion</a:t>
            </a:r>
          </a:p>
          <a:p>
            <a:pPr marL="557213" lvl="1" indent="-214313">
              <a:buFont typeface="Arial" panose="020B0604020202020204" pitchFamily="34" charset="0"/>
              <a:buChar char="•"/>
            </a:pPr>
            <a:r>
              <a:rPr lang="en-US" sz="1350" b="0" dirty="0"/>
              <a:t>Great for alignment purposes</a:t>
            </a:r>
          </a:p>
          <a:p>
            <a:pPr marL="557213" lvl="1" indent="-214313">
              <a:buFont typeface="Arial" panose="020B0604020202020204" pitchFamily="34" charset="0"/>
              <a:buChar char="•"/>
            </a:pPr>
            <a:r>
              <a:rPr lang="en-US" sz="1350" b="0" dirty="0"/>
              <a:t>More Robust than the Arm and Chain Designs</a:t>
            </a:r>
          </a:p>
          <a:p>
            <a:pPr marL="557213" lvl="1" indent="-214313">
              <a:buFont typeface="Arial" panose="020B0604020202020204" pitchFamily="34" charset="0"/>
              <a:buChar char="•"/>
            </a:pPr>
            <a:r>
              <a:rPr lang="en-US" sz="1350" b="0" dirty="0"/>
              <a:t>What was used for both sides of the robot</a:t>
            </a:r>
          </a:p>
          <a:p>
            <a:pPr marL="557213" lvl="1" indent="-214313">
              <a:buFont typeface="Arial" panose="020B0604020202020204" pitchFamily="34" charset="0"/>
              <a:buChar char="•"/>
            </a:pPr>
            <a:r>
              <a:rPr lang="en-US" sz="1350" b="0" dirty="0"/>
              <a:t>Used to play all 4 of the games</a:t>
            </a:r>
          </a:p>
        </p:txBody>
      </p:sp>
      <p:pic>
        <p:nvPicPr>
          <p:cNvPr id="10" name="Picture 2" descr="ProEZoomEtch.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524412" y="2844833"/>
            <a:ext cx="3703638" cy="240157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44D9099-74F3-4805-8D1B-A7BEE10D6DB6}" type="slidenum">
              <a:rPr lang="en-US" smtClean="0"/>
              <a:t>24</a:t>
            </a:fld>
            <a:endParaRPr lang="en-US"/>
          </a:p>
        </p:txBody>
      </p:sp>
      <p:sp>
        <p:nvSpPr>
          <p:cNvPr id="4" name="Footer Placeholder 3"/>
          <p:cNvSpPr>
            <a:spLocks noGrp="1"/>
          </p:cNvSpPr>
          <p:nvPr>
            <p:ph type="ftr" sz="quarter" idx="11"/>
          </p:nvPr>
        </p:nvSpPr>
        <p:spPr/>
        <p:txBody>
          <a:bodyPr/>
          <a:lstStyle/>
          <a:p>
            <a:r>
              <a:rPr lang="en-US" smtClean="0"/>
              <a:t>Christopher Lewis</a:t>
            </a:r>
            <a:endParaRPr lang="en-US"/>
          </a:p>
        </p:txBody>
      </p:sp>
    </p:spTree>
    <p:extLst>
      <p:ext uri="{BB962C8B-B14F-4D97-AF65-F5344CB8AC3E}">
        <p14:creationId xmlns:p14="http://schemas.microsoft.com/office/powerpoint/2010/main" val="27677134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7251"/>
            <a:ext cx="7886700" cy="994172"/>
          </a:xfrm>
        </p:spPr>
        <p:txBody>
          <a:bodyPr/>
          <a:lstStyle/>
          <a:p>
            <a:r>
              <a:rPr lang="en-US" dirty="0" smtClean="0"/>
              <a:t>Alignment: Etch-a-Sketch</a:t>
            </a:r>
            <a:endParaRPr lang="en-US" dirty="0"/>
          </a:p>
        </p:txBody>
      </p:sp>
      <p:sp>
        <p:nvSpPr>
          <p:cNvPr id="3" name="Content Placeholder 2"/>
          <p:cNvSpPr>
            <a:spLocks noGrp="1"/>
          </p:cNvSpPr>
          <p:nvPr>
            <p:ph idx="1"/>
          </p:nvPr>
        </p:nvSpPr>
        <p:spPr>
          <a:xfrm>
            <a:off x="432951" y="1940088"/>
            <a:ext cx="4074609" cy="3904751"/>
          </a:xfrm>
        </p:spPr>
        <p:txBody>
          <a:bodyPr>
            <a:normAutofit/>
          </a:bodyPr>
          <a:lstStyle/>
          <a:p>
            <a:r>
              <a:rPr lang="en-US" sz="1350" dirty="0"/>
              <a:t>2 Servo Arms</a:t>
            </a:r>
          </a:p>
          <a:p>
            <a:pPr lvl="1"/>
            <a:r>
              <a:rPr lang="en-US" sz="1350" dirty="0"/>
              <a:t>“Grabs” the knobs of the Etch-a-Sketch</a:t>
            </a:r>
          </a:p>
          <a:p>
            <a:pPr lvl="1"/>
            <a:r>
              <a:rPr lang="en-US" sz="1350" dirty="0"/>
              <a:t>Aligns and holds Etch-a-Sketch in place</a:t>
            </a:r>
          </a:p>
          <a:p>
            <a:pPr lvl="1"/>
            <a:r>
              <a:rPr lang="en-US" sz="1350" dirty="0"/>
              <a:t>Robust, large margin of error for “catching the Etch-a-Sketch</a:t>
            </a:r>
            <a:endParaRPr lang="en-US" sz="1350" dirty="0"/>
          </a:p>
        </p:txBody>
      </p:sp>
      <p:pic>
        <p:nvPicPr>
          <p:cNvPr id="5" name="Picture 2"/>
          <p:cNvPicPr>
            <a:picLocks noChangeAspect="1" noChangeArrowheads="1"/>
          </p:cNvPicPr>
          <p:nvPr/>
        </p:nvPicPr>
        <p:blipFill>
          <a:blip r:embed="rId2" cstate="print"/>
          <a:srcRect/>
          <a:stretch>
            <a:fillRect/>
          </a:stretch>
        </p:blipFill>
        <p:spPr bwMode="auto">
          <a:xfrm>
            <a:off x="4670093" y="1971518"/>
            <a:ext cx="3486150" cy="38862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644D9099-74F3-4805-8D1B-A7BEE10D6DB6}" type="slidenum">
              <a:rPr lang="en-US" smtClean="0"/>
              <a:t>25</a:t>
            </a:fld>
            <a:endParaRPr lang="en-US"/>
          </a:p>
        </p:txBody>
      </p:sp>
      <p:sp>
        <p:nvSpPr>
          <p:cNvPr id="6" name="Footer Placeholder 5"/>
          <p:cNvSpPr>
            <a:spLocks noGrp="1"/>
          </p:cNvSpPr>
          <p:nvPr>
            <p:ph type="ftr" sz="quarter" idx="11"/>
          </p:nvPr>
        </p:nvSpPr>
        <p:spPr/>
        <p:txBody>
          <a:bodyPr/>
          <a:lstStyle/>
          <a:p>
            <a:r>
              <a:rPr lang="en-US" smtClean="0"/>
              <a:t>Christopher Lewis</a:t>
            </a:r>
            <a:endParaRPr lang="en-US"/>
          </a:p>
        </p:txBody>
      </p:sp>
    </p:spTree>
    <p:extLst>
      <p:ext uri="{BB962C8B-B14F-4D97-AF65-F5344CB8AC3E}">
        <p14:creationId xmlns:p14="http://schemas.microsoft.com/office/powerpoint/2010/main" val="19269647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890" y="507105"/>
            <a:ext cx="7886700" cy="1155989"/>
          </a:xfrm>
        </p:spPr>
        <p:txBody>
          <a:bodyPr>
            <a:normAutofit fontScale="90000"/>
          </a:bodyPr>
          <a:lstStyle/>
          <a:p>
            <a:r>
              <a:rPr lang="en-US" dirty="0" smtClean="0"/>
              <a:t>Alignment: Rubik’s Cube/Simon Says</a:t>
            </a:r>
            <a:endParaRPr lang="en-US" dirty="0"/>
          </a:p>
        </p:txBody>
      </p:sp>
      <p:sp>
        <p:nvSpPr>
          <p:cNvPr id="3" name="Content Placeholder 2"/>
          <p:cNvSpPr>
            <a:spLocks noGrp="1"/>
          </p:cNvSpPr>
          <p:nvPr>
            <p:ph idx="1"/>
          </p:nvPr>
        </p:nvSpPr>
        <p:spPr>
          <a:xfrm>
            <a:off x="628651" y="2226469"/>
            <a:ext cx="2762250" cy="3263504"/>
          </a:xfrm>
        </p:spPr>
        <p:txBody>
          <a:bodyPr>
            <a:normAutofit/>
          </a:bodyPr>
          <a:lstStyle/>
          <a:p>
            <a:r>
              <a:rPr lang="en-US" sz="1350" dirty="0"/>
              <a:t>Triangular Frame</a:t>
            </a:r>
          </a:p>
          <a:p>
            <a:pPr lvl="1"/>
            <a:r>
              <a:rPr lang="en-US" sz="1350" dirty="0"/>
              <a:t>Designed to align both the Rubik’s and Simon into the same spot</a:t>
            </a:r>
          </a:p>
          <a:p>
            <a:pPr lvl="1"/>
            <a:r>
              <a:rPr lang="en-US" sz="1350" dirty="0"/>
              <a:t>2 Servo Arms then close, aligning the Simon and holding the </a:t>
            </a:r>
            <a:r>
              <a:rPr lang="en-US" sz="1350" dirty="0" err="1"/>
              <a:t>Rubix</a:t>
            </a:r>
            <a:r>
              <a:rPr lang="en-US" sz="1350" dirty="0"/>
              <a:t> Cube</a:t>
            </a:r>
            <a:endParaRPr lang="en-US" sz="1350" dirty="0"/>
          </a:p>
        </p:txBody>
      </p:sp>
      <p:sp>
        <p:nvSpPr>
          <p:cNvPr id="6" name="Content Placeholder 2"/>
          <p:cNvSpPr txBox="1">
            <a:spLocks/>
          </p:cNvSpPr>
          <p:nvPr/>
        </p:nvSpPr>
        <p:spPr>
          <a:xfrm>
            <a:off x="141792" y="2147662"/>
            <a:ext cx="3249109" cy="390475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950"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6162" t="9545" b="6818"/>
          <a:stretch/>
        </p:blipFill>
        <p:spPr>
          <a:xfrm>
            <a:off x="3780643" y="2248656"/>
            <a:ext cx="1992360" cy="315849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4459" t="18332" r="3018" b="18485"/>
          <a:stretch/>
        </p:blipFill>
        <p:spPr>
          <a:xfrm>
            <a:off x="6121712" y="2225534"/>
            <a:ext cx="1770107" cy="3181613"/>
          </a:xfrm>
          <a:prstGeom prst="rect">
            <a:avLst/>
          </a:prstGeom>
        </p:spPr>
      </p:pic>
      <p:sp>
        <p:nvSpPr>
          <p:cNvPr id="4" name="Slide Number Placeholder 3"/>
          <p:cNvSpPr>
            <a:spLocks noGrp="1"/>
          </p:cNvSpPr>
          <p:nvPr>
            <p:ph type="sldNum" sz="quarter" idx="12"/>
          </p:nvPr>
        </p:nvSpPr>
        <p:spPr/>
        <p:txBody>
          <a:bodyPr/>
          <a:lstStyle/>
          <a:p>
            <a:fld id="{644D9099-74F3-4805-8D1B-A7BEE10D6DB6}" type="slidenum">
              <a:rPr lang="en-US" smtClean="0"/>
              <a:t>26</a:t>
            </a:fld>
            <a:endParaRPr lang="en-US"/>
          </a:p>
        </p:txBody>
      </p:sp>
      <p:sp>
        <p:nvSpPr>
          <p:cNvPr id="5" name="Footer Placeholder 4"/>
          <p:cNvSpPr>
            <a:spLocks noGrp="1"/>
          </p:cNvSpPr>
          <p:nvPr>
            <p:ph type="ftr" sz="quarter" idx="11"/>
          </p:nvPr>
        </p:nvSpPr>
        <p:spPr/>
        <p:txBody>
          <a:bodyPr/>
          <a:lstStyle/>
          <a:p>
            <a:r>
              <a:rPr lang="en-US" smtClean="0"/>
              <a:t>Christopher Lewis</a:t>
            </a:r>
            <a:endParaRPr lang="en-US"/>
          </a:p>
        </p:txBody>
      </p:sp>
    </p:spTree>
    <p:extLst>
      <p:ext uri="{BB962C8B-B14F-4D97-AF65-F5344CB8AC3E}">
        <p14:creationId xmlns:p14="http://schemas.microsoft.com/office/powerpoint/2010/main" val="23010667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Card </a:t>
            </a:r>
            <a:r>
              <a:rPr lang="en-US" dirty="0" smtClean="0"/>
              <a:t>Arm, Photoresistor, Simon </a:t>
            </a:r>
            <a:r>
              <a:rPr lang="en-US" dirty="0" smtClean="0"/>
              <a:t>Detection</a:t>
            </a:r>
            <a:endParaRPr lang="en-US" dirty="0"/>
          </a:p>
        </p:txBody>
      </p:sp>
      <p:sp>
        <p:nvSpPr>
          <p:cNvPr id="3" name="Subtitle 2"/>
          <p:cNvSpPr>
            <a:spLocks noGrp="1"/>
          </p:cNvSpPr>
          <p:nvPr>
            <p:ph type="body" idx="1"/>
          </p:nvPr>
        </p:nvSpPr>
        <p:spPr/>
        <p:txBody>
          <a:bodyPr/>
          <a:lstStyle/>
          <a:p>
            <a:r>
              <a:rPr lang="en-US" dirty="0" smtClean="0"/>
              <a:t>Kurt </a:t>
            </a:r>
            <a:r>
              <a:rPr lang="en-US" dirty="0" err="1" smtClean="0"/>
              <a:t>Marsman</a:t>
            </a:r>
            <a:endParaRPr lang="en-US" dirty="0"/>
          </a:p>
        </p:txBody>
      </p:sp>
      <p:sp>
        <p:nvSpPr>
          <p:cNvPr id="4" name="Slide Number Placeholder 3"/>
          <p:cNvSpPr>
            <a:spLocks noGrp="1"/>
          </p:cNvSpPr>
          <p:nvPr>
            <p:ph type="sldNum" sz="quarter" idx="12"/>
          </p:nvPr>
        </p:nvSpPr>
        <p:spPr/>
        <p:txBody>
          <a:bodyPr/>
          <a:lstStyle/>
          <a:p>
            <a:fld id="{644D9099-74F3-4805-8D1B-A7BEE10D6DB6}" type="slidenum">
              <a:rPr lang="en-US" smtClean="0"/>
              <a:t>27</a:t>
            </a:fld>
            <a:endParaRPr lang="en-US"/>
          </a:p>
        </p:txBody>
      </p:sp>
    </p:spTree>
    <p:extLst>
      <p:ext uri="{BB962C8B-B14F-4D97-AF65-F5344CB8AC3E}">
        <p14:creationId xmlns:p14="http://schemas.microsoft.com/office/powerpoint/2010/main" val="31243045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0258" y="480537"/>
            <a:ext cx="7313613" cy="868362"/>
          </a:xfrm>
        </p:spPr>
        <p:txBody>
          <a:bodyPr/>
          <a:lstStyle/>
          <a:p>
            <a:r>
              <a:rPr lang="en-US" dirty="0" smtClean="0"/>
              <a:t>Card Arm</a:t>
            </a:r>
            <a:endParaRPr lang="en-US" dirty="0"/>
          </a:p>
        </p:txBody>
      </p:sp>
      <p:sp>
        <p:nvSpPr>
          <p:cNvPr id="5" name="Content Placeholder 4"/>
          <p:cNvSpPr>
            <a:spLocks noGrp="1"/>
          </p:cNvSpPr>
          <p:nvPr>
            <p:ph sz="half" idx="1"/>
          </p:nvPr>
        </p:nvSpPr>
        <p:spPr/>
        <p:txBody>
          <a:bodyPr/>
          <a:lstStyle/>
          <a:p>
            <a:r>
              <a:rPr lang="en-US" dirty="0" smtClean="0"/>
              <a:t>Version 1.0</a:t>
            </a:r>
          </a:p>
          <a:p>
            <a:r>
              <a:rPr lang="en-US" dirty="0" smtClean="0"/>
              <a:t>“</a:t>
            </a:r>
            <a:r>
              <a:rPr lang="en-US" dirty="0"/>
              <a:t>A</a:t>
            </a:r>
            <a:r>
              <a:rPr lang="en-US" dirty="0" smtClean="0"/>
              <a:t>ir </a:t>
            </a:r>
            <a:r>
              <a:rPr lang="en-US" dirty="0"/>
              <a:t>B</a:t>
            </a:r>
            <a:r>
              <a:rPr lang="en-US" dirty="0" smtClean="0"/>
              <a:t>ag”</a:t>
            </a:r>
          </a:p>
          <a:p>
            <a:r>
              <a:rPr lang="en-US" dirty="0" smtClean="0"/>
              <a:t>Tape Selection</a:t>
            </a:r>
          </a:p>
          <a:p>
            <a:r>
              <a:rPr lang="en-US" dirty="0" smtClean="0"/>
              <a:t> </a:t>
            </a:r>
            <a:r>
              <a:rPr lang="en-US" dirty="0"/>
              <a:t>O</a:t>
            </a:r>
            <a:r>
              <a:rPr lang="en-US" dirty="0" smtClean="0"/>
              <a:t>perating motion</a:t>
            </a:r>
          </a:p>
          <a:p>
            <a:endParaRPr lang="en-US" dirty="0" smtClean="0"/>
          </a:p>
        </p:txBody>
      </p:sp>
      <p:pic>
        <p:nvPicPr>
          <p:cNvPr id="7" name="Content Placeholder 6" descr="20150420_220135.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l="17035" r="17035"/>
          <a:stretch>
            <a:fillRect/>
          </a:stretch>
        </p:blipFill>
        <p:spPr>
          <a:xfrm rot="5400000">
            <a:off x="4945740" y="2367076"/>
            <a:ext cx="3566160" cy="4056062"/>
          </a:xfrm>
        </p:spPr>
      </p:pic>
      <p:pic>
        <p:nvPicPr>
          <p:cNvPr id="8" name="Picture 7" descr="20150420_22014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531624" y="3379388"/>
            <a:ext cx="2507709" cy="3089891"/>
          </a:xfrm>
          <a:prstGeom prst="rect">
            <a:avLst/>
          </a:prstGeom>
        </p:spPr>
      </p:pic>
      <p:sp>
        <p:nvSpPr>
          <p:cNvPr id="2" name="Slide Number Placeholder 1"/>
          <p:cNvSpPr>
            <a:spLocks noGrp="1"/>
          </p:cNvSpPr>
          <p:nvPr>
            <p:ph type="sldNum" sz="quarter" idx="12"/>
          </p:nvPr>
        </p:nvSpPr>
        <p:spPr/>
        <p:txBody>
          <a:bodyPr/>
          <a:lstStyle/>
          <a:p>
            <a:fld id="{644D9099-74F3-4805-8D1B-A7BEE10D6DB6}" type="slidenum">
              <a:rPr lang="en-US" smtClean="0"/>
              <a:t>28</a:t>
            </a:fld>
            <a:endParaRPr lang="en-US"/>
          </a:p>
        </p:txBody>
      </p:sp>
      <p:sp>
        <p:nvSpPr>
          <p:cNvPr id="3" name="Footer Placeholder 2"/>
          <p:cNvSpPr>
            <a:spLocks noGrp="1"/>
          </p:cNvSpPr>
          <p:nvPr>
            <p:ph type="ftr" sz="quarter" idx="11"/>
          </p:nvPr>
        </p:nvSpPr>
        <p:spPr/>
        <p:txBody>
          <a:bodyPr/>
          <a:lstStyle/>
          <a:p>
            <a:r>
              <a:rPr lang="en-US" smtClean="0"/>
              <a:t>Kurt Marsman</a:t>
            </a:r>
            <a:endParaRPr lang="en-US"/>
          </a:p>
        </p:txBody>
      </p:sp>
    </p:spTree>
    <p:extLst>
      <p:ext uri="{BB962C8B-B14F-4D97-AF65-F5344CB8AC3E}">
        <p14:creationId xmlns:p14="http://schemas.microsoft.com/office/powerpoint/2010/main" val="35472012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540" y="840685"/>
            <a:ext cx="7313613" cy="868362"/>
          </a:xfrm>
        </p:spPr>
        <p:txBody>
          <a:bodyPr/>
          <a:lstStyle/>
          <a:p>
            <a:r>
              <a:rPr lang="en-US" dirty="0" err="1" smtClean="0"/>
              <a:t>Photoresistor</a:t>
            </a:r>
            <a:endParaRPr lang="en-US" dirty="0"/>
          </a:p>
        </p:txBody>
      </p:sp>
      <p:sp>
        <p:nvSpPr>
          <p:cNvPr id="3" name="Content Placeholder 2"/>
          <p:cNvSpPr>
            <a:spLocks noGrp="1"/>
          </p:cNvSpPr>
          <p:nvPr>
            <p:ph sz="half" idx="1"/>
          </p:nvPr>
        </p:nvSpPr>
        <p:spPr>
          <a:xfrm>
            <a:off x="502277" y="1910352"/>
            <a:ext cx="3566160" cy="4056062"/>
          </a:xfrm>
        </p:spPr>
        <p:txBody>
          <a:bodyPr/>
          <a:lstStyle/>
          <a:p>
            <a:r>
              <a:rPr lang="en-US" dirty="0" smtClean="0"/>
              <a:t>Initial testing</a:t>
            </a:r>
          </a:p>
          <a:p>
            <a:r>
              <a:rPr lang="en-US" dirty="0" smtClean="0"/>
              <a:t>50k in series with PR</a:t>
            </a:r>
            <a:endParaRPr lang="en-US" dirty="0"/>
          </a:p>
          <a:p>
            <a:r>
              <a:rPr lang="en-US" dirty="0" smtClean="0"/>
              <a:t>Mounting &amp; Calibration</a:t>
            </a:r>
          </a:p>
          <a:p>
            <a:r>
              <a:rPr lang="en-US" dirty="0" smtClean="0"/>
              <a:t>Side skirts</a:t>
            </a:r>
            <a:endParaRPr lang="en-US" dirty="0"/>
          </a:p>
        </p:txBody>
      </p:sp>
      <p:pic>
        <p:nvPicPr>
          <p:cNvPr id="6" name="Content Placeholder 5" descr="Screen Shot 2015-04-20 at 8.03.31 PM.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23" r="3890"/>
          <a:stretch/>
        </p:blipFill>
        <p:spPr>
          <a:xfrm>
            <a:off x="5272319" y="2146754"/>
            <a:ext cx="3653269" cy="3174441"/>
          </a:xfrm>
        </p:spPr>
      </p:pic>
      <p:pic>
        <p:nvPicPr>
          <p:cNvPr id="5" name="Picture 4" descr="ldr_5_1-500x500.png"/>
          <p:cNvPicPr>
            <a:picLocks noChangeAspect="1"/>
          </p:cNvPicPr>
          <p:nvPr/>
        </p:nvPicPr>
        <p:blipFill rotWithShape="1">
          <a:blip r:embed="rId3" cstate="print">
            <a:extLst>
              <a:ext uri="{28A0092B-C50C-407E-A947-70E740481C1C}">
                <a14:useLocalDpi xmlns:a14="http://schemas.microsoft.com/office/drawing/2010/main" val="0"/>
              </a:ext>
            </a:extLst>
          </a:blip>
          <a:srcRect b="5648"/>
          <a:stretch/>
        </p:blipFill>
        <p:spPr>
          <a:xfrm>
            <a:off x="4514347" y="4694820"/>
            <a:ext cx="1515943" cy="1430338"/>
          </a:xfrm>
          <a:prstGeom prst="rect">
            <a:avLst/>
          </a:prstGeom>
        </p:spPr>
      </p:pic>
      <p:pic>
        <p:nvPicPr>
          <p:cNvPr id="7" name="Picture 6" descr="20150420_220238.jpg"/>
          <p:cNvPicPr>
            <a:picLocks noChangeAspect="1"/>
          </p:cNvPicPr>
          <p:nvPr/>
        </p:nvPicPr>
        <p:blipFill rotWithShape="1">
          <a:blip r:embed="rId4" cstate="print">
            <a:extLst>
              <a:ext uri="{28A0092B-C50C-407E-A947-70E740481C1C}">
                <a14:useLocalDpi xmlns:a14="http://schemas.microsoft.com/office/drawing/2010/main" val="0"/>
              </a:ext>
            </a:extLst>
          </a:blip>
          <a:srcRect l="29101" r="18394"/>
          <a:stretch/>
        </p:blipFill>
        <p:spPr>
          <a:xfrm rot="5400000">
            <a:off x="1393002" y="2852811"/>
            <a:ext cx="2186775" cy="4357919"/>
          </a:xfrm>
          <a:prstGeom prst="rect">
            <a:avLst/>
          </a:prstGeom>
        </p:spPr>
      </p:pic>
      <p:sp>
        <p:nvSpPr>
          <p:cNvPr id="4" name="Slide Number Placeholder 3"/>
          <p:cNvSpPr>
            <a:spLocks noGrp="1"/>
          </p:cNvSpPr>
          <p:nvPr>
            <p:ph type="sldNum" sz="quarter" idx="12"/>
          </p:nvPr>
        </p:nvSpPr>
        <p:spPr/>
        <p:txBody>
          <a:bodyPr/>
          <a:lstStyle/>
          <a:p>
            <a:fld id="{644D9099-74F3-4805-8D1B-A7BEE10D6DB6}" type="slidenum">
              <a:rPr lang="en-US" smtClean="0"/>
              <a:t>29</a:t>
            </a:fld>
            <a:endParaRPr lang="en-US"/>
          </a:p>
        </p:txBody>
      </p:sp>
      <p:sp>
        <p:nvSpPr>
          <p:cNvPr id="8" name="Footer Placeholder 7"/>
          <p:cNvSpPr>
            <a:spLocks noGrp="1"/>
          </p:cNvSpPr>
          <p:nvPr>
            <p:ph type="ftr" sz="quarter" idx="11"/>
          </p:nvPr>
        </p:nvSpPr>
        <p:spPr/>
        <p:txBody>
          <a:bodyPr/>
          <a:lstStyle/>
          <a:p>
            <a:r>
              <a:rPr lang="en-US" smtClean="0"/>
              <a:t>Kurt Marsman</a:t>
            </a:r>
            <a:endParaRPr lang="en-US"/>
          </a:p>
        </p:txBody>
      </p:sp>
    </p:spTree>
    <p:extLst>
      <p:ext uri="{BB962C8B-B14F-4D97-AF65-F5344CB8AC3E}">
        <p14:creationId xmlns:p14="http://schemas.microsoft.com/office/powerpoint/2010/main" val="3874421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System Overview:</a:t>
            </a:r>
            <a:br>
              <a:rPr lang="en-US" dirty="0" smtClean="0"/>
            </a:br>
            <a:r>
              <a:rPr lang="en-US" sz="3000" dirty="0"/>
              <a:t>Low Level Control</a:t>
            </a:r>
            <a:br>
              <a:rPr lang="en-US" sz="3000" dirty="0"/>
            </a:br>
            <a:r>
              <a:rPr lang="en-US" sz="3000" dirty="0"/>
              <a:t>Inter System Communication</a:t>
            </a:r>
            <a:endParaRPr lang="en-US" dirty="0"/>
          </a:p>
        </p:txBody>
      </p:sp>
      <p:sp>
        <p:nvSpPr>
          <p:cNvPr id="3" name="Subtitle 2"/>
          <p:cNvSpPr>
            <a:spLocks noGrp="1"/>
          </p:cNvSpPr>
          <p:nvPr>
            <p:ph type="body" idx="1"/>
          </p:nvPr>
        </p:nvSpPr>
        <p:spPr/>
        <p:txBody>
          <a:bodyPr/>
          <a:lstStyle/>
          <a:p>
            <a:pPr algn="l"/>
            <a:r>
              <a:rPr lang="en-US" dirty="0" smtClean="0"/>
              <a:t>Ryan </a:t>
            </a:r>
            <a:r>
              <a:rPr lang="en-US" dirty="0" smtClean="0"/>
              <a:t>– David Reyes</a:t>
            </a:r>
            <a:endParaRPr lang="en-US" dirty="0"/>
          </a:p>
        </p:txBody>
      </p:sp>
      <p:sp>
        <p:nvSpPr>
          <p:cNvPr id="4" name="Slide Number Placeholder 3"/>
          <p:cNvSpPr>
            <a:spLocks noGrp="1"/>
          </p:cNvSpPr>
          <p:nvPr>
            <p:ph type="sldNum" sz="quarter" idx="12"/>
          </p:nvPr>
        </p:nvSpPr>
        <p:spPr/>
        <p:txBody>
          <a:bodyPr/>
          <a:lstStyle/>
          <a:p>
            <a:fld id="{644D9099-74F3-4805-8D1B-A7BEE10D6DB6}" type="slidenum">
              <a:rPr lang="en-US" smtClean="0"/>
              <a:t>3</a:t>
            </a:fld>
            <a:endParaRPr lang="en-US"/>
          </a:p>
        </p:txBody>
      </p:sp>
    </p:spTree>
    <p:extLst>
      <p:ext uri="{BB962C8B-B14F-4D97-AF65-F5344CB8AC3E}">
        <p14:creationId xmlns:p14="http://schemas.microsoft.com/office/powerpoint/2010/main" val="1530451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Simon Microphone Circuit</a:t>
            </a:r>
            <a:endParaRPr lang="en-US" dirty="0"/>
          </a:p>
        </p:txBody>
      </p:sp>
      <p:sp>
        <p:nvSpPr>
          <p:cNvPr id="3" name="Content Placeholder 2"/>
          <p:cNvSpPr>
            <a:spLocks noGrp="1"/>
          </p:cNvSpPr>
          <p:nvPr>
            <p:ph sz="half" idx="1"/>
          </p:nvPr>
        </p:nvSpPr>
        <p:spPr/>
        <p:txBody>
          <a:bodyPr/>
          <a:lstStyle/>
          <a:p>
            <a:r>
              <a:rPr lang="en-US" dirty="0" smtClean="0"/>
              <a:t>Electret Microphone</a:t>
            </a:r>
          </a:p>
          <a:p>
            <a:r>
              <a:rPr lang="en-US" dirty="0" smtClean="0"/>
              <a:t>A/D Converter</a:t>
            </a:r>
          </a:p>
          <a:p>
            <a:endParaRPr lang="en-US" dirty="0"/>
          </a:p>
        </p:txBody>
      </p:sp>
      <p:pic>
        <p:nvPicPr>
          <p:cNvPr id="5" name="Content Placeholder 4" descr="Screen Shot 2015-04-20 at 10.30.07 PM.png"/>
          <p:cNvPicPr>
            <a:picLocks noGrp="1" noChangeAspect="1"/>
          </p:cNvPicPr>
          <p:nvPr>
            <p:ph sz="half" idx="2"/>
          </p:nvPr>
        </p:nvPicPr>
        <p:blipFill rotWithShape="1">
          <a:blip r:embed="rId2">
            <a:extLst>
              <a:ext uri="{28A0092B-C50C-407E-A947-70E740481C1C}">
                <a14:useLocalDpi xmlns:a14="http://schemas.microsoft.com/office/drawing/2010/main" val="0"/>
              </a:ext>
            </a:extLst>
          </a:blip>
          <a:stretch/>
        </p:blipFill>
        <p:spPr>
          <a:xfrm>
            <a:off x="1032233" y="3442851"/>
            <a:ext cx="3702050" cy="2426243"/>
          </a:xfrm>
        </p:spPr>
      </p:pic>
      <p:pic>
        <p:nvPicPr>
          <p:cNvPr id="8" name="Picture 7"/>
          <p:cNvPicPr>
            <a:picLocks noChangeAspect="1"/>
          </p:cNvPicPr>
          <p:nvPr/>
        </p:nvPicPr>
        <p:blipFill>
          <a:blip r:embed="rId3"/>
          <a:stretch>
            <a:fillRect/>
          </a:stretch>
        </p:blipFill>
        <p:spPr>
          <a:xfrm>
            <a:off x="5967551" y="2805991"/>
            <a:ext cx="2171897" cy="1787752"/>
          </a:xfrm>
          <a:prstGeom prst="rect">
            <a:avLst/>
          </a:prstGeom>
        </p:spPr>
      </p:pic>
      <p:sp>
        <p:nvSpPr>
          <p:cNvPr id="4" name="Slide Number Placeholder 3"/>
          <p:cNvSpPr>
            <a:spLocks noGrp="1"/>
          </p:cNvSpPr>
          <p:nvPr>
            <p:ph type="sldNum" sz="quarter" idx="12"/>
          </p:nvPr>
        </p:nvSpPr>
        <p:spPr/>
        <p:txBody>
          <a:bodyPr/>
          <a:lstStyle/>
          <a:p>
            <a:fld id="{644D9099-74F3-4805-8D1B-A7BEE10D6DB6}" type="slidenum">
              <a:rPr lang="en-US" smtClean="0"/>
              <a:t>30</a:t>
            </a:fld>
            <a:endParaRPr lang="en-US"/>
          </a:p>
        </p:txBody>
      </p:sp>
      <p:sp>
        <p:nvSpPr>
          <p:cNvPr id="6" name="Footer Placeholder 5"/>
          <p:cNvSpPr>
            <a:spLocks noGrp="1"/>
          </p:cNvSpPr>
          <p:nvPr>
            <p:ph type="ftr" sz="quarter" idx="11"/>
          </p:nvPr>
        </p:nvSpPr>
        <p:spPr/>
        <p:txBody>
          <a:bodyPr/>
          <a:lstStyle/>
          <a:p>
            <a:r>
              <a:rPr lang="en-US" smtClean="0"/>
              <a:t>Kurt Marsman</a:t>
            </a:r>
            <a:endParaRPr lang="en-US"/>
          </a:p>
        </p:txBody>
      </p:sp>
    </p:spTree>
    <p:extLst>
      <p:ext uri="{BB962C8B-B14F-4D97-AF65-F5344CB8AC3E}">
        <p14:creationId xmlns:p14="http://schemas.microsoft.com/office/powerpoint/2010/main" val="489306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Simon Detection</a:t>
            </a:r>
            <a:endParaRPr lang="en-US" dirty="0"/>
          </a:p>
        </p:txBody>
      </p:sp>
      <p:sp>
        <p:nvSpPr>
          <p:cNvPr id="3" name="Content Placeholder 2"/>
          <p:cNvSpPr>
            <a:spLocks noGrp="1"/>
          </p:cNvSpPr>
          <p:nvPr>
            <p:ph sz="half" idx="1"/>
          </p:nvPr>
        </p:nvSpPr>
        <p:spPr>
          <a:xfrm>
            <a:off x="822960" y="1954263"/>
            <a:ext cx="3566160" cy="4056062"/>
          </a:xfrm>
        </p:spPr>
        <p:txBody>
          <a:bodyPr/>
          <a:lstStyle/>
          <a:p>
            <a:r>
              <a:rPr lang="en-US" dirty="0" err="1" smtClean="0"/>
              <a:t>Bandpass</a:t>
            </a:r>
            <a:r>
              <a:rPr lang="en-US" dirty="0" smtClean="0"/>
              <a:t> Filters</a:t>
            </a:r>
          </a:p>
          <a:p>
            <a:r>
              <a:rPr lang="en-US" dirty="0"/>
              <a:t> FDA Tool</a:t>
            </a:r>
          </a:p>
          <a:p>
            <a:endParaRPr lang="en-US" dirty="0" smtClean="0"/>
          </a:p>
          <a:p>
            <a:endParaRPr lang="en-US" dirty="0" smtClean="0"/>
          </a:p>
          <a:p>
            <a:endParaRPr lang="en-US" dirty="0" smtClean="0"/>
          </a:p>
          <a:p>
            <a:pPr marL="0" indent="0">
              <a:buNone/>
            </a:pPr>
            <a:endParaRPr lang="en-US" dirty="0" smtClean="0"/>
          </a:p>
        </p:txBody>
      </p:sp>
      <p:pic>
        <p:nvPicPr>
          <p:cNvPr id="8" name="Picture 7" descr="Screen Shot 2015-04-20 at 9.03.1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132" y="2786311"/>
            <a:ext cx="7456868" cy="3440915"/>
          </a:xfrm>
          <a:prstGeom prst="rect">
            <a:avLst/>
          </a:prstGeom>
        </p:spPr>
      </p:pic>
      <p:sp>
        <p:nvSpPr>
          <p:cNvPr id="4" name="Slide Number Placeholder 3"/>
          <p:cNvSpPr>
            <a:spLocks noGrp="1"/>
          </p:cNvSpPr>
          <p:nvPr>
            <p:ph type="sldNum" sz="quarter" idx="12"/>
          </p:nvPr>
        </p:nvSpPr>
        <p:spPr/>
        <p:txBody>
          <a:bodyPr/>
          <a:lstStyle/>
          <a:p>
            <a:fld id="{644D9099-74F3-4805-8D1B-A7BEE10D6DB6}" type="slidenum">
              <a:rPr lang="en-US" smtClean="0"/>
              <a:t>31</a:t>
            </a:fld>
            <a:endParaRPr lang="en-US"/>
          </a:p>
        </p:txBody>
      </p:sp>
      <p:sp>
        <p:nvSpPr>
          <p:cNvPr id="5" name="Footer Placeholder 4"/>
          <p:cNvSpPr>
            <a:spLocks noGrp="1"/>
          </p:cNvSpPr>
          <p:nvPr>
            <p:ph type="ftr" sz="quarter" idx="11"/>
          </p:nvPr>
        </p:nvSpPr>
        <p:spPr/>
        <p:txBody>
          <a:bodyPr/>
          <a:lstStyle/>
          <a:p>
            <a:r>
              <a:rPr lang="en-US" smtClean="0"/>
              <a:t>Kurt Marsman</a:t>
            </a:r>
            <a:endParaRPr lang="en-US"/>
          </a:p>
        </p:txBody>
      </p:sp>
    </p:spTree>
    <p:extLst>
      <p:ext uri="{BB962C8B-B14F-4D97-AF65-F5344CB8AC3E}">
        <p14:creationId xmlns:p14="http://schemas.microsoft.com/office/powerpoint/2010/main" val="2852028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0912" y="1891216"/>
            <a:ext cx="3566160" cy="4056062"/>
          </a:xfrm>
        </p:spPr>
        <p:txBody>
          <a:bodyPr/>
          <a:lstStyle/>
          <a:p>
            <a:r>
              <a:rPr lang="en-US" dirty="0" err="1" smtClean="0"/>
              <a:t>Fs</a:t>
            </a:r>
            <a:r>
              <a:rPr lang="en-US" dirty="0" smtClean="0"/>
              <a:t> = 1kHz</a:t>
            </a:r>
            <a:endParaRPr lang="en-US" dirty="0"/>
          </a:p>
          <a:p>
            <a:r>
              <a:rPr lang="en-US" dirty="0"/>
              <a:t>Reliability issues</a:t>
            </a:r>
          </a:p>
          <a:p>
            <a:endParaRPr lang="en-US" dirty="0"/>
          </a:p>
        </p:txBody>
      </p:sp>
      <p:pic>
        <p:nvPicPr>
          <p:cNvPr id="5" name="Content Placeholder 5" descr="Screen Shot 2015-04-20 at 8.55.13 PM.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905" b="-389"/>
          <a:stretch/>
        </p:blipFill>
        <p:spPr>
          <a:xfrm>
            <a:off x="2833351" y="1924028"/>
            <a:ext cx="6086361" cy="2709509"/>
          </a:xfrm>
        </p:spPr>
      </p:pic>
      <p:pic>
        <p:nvPicPr>
          <p:cNvPr id="7" name="Picture 6" descr="Screen Shot 2015-04-20 at 9.16.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4785" y="4787392"/>
            <a:ext cx="5154928" cy="1488589"/>
          </a:xfrm>
          <a:prstGeom prst="rect">
            <a:avLst/>
          </a:prstGeom>
        </p:spPr>
      </p:pic>
      <p:sp>
        <p:nvSpPr>
          <p:cNvPr id="6" name="Title 1"/>
          <p:cNvSpPr>
            <a:spLocks noGrp="1"/>
          </p:cNvSpPr>
          <p:nvPr>
            <p:ph type="title"/>
          </p:nvPr>
        </p:nvSpPr>
        <p:spPr>
          <a:xfrm>
            <a:off x="822960" y="286604"/>
            <a:ext cx="7543800" cy="1450757"/>
          </a:xfrm>
        </p:spPr>
        <p:txBody>
          <a:bodyPr/>
          <a:lstStyle/>
          <a:p>
            <a:r>
              <a:rPr lang="en-US" dirty="0" smtClean="0"/>
              <a:t>Simon </a:t>
            </a:r>
            <a:r>
              <a:rPr lang="en-US" dirty="0" smtClean="0"/>
              <a:t>Detection continued</a:t>
            </a:r>
            <a:endParaRPr lang="en-US" dirty="0"/>
          </a:p>
        </p:txBody>
      </p:sp>
      <p:sp>
        <p:nvSpPr>
          <p:cNvPr id="2" name="Slide Number Placeholder 1"/>
          <p:cNvSpPr>
            <a:spLocks noGrp="1"/>
          </p:cNvSpPr>
          <p:nvPr>
            <p:ph type="sldNum" sz="quarter" idx="12"/>
          </p:nvPr>
        </p:nvSpPr>
        <p:spPr/>
        <p:txBody>
          <a:bodyPr/>
          <a:lstStyle/>
          <a:p>
            <a:fld id="{644D9099-74F3-4805-8D1B-A7BEE10D6DB6}" type="slidenum">
              <a:rPr lang="en-US" smtClean="0"/>
              <a:t>32</a:t>
            </a:fld>
            <a:endParaRPr lang="en-US"/>
          </a:p>
        </p:txBody>
      </p:sp>
      <p:sp>
        <p:nvSpPr>
          <p:cNvPr id="4" name="Footer Placeholder 3"/>
          <p:cNvSpPr>
            <a:spLocks noGrp="1"/>
          </p:cNvSpPr>
          <p:nvPr>
            <p:ph type="ftr" sz="quarter" idx="11"/>
          </p:nvPr>
        </p:nvSpPr>
        <p:spPr/>
        <p:txBody>
          <a:bodyPr/>
          <a:lstStyle/>
          <a:p>
            <a:r>
              <a:rPr lang="en-US" smtClean="0"/>
              <a:t>Kurt Marsman</a:t>
            </a:r>
            <a:endParaRPr lang="en-US"/>
          </a:p>
        </p:txBody>
      </p:sp>
    </p:spTree>
    <p:extLst>
      <p:ext uri="{BB962C8B-B14F-4D97-AF65-F5344CB8AC3E}">
        <p14:creationId xmlns:p14="http://schemas.microsoft.com/office/powerpoint/2010/main" val="40209852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Etch-a-Sketch and Circuit Board</a:t>
            </a:r>
            <a:endParaRPr lang="en-US" dirty="0"/>
          </a:p>
        </p:txBody>
      </p:sp>
      <p:sp>
        <p:nvSpPr>
          <p:cNvPr id="3" name="Text Placeholder 2"/>
          <p:cNvSpPr>
            <a:spLocks noGrp="1"/>
          </p:cNvSpPr>
          <p:nvPr>
            <p:ph type="body" idx="1"/>
          </p:nvPr>
        </p:nvSpPr>
        <p:spPr/>
        <p:txBody>
          <a:bodyPr/>
          <a:lstStyle/>
          <a:p>
            <a:r>
              <a:rPr lang="en-US" dirty="0" smtClean="0"/>
              <a:t>Donovan Carey</a:t>
            </a:r>
            <a:endParaRPr lang="en-US" dirty="0"/>
          </a:p>
        </p:txBody>
      </p:sp>
      <p:sp>
        <p:nvSpPr>
          <p:cNvPr id="4" name="Slide Number Placeholder 3"/>
          <p:cNvSpPr>
            <a:spLocks noGrp="1"/>
          </p:cNvSpPr>
          <p:nvPr>
            <p:ph type="sldNum" sz="quarter" idx="12"/>
          </p:nvPr>
        </p:nvSpPr>
        <p:spPr/>
        <p:txBody>
          <a:bodyPr/>
          <a:lstStyle/>
          <a:p>
            <a:fld id="{644D9099-74F3-4805-8D1B-A7BEE10D6DB6}" type="slidenum">
              <a:rPr lang="en-US" smtClean="0"/>
              <a:t>33</a:t>
            </a:fld>
            <a:endParaRPr lang="en-US"/>
          </a:p>
        </p:txBody>
      </p:sp>
    </p:spTree>
    <p:extLst>
      <p:ext uri="{BB962C8B-B14F-4D97-AF65-F5344CB8AC3E}">
        <p14:creationId xmlns:p14="http://schemas.microsoft.com/office/powerpoint/2010/main" val="3647467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74637"/>
            <a:ext cx="8229600" cy="868362"/>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Playing Etch-a-Sketch</a:t>
            </a:r>
          </a:p>
        </p:txBody>
      </p:sp>
      <p:pic>
        <p:nvPicPr>
          <p:cNvPr id="85" name="Shape 85"/>
          <p:cNvPicPr preferRelativeResize="0">
            <a:picLocks noGrp="1"/>
          </p:cNvPicPr>
          <p:nvPr>
            <p:ph idx="1"/>
          </p:nvPr>
        </p:nvPicPr>
        <p:blipFill rotWithShape="1">
          <a:blip r:embed="rId3">
            <a:alphaModFix/>
          </a:blip>
          <a:srcRect/>
          <a:stretch/>
        </p:blipFill>
        <p:spPr>
          <a:xfrm>
            <a:off x="592428" y="1815921"/>
            <a:ext cx="3941472" cy="4417454"/>
          </a:xfrm>
          <a:prstGeom prst="rect">
            <a:avLst/>
          </a:prstGeom>
          <a:noFill/>
          <a:ln>
            <a:noFill/>
          </a:ln>
        </p:spPr>
      </p:pic>
      <p:pic>
        <p:nvPicPr>
          <p:cNvPr id="86" name="Shape 86"/>
          <p:cNvPicPr preferRelativeResize="0"/>
          <p:nvPr/>
        </p:nvPicPr>
        <p:blipFill rotWithShape="1">
          <a:blip r:embed="rId4">
            <a:alphaModFix/>
          </a:blip>
          <a:srcRect/>
          <a:stretch/>
        </p:blipFill>
        <p:spPr>
          <a:xfrm>
            <a:off x="5437342" y="1815921"/>
            <a:ext cx="3249458" cy="4417454"/>
          </a:xfrm>
          <a:prstGeom prst="rect">
            <a:avLst/>
          </a:prstGeom>
          <a:noFill/>
          <a:ln>
            <a:noFill/>
          </a:ln>
        </p:spPr>
      </p:pic>
      <p:sp>
        <p:nvSpPr>
          <p:cNvPr id="2" name="Slide Number Placeholder 1"/>
          <p:cNvSpPr>
            <a:spLocks noGrp="1"/>
          </p:cNvSpPr>
          <p:nvPr>
            <p:ph type="sldNum" sz="quarter" idx="12"/>
          </p:nvPr>
        </p:nvSpPr>
        <p:spPr/>
        <p:txBody>
          <a:bodyPr/>
          <a:lstStyle/>
          <a:p>
            <a:fld id="{644D9099-74F3-4805-8D1B-A7BEE10D6DB6}" type="slidenum">
              <a:rPr lang="en-US" smtClean="0"/>
              <a:t>34</a:t>
            </a:fld>
            <a:endParaRPr lang="en-US"/>
          </a:p>
        </p:txBody>
      </p:sp>
      <p:sp>
        <p:nvSpPr>
          <p:cNvPr id="3" name="Footer Placeholder 2"/>
          <p:cNvSpPr>
            <a:spLocks noGrp="1"/>
          </p:cNvSpPr>
          <p:nvPr>
            <p:ph type="ftr" sz="quarter" idx="11"/>
          </p:nvPr>
        </p:nvSpPr>
        <p:spPr/>
        <p:txBody>
          <a:bodyPr/>
          <a:lstStyle/>
          <a:p>
            <a:r>
              <a:rPr lang="en-US" smtClean="0"/>
              <a:t>Donovan Carey</a:t>
            </a:r>
            <a:endParaRPr lang="en-US"/>
          </a:p>
        </p:txBody>
      </p:sp>
    </p:spTree>
    <p:extLst>
      <p:ext uri="{BB962C8B-B14F-4D97-AF65-F5344CB8AC3E}">
        <p14:creationId xmlns:p14="http://schemas.microsoft.com/office/powerpoint/2010/main" val="1744173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Writing “IEEE”</a:t>
            </a:r>
          </a:p>
        </p:txBody>
      </p:sp>
      <p:sp>
        <p:nvSpPr>
          <p:cNvPr id="92" name="Shape 92"/>
          <p:cNvSpPr txBox="1">
            <a:spLocks noGrp="1"/>
          </p:cNvSpPr>
          <p:nvPr>
            <p:ph type="body" idx="1"/>
          </p:nvPr>
        </p:nvSpPr>
        <p:spPr>
          <a:xfrm>
            <a:off x="4645025" y="2174875"/>
            <a:ext cx="4041774" cy="3951287"/>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2400" b="0" i="0" u="none" strike="noStrike" cap="none" baseline="0">
                <a:solidFill>
                  <a:schemeClr val="dk1"/>
                </a:solidFill>
                <a:latin typeface="Calibri"/>
                <a:ea typeface="Calibri"/>
                <a:cs typeface="Calibri"/>
                <a:sym typeface="Calibri"/>
              </a:rPr>
              <a:t> </a:t>
            </a:r>
          </a:p>
        </p:txBody>
      </p:sp>
      <p:pic>
        <p:nvPicPr>
          <p:cNvPr id="93" name="Shape 93"/>
          <p:cNvPicPr preferRelativeResize="0">
            <a:picLocks noGrp="1"/>
          </p:cNvPicPr>
          <p:nvPr>
            <p:ph type="body" sz="quarter" idx="3"/>
          </p:nvPr>
        </p:nvPicPr>
        <p:blipFill rotWithShape="1">
          <a:blip r:embed="rId3">
            <a:alphaModFix/>
          </a:blip>
          <a:srcRect/>
          <a:stretch/>
        </p:blipFill>
        <p:spPr>
          <a:xfrm>
            <a:off x="609600" y="1905000"/>
            <a:ext cx="3657600" cy="4221162"/>
          </a:xfrm>
          <a:prstGeom prst="rect">
            <a:avLst/>
          </a:prstGeom>
          <a:noFill/>
          <a:ln>
            <a:noFill/>
          </a:ln>
        </p:spPr>
      </p:pic>
      <p:pic>
        <p:nvPicPr>
          <p:cNvPr id="94" name="Shape 94"/>
          <p:cNvPicPr preferRelativeResize="0"/>
          <p:nvPr/>
        </p:nvPicPr>
        <p:blipFill rotWithShape="1">
          <a:blip r:embed="rId4">
            <a:alphaModFix/>
          </a:blip>
          <a:srcRect/>
          <a:stretch/>
        </p:blipFill>
        <p:spPr>
          <a:xfrm>
            <a:off x="4231432" y="2286000"/>
            <a:ext cx="3453192" cy="2720448"/>
          </a:xfrm>
          <a:prstGeom prst="rect">
            <a:avLst/>
          </a:prstGeom>
          <a:noFill/>
          <a:ln>
            <a:noFill/>
          </a:ln>
        </p:spPr>
      </p:pic>
      <p:sp>
        <p:nvSpPr>
          <p:cNvPr id="2" name="Slide Number Placeholder 1"/>
          <p:cNvSpPr>
            <a:spLocks noGrp="1"/>
          </p:cNvSpPr>
          <p:nvPr>
            <p:ph type="sldNum" sz="quarter" idx="12"/>
          </p:nvPr>
        </p:nvSpPr>
        <p:spPr/>
        <p:txBody>
          <a:bodyPr/>
          <a:lstStyle/>
          <a:p>
            <a:fld id="{644D9099-74F3-4805-8D1B-A7BEE10D6DB6}" type="slidenum">
              <a:rPr lang="en-US" smtClean="0"/>
              <a:t>35</a:t>
            </a:fld>
            <a:endParaRPr lang="en-US"/>
          </a:p>
        </p:txBody>
      </p:sp>
      <p:sp>
        <p:nvSpPr>
          <p:cNvPr id="3" name="Footer Placeholder 2"/>
          <p:cNvSpPr>
            <a:spLocks noGrp="1"/>
          </p:cNvSpPr>
          <p:nvPr>
            <p:ph type="ftr" sz="quarter" idx="11"/>
          </p:nvPr>
        </p:nvSpPr>
        <p:spPr/>
        <p:txBody>
          <a:bodyPr/>
          <a:lstStyle/>
          <a:p>
            <a:r>
              <a:rPr lang="en-US" smtClean="0"/>
              <a:t>Donovan Carey</a:t>
            </a:r>
            <a:endParaRPr lang="en-US"/>
          </a:p>
        </p:txBody>
      </p:sp>
    </p:spTree>
    <p:extLst>
      <p:ext uri="{BB962C8B-B14F-4D97-AF65-F5344CB8AC3E}">
        <p14:creationId xmlns:p14="http://schemas.microsoft.com/office/powerpoint/2010/main" val="10288053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Circuit Board</a:t>
            </a:r>
            <a:endParaRPr lang="en-US" dirty="0"/>
          </a:p>
        </p:txBody>
      </p:sp>
      <p:pic>
        <p:nvPicPr>
          <p:cNvPr id="7" name="Shape 104"/>
          <p:cNvPicPr preferRelativeResize="0"/>
          <p:nvPr/>
        </p:nvPicPr>
        <p:blipFill>
          <a:blip r:embed="rId2">
            <a:alphaModFix/>
          </a:blip>
          <a:stretch>
            <a:fillRect/>
          </a:stretch>
        </p:blipFill>
        <p:spPr>
          <a:xfrm>
            <a:off x="2450526" y="1878582"/>
            <a:ext cx="4288667" cy="4436770"/>
          </a:xfrm>
          <a:prstGeom prst="rect">
            <a:avLst/>
          </a:prstGeom>
          <a:noFill/>
          <a:ln>
            <a:noFill/>
          </a:ln>
        </p:spPr>
      </p:pic>
      <p:sp>
        <p:nvSpPr>
          <p:cNvPr id="8" name="Slide Number Placeholder 7"/>
          <p:cNvSpPr>
            <a:spLocks noGrp="1"/>
          </p:cNvSpPr>
          <p:nvPr>
            <p:ph type="sldNum" sz="quarter" idx="12"/>
          </p:nvPr>
        </p:nvSpPr>
        <p:spPr/>
        <p:txBody>
          <a:bodyPr/>
          <a:lstStyle/>
          <a:p>
            <a:fld id="{644D9099-74F3-4805-8D1B-A7BEE10D6DB6}" type="slidenum">
              <a:rPr lang="en-US" smtClean="0"/>
              <a:t>36</a:t>
            </a:fld>
            <a:endParaRPr lang="en-US"/>
          </a:p>
        </p:txBody>
      </p:sp>
      <p:sp>
        <p:nvSpPr>
          <p:cNvPr id="9" name="Footer Placeholder 8"/>
          <p:cNvSpPr>
            <a:spLocks noGrp="1"/>
          </p:cNvSpPr>
          <p:nvPr>
            <p:ph type="ftr" sz="quarter" idx="11"/>
          </p:nvPr>
        </p:nvSpPr>
        <p:spPr/>
        <p:txBody>
          <a:bodyPr/>
          <a:lstStyle/>
          <a:p>
            <a:r>
              <a:rPr lang="en-US" smtClean="0"/>
              <a:t>Donovan Carey</a:t>
            </a:r>
            <a:endParaRPr lang="en-US"/>
          </a:p>
        </p:txBody>
      </p:sp>
    </p:spTree>
    <p:extLst>
      <p:ext uri="{BB962C8B-B14F-4D97-AF65-F5344CB8AC3E}">
        <p14:creationId xmlns:p14="http://schemas.microsoft.com/office/powerpoint/2010/main" val="24527322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a:solidFill>
                  <a:schemeClr val="dk1"/>
                </a:solidFill>
                <a:latin typeface="Calibri"/>
                <a:ea typeface="Calibri"/>
                <a:cs typeface="Calibri"/>
                <a:sym typeface="Calibri"/>
              </a:rPr>
              <a:t>Inside the </a:t>
            </a:r>
            <a:r>
              <a:rPr lang="en-US" sz="4400" dirty="0" smtClean="0">
                <a:solidFill>
                  <a:schemeClr val="dk1"/>
                </a:solidFill>
                <a:latin typeface="Calibri"/>
                <a:ea typeface="Calibri"/>
                <a:cs typeface="Calibri"/>
                <a:sym typeface="Calibri"/>
              </a:rPr>
              <a:t>Circuit Board</a:t>
            </a:r>
            <a:endParaRPr lang="en-US" sz="4400" b="0" i="0" u="none" strike="noStrike" cap="none" baseline="0" dirty="0">
              <a:solidFill>
                <a:schemeClr val="dk1"/>
              </a:solidFill>
              <a:latin typeface="Calibri"/>
              <a:ea typeface="Calibri"/>
              <a:cs typeface="Calibri"/>
              <a:sym typeface="Calibri"/>
            </a:endParaRPr>
          </a:p>
        </p:txBody>
      </p:sp>
      <p:sp>
        <p:nvSpPr>
          <p:cNvPr id="100" name="Shape 100"/>
          <p:cNvSpPr txBox="1">
            <a:spLocks noGrp="1"/>
          </p:cNvSpPr>
          <p:nvPr>
            <p:ph type="body" idx="1"/>
          </p:nvPr>
        </p:nvSpPr>
        <p:spPr>
          <a:xfrm>
            <a:off x="457200" y="2424516"/>
            <a:ext cx="4040187" cy="2014021"/>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1900" b="0" i="0" u="none" strike="noStrike" cap="none" baseline="0" dirty="0">
                <a:solidFill>
                  <a:schemeClr val="dk1"/>
                </a:solidFill>
                <a:latin typeface="Calibri"/>
                <a:ea typeface="Calibri"/>
                <a:cs typeface="Calibri"/>
                <a:sym typeface="Calibri"/>
              </a:rPr>
              <a:t>Creates modularity between layers of the chassis</a:t>
            </a:r>
          </a:p>
          <a:p>
            <a:pPr marL="342900" marR="0" lvl="0" indent="-342900" algn="l" rtl="0">
              <a:spcBef>
                <a:spcPts val="380"/>
              </a:spcBef>
              <a:buClr>
                <a:schemeClr val="dk1"/>
              </a:buClr>
              <a:buSzPct val="100000"/>
              <a:buFont typeface="Arial"/>
              <a:buChar char="•"/>
            </a:pPr>
            <a:r>
              <a:rPr lang="en-US" sz="1900" b="0" i="0" u="none" strike="noStrike" cap="none" baseline="0" dirty="0">
                <a:solidFill>
                  <a:schemeClr val="dk1"/>
                </a:solidFill>
                <a:latin typeface="Calibri"/>
                <a:ea typeface="Calibri"/>
                <a:cs typeface="Calibri"/>
                <a:sym typeface="Calibri"/>
              </a:rPr>
              <a:t>Cleaner wiring mitigates the risk of shorting and faulty wires</a:t>
            </a:r>
          </a:p>
          <a:p>
            <a:pPr marL="342900" marR="0" lvl="0" indent="-342900" algn="l" rtl="0">
              <a:spcBef>
                <a:spcPts val="380"/>
              </a:spcBef>
              <a:buClr>
                <a:schemeClr val="dk1"/>
              </a:buClr>
              <a:buSzPct val="100000"/>
              <a:buFont typeface="Arial"/>
              <a:buChar char="•"/>
            </a:pPr>
            <a:r>
              <a:rPr lang="en-US" sz="1900" b="0" i="0" u="none" strike="noStrike" cap="none" baseline="0" dirty="0">
                <a:solidFill>
                  <a:schemeClr val="dk1"/>
                </a:solidFill>
                <a:latin typeface="Calibri"/>
                <a:ea typeface="Calibri"/>
                <a:cs typeface="Calibri"/>
                <a:sym typeface="Calibri"/>
              </a:rPr>
              <a:t>Simplifies troubleshooting and debugging of the system</a:t>
            </a:r>
          </a:p>
          <a:p>
            <a:pPr marL="342900" marR="0" lvl="0" indent="-190500" algn="l" rtl="0">
              <a:spcBef>
                <a:spcPts val="480"/>
              </a:spcBef>
              <a:buClr>
                <a:schemeClr val="dk1"/>
              </a:buClr>
              <a:buFont typeface="Arial"/>
              <a:buNone/>
            </a:pPr>
            <a:endParaRPr sz="2400" b="0" i="0" u="none" strike="noStrike" cap="none" baseline="0" dirty="0">
              <a:solidFill>
                <a:schemeClr val="dk1"/>
              </a:solidFill>
              <a:latin typeface="Calibri"/>
              <a:ea typeface="Calibri"/>
              <a:cs typeface="Calibri"/>
              <a:sym typeface="Calibri"/>
            </a:endParaRPr>
          </a:p>
        </p:txBody>
      </p:sp>
      <p:sp>
        <p:nvSpPr>
          <p:cNvPr id="101" name="Shape 101"/>
          <p:cNvSpPr txBox="1"/>
          <p:nvPr/>
        </p:nvSpPr>
        <p:spPr>
          <a:xfrm>
            <a:off x="5236018" y="1922344"/>
            <a:ext cx="358139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dirty="0" smtClean="0">
                <a:solidFill>
                  <a:schemeClr val="dk1"/>
                </a:solidFill>
                <a:latin typeface="Calibri"/>
                <a:ea typeface="Calibri"/>
                <a:cs typeface="Calibri"/>
                <a:sym typeface="Calibri"/>
              </a:rPr>
              <a:t>Circuit Board </a:t>
            </a:r>
            <a:r>
              <a:rPr lang="en-US" sz="1800" b="0" i="0" u="none" strike="noStrike" cap="none" baseline="0" dirty="0">
                <a:solidFill>
                  <a:schemeClr val="dk1"/>
                </a:solidFill>
                <a:latin typeface="Calibri"/>
                <a:ea typeface="Calibri"/>
                <a:cs typeface="Calibri"/>
                <a:sym typeface="Calibri"/>
              </a:rPr>
              <a:t>Setup</a:t>
            </a:r>
          </a:p>
        </p:txBody>
      </p:sp>
      <p:sp>
        <p:nvSpPr>
          <p:cNvPr id="102" name="Shape 102"/>
          <p:cNvSpPr txBox="1"/>
          <p:nvPr/>
        </p:nvSpPr>
        <p:spPr>
          <a:xfrm>
            <a:off x="457200" y="2031573"/>
            <a:ext cx="3877613" cy="3929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dirty="0">
                <a:solidFill>
                  <a:schemeClr val="dk1"/>
                </a:solidFill>
                <a:latin typeface="Calibri"/>
                <a:ea typeface="Calibri"/>
                <a:cs typeface="Calibri"/>
                <a:sym typeface="Calibri"/>
              </a:rPr>
              <a:t>Why The </a:t>
            </a:r>
            <a:r>
              <a:rPr lang="en-US" sz="1800" b="0" i="0" u="none" strike="noStrike" cap="none" baseline="0" dirty="0" smtClean="0">
                <a:solidFill>
                  <a:schemeClr val="dk1"/>
                </a:solidFill>
                <a:latin typeface="Calibri"/>
                <a:ea typeface="Calibri"/>
                <a:cs typeface="Calibri"/>
                <a:sym typeface="Calibri"/>
              </a:rPr>
              <a:t>Circuit Board</a:t>
            </a:r>
            <a:endParaRPr lang="en-US" sz="1800" b="0" i="0" u="none" strike="noStrike" cap="none" baseline="0" dirty="0">
              <a:solidFill>
                <a:schemeClr val="dk1"/>
              </a:solidFill>
              <a:latin typeface="Calibri"/>
              <a:ea typeface="Calibri"/>
              <a:cs typeface="Calibri"/>
              <a:sym typeface="Calibri"/>
            </a:endParaRPr>
          </a:p>
        </p:txBody>
      </p:sp>
      <p:sp>
        <p:nvSpPr>
          <p:cNvPr id="103" name="Shape 103"/>
          <p:cNvSpPr txBox="1"/>
          <p:nvPr/>
        </p:nvSpPr>
        <p:spPr>
          <a:xfrm>
            <a:off x="5236018" y="2424516"/>
            <a:ext cx="3886200" cy="3139321"/>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Arial"/>
              <a:buChar char="•"/>
            </a:pPr>
            <a:r>
              <a:rPr lang="en-US" sz="1800" b="0" i="0" u="none" strike="noStrike" cap="none" baseline="0">
                <a:solidFill>
                  <a:schemeClr val="dk1"/>
                </a:solidFill>
                <a:latin typeface="Calibri"/>
                <a:ea typeface="Calibri"/>
                <a:cs typeface="Calibri"/>
                <a:sym typeface="Calibri"/>
              </a:rPr>
              <a:t>M1: Simon/Rubiks Mini</a:t>
            </a:r>
          </a:p>
          <a:p>
            <a:pPr marL="285750" marR="0" lvl="0" indent="-285750" algn="l" rtl="0">
              <a:spcBef>
                <a:spcPts val="0"/>
              </a:spcBef>
              <a:buClr>
                <a:schemeClr val="dk1"/>
              </a:buClr>
              <a:buSzPct val="100000"/>
              <a:buFont typeface="Arial"/>
              <a:buChar char="•"/>
            </a:pPr>
            <a:r>
              <a:rPr lang="en-US" sz="1800" b="0" i="0" u="none" strike="noStrike" cap="none" baseline="0">
                <a:solidFill>
                  <a:schemeClr val="dk1"/>
                </a:solidFill>
                <a:latin typeface="Calibri"/>
                <a:ea typeface="Calibri"/>
                <a:cs typeface="Calibri"/>
                <a:sym typeface="Calibri"/>
              </a:rPr>
              <a:t>M2: Line Following Mini</a:t>
            </a:r>
          </a:p>
          <a:p>
            <a:pPr marL="285750" marR="0" lvl="0" indent="-285750" algn="l" rtl="0">
              <a:spcBef>
                <a:spcPts val="0"/>
              </a:spcBef>
              <a:buClr>
                <a:schemeClr val="dk1"/>
              </a:buClr>
              <a:buSzPct val="100000"/>
              <a:buFont typeface="Arial"/>
              <a:buChar char="•"/>
            </a:pPr>
            <a:r>
              <a:rPr lang="en-US" sz="1800" b="0" i="0" u="none" strike="noStrike" cap="none" baseline="0">
                <a:solidFill>
                  <a:schemeClr val="dk1"/>
                </a:solidFill>
                <a:latin typeface="Calibri"/>
                <a:ea typeface="Calibri"/>
                <a:cs typeface="Calibri"/>
                <a:sym typeface="Calibri"/>
              </a:rPr>
              <a:t>M3: EAS/Card Mini</a:t>
            </a:r>
          </a:p>
          <a:p>
            <a:pPr marL="285750" marR="0" lvl="0" indent="-285750" algn="l" rtl="0">
              <a:spcBef>
                <a:spcPts val="0"/>
              </a:spcBef>
              <a:buClr>
                <a:schemeClr val="dk1"/>
              </a:buClr>
              <a:buSzPct val="100000"/>
              <a:buFont typeface="Arial"/>
              <a:buChar char="•"/>
            </a:pPr>
            <a:r>
              <a:rPr lang="en-US" sz="1800" b="0" i="0" u="none" strike="noStrike" cap="none" baseline="0">
                <a:solidFill>
                  <a:schemeClr val="dk1"/>
                </a:solidFill>
                <a:latin typeface="Calibri"/>
                <a:ea typeface="Calibri"/>
                <a:cs typeface="Calibri"/>
                <a:sym typeface="Calibri"/>
              </a:rPr>
              <a:t>Ribbon Cable 1: M1 and M3 system components</a:t>
            </a:r>
          </a:p>
          <a:p>
            <a:pPr marL="285750" marR="0" lvl="0" indent="-285750" algn="l" rtl="0">
              <a:spcBef>
                <a:spcPts val="0"/>
              </a:spcBef>
              <a:buClr>
                <a:schemeClr val="dk1"/>
              </a:buClr>
              <a:buSzPct val="100000"/>
              <a:buFont typeface="Arial"/>
              <a:buChar char="•"/>
            </a:pPr>
            <a:r>
              <a:rPr lang="en-US" sz="1800" b="0" i="0" u="none" strike="noStrike" cap="none" baseline="0">
                <a:solidFill>
                  <a:schemeClr val="dk1"/>
                </a:solidFill>
                <a:latin typeface="Calibri"/>
                <a:ea typeface="Calibri"/>
                <a:cs typeface="Calibri"/>
                <a:sym typeface="Calibri"/>
              </a:rPr>
              <a:t>Ribbon Cable 2: Serial Lines and the 5V and 6V power lines</a:t>
            </a:r>
          </a:p>
          <a:p>
            <a:pPr marL="285750" marR="0" lvl="0" indent="-285750" algn="l" rtl="0">
              <a:spcBef>
                <a:spcPts val="0"/>
              </a:spcBef>
              <a:buClr>
                <a:schemeClr val="dk1"/>
              </a:buClr>
              <a:buSzPct val="100000"/>
              <a:buFont typeface="Arial"/>
              <a:buChar char="•"/>
            </a:pPr>
            <a:r>
              <a:rPr lang="en-US" sz="1800" b="0" i="0" u="none" strike="noStrike" cap="none" baseline="0">
                <a:solidFill>
                  <a:schemeClr val="dk1"/>
                </a:solidFill>
                <a:latin typeface="Calibri"/>
                <a:ea typeface="Calibri"/>
                <a:cs typeface="Calibri"/>
                <a:sym typeface="Calibri"/>
              </a:rPr>
              <a:t>Ribbon Cables 3 and 4: Line Following Sensors</a:t>
            </a:r>
          </a:p>
          <a:p>
            <a:pPr marL="285750" marR="0" lvl="0" indent="-285750" algn="l" rtl="0">
              <a:spcBef>
                <a:spcPts val="0"/>
              </a:spcBef>
              <a:buClr>
                <a:schemeClr val="dk1"/>
              </a:buClr>
              <a:buSzPct val="100000"/>
              <a:buFont typeface="Arial"/>
              <a:buChar char="•"/>
            </a:pPr>
            <a:r>
              <a:rPr lang="en-US" sz="1800" b="0" i="0" u="none" strike="noStrike" cap="none" baseline="0">
                <a:solidFill>
                  <a:schemeClr val="dk1"/>
                </a:solidFill>
                <a:latin typeface="Calibri"/>
                <a:ea typeface="Calibri"/>
                <a:cs typeface="Calibri"/>
                <a:sym typeface="Calibri"/>
              </a:rPr>
              <a:t>Ribbon Cable 5: Motor Drivers</a:t>
            </a:r>
          </a:p>
          <a:p>
            <a:pPr marL="285750" marR="0" lvl="0" indent="-171450" algn="l" rtl="0">
              <a:spcBef>
                <a:spcPts val="0"/>
              </a:spcBef>
              <a:buClr>
                <a:schemeClr val="dk1"/>
              </a:buClr>
              <a:buFont typeface="Arial"/>
              <a:buNone/>
            </a:pPr>
            <a:endParaRPr sz="1800" b="0" i="0" u="none" strike="noStrike" cap="none" baseline="0">
              <a:solidFill>
                <a:schemeClr val="dk1"/>
              </a:solidFill>
              <a:latin typeface="Calibri"/>
              <a:ea typeface="Calibri"/>
              <a:cs typeface="Calibri"/>
              <a:sym typeface="Calibri"/>
            </a:endParaRPr>
          </a:p>
        </p:txBody>
      </p:sp>
      <p:sp>
        <p:nvSpPr>
          <p:cNvPr id="2" name="Slide Number Placeholder 1"/>
          <p:cNvSpPr>
            <a:spLocks noGrp="1"/>
          </p:cNvSpPr>
          <p:nvPr>
            <p:ph type="sldNum" sz="quarter" idx="12"/>
          </p:nvPr>
        </p:nvSpPr>
        <p:spPr/>
        <p:txBody>
          <a:bodyPr/>
          <a:lstStyle/>
          <a:p>
            <a:fld id="{644D9099-74F3-4805-8D1B-A7BEE10D6DB6}" type="slidenum">
              <a:rPr lang="en-US" smtClean="0"/>
              <a:t>37</a:t>
            </a:fld>
            <a:endParaRPr lang="en-US"/>
          </a:p>
        </p:txBody>
      </p:sp>
      <p:sp>
        <p:nvSpPr>
          <p:cNvPr id="3" name="Footer Placeholder 2"/>
          <p:cNvSpPr>
            <a:spLocks noGrp="1"/>
          </p:cNvSpPr>
          <p:nvPr>
            <p:ph type="ftr" sz="quarter" idx="11"/>
          </p:nvPr>
        </p:nvSpPr>
        <p:spPr/>
        <p:txBody>
          <a:bodyPr/>
          <a:lstStyle/>
          <a:p>
            <a:r>
              <a:rPr lang="en-US" smtClean="0"/>
              <a:t>Donovan Carey</a:t>
            </a:r>
            <a:endParaRPr lang="en-US"/>
          </a:p>
        </p:txBody>
      </p:sp>
    </p:spTree>
    <p:extLst>
      <p:ext uri="{BB962C8B-B14F-4D97-AF65-F5344CB8AC3E}">
        <p14:creationId xmlns:p14="http://schemas.microsoft.com/office/powerpoint/2010/main" val="31324814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Pin Assignments</a:t>
            </a:r>
          </a:p>
        </p:txBody>
      </p:sp>
      <p:pic>
        <p:nvPicPr>
          <p:cNvPr id="120" name="Shape 120"/>
          <p:cNvPicPr preferRelativeResize="0"/>
          <p:nvPr/>
        </p:nvPicPr>
        <p:blipFill rotWithShape="1">
          <a:blip r:embed="rId3">
            <a:alphaModFix/>
          </a:blip>
          <a:srcRect t="25240" r="34935" b="32893"/>
          <a:stretch/>
        </p:blipFill>
        <p:spPr>
          <a:xfrm>
            <a:off x="965915" y="1849192"/>
            <a:ext cx="7212169" cy="4178121"/>
          </a:xfrm>
          <a:prstGeom prst="rect">
            <a:avLst/>
          </a:prstGeom>
          <a:noFill/>
          <a:ln>
            <a:noFill/>
          </a:ln>
        </p:spPr>
      </p:pic>
      <p:sp>
        <p:nvSpPr>
          <p:cNvPr id="2" name="Slide Number Placeholder 1"/>
          <p:cNvSpPr>
            <a:spLocks noGrp="1"/>
          </p:cNvSpPr>
          <p:nvPr>
            <p:ph type="sldNum" sz="quarter" idx="12"/>
          </p:nvPr>
        </p:nvSpPr>
        <p:spPr/>
        <p:txBody>
          <a:bodyPr/>
          <a:lstStyle/>
          <a:p>
            <a:fld id="{644D9099-74F3-4805-8D1B-A7BEE10D6DB6}" type="slidenum">
              <a:rPr lang="en-US" smtClean="0"/>
              <a:t>38</a:t>
            </a:fld>
            <a:endParaRPr lang="en-US"/>
          </a:p>
        </p:txBody>
      </p:sp>
      <p:sp>
        <p:nvSpPr>
          <p:cNvPr id="3" name="Footer Placeholder 2"/>
          <p:cNvSpPr>
            <a:spLocks noGrp="1"/>
          </p:cNvSpPr>
          <p:nvPr>
            <p:ph type="ftr" sz="quarter" idx="11"/>
          </p:nvPr>
        </p:nvSpPr>
        <p:spPr/>
        <p:txBody>
          <a:bodyPr/>
          <a:lstStyle/>
          <a:p>
            <a:r>
              <a:rPr lang="en-US" smtClean="0"/>
              <a:t>Donovan Carey</a:t>
            </a:r>
            <a:endParaRPr lang="en-US"/>
          </a:p>
        </p:txBody>
      </p:sp>
    </p:spTree>
    <p:extLst>
      <p:ext uri="{BB962C8B-B14F-4D97-AF65-F5344CB8AC3E}">
        <p14:creationId xmlns:p14="http://schemas.microsoft.com/office/powerpoint/2010/main" val="2948404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Rubik’s Cube, Simon Says, and Power</a:t>
            </a:r>
            <a:endParaRPr lang="en-US" dirty="0"/>
          </a:p>
        </p:txBody>
      </p:sp>
      <p:sp>
        <p:nvSpPr>
          <p:cNvPr id="6" name="Subtitle 5"/>
          <p:cNvSpPr>
            <a:spLocks noGrp="1"/>
          </p:cNvSpPr>
          <p:nvPr>
            <p:ph type="body" idx="1"/>
          </p:nvPr>
        </p:nvSpPr>
        <p:spPr/>
        <p:txBody>
          <a:bodyPr/>
          <a:lstStyle/>
          <a:p>
            <a:r>
              <a:rPr lang="en-US" dirty="0" smtClean="0"/>
              <a:t>Julian Velasquez</a:t>
            </a:r>
            <a:endParaRPr lang="en-US" dirty="0"/>
          </a:p>
        </p:txBody>
      </p:sp>
      <p:sp>
        <p:nvSpPr>
          <p:cNvPr id="2" name="Slide Number Placeholder 1"/>
          <p:cNvSpPr>
            <a:spLocks noGrp="1"/>
          </p:cNvSpPr>
          <p:nvPr>
            <p:ph type="sldNum" sz="quarter" idx="12"/>
          </p:nvPr>
        </p:nvSpPr>
        <p:spPr/>
        <p:txBody>
          <a:bodyPr/>
          <a:lstStyle/>
          <a:p>
            <a:fld id="{644D9099-74F3-4805-8D1B-A7BEE10D6DB6}" type="slidenum">
              <a:rPr lang="en-US" smtClean="0"/>
              <a:t>39</a:t>
            </a:fld>
            <a:endParaRPr lang="en-US"/>
          </a:p>
        </p:txBody>
      </p:sp>
    </p:spTree>
    <p:extLst>
      <p:ext uri="{BB962C8B-B14F-4D97-AF65-F5344CB8AC3E}">
        <p14:creationId xmlns:p14="http://schemas.microsoft.com/office/powerpoint/2010/main" val="1492691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178" y="772409"/>
            <a:ext cx="7886700" cy="994172"/>
          </a:xfrm>
        </p:spPr>
        <p:txBody>
          <a:bodyPr/>
          <a:lstStyle/>
          <a:p>
            <a:r>
              <a:rPr lang="en-US" dirty="0" smtClean="0"/>
              <a:t>System Overview</a:t>
            </a:r>
            <a:endParaRPr lang="en-US" dirty="0"/>
          </a:p>
        </p:txBody>
      </p:sp>
      <p:sp>
        <p:nvSpPr>
          <p:cNvPr id="5" name="TextBox 4"/>
          <p:cNvSpPr txBox="1"/>
          <p:nvPr/>
        </p:nvSpPr>
        <p:spPr>
          <a:xfrm>
            <a:off x="628650" y="2125266"/>
            <a:ext cx="2673062" cy="2585323"/>
          </a:xfrm>
          <a:prstGeom prst="rect">
            <a:avLst/>
          </a:prstGeom>
          <a:noFill/>
        </p:spPr>
        <p:txBody>
          <a:bodyPr wrap="square" rtlCol="0">
            <a:spAutoFit/>
          </a:bodyPr>
          <a:lstStyle/>
          <a:p>
            <a:r>
              <a:rPr lang="en-US" sz="1350" b="1" dirty="0"/>
              <a:t>Primary </a:t>
            </a:r>
            <a:r>
              <a:rPr lang="en-US" sz="1350" b="1" dirty="0"/>
              <a:t>Microcontroller:</a:t>
            </a:r>
            <a:endParaRPr lang="en-US" sz="1350" b="1" dirty="0"/>
          </a:p>
          <a:p>
            <a:pPr marL="214313" indent="-214313">
              <a:buFont typeface="Arial" panose="020B0604020202020204" pitchFamily="34" charset="0"/>
              <a:buChar char="•"/>
            </a:pPr>
            <a:r>
              <a:rPr lang="en-US" sz="1350" dirty="0" err="1"/>
              <a:t>Atmega</a:t>
            </a:r>
            <a:r>
              <a:rPr lang="en-US" sz="1350" dirty="0"/>
              <a:t> 2560</a:t>
            </a:r>
          </a:p>
          <a:p>
            <a:pPr marL="214313" indent="-214313">
              <a:buFont typeface="Arial" panose="020B0604020202020204" pitchFamily="34" charset="0"/>
              <a:buChar char="•"/>
            </a:pPr>
            <a:r>
              <a:rPr lang="en-US" sz="1350" dirty="0"/>
              <a:t>54 DIO, 16 AIO</a:t>
            </a:r>
          </a:p>
          <a:p>
            <a:pPr marL="214313" indent="-214313">
              <a:buFont typeface="Arial" panose="020B0604020202020204" pitchFamily="34" charset="0"/>
              <a:buChar char="•"/>
            </a:pPr>
            <a:r>
              <a:rPr lang="en-US" sz="1350" dirty="0"/>
              <a:t>4 Serial </a:t>
            </a:r>
            <a:r>
              <a:rPr lang="en-US" sz="1350" dirty="0"/>
              <a:t>IO, one for each Secondary MCU</a:t>
            </a:r>
          </a:p>
          <a:p>
            <a:endParaRPr lang="en-US" sz="1350" dirty="0"/>
          </a:p>
          <a:p>
            <a:r>
              <a:rPr lang="en-US" sz="1350" b="1" dirty="0"/>
              <a:t>Secondary Microcontrollers:</a:t>
            </a:r>
          </a:p>
          <a:p>
            <a:pPr marL="214313" indent="-214313">
              <a:buFont typeface="Arial" panose="020B0604020202020204" pitchFamily="34" charset="0"/>
              <a:buChar char="•"/>
            </a:pPr>
            <a:r>
              <a:rPr lang="en-US" sz="1350" dirty="0" err="1"/>
              <a:t>AtMega</a:t>
            </a:r>
            <a:r>
              <a:rPr lang="en-US" sz="1350" dirty="0"/>
              <a:t> 328p</a:t>
            </a:r>
          </a:p>
          <a:p>
            <a:pPr marL="214313" indent="-214313">
              <a:buFont typeface="Arial" panose="020B0604020202020204" pitchFamily="34" charset="0"/>
              <a:buChar char="•"/>
            </a:pPr>
            <a:r>
              <a:rPr lang="en-US" sz="1350" dirty="0"/>
              <a:t>14 </a:t>
            </a:r>
            <a:r>
              <a:rPr lang="en-US" sz="1350" dirty="0"/>
              <a:t>DIO, 8 AIO</a:t>
            </a:r>
          </a:p>
          <a:p>
            <a:pPr marL="214313" indent="-214313">
              <a:buFont typeface="Arial" panose="020B0604020202020204" pitchFamily="34" charset="0"/>
              <a:buChar char="•"/>
            </a:pPr>
            <a:r>
              <a:rPr lang="en-US" sz="1350" dirty="0"/>
              <a:t>1 Serial IO</a:t>
            </a:r>
            <a:endParaRPr lang="en-US" sz="1350" dirty="0"/>
          </a:p>
          <a:p>
            <a:endParaRPr lang="en-US" sz="1350" dirty="0"/>
          </a:p>
          <a:p>
            <a:endParaRPr lang="en-US" sz="135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6131" y="1766581"/>
            <a:ext cx="6003249" cy="4394069"/>
          </a:xfrm>
          <a:prstGeom prst="rect">
            <a:avLst/>
          </a:prstGeom>
        </p:spPr>
      </p:pic>
      <p:sp>
        <p:nvSpPr>
          <p:cNvPr id="3" name="Slide Number Placeholder 2"/>
          <p:cNvSpPr>
            <a:spLocks noGrp="1"/>
          </p:cNvSpPr>
          <p:nvPr>
            <p:ph type="sldNum" sz="quarter" idx="12"/>
          </p:nvPr>
        </p:nvSpPr>
        <p:spPr/>
        <p:txBody>
          <a:bodyPr/>
          <a:lstStyle/>
          <a:p>
            <a:fld id="{644D9099-74F3-4805-8D1B-A7BEE10D6DB6}" type="slidenum">
              <a:rPr lang="en-US" smtClean="0"/>
              <a:t>4</a:t>
            </a:fld>
            <a:endParaRPr lang="en-US"/>
          </a:p>
        </p:txBody>
      </p:sp>
      <p:sp>
        <p:nvSpPr>
          <p:cNvPr id="6" name="Footer Placeholder 5"/>
          <p:cNvSpPr>
            <a:spLocks noGrp="1"/>
          </p:cNvSpPr>
          <p:nvPr>
            <p:ph type="ftr" sz="quarter" idx="11"/>
          </p:nvPr>
        </p:nvSpPr>
        <p:spPr/>
        <p:txBody>
          <a:bodyPr/>
          <a:lstStyle/>
          <a:p>
            <a:r>
              <a:rPr lang="en-US" smtClean="0"/>
              <a:t>Ryan - David Reyes</a:t>
            </a:r>
            <a:endParaRPr lang="en-US"/>
          </a:p>
        </p:txBody>
      </p:sp>
    </p:spTree>
    <p:extLst>
      <p:ext uri="{BB962C8B-B14F-4D97-AF65-F5344CB8AC3E}">
        <p14:creationId xmlns:p14="http://schemas.microsoft.com/office/powerpoint/2010/main" val="13118535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 2: Encoder</a:t>
            </a:r>
            <a:endParaRPr lang="en-US" dirty="0"/>
          </a:p>
        </p:txBody>
      </p:sp>
      <p:sp>
        <p:nvSpPr>
          <p:cNvPr id="3" name="Content Placeholder 2"/>
          <p:cNvSpPr>
            <a:spLocks noGrp="1"/>
          </p:cNvSpPr>
          <p:nvPr>
            <p:ph sz="half" idx="1"/>
          </p:nvPr>
        </p:nvSpPr>
        <p:spPr>
          <a:xfrm>
            <a:off x="628650" y="2226469"/>
            <a:ext cx="4587294" cy="3263504"/>
          </a:xfrm>
        </p:spPr>
        <p:txBody>
          <a:bodyPr>
            <a:normAutofit fontScale="92500" lnSpcReduction="20000"/>
          </a:bodyPr>
          <a:lstStyle/>
          <a:p>
            <a:r>
              <a:rPr lang="en-US" dirty="0" smtClean="0"/>
              <a:t>With the same necessities as before</a:t>
            </a:r>
          </a:p>
          <a:p>
            <a:r>
              <a:rPr lang="en-US" dirty="0" smtClean="0"/>
              <a:t>IRR sensors were not precise, the servo wouldn’t stop exactly where we wanted </a:t>
            </a:r>
          </a:p>
          <a:p>
            <a:r>
              <a:rPr lang="en-US" dirty="0" smtClean="0"/>
              <a:t>A configuration of 3 bump sensors allowed us to turn the Rubik’s Cube to 180 degrees while also being able to accurately hit any Simon Says button</a:t>
            </a:r>
          </a:p>
          <a:p>
            <a:r>
              <a:rPr lang="en-US" dirty="0" smtClean="0"/>
              <a:t>The reason two bump sensors are placed back to back is because it defines the home position for the manipulator, when both bump sensors change state we know that we are in the home position</a:t>
            </a:r>
          </a:p>
        </p:txBody>
      </p:sp>
      <p:pic>
        <p:nvPicPr>
          <p:cNvPr id="6" name="Content Placeholder 5"/>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8632" r="37606" b="44279"/>
          <a:stretch/>
        </p:blipFill>
        <p:spPr>
          <a:xfrm>
            <a:off x="5510323" y="1784622"/>
            <a:ext cx="3041249" cy="2364046"/>
          </a:xfr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1401" t="32425" r="36894" b="28635"/>
          <a:stretch/>
        </p:blipFill>
        <p:spPr>
          <a:xfrm>
            <a:off x="5510323" y="4205951"/>
            <a:ext cx="2174297" cy="2002847"/>
          </a:xfrm>
          <a:prstGeom prst="rect">
            <a:avLst/>
          </a:prstGeom>
        </p:spPr>
      </p:pic>
      <p:sp>
        <p:nvSpPr>
          <p:cNvPr id="4" name="Slide Number Placeholder 3"/>
          <p:cNvSpPr>
            <a:spLocks noGrp="1"/>
          </p:cNvSpPr>
          <p:nvPr>
            <p:ph type="sldNum" sz="quarter" idx="12"/>
          </p:nvPr>
        </p:nvSpPr>
        <p:spPr/>
        <p:txBody>
          <a:bodyPr/>
          <a:lstStyle/>
          <a:p>
            <a:fld id="{644D9099-74F3-4805-8D1B-A7BEE10D6DB6}" type="slidenum">
              <a:rPr lang="en-US" smtClean="0"/>
              <a:t>40</a:t>
            </a:fld>
            <a:endParaRPr lang="en-US"/>
          </a:p>
        </p:txBody>
      </p:sp>
      <p:sp>
        <p:nvSpPr>
          <p:cNvPr id="5" name="Footer Placeholder 4"/>
          <p:cNvSpPr>
            <a:spLocks noGrp="1"/>
          </p:cNvSpPr>
          <p:nvPr>
            <p:ph type="ftr" sz="quarter" idx="11"/>
          </p:nvPr>
        </p:nvSpPr>
        <p:spPr/>
        <p:txBody>
          <a:bodyPr/>
          <a:lstStyle/>
          <a:p>
            <a:r>
              <a:rPr lang="en-US" smtClean="0"/>
              <a:t>Julian Velasquez</a:t>
            </a:r>
            <a:endParaRPr lang="en-US"/>
          </a:p>
        </p:txBody>
      </p:sp>
    </p:spTree>
    <p:extLst>
      <p:ext uri="{BB962C8B-B14F-4D97-AF65-F5344CB8AC3E}">
        <p14:creationId xmlns:p14="http://schemas.microsoft.com/office/powerpoint/2010/main" val="42746502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 2: Motor</a:t>
            </a:r>
            <a:endParaRPr lang="en-US" dirty="0"/>
          </a:p>
        </p:txBody>
      </p:sp>
      <p:sp>
        <p:nvSpPr>
          <p:cNvPr id="3" name="Content Placeholder 2"/>
          <p:cNvSpPr>
            <a:spLocks noGrp="1"/>
          </p:cNvSpPr>
          <p:nvPr>
            <p:ph sz="half" idx="1"/>
          </p:nvPr>
        </p:nvSpPr>
        <p:spPr/>
        <p:txBody>
          <a:bodyPr/>
          <a:lstStyle/>
          <a:p>
            <a:r>
              <a:rPr lang="en-US" dirty="0"/>
              <a:t>AR-3606HB continuous rotation servo rated for 93oz-in of torque at 6 </a:t>
            </a:r>
            <a:r>
              <a:rPr lang="en-US" dirty="0" smtClean="0"/>
              <a:t>V</a:t>
            </a:r>
          </a:p>
          <a:p>
            <a:r>
              <a:rPr lang="en-US" dirty="0" smtClean="0"/>
              <a:t>The torque is over-specified for the design but this is because there is no weight or price difference with lower torque motors</a:t>
            </a:r>
            <a:endParaRPr lang="en-US" dirty="0"/>
          </a:p>
        </p:txBody>
      </p:sp>
      <p:pic>
        <p:nvPicPr>
          <p:cNvPr id="5" name="Content Placeholder 4"/>
          <p:cNvPicPr>
            <a:picLocks noGrp="1" noChangeAspect="1"/>
          </p:cNvPicPr>
          <p:nvPr>
            <p:ph sz="half" idx="2"/>
          </p:nvPr>
        </p:nvPicPr>
        <p:blipFill>
          <a:blip r:embed="rId2"/>
          <a:stretch>
            <a:fillRect/>
          </a:stretch>
        </p:blipFill>
        <p:spPr>
          <a:xfrm>
            <a:off x="5457826" y="2550234"/>
            <a:ext cx="2723849" cy="2615974"/>
          </a:xfrm>
          <a:prstGeom prst="rect">
            <a:avLst/>
          </a:prstGeom>
        </p:spPr>
      </p:pic>
      <p:sp>
        <p:nvSpPr>
          <p:cNvPr id="4" name="Slide Number Placeholder 3"/>
          <p:cNvSpPr>
            <a:spLocks noGrp="1"/>
          </p:cNvSpPr>
          <p:nvPr>
            <p:ph type="sldNum" sz="quarter" idx="12"/>
          </p:nvPr>
        </p:nvSpPr>
        <p:spPr/>
        <p:txBody>
          <a:bodyPr/>
          <a:lstStyle/>
          <a:p>
            <a:fld id="{644D9099-74F3-4805-8D1B-A7BEE10D6DB6}" type="slidenum">
              <a:rPr lang="en-US" smtClean="0"/>
              <a:t>41</a:t>
            </a:fld>
            <a:endParaRPr lang="en-US"/>
          </a:p>
        </p:txBody>
      </p:sp>
      <p:sp>
        <p:nvSpPr>
          <p:cNvPr id="6" name="Footer Placeholder 5"/>
          <p:cNvSpPr>
            <a:spLocks noGrp="1"/>
          </p:cNvSpPr>
          <p:nvPr>
            <p:ph type="ftr" sz="quarter" idx="11"/>
          </p:nvPr>
        </p:nvSpPr>
        <p:spPr/>
        <p:txBody>
          <a:bodyPr/>
          <a:lstStyle/>
          <a:p>
            <a:r>
              <a:rPr lang="en-US" smtClean="0"/>
              <a:t>Julian Velasquez</a:t>
            </a:r>
            <a:endParaRPr lang="en-US"/>
          </a:p>
        </p:txBody>
      </p:sp>
    </p:spTree>
    <p:extLst>
      <p:ext uri="{BB962C8B-B14F-4D97-AF65-F5344CB8AC3E}">
        <p14:creationId xmlns:p14="http://schemas.microsoft.com/office/powerpoint/2010/main" val="19050888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 2: Manipulator Prototype </a:t>
            </a:r>
            <a:endParaRPr lang="en-US" dirty="0"/>
          </a:p>
        </p:txBody>
      </p:sp>
      <p:sp>
        <p:nvSpPr>
          <p:cNvPr id="3" name="Content Placeholder 2"/>
          <p:cNvSpPr>
            <a:spLocks noGrp="1"/>
          </p:cNvSpPr>
          <p:nvPr>
            <p:ph sz="half" idx="1"/>
          </p:nvPr>
        </p:nvSpPr>
        <p:spPr/>
        <p:txBody>
          <a:bodyPr>
            <a:normAutofit/>
          </a:bodyPr>
          <a:lstStyle/>
          <a:p>
            <a:r>
              <a:rPr lang="en-US" dirty="0"/>
              <a:t>This system allows the inner notch to touch the buttons of the Simon Says game, whereas the outer ends are far enough apart to grab onto and twist the top row of the Rubik’s </a:t>
            </a:r>
            <a:r>
              <a:rPr lang="en-US" dirty="0" smtClean="0"/>
              <a:t>Cube</a:t>
            </a:r>
          </a:p>
          <a:p>
            <a:r>
              <a:rPr lang="en-US" dirty="0"/>
              <a:t>Vertical motion (in order to push the Simon buttons or touch the Cube) will be provided by lowering and raising the arm with which the servo is attached to the body of the robot</a:t>
            </a:r>
            <a:r>
              <a:rPr lang="en-US" dirty="0" smtClean="0"/>
              <a:t>.</a:t>
            </a:r>
            <a:endParaRPr lang="en-US" dirty="0"/>
          </a:p>
        </p:txBody>
      </p:sp>
      <p:pic>
        <p:nvPicPr>
          <p:cNvPr id="5" name="image51.png"/>
          <p:cNvPicPr>
            <a:picLocks noGrp="1"/>
          </p:cNvPicPr>
          <p:nvPr>
            <p:ph sz="half" idx="2"/>
          </p:nvPr>
        </p:nvPicPr>
        <p:blipFill>
          <a:blip r:embed="rId2"/>
          <a:srcRect/>
          <a:stretch>
            <a:fillRect/>
          </a:stretch>
        </p:blipFill>
        <p:spPr>
          <a:xfrm>
            <a:off x="4975622" y="2315171"/>
            <a:ext cx="3193256" cy="3086100"/>
          </a:xfrm>
          <a:prstGeom prst="rect">
            <a:avLst/>
          </a:prstGeom>
          <a:ln/>
        </p:spPr>
      </p:pic>
      <p:sp>
        <p:nvSpPr>
          <p:cNvPr id="4" name="Slide Number Placeholder 3"/>
          <p:cNvSpPr>
            <a:spLocks noGrp="1"/>
          </p:cNvSpPr>
          <p:nvPr>
            <p:ph type="sldNum" sz="quarter" idx="12"/>
          </p:nvPr>
        </p:nvSpPr>
        <p:spPr/>
        <p:txBody>
          <a:bodyPr/>
          <a:lstStyle/>
          <a:p>
            <a:fld id="{644D9099-74F3-4805-8D1B-A7BEE10D6DB6}" type="slidenum">
              <a:rPr lang="en-US" smtClean="0"/>
              <a:t>42</a:t>
            </a:fld>
            <a:endParaRPr lang="en-US"/>
          </a:p>
        </p:txBody>
      </p:sp>
      <p:sp>
        <p:nvSpPr>
          <p:cNvPr id="6" name="Footer Placeholder 5"/>
          <p:cNvSpPr>
            <a:spLocks noGrp="1"/>
          </p:cNvSpPr>
          <p:nvPr>
            <p:ph type="ftr" sz="quarter" idx="11"/>
          </p:nvPr>
        </p:nvSpPr>
        <p:spPr/>
        <p:txBody>
          <a:bodyPr/>
          <a:lstStyle/>
          <a:p>
            <a:r>
              <a:rPr lang="en-US" smtClean="0"/>
              <a:t>Julian Velasquez</a:t>
            </a:r>
            <a:endParaRPr lang="en-US"/>
          </a:p>
        </p:txBody>
      </p:sp>
    </p:spTree>
    <p:extLst>
      <p:ext uri="{BB962C8B-B14F-4D97-AF65-F5344CB8AC3E}">
        <p14:creationId xmlns:p14="http://schemas.microsoft.com/office/powerpoint/2010/main" val="35941373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 2: Grabber</a:t>
            </a:r>
            <a:endParaRPr lang="en-US" dirty="0"/>
          </a:p>
        </p:txBody>
      </p:sp>
      <p:sp>
        <p:nvSpPr>
          <p:cNvPr id="3" name="Content Placeholder 2"/>
          <p:cNvSpPr>
            <a:spLocks noGrp="1"/>
          </p:cNvSpPr>
          <p:nvPr>
            <p:ph sz="half" idx="1"/>
          </p:nvPr>
        </p:nvSpPr>
        <p:spPr/>
        <p:txBody>
          <a:bodyPr>
            <a:normAutofit/>
          </a:bodyPr>
          <a:lstStyle/>
          <a:p>
            <a:r>
              <a:rPr lang="en-US" dirty="0"/>
              <a:t>This system </a:t>
            </a:r>
            <a:r>
              <a:rPr lang="en-US" dirty="0" smtClean="0"/>
              <a:t>allows some room for error when it comes to alignment and positioning of the robot</a:t>
            </a:r>
          </a:p>
          <a:p>
            <a:r>
              <a:rPr lang="en-US" dirty="0" smtClean="0"/>
              <a:t>The two servos are strong enough to hold the Rubik’s cube as it spins and will move out of the way to allow the Simon Says buttons to be pressed</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4823115" y="1676103"/>
            <a:ext cx="4360069" cy="3270051"/>
          </a:xfrm>
        </p:spPr>
      </p:pic>
      <p:sp>
        <p:nvSpPr>
          <p:cNvPr id="4" name="Slide Number Placeholder 3"/>
          <p:cNvSpPr>
            <a:spLocks noGrp="1"/>
          </p:cNvSpPr>
          <p:nvPr>
            <p:ph type="sldNum" sz="quarter" idx="12"/>
          </p:nvPr>
        </p:nvSpPr>
        <p:spPr/>
        <p:txBody>
          <a:bodyPr/>
          <a:lstStyle/>
          <a:p>
            <a:fld id="{644D9099-74F3-4805-8D1B-A7BEE10D6DB6}" type="slidenum">
              <a:rPr lang="en-US" smtClean="0"/>
              <a:t>43</a:t>
            </a:fld>
            <a:endParaRPr lang="en-US"/>
          </a:p>
        </p:txBody>
      </p:sp>
      <p:sp>
        <p:nvSpPr>
          <p:cNvPr id="6" name="Footer Placeholder 5"/>
          <p:cNvSpPr>
            <a:spLocks noGrp="1"/>
          </p:cNvSpPr>
          <p:nvPr>
            <p:ph type="ftr" sz="quarter" idx="11"/>
          </p:nvPr>
        </p:nvSpPr>
        <p:spPr/>
        <p:txBody>
          <a:bodyPr/>
          <a:lstStyle/>
          <a:p>
            <a:r>
              <a:rPr lang="en-US" smtClean="0"/>
              <a:t>Julian Velasquez</a:t>
            </a:r>
            <a:endParaRPr lang="en-US"/>
          </a:p>
        </p:txBody>
      </p:sp>
    </p:spTree>
    <p:extLst>
      <p:ext uri="{BB962C8B-B14F-4D97-AF65-F5344CB8AC3E}">
        <p14:creationId xmlns:p14="http://schemas.microsoft.com/office/powerpoint/2010/main" val="23493779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 2: Grabber</a:t>
            </a:r>
            <a:endParaRPr lang="en-US" dirty="0"/>
          </a:p>
        </p:txBody>
      </p:sp>
      <p:sp>
        <p:nvSpPr>
          <p:cNvPr id="5" name="TextBox 4"/>
          <p:cNvSpPr txBox="1"/>
          <p:nvPr/>
        </p:nvSpPr>
        <p:spPr>
          <a:xfrm>
            <a:off x="628651" y="2337954"/>
            <a:ext cx="3377045" cy="1754326"/>
          </a:xfrm>
          <a:prstGeom prst="rect">
            <a:avLst/>
          </a:prstGeom>
          <a:noFill/>
        </p:spPr>
        <p:txBody>
          <a:bodyPr wrap="square" rtlCol="0">
            <a:spAutoFit/>
          </a:bodyPr>
          <a:lstStyle/>
          <a:p>
            <a:pPr marL="214313" indent="-214313">
              <a:buFont typeface="Arial" panose="020B0604020202020204" pitchFamily="34" charset="0"/>
              <a:buChar char="•"/>
            </a:pPr>
            <a:r>
              <a:rPr lang="en-US" sz="1350" b="1" dirty="0" err="1"/>
              <a:t>Turnigy</a:t>
            </a:r>
            <a:r>
              <a:rPr lang="en-US" sz="1350" b="1" dirty="0"/>
              <a:t> TGY-5513MD Metal Gear Digital Servo 12kg / 0.18sec / </a:t>
            </a:r>
            <a:r>
              <a:rPr lang="en-US" sz="1350" b="1" dirty="0"/>
              <a:t>54.5g</a:t>
            </a:r>
          </a:p>
          <a:p>
            <a:pPr marL="214313" indent="-214313">
              <a:buFont typeface="Arial" panose="020B0604020202020204" pitchFamily="34" charset="0"/>
              <a:buChar char="•"/>
            </a:pPr>
            <a:r>
              <a:rPr lang="en-US" sz="1350" b="1" dirty="0"/>
              <a:t>Stall torque (6.0V): 12.25kg.cm (170.15 </a:t>
            </a:r>
            <a:r>
              <a:rPr lang="en-US" sz="1350" b="1" dirty="0" err="1"/>
              <a:t>oz</a:t>
            </a:r>
            <a:r>
              <a:rPr lang="en-US" sz="1350" b="1" dirty="0"/>
              <a:t>/in</a:t>
            </a:r>
            <a:r>
              <a:rPr lang="en-US" sz="1350" b="1" dirty="0"/>
              <a:t>)</a:t>
            </a:r>
          </a:p>
          <a:p>
            <a:pPr marL="214313" indent="-214313">
              <a:buFont typeface="Arial" panose="020B0604020202020204" pitchFamily="34" charset="0"/>
              <a:buChar char="•"/>
            </a:pPr>
            <a:r>
              <a:rPr lang="en-US" sz="1350" b="1" dirty="0"/>
              <a:t>Servos had to be stronger than the continuous rotation servo in order to properly hold the Rubik’s cube while it spins</a:t>
            </a:r>
          </a:p>
        </p:txBody>
      </p:sp>
      <p:pic>
        <p:nvPicPr>
          <p:cNvPr id="6" name="Picture 5"/>
          <p:cNvPicPr>
            <a:picLocks noChangeAspect="1"/>
          </p:cNvPicPr>
          <p:nvPr/>
        </p:nvPicPr>
        <p:blipFill>
          <a:blip r:embed="rId2"/>
          <a:stretch>
            <a:fillRect/>
          </a:stretch>
        </p:blipFill>
        <p:spPr>
          <a:xfrm>
            <a:off x="4572000" y="2493494"/>
            <a:ext cx="3371850" cy="2821781"/>
          </a:xfrm>
          <a:prstGeom prst="rect">
            <a:avLst/>
          </a:prstGeom>
        </p:spPr>
      </p:pic>
      <p:sp>
        <p:nvSpPr>
          <p:cNvPr id="3" name="Slide Number Placeholder 2"/>
          <p:cNvSpPr>
            <a:spLocks noGrp="1"/>
          </p:cNvSpPr>
          <p:nvPr>
            <p:ph type="sldNum" sz="quarter" idx="12"/>
          </p:nvPr>
        </p:nvSpPr>
        <p:spPr/>
        <p:txBody>
          <a:bodyPr/>
          <a:lstStyle/>
          <a:p>
            <a:fld id="{644D9099-74F3-4805-8D1B-A7BEE10D6DB6}" type="slidenum">
              <a:rPr lang="en-US" smtClean="0"/>
              <a:t>44</a:t>
            </a:fld>
            <a:endParaRPr lang="en-US"/>
          </a:p>
        </p:txBody>
      </p:sp>
      <p:sp>
        <p:nvSpPr>
          <p:cNvPr id="4" name="Footer Placeholder 3"/>
          <p:cNvSpPr>
            <a:spLocks noGrp="1"/>
          </p:cNvSpPr>
          <p:nvPr>
            <p:ph type="ftr" sz="quarter" idx="11"/>
          </p:nvPr>
        </p:nvSpPr>
        <p:spPr/>
        <p:txBody>
          <a:bodyPr/>
          <a:lstStyle/>
          <a:p>
            <a:r>
              <a:rPr lang="en-US" smtClean="0"/>
              <a:t>Julian Velasquez</a:t>
            </a:r>
            <a:endParaRPr lang="en-US"/>
          </a:p>
        </p:txBody>
      </p:sp>
    </p:spTree>
    <p:extLst>
      <p:ext uri="{BB962C8B-B14F-4D97-AF65-F5344CB8AC3E}">
        <p14:creationId xmlns:p14="http://schemas.microsoft.com/office/powerpoint/2010/main" val="4792223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 2: Grabber (Simon Sequence)</a:t>
            </a:r>
            <a:endParaRPr lang="en-US" dirty="0"/>
          </a:p>
        </p:txBody>
      </p:sp>
      <p:sp>
        <p:nvSpPr>
          <p:cNvPr id="3" name="Content Placeholder 2"/>
          <p:cNvSpPr>
            <a:spLocks noGrp="1"/>
          </p:cNvSpPr>
          <p:nvPr>
            <p:ph sz="half" idx="1"/>
          </p:nvPr>
        </p:nvSpPr>
        <p:spPr>
          <a:xfrm>
            <a:off x="628650" y="2273228"/>
            <a:ext cx="3886200" cy="3263504"/>
          </a:xfrm>
        </p:spPr>
        <p:txBody>
          <a:bodyPr/>
          <a:lstStyle/>
          <a:p>
            <a:r>
              <a:rPr lang="en-US" dirty="0" smtClean="0"/>
              <a:t>Video</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9162" y="2125266"/>
            <a:ext cx="4907539" cy="3680654"/>
          </a:xfrm>
          <a:prstGeom prst="rect">
            <a:avLst/>
          </a:prstGeom>
        </p:spPr>
      </p:pic>
      <p:sp>
        <p:nvSpPr>
          <p:cNvPr id="5" name="Slide Number Placeholder 4"/>
          <p:cNvSpPr>
            <a:spLocks noGrp="1"/>
          </p:cNvSpPr>
          <p:nvPr>
            <p:ph type="sldNum" sz="quarter" idx="12"/>
          </p:nvPr>
        </p:nvSpPr>
        <p:spPr/>
        <p:txBody>
          <a:bodyPr/>
          <a:lstStyle/>
          <a:p>
            <a:fld id="{644D9099-74F3-4805-8D1B-A7BEE10D6DB6}" type="slidenum">
              <a:rPr lang="en-US" smtClean="0"/>
              <a:t>45</a:t>
            </a:fld>
            <a:endParaRPr lang="en-US"/>
          </a:p>
        </p:txBody>
      </p:sp>
      <p:sp>
        <p:nvSpPr>
          <p:cNvPr id="6" name="Footer Placeholder 5"/>
          <p:cNvSpPr>
            <a:spLocks noGrp="1"/>
          </p:cNvSpPr>
          <p:nvPr>
            <p:ph type="ftr" sz="quarter" idx="11"/>
          </p:nvPr>
        </p:nvSpPr>
        <p:spPr/>
        <p:txBody>
          <a:bodyPr/>
          <a:lstStyle/>
          <a:p>
            <a:r>
              <a:rPr lang="en-US" smtClean="0"/>
              <a:t>Julian Velasquez</a:t>
            </a:r>
            <a:endParaRPr lang="en-US"/>
          </a:p>
        </p:txBody>
      </p:sp>
    </p:spTree>
    <p:extLst>
      <p:ext uri="{BB962C8B-B14F-4D97-AF65-F5344CB8AC3E}">
        <p14:creationId xmlns:p14="http://schemas.microsoft.com/office/powerpoint/2010/main" val="15824249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 2: Grabber (Rubik’s Sequence)</a:t>
            </a:r>
            <a:endParaRPr lang="en-US" dirty="0"/>
          </a:p>
        </p:txBody>
      </p:sp>
      <p:sp>
        <p:nvSpPr>
          <p:cNvPr id="6" name="Content Placeholder 2"/>
          <p:cNvSpPr>
            <a:spLocks noGrp="1"/>
          </p:cNvSpPr>
          <p:nvPr>
            <p:ph sz="half" idx="1"/>
          </p:nvPr>
        </p:nvSpPr>
        <p:spPr>
          <a:xfrm>
            <a:off x="628650" y="2273228"/>
            <a:ext cx="3886200" cy="3263504"/>
          </a:xfrm>
        </p:spPr>
        <p:txBody>
          <a:bodyPr/>
          <a:lstStyle/>
          <a:p>
            <a:r>
              <a:rPr lang="en-US" dirty="0" smtClean="0"/>
              <a:t>Video</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3462" y="2239566"/>
            <a:ext cx="4907539" cy="3680654"/>
          </a:xfrm>
          <a:prstGeom prst="rect">
            <a:avLst/>
          </a:prstGeom>
        </p:spPr>
      </p:pic>
      <p:sp>
        <p:nvSpPr>
          <p:cNvPr id="3" name="Slide Number Placeholder 2"/>
          <p:cNvSpPr>
            <a:spLocks noGrp="1"/>
          </p:cNvSpPr>
          <p:nvPr>
            <p:ph type="sldNum" sz="quarter" idx="12"/>
          </p:nvPr>
        </p:nvSpPr>
        <p:spPr/>
        <p:txBody>
          <a:bodyPr/>
          <a:lstStyle/>
          <a:p>
            <a:fld id="{644D9099-74F3-4805-8D1B-A7BEE10D6DB6}" type="slidenum">
              <a:rPr lang="en-US" smtClean="0"/>
              <a:t>46</a:t>
            </a:fld>
            <a:endParaRPr lang="en-US"/>
          </a:p>
        </p:txBody>
      </p:sp>
      <p:sp>
        <p:nvSpPr>
          <p:cNvPr id="4" name="Footer Placeholder 3"/>
          <p:cNvSpPr>
            <a:spLocks noGrp="1"/>
          </p:cNvSpPr>
          <p:nvPr>
            <p:ph type="ftr" sz="quarter" idx="11"/>
          </p:nvPr>
        </p:nvSpPr>
        <p:spPr/>
        <p:txBody>
          <a:bodyPr/>
          <a:lstStyle/>
          <a:p>
            <a:r>
              <a:rPr lang="en-US" smtClean="0"/>
              <a:t>Julian Velasquez</a:t>
            </a:r>
            <a:endParaRPr lang="en-US"/>
          </a:p>
        </p:txBody>
      </p:sp>
    </p:spTree>
    <p:extLst>
      <p:ext uri="{BB962C8B-B14F-4D97-AF65-F5344CB8AC3E}">
        <p14:creationId xmlns:p14="http://schemas.microsoft.com/office/powerpoint/2010/main" val="23234023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Battery</a:t>
            </a:r>
            <a:endParaRPr lang="en-US" dirty="0"/>
          </a:p>
        </p:txBody>
      </p:sp>
      <p:sp>
        <p:nvSpPr>
          <p:cNvPr id="3" name="Content Placeholder 2"/>
          <p:cNvSpPr>
            <a:spLocks noGrp="1"/>
          </p:cNvSpPr>
          <p:nvPr>
            <p:ph sz="half" idx="1"/>
          </p:nvPr>
        </p:nvSpPr>
        <p:spPr/>
        <p:txBody>
          <a:bodyPr>
            <a:normAutofit/>
          </a:bodyPr>
          <a:lstStyle/>
          <a:p>
            <a:r>
              <a:rPr lang="en-US" dirty="0"/>
              <a:t>The </a:t>
            </a:r>
            <a:r>
              <a:rPr lang="en-US" dirty="0" err="1" smtClean="0"/>
              <a:t>LiPo</a:t>
            </a:r>
            <a:r>
              <a:rPr lang="en-US" dirty="0" smtClean="0"/>
              <a:t> chosen is </a:t>
            </a:r>
            <a:r>
              <a:rPr lang="en-US" dirty="0"/>
              <a:t>a Rhino </a:t>
            </a:r>
            <a:r>
              <a:rPr lang="en-US" dirty="0" smtClean="0"/>
              <a:t>2200 </a:t>
            </a:r>
            <a:r>
              <a:rPr lang="en-US" dirty="0" err="1" smtClean="0"/>
              <a:t>mAH</a:t>
            </a:r>
            <a:r>
              <a:rPr lang="en-US" dirty="0" smtClean="0"/>
              <a:t> 25C </a:t>
            </a:r>
            <a:r>
              <a:rPr lang="en-US" dirty="0" err="1"/>
              <a:t>LiPo</a:t>
            </a:r>
            <a:r>
              <a:rPr lang="en-US" dirty="0"/>
              <a:t> </a:t>
            </a:r>
            <a:r>
              <a:rPr lang="en-US" dirty="0" smtClean="0"/>
              <a:t>Pack</a:t>
            </a:r>
          </a:p>
          <a:p>
            <a:r>
              <a:rPr lang="en-US" dirty="0" smtClean="0"/>
              <a:t>The </a:t>
            </a:r>
            <a:r>
              <a:rPr lang="en-US" dirty="0"/>
              <a:t>battery is </a:t>
            </a:r>
            <a:r>
              <a:rPr lang="en-US" dirty="0" smtClean="0"/>
              <a:t>composed </a:t>
            </a:r>
            <a:r>
              <a:rPr lang="en-US" dirty="0"/>
              <a:t>of </a:t>
            </a:r>
            <a:r>
              <a:rPr lang="en-US" dirty="0" smtClean="0"/>
              <a:t>3 </a:t>
            </a:r>
            <a:r>
              <a:rPr lang="en-US" dirty="0"/>
              <a:t>cells each of 3.7 V, for a total voltage of </a:t>
            </a:r>
            <a:r>
              <a:rPr lang="en-US" dirty="0" smtClean="0"/>
              <a:t>11.1 V</a:t>
            </a:r>
          </a:p>
          <a:p>
            <a:r>
              <a:rPr lang="en-US" dirty="0" smtClean="0"/>
              <a:t>The </a:t>
            </a:r>
            <a:r>
              <a:rPr lang="en-US" dirty="0"/>
              <a:t>constant </a:t>
            </a:r>
            <a:r>
              <a:rPr lang="en-US" dirty="0" smtClean="0"/>
              <a:t>discharge of </a:t>
            </a:r>
            <a:r>
              <a:rPr lang="en-US" dirty="0"/>
              <a:t>the battery is </a:t>
            </a:r>
            <a:r>
              <a:rPr lang="en-US" dirty="0" smtClean="0"/>
              <a:t>25C </a:t>
            </a:r>
            <a:r>
              <a:rPr lang="en-US" dirty="0"/>
              <a:t>with a burst rate of </a:t>
            </a:r>
            <a:r>
              <a:rPr lang="en-US" dirty="0" smtClean="0"/>
              <a:t>35C </a:t>
            </a:r>
            <a:r>
              <a:rPr lang="en-US" dirty="0"/>
              <a:t>for 15 </a:t>
            </a:r>
            <a:r>
              <a:rPr lang="en-US" dirty="0" smtClean="0"/>
              <a:t>seconds</a:t>
            </a:r>
          </a:p>
          <a:p>
            <a:r>
              <a:rPr lang="en-US" dirty="0" smtClean="0"/>
              <a:t>The </a:t>
            </a:r>
            <a:r>
              <a:rPr lang="en-US" dirty="0"/>
              <a:t>dimensions of the </a:t>
            </a:r>
            <a:r>
              <a:rPr lang="en-US" dirty="0" smtClean="0"/>
              <a:t>battery </a:t>
            </a:r>
            <a:r>
              <a:rPr lang="en-US" dirty="0"/>
              <a:t>are </a:t>
            </a:r>
            <a:r>
              <a:rPr lang="en-US" dirty="0" smtClean="0"/>
              <a:t>107x21x34 mm, </a:t>
            </a:r>
            <a:r>
              <a:rPr lang="en-US" dirty="0"/>
              <a:t>the weight is </a:t>
            </a:r>
            <a:r>
              <a:rPr lang="en-US" dirty="0" smtClean="0"/>
              <a:t>163 g</a:t>
            </a:r>
          </a:p>
        </p:txBody>
      </p:sp>
      <p:pic>
        <p:nvPicPr>
          <p:cNvPr id="6" name="Content Placeholder 5"/>
          <p:cNvPicPr>
            <a:picLocks noGrp="1" noChangeAspect="1"/>
          </p:cNvPicPr>
          <p:nvPr>
            <p:ph sz="half" idx="2"/>
          </p:nvPr>
        </p:nvPicPr>
        <p:blipFill>
          <a:blip r:embed="rId2"/>
          <a:stretch>
            <a:fillRect/>
          </a:stretch>
        </p:blipFill>
        <p:spPr>
          <a:xfrm>
            <a:off x="4697016" y="2990255"/>
            <a:ext cx="3750469" cy="1735931"/>
          </a:xfrm>
          <a:prstGeom prst="rect">
            <a:avLst/>
          </a:prstGeom>
        </p:spPr>
      </p:pic>
      <p:sp>
        <p:nvSpPr>
          <p:cNvPr id="4" name="Slide Number Placeholder 3"/>
          <p:cNvSpPr>
            <a:spLocks noGrp="1"/>
          </p:cNvSpPr>
          <p:nvPr>
            <p:ph type="sldNum" sz="quarter" idx="12"/>
          </p:nvPr>
        </p:nvSpPr>
        <p:spPr/>
        <p:txBody>
          <a:bodyPr/>
          <a:lstStyle/>
          <a:p>
            <a:fld id="{644D9099-74F3-4805-8D1B-A7BEE10D6DB6}" type="slidenum">
              <a:rPr lang="en-US" smtClean="0"/>
              <a:t>47</a:t>
            </a:fld>
            <a:endParaRPr lang="en-US"/>
          </a:p>
        </p:txBody>
      </p:sp>
      <p:sp>
        <p:nvSpPr>
          <p:cNvPr id="5" name="Footer Placeholder 4"/>
          <p:cNvSpPr>
            <a:spLocks noGrp="1"/>
          </p:cNvSpPr>
          <p:nvPr>
            <p:ph type="ftr" sz="quarter" idx="11"/>
          </p:nvPr>
        </p:nvSpPr>
        <p:spPr/>
        <p:txBody>
          <a:bodyPr/>
          <a:lstStyle/>
          <a:p>
            <a:r>
              <a:rPr lang="en-US" smtClean="0"/>
              <a:t>Julian Velasquez</a:t>
            </a:r>
            <a:endParaRPr lang="en-US"/>
          </a:p>
        </p:txBody>
      </p:sp>
    </p:spTree>
    <p:extLst>
      <p:ext uri="{BB962C8B-B14F-4D97-AF65-F5344CB8AC3E}">
        <p14:creationId xmlns:p14="http://schemas.microsoft.com/office/powerpoint/2010/main" val="10002101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System</a:t>
            </a:r>
            <a:endParaRPr lang="en-US" dirty="0"/>
          </a:p>
        </p:txBody>
      </p:sp>
      <p:pic>
        <p:nvPicPr>
          <p:cNvPr id="5" name="Content Placeholder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tretch/>
        </p:blipFill>
        <p:spPr>
          <a:xfrm>
            <a:off x="4594860" y="2358204"/>
            <a:ext cx="3703638" cy="2767883"/>
          </a:xfrm>
        </p:spPr>
      </p:pic>
      <p:sp>
        <p:nvSpPr>
          <p:cNvPr id="6" name="TextBox 5"/>
          <p:cNvSpPr txBox="1"/>
          <p:nvPr/>
        </p:nvSpPr>
        <p:spPr>
          <a:xfrm>
            <a:off x="506557" y="2125266"/>
            <a:ext cx="3467966" cy="3000821"/>
          </a:xfrm>
          <a:prstGeom prst="rect">
            <a:avLst/>
          </a:prstGeom>
          <a:noFill/>
        </p:spPr>
        <p:txBody>
          <a:bodyPr wrap="square" rtlCol="0">
            <a:spAutoFit/>
          </a:bodyPr>
          <a:lstStyle/>
          <a:p>
            <a:pPr marL="214313" indent="-214313">
              <a:buFont typeface="Arial" panose="020B0604020202020204" pitchFamily="34" charset="0"/>
              <a:buChar char="•"/>
            </a:pPr>
            <a:r>
              <a:rPr lang="en-US" sz="1350" dirty="0"/>
              <a:t>Black switch on top of the screen only controls the drive/propulsion of the robot</a:t>
            </a:r>
          </a:p>
          <a:p>
            <a:pPr marL="214313" indent="-214313">
              <a:buFont typeface="Arial" panose="020B0604020202020204" pitchFamily="34" charset="0"/>
              <a:buChar char="•"/>
            </a:pPr>
            <a:r>
              <a:rPr lang="en-US" sz="1350" dirty="0"/>
              <a:t>This was beneficial when debugging and testing, the robot wouldn’t drive erratically</a:t>
            </a:r>
          </a:p>
          <a:p>
            <a:pPr marL="214313" indent="-214313">
              <a:buFont typeface="Arial" panose="020B0604020202020204" pitchFamily="34" charset="0"/>
              <a:buChar char="•"/>
            </a:pPr>
            <a:r>
              <a:rPr lang="en-US" sz="1350" dirty="0"/>
              <a:t>Orange switch on right of picture controlled all the MCUs</a:t>
            </a:r>
          </a:p>
          <a:p>
            <a:pPr marL="214313" indent="-214313">
              <a:buFont typeface="Arial" panose="020B0604020202020204" pitchFamily="34" charset="0"/>
              <a:buChar char="•"/>
            </a:pPr>
            <a:r>
              <a:rPr lang="en-US" sz="1350" dirty="0"/>
              <a:t>This helped us reset the Arduinos between every run </a:t>
            </a:r>
          </a:p>
          <a:p>
            <a:pPr marL="214313" indent="-214313">
              <a:buFont typeface="Arial" panose="020B0604020202020204" pitchFamily="34" charset="0"/>
              <a:buChar char="•"/>
            </a:pPr>
            <a:r>
              <a:rPr lang="en-US" sz="1350" dirty="0"/>
              <a:t>The blue switch at the bottom left of the picture controlled start LED system</a:t>
            </a:r>
          </a:p>
          <a:p>
            <a:pPr marL="214313" indent="-214313">
              <a:buFont typeface="Arial" panose="020B0604020202020204" pitchFamily="34" charset="0"/>
              <a:buChar char="•"/>
            </a:pPr>
            <a:r>
              <a:rPr lang="en-US" sz="1350" dirty="0"/>
              <a:t>When the switch changed states it began to look for a change in the red LED, otherwise the LED could go on and off and the robot will not start </a:t>
            </a:r>
            <a:endParaRPr lang="en-US" sz="1350" dirty="0"/>
          </a:p>
        </p:txBody>
      </p:sp>
      <p:sp>
        <p:nvSpPr>
          <p:cNvPr id="3" name="Slide Number Placeholder 2"/>
          <p:cNvSpPr>
            <a:spLocks noGrp="1"/>
          </p:cNvSpPr>
          <p:nvPr>
            <p:ph type="sldNum" sz="quarter" idx="12"/>
          </p:nvPr>
        </p:nvSpPr>
        <p:spPr/>
        <p:txBody>
          <a:bodyPr/>
          <a:lstStyle/>
          <a:p>
            <a:fld id="{644D9099-74F3-4805-8D1B-A7BEE10D6DB6}" type="slidenum">
              <a:rPr lang="en-US" smtClean="0"/>
              <a:t>48</a:t>
            </a:fld>
            <a:endParaRPr lang="en-US"/>
          </a:p>
        </p:txBody>
      </p:sp>
      <p:sp>
        <p:nvSpPr>
          <p:cNvPr id="4" name="Footer Placeholder 3"/>
          <p:cNvSpPr>
            <a:spLocks noGrp="1"/>
          </p:cNvSpPr>
          <p:nvPr>
            <p:ph type="ftr" sz="quarter" idx="11"/>
          </p:nvPr>
        </p:nvSpPr>
        <p:spPr/>
        <p:txBody>
          <a:bodyPr/>
          <a:lstStyle/>
          <a:p>
            <a:r>
              <a:rPr lang="en-US" smtClean="0"/>
              <a:t>Julian Velasquez</a:t>
            </a:r>
            <a:endParaRPr lang="en-US"/>
          </a:p>
        </p:txBody>
      </p:sp>
    </p:spTree>
    <p:extLst>
      <p:ext uri="{BB962C8B-B14F-4D97-AF65-F5344CB8AC3E}">
        <p14:creationId xmlns:p14="http://schemas.microsoft.com/office/powerpoint/2010/main" val="32328320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Text Placeholder 2"/>
          <p:cNvSpPr>
            <a:spLocks noGrp="1"/>
          </p:cNvSpPr>
          <p:nvPr>
            <p:ph type="body" idx="1"/>
          </p:nvPr>
        </p:nvSpPr>
        <p:spPr/>
        <p:txBody>
          <a:bodyPr/>
          <a:lstStyle/>
          <a:p>
            <a:r>
              <a:rPr lang="en-US" dirty="0" smtClean="0"/>
              <a:t>Nils </a:t>
            </a:r>
            <a:r>
              <a:rPr lang="en-US" dirty="0" err="1" smtClean="0"/>
              <a:t>Bjeren</a:t>
            </a:r>
            <a:endParaRPr lang="en-US" dirty="0"/>
          </a:p>
        </p:txBody>
      </p:sp>
      <p:sp>
        <p:nvSpPr>
          <p:cNvPr id="4" name="Slide Number Placeholder 3"/>
          <p:cNvSpPr>
            <a:spLocks noGrp="1"/>
          </p:cNvSpPr>
          <p:nvPr>
            <p:ph type="sldNum" sz="quarter" idx="12"/>
          </p:nvPr>
        </p:nvSpPr>
        <p:spPr/>
        <p:txBody>
          <a:bodyPr/>
          <a:lstStyle/>
          <a:p>
            <a:fld id="{644D9099-74F3-4805-8D1B-A7BEE10D6DB6}" type="slidenum">
              <a:rPr lang="en-US" smtClean="0"/>
              <a:t>49</a:t>
            </a:fld>
            <a:endParaRPr lang="en-US"/>
          </a:p>
        </p:txBody>
      </p:sp>
    </p:spTree>
    <p:extLst>
      <p:ext uri="{BB962C8B-B14F-4D97-AF65-F5344CB8AC3E}">
        <p14:creationId xmlns:p14="http://schemas.microsoft.com/office/powerpoint/2010/main" val="1091309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4761" y="793948"/>
            <a:ext cx="7886700" cy="994172"/>
          </a:xfrm>
        </p:spPr>
        <p:txBody>
          <a:bodyPr/>
          <a:lstStyle/>
          <a:p>
            <a:r>
              <a:rPr lang="en-US" dirty="0" smtClean="0"/>
              <a:t>Propulsion Subsystem</a:t>
            </a:r>
            <a:endParaRPr lang="en-US" dirty="0"/>
          </a:p>
        </p:txBody>
      </p:sp>
      <p:sp>
        <p:nvSpPr>
          <p:cNvPr id="5" name="Content Placeholder 4"/>
          <p:cNvSpPr>
            <a:spLocks noGrp="1"/>
          </p:cNvSpPr>
          <p:nvPr>
            <p:ph sz="half" idx="2"/>
          </p:nvPr>
        </p:nvSpPr>
        <p:spPr>
          <a:xfrm>
            <a:off x="542119" y="2093819"/>
            <a:ext cx="4035591" cy="3339918"/>
          </a:xfrm>
        </p:spPr>
        <p:txBody>
          <a:bodyPr>
            <a:noAutofit/>
          </a:bodyPr>
          <a:lstStyle/>
          <a:p>
            <a:pPr marL="0" indent="0">
              <a:buNone/>
            </a:pPr>
            <a:r>
              <a:rPr lang="en-US" sz="1500" b="1" dirty="0" err="1"/>
              <a:t>Mecanum</a:t>
            </a:r>
            <a:r>
              <a:rPr lang="en-US" sz="1500" b="1" dirty="0"/>
              <a:t> </a:t>
            </a:r>
            <a:r>
              <a:rPr lang="en-US" sz="1500" b="1" dirty="0"/>
              <a:t>Wheels</a:t>
            </a:r>
            <a:r>
              <a:rPr lang="en-US" sz="1500" b="1" dirty="0"/>
              <a:t>:</a:t>
            </a:r>
            <a:endParaRPr lang="en-US" sz="1500" b="1" dirty="0"/>
          </a:p>
          <a:p>
            <a:r>
              <a:rPr lang="en-US" sz="1500" dirty="0"/>
              <a:t>Omnidirectional Movement</a:t>
            </a:r>
          </a:p>
          <a:p>
            <a:r>
              <a:rPr lang="en-US" sz="1500" dirty="0"/>
              <a:t>2 </a:t>
            </a:r>
            <a:r>
              <a:rPr lang="en-US" sz="1500" dirty="0"/>
              <a:t>in. </a:t>
            </a:r>
            <a:r>
              <a:rPr lang="en-US" sz="1500" dirty="0"/>
              <a:t>radius</a:t>
            </a:r>
          </a:p>
          <a:p>
            <a:r>
              <a:rPr lang="en-US" sz="1500" dirty="0"/>
              <a:t>Good response due to weight</a:t>
            </a:r>
          </a:p>
          <a:p>
            <a:pPr marL="0" indent="0">
              <a:buNone/>
            </a:pPr>
            <a:endParaRPr lang="en-US" sz="1500" b="1" dirty="0"/>
          </a:p>
          <a:p>
            <a:pPr marL="0" indent="0">
              <a:buNone/>
            </a:pPr>
            <a:r>
              <a:rPr lang="en-US" sz="1500" b="1" dirty="0"/>
              <a:t>MCU Implementation:</a:t>
            </a:r>
          </a:p>
          <a:p>
            <a:r>
              <a:rPr lang="en-US" sz="1500" dirty="0"/>
              <a:t>Timer Interrupt based Velocity PID</a:t>
            </a:r>
          </a:p>
          <a:p>
            <a:r>
              <a:rPr lang="en-US" sz="1500" dirty="0"/>
              <a:t>Forward Kinematics for vector-based navigation</a:t>
            </a:r>
          </a:p>
          <a:p>
            <a:r>
              <a:rPr lang="en-US" sz="1500" dirty="0"/>
              <a:t>External Interrupt lines for reading encoders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2036" y="1291034"/>
            <a:ext cx="4157663" cy="4250531"/>
          </a:xfrm>
          <a:prstGeom prst="rect">
            <a:avLst/>
          </a:prstGeom>
        </p:spPr>
      </p:pic>
      <p:sp>
        <p:nvSpPr>
          <p:cNvPr id="4" name="Slide Number Placeholder 3"/>
          <p:cNvSpPr>
            <a:spLocks noGrp="1"/>
          </p:cNvSpPr>
          <p:nvPr>
            <p:ph type="sldNum" sz="quarter" idx="12"/>
          </p:nvPr>
        </p:nvSpPr>
        <p:spPr/>
        <p:txBody>
          <a:bodyPr/>
          <a:lstStyle/>
          <a:p>
            <a:fld id="{644D9099-74F3-4805-8D1B-A7BEE10D6DB6}" type="slidenum">
              <a:rPr lang="en-US" smtClean="0"/>
              <a:t>5</a:t>
            </a:fld>
            <a:endParaRPr lang="en-US"/>
          </a:p>
        </p:txBody>
      </p:sp>
      <p:sp>
        <p:nvSpPr>
          <p:cNvPr id="6" name="Footer Placeholder 5"/>
          <p:cNvSpPr>
            <a:spLocks noGrp="1"/>
          </p:cNvSpPr>
          <p:nvPr>
            <p:ph type="ftr" sz="quarter" idx="11"/>
          </p:nvPr>
        </p:nvSpPr>
        <p:spPr/>
        <p:txBody>
          <a:bodyPr/>
          <a:lstStyle/>
          <a:p>
            <a:r>
              <a:rPr lang="en-US" smtClean="0"/>
              <a:t>Ryan - David Reyes</a:t>
            </a:r>
            <a:endParaRPr lang="en-US"/>
          </a:p>
        </p:txBody>
      </p:sp>
    </p:spTree>
    <p:extLst>
      <p:ext uri="{BB962C8B-B14F-4D97-AF65-F5344CB8AC3E}">
        <p14:creationId xmlns:p14="http://schemas.microsoft.com/office/powerpoint/2010/main" val="19793473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smtClean="0"/>
              <a:t>Project was a success</a:t>
            </a:r>
          </a:p>
          <a:p>
            <a:r>
              <a:rPr lang="en-US" dirty="0" smtClean="0"/>
              <a:t>Placed 7</a:t>
            </a:r>
            <a:r>
              <a:rPr lang="en-US" baseline="30000" dirty="0" smtClean="0"/>
              <a:t>th</a:t>
            </a:r>
            <a:r>
              <a:rPr lang="en-US" dirty="0" smtClean="0"/>
              <a:t> out of 39 teams</a:t>
            </a:r>
          </a:p>
          <a:p>
            <a:r>
              <a:rPr lang="en-US" dirty="0" smtClean="0"/>
              <a:t>Team pioneered certain practices:</a:t>
            </a:r>
          </a:p>
          <a:p>
            <a:pPr lvl="1"/>
            <a:r>
              <a:rPr lang="en-US" dirty="0" smtClean="0"/>
              <a:t>A well-organized team should be allowed to start SoutheastCon early</a:t>
            </a:r>
          </a:p>
          <a:p>
            <a:pPr lvl="1"/>
            <a:r>
              <a:rPr lang="en-US" dirty="0" smtClean="0"/>
              <a:t>Having a Mechanical Engineering student on the team proved invaluable</a:t>
            </a:r>
          </a:p>
          <a:p>
            <a:pPr lvl="1"/>
            <a:r>
              <a:rPr lang="en-US" dirty="0" smtClean="0"/>
              <a:t>The Mechanical Engineering department will, in the future, be willing to contribute more students and money to the project</a:t>
            </a:r>
          </a:p>
        </p:txBody>
      </p:sp>
      <p:sp>
        <p:nvSpPr>
          <p:cNvPr id="4" name="Slide Number Placeholder 3"/>
          <p:cNvSpPr>
            <a:spLocks noGrp="1"/>
          </p:cNvSpPr>
          <p:nvPr>
            <p:ph type="sldNum" sz="quarter" idx="12"/>
          </p:nvPr>
        </p:nvSpPr>
        <p:spPr/>
        <p:txBody>
          <a:bodyPr/>
          <a:lstStyle/>
          <a:p>
            <a:fld id="{644D9099-74F3-4805-8D1B-A7BEE10D6DB6}" type="slidenum">
              <a:rPr lang="en-US" smtClean="0"/>
              <a:t>50</a:t>
            </a:fld>
            <a:endParaRPr lang="en-US"/>
          </a:p>
        </p:txBody>
      </p:sp>
      <p:sp>
        <p:nvSpPr>
          <p:cNvPr id="5" name="Footer Placeholder 4"/>
          <p:cNvSpPr>
            <a:spLocks noGrp="1"/>
          </p:cNvSpPr>
          <p:nvPr>
            <p:ph type="ftr" sz="quarter" idx="11"/>
          </p:nvPr>
        </p:nvSpPr>
        <p:spPr/>
        <p:txBody>
          <a:bodyPr/>
          <a:lstStyle/>
          <a:p>
            <a:r>
              <a:rPr lang="en-US" smtClean="0"/>
              <a:t>Nils Bjeren</a:t>
            </a:r>
            <a:endParaRPr lang="en-US"/>
          </a:p>
        </p:txBody>
      </p:sp>
    </p:spTree>
    <p:extLst>
      <p:ext uri="{BB962C8B-B14F-4D97-AF65-F5344CB8AC3E}">
        <p14:creationId xmlns:p14="http://schemas.microsoft.com/office/powerpoint/2010/main" val="3592572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Kinematic Equation</a:t>
            </a:r>
            <a:endParaRPr lang="en-US" dirty="0"/>
          </a:p>
        </p:txBody>
      </p:sp>
      <p:sp>
        <p:nvSpPr>
          <p:cNvPr id="3" name="Text Placeholder 2"/>
          <p:cNvSpPr>
            <a:spLocks noGrp="1"/>
          </p:cNvSpPr>
          <p:nvPr>
            <p:ph type="body" idx="1"/>
          </p:nvPr>
        </p:nvSpPr>
        <p:spPr>
          <a:xfrm>
            <a:off x="629842" y="1967211"/>
            <a:ext cx="3868340" cy="617934"/>
          </a:xfrm>
        </p:spPr>
        <p:txBody>
          <a:bodyPr>
            <a:normAutofit lnSpcReduction="10000"/>
          </a:bodyPr>
          <a:lstStyle/>
          <a:p>
            <a:r>
              <a:rPr lang="en-US" b="0" dirty="0" smtClean="0"/>
              <a:t>The system is governed by the following equation[1]:</a:t>
            </a:r>
            <a:endParaRPr lang="en-US" b="0" dirty="0"/>
          </a:p>
        </p:txBody>
      </p:sp>
      <p:pic>
        <p:nvPicPr>
          <p:cNvPr id="1026" name="Picture 2" descr="C:\Users\reyesry\Desktop\KinematicPic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0475" y="2427090"/>
            <a:ext cx="3200400" cy="233600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TextBox 7"/>
              <p:cNvSpPr txBox="1"/>
              <p:nvPr/>
            </p:nvSpPr>
            <p:spPr>
              <a:xfrm>
                <a:off x="973013" y="2740555"/>
                <a:ext cx="3181996" cy="17322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350" i="1">
                              <a:latin typeface="Cambria Math" panose="02040503050406030204" pitchFamily="18" charset="0"/>
                            </a:rPr>
                          </m:ctrlPr>
                        </m:dPr>
                        <m:e>
                          <m:m>
                            <m:mPr>
                              <m:mcs>
                                <m:mc>
                                  <m:mcPr>
                                    <m:count m:val="1"/>
                                    <m:mcJc m:val="center"/>
                                  </m:mcPr>
                                </m:mc>
                              </m:mcs>
                              <m:ctrlPr>
                                <a:rPr lang="en-US" sz="1350" i="1">
                                  <a:latin typeface="Cambria Math" panose="02040503050406030204" pitchFamily="18" charset="0"/>
                                </a:rPr>
                              </m:ctrlPr>
                            </m:mPr>
                            <m:mr>
                              <m:e>
                                <m:sSub>
                                  <m:sSubPr>
                                    <m:ctrlPr>
                                      <a:rPr lang="en-US" sz="1350" i="1">
                                        <a:latin typeface="Cambria Math" panose="02040503050406030204" pitchFamily="18" charset="0"/>
                                      </a:rPr>
                                    </m:ctrlPr>
                                  </m:sSubPr>
                                  <m:e>
                                    <m:r>
                                      <a:rPr lang="en-US" sz="1350" i="1">
                                        <a:latin typeface="Cambria Math"/>
                                        <a:ea typeface="Cambria Math"/>
                                      </a:rPr>
                                      <m:t>𝜔</m:t>
                                    </m:r>
                                  </m:e>
                                  <m:sub>
                                    <m:r>
                                      <a:rPr lang="en-US" sz="1350" i="1">
                                        <a:latin typeface="Cambria Math"/>
                                      </a:rPr>
                                      <m:t>1</m:t>
                                    </m:r>
                                  </m:sub>
                                </m:sSub>
                              </m:e>
                            </m:mr>
                            <m:mr>
                              <m:e>
                                <m:m>
                                  <m:mPr>
                                    <m:mcs>
                                      <m:mc>
                                        <m:mcPr>
                                          <m:count m:val="1"/>
                                          <m:mcJc m:val="center"/>
                                        </m:mcPr>
                                      </m:mc>
                                    </m:mcs>
                                    <m:ctrlPr>
                                      <a:rPr lang="en-US" sz="1350" i="1">
                                        <a:latin typeface="Cambria Math" panose="02040503050406030204" pitchFamily="18" charset="0"/>
                                      </a:rPr>
                                    </m:ctrlPr>
                                  </m:mPr>
                                  <m:mr>
                                    <m:e>
                                      <m:sSub>
                                        <m:sSubPr>
                                          <m:ctrlPr>
                                            <a:rPr lang="en-US" sz="1350" i="1">
                                              <a:latin typeface="Cambria Math" panose="02040503050406030204" pitchFamily="18" charset="0"/>
                                            </a:rPr>
                                          </m:ctrlPr>
                                        </m:sSubPr>
                                        <m:e>
                                          <m:r>
                                            <a:rPr lang="en-US" sz="1350" i="1">
                                              <a:latin typeface="Cambria Math"/>
                                              <a:ea typeface="Cambria Math"/>
                                            </a:rPr>
                                            <m:t>𝜔</m:t>
                                          </m:r>
                                        </m:e>
                                        <m:sub>
                                          <m:r>
                                            <a:rPr lang="en-US" sz="1350" i="1">
                                              <a:latin typeface="Cambria Math"/>
                                              <a:ea typeface="Cambria Math"/>
                                            </a:rPr>
                                            <m:t>2</m:t>
                                          </m:r>
                                        </m:sub>
                                      </m:sSub>
                                    </m:e>
                                  </m:mr>
                                  <m:mr>
                                    <m:e>
                                      <m:m>
                                        <m:mPr>
                                          <m:mcs>
                                            <m:mc>
                                              <m:mcPr>
                                                <m:count m:val="1"/>
                                                <m:mcJc m:val="center"/>
                                              </m:mcPr>
                                            </m:mc>
                                          </m:mcs>
                                          <m:ctrlPr>
                                            <a:rPr lang="en-US" sz="1350" i="1">
                                              <a:latin typeface="Cambria Math" panose="02040503050406030204" pitchFamily="18" charset="0"/>
                                            </a:rPr>
                                          </m:ctrlPr>
                                        </m:mPr>
                                        <m:mr>
                                          <m:e>
                                            <m:sSub>
                                              <m:sSubPr>
                                                <m:ctrlPr>
                                                  <a:rPr lang="en-US" sz="1350" i="1">
                                                    <a:latin typeface="Cambria Math" panose="02040503050406030204" pitchFamily="18" charset="0"/>
                                                  </a:rPr>
                                                </m:ctrlPr>
                                              </m:sSubPr>
                                              <m:e>
                                                <m:r>
                                                  <a:rPr lang="en-US" sz="1350" i="1">
                                                    <a:latin typeface="Cambria Math"/>
                                                    <a:ea typeface="Cambria Math"/>
                                                  </a:rPr>
                                                  <m:t>𝜔</m:t>
                                                </m:r>
                                              </m:e>
                                              <m:sub>
                                                <m:r>
                                                  <a:rPr lang="en-US" sz="1350" i="1">
                                                    <a:latin typeface="Cambria Math"/>
                                                    <a:ea typeface="Cambria Math"/>
                                                  </a:rPr>
                                                  <m:t>3</m:t>
                                                </m:r>
                                              </m:sub>
                                            </m:sSub>
                                          </m:e>
                                        </m:mr>
                                        <m:mr>
                                          <m:e>
                                            <m:sSub>
                                              <m:sSubPr>
                                                <m:ctrlPr>
                                                  <a:rPr lang="en-US" sz="1350" i="1">
                                                    <a:latin typeface="Cambria Math" panose="02040503050406030204" pitchFamily="18" charset="0"/>
                                                  </a:rPr>
                                                </m:ctrlPr>
                                              </m:sSubPr>
                                              <m:e>
                                                <m:r>
                                                  <a:rPr lang="en-US" sz="1350" i="1">
                                                    <a:latin typeface="Cambria Math"/>
                                                    <a:ea typeface="Cambria Math"/>
                                                  </a:rPr>
                                                  <m:t>𝜔</m:t>
                                                </m:r>
                                              </m:e>
                                              <m:sub>
                                                <m:r>
                                                  <a:rPr lang="en-US" sz="1350" i="1">
                                                    <a:latin typeface="Cambria Math"/>
                                                    <a:ea typeface="Cambria Math"/>
                                                  </a:rPr>
                                                  <m:t>4</m:t>
                                                </m:r>
                                              </m:sub>
                                            </m:sSub>
                                          </m:e>
                                        </m:mr>
                                      </m:m>
                                    </m:e>
                                  </m:mr>
                                </m:m>
                              </m:e>
                            </m:mr>
                          </m:m>
                        </m:e>
                      </m:d>
                      <m:r>
                        <a:rPr lang="en-US" sz="1350" i="1">
                          <a:latin typeface="Cambria Math"/>
                          <a:ea typeface="Cambria Math"/>
                        </a:rPr>
                        <m:t>=</m:t>
                      </m:r>
                      <m:d>
                        <m:dPr>
                          <m:begChr m:val="["/>
                          <m:endChr m:val="]"/>
                          <m:ctrlPr>
                            <a:rPr lang="en-US" sz="1350" i="1">
                              <a:latin typeface="Cambria Math" panose="02040503050406030204" pitchFamily="18" charset="0"/>
                              <a:ea typeface="Cambria Math"/>
                            </a:rPr>
                          </m:ctrlPr>
                        </m:dPr>
                        <m:e>
                          <m:m>
                            <m:mPr>
                              <m:mcs>
                                <m:mc>
                                  <m:mcPr>
                                    <m:count m:val="3"/>
                                    <m:mcJc m:val="center"/>
                                  </m:mcPr>
                                </m:mc>
                              </m:mcs>
                              <m:ctrlPr>
                                <a:rPr lang="en-US" sz="1350" i="1">
                                  <a:latin typeface="Cambria Math" panose="02040503050406030204" pitchFamily="18" charset="0"/>
                                  <a:ea typeface="Cambria Math"/>
                                </a:rPr>
                              </m:ctrlPr>
                            </m:mPr>
                            <m:mr>
                              <m:e>
                                <m:r>
                                  <m:rPr>
                                    <m:brk m:alnAt="7"/>
                                  </m:rPr>
                                  <a:rPr lang="en-US" sz="1350" i="1">
                                    <a:latin typeface="Cambria Math"/>
                                    <a:ea typeface="Cambria Math"/>
                                  </a:rPr>
                                  <m:t>1</m:t>
                                </m:r>
                              </m:e>
                              <m:e>
                                <m:r>
                                  <a:rPr lang="en-US" sz="1350" i="1">
                                    <a:latin typeface="Cambria Math"/>
                                    <a:ea typeface="Cambria Math"/>
                                  </a:rPr>
                                  <m:t>1</m:t>
                                </m:r>
                              </m:e>
                              <m:e>
                                <m:r>
                                  <a:rPr lang="en-US" sz="1350" i="1">
                                    <a:latin typeface="Cambria Math"/>
                                    <a:ea typeface="Cambria Math"/>
                                  </a:rPr>
                                  <m:t>−</m:t>
                                </m:r>
                                <m:f>
                                  <m:fPr>
                                    <m:ctrlPr>
                                      <a:rPr lang="en-US" sz="1350" i="1">
                                        <a:latin typeface="Cambria Math" panose="02040503050406030204" pitchFamily="18" charset="0"/>
                                        <a:ea typeface="Cambria Math"/>
                                      </a:rPr>
                                    </m:ctrlPr>
                                  </m:fPr>
                                  <m:num>
                                    <m:r>
                                      <a:rPr lang="en-US" sz="1350" i="1">
                                        <a:latin typeface="Cambria Math"/>
                                        <a:ea typeface="Cambria Math"/>
                                      </a:rPr>
                                      <m:t>𝐿</m:t>
                                    </m:r>
                                    <m:r>
                                      <a:rPr lang="en-US" sz="1350" i="1">
                                        <a:latin typeface="Cambria Math"/>
                                        <a:ea typeface="Cambria Math"/>
                                      </a:rPr>
                                      <m:t>+</m:t>
                                    </m:r>
                                    <m:r>
                                      <a:rPr lang="en-US" sz="1350" i="1">
                                        <a:latin typeface="Cambria Math"/>
                                        <a:ea typeface="Cambria Math"/>
                                      </a:rPr>
                                      <m:t>𝑊</m:t>
                                    </m:r>
                                  </m:num>
                                  <m:den>
                                    <m:r>
                                      <a:rPr lang="en-US" sz="1350" i="1">
                                        <a:latin typeface="Cambria Math"/>
                                        <a:ea typeface="Cambria Math"/>
                                      </a:rPr>
                                      <m:t>2</m:t>
                                    </m:r>
                                  </m:den>
                                </m:f>
                              </m:e>
                            </m:mr>
                            <m:mr>
                              <m:e>
                                <m:r>
                                  <a:rPr lang="en-US" sz="1350" i="1">
                                    <a:latin typeface="Cambria Math"/>
                                    <a:ea typeface="Cambria Math"/>
                                  </a:rPr>
                                  <m:t>1</m:t>
                                </m:r>
                              </m:e>
                              <m:e>
                                <m:r>
                                  <a:rPr lang="en-US" sz="1350" i="1">
                                    <a:latin typeface="Cambria Math"/>
                                    <a:ea typeface="Cambria Math"/>
                                  </a:rPr>
                                  <m:t>−1</m:t>
                                </m:r>
                              </m:e>
                              <m:e>
                                <m:r>
                                  <a:rPr lang="en-US" sz="1350" i="1">
                                    <a:latin typeface="Cambria Math"/>
                                    <a:ea typeface="Cambria Math"/>
                                  </a:rPr>
                                  <m:t>−</m:t>
                                </m:r>
                                <m:f>
                                  <m:fPr>
                                    <m:ctrlPr>
                                      <a:rPr lang="en-US" sz="1350" i="1">
                                        <a:latin typeface="Cambria Math" panose="02040503050406030204" pitchFamily="18" charset="0"/>
                                        <a:ea typeface="Cambria Math"/>
                                      </a:rPr>
                                    </m:ctrlPr>
                                  </m:fPr>
                                  <m:num>
                                    <m:r>
                                      <a:rPr lang="en-US" sz="1350" i="1">
                                        <a:latin typeface="Cambria Math"/>
                                        <a:ea typeface="Cambria Math"/>
                                      </a:rPr>
                                      <m:t>𝐿</m:t>
                                    </m:r>
                                    <m:r>
                                      <a:rPr lang="en-US" sz="1350" i="1">
                                        <a:latin typeface="Cambria Math"/>
                                        <a:ea typeface="Cambria Math"/>
                                      </a:rPr>
                                      <m:t>+</m:t>
                                    </m:r>
                                    <m:r>
                                      <a:rPr lang="en-US" sz="1350" i="1">
                                        <a:latin typeface="Cambria Math"/>
                                        <a:ea typeface="Cambria Math"/>
                                      </a:rPr>
                                      <m:t>𝑊</m:t>
                                    </m:r>
                                  </m:num>
                                  <m:den>
                                    <m:r>
                                      <a:rPr lang="en-US" sz="1350" i="1">
                                        <a:latin typeface="Cambria Math"/>
                                        <a:ea typeface="Cambria Math"/>
                                      </a:rPr>
                                      <m:t>2</m:t>
                                    </m:r>
                                  </m:den>
                                </m:f>
                              </m:e>
                            </m:mr>
                            <m:mr>
                              <m:e>
                                <m:m>
                                  <m:mPr>
                                    <m:mcs>
                                      <m:mc>
                                        <m:mcPr>
                                          <m:count m:val="1"/>
                                          <m:mcJc m:val="center"/>
                                        </m:mcPr>
                                      </m:mc>
                                    </m:mcs>
                                    <m:ctrlPr>
                                      <a:rPr lang="en-US" sz="1350" i="1">
                                        <a:latin typeface="Cambria Math" panose="02040503050406030204" pitchFamily="18" charset="0"/>
                                        <a:ea typeface="Cambria Math"/>
                                      </a:rPr>
                                    </m:ctrlPr>
                                  </m:mPr>
                                  <m:mr>
                                    <m:e>
                                      <m:r>
                                        <m:rPr>
                                          <m:brk m:alnAt="7"/>
                                        </m:rPr>
                                        <a:rPr lang="en-US" sz="1350" i="1">
                                          <a:latin typeface="Cambria Math"/>
                                          <a:ea typeface="Cambria Math"/>
                                        </a:rPr>
                                        <m:t>1</m:t>
                                      </m:r>
                                    </m:e>
                                  </m:mr>
                                  <m:mr>
                                    <m:e>
                                      <m:r>
                                        <a:rPr lang="en-US" sz="1350" i="1">
                                          <a:latin typeface="Cambria Math"/>
                                          <a:ea typeface="Cambria Math"/>
                                        </a:rPr>
                                        <m:t>1</m:t>
                                      </m:r>
                                    </m:e>
                                  </m:mr>
                                </m:m>
                              </m:e>
                              <m:e>
                                <m:m>
                                  <m:mPr>
                                    <m:mcs>
                                      <m:mc>
                                        <m:mcPr>
                                          <m:count m:val="1"/>
                                          <m:mcJc m:val="center"/>
                                        </m:mcPr>
                                      </m:mc>
                                    </m:mcs>
                                    <m:ctrlPr>
                                      <a:rPr lang="en-US" sz="1350" i="1">
                                        <a:latin typeface="Cambria Math" panose="02040503050406030204" pitchFamily="18" charset="0"/>
                                        <a:ea typeface="Cambria Math"/>
                                      </a:rPr>
                                    </m:ctrlPr>
                                  </m:mPr>
                                  <m:mr>
                                    <m:e>
                                      <m:r>
                                        <m:rPr>
                                          <m:brk m:alnAt="7"/>
                                        </m:rPr>
                                        <a:rPr lang="en-US" sz="1350" i="1">
                                          <a:latin typeface="Cambria Math"/>
                                          <a:ea typeface="Cambria Math"/>
                                        </a:rPr>
                                        <m:t>1</m:t>
                                      </m:r>
                                    </m:e>
                                  </m:mr>
                                  <m:mr>
                                    <m:e>
                                      <m:r>
                                        <a:rPr lang="en-US" sz="1350" i="1">
                                          <a:latin typeface="Cambria Math"/>
                                          <a:ea typeface="Cambria Math"/>
                                        </a:rPr>
                                        <m:t>−1</m:t>
                                      </m:r>
                                    </m:e>
                                  </m:mr>
                                </m:m>
                              </m:e>
                              <m:e>
                                <m:m>
                                  <m:mPr>
                                    <m:mcs>
                                      <m:mc>
                                        <m:mcPr>
                                          <m:count m:val="1"/>
                                          <m:mcJc m:val="center"/>
                                        </m:mcPr>
                                      </m:mc>
                                    </m:mcs>
                                    <m:ctrlPr>
                                      <a:rPr lang="en-US" sz="1350" i="1">
                                        <a:latin typeface="Cambria Math" panose="02040503050406030204" pitchFamily="18" charset="0"/>
                                        <a:ea typeface="Cambria Math"/>
                                      </a:rPr>
                                    </m:ctrlPr>
                                  </m:mPr>
                                  <m:mr>
                                    <m:e>
                                      <m:f>
                                        <m:fPr>
                                          <m:ctrlPr>
                                            <a:rPr lang="en-US" sz="1350" i="1">
                                              <a:latin typeface="Cambria Math" panose="02040503050406030204" pitchFamily="18" charset="0"/>
                                              <a:ea typeface="Cambria Math"/>
                                            </a:rPr>
                                          </m:ctrlPr>
                                        </m:fPr>
                                        <m:num>
                                          <m:r>
                                            <a:rPr lang="en-US" sz="1350" i="1">
                                              <a:latin typeface="Cambria Math"/>
                                              <a:ea typeface="Cambria Math"/>
                                            </a:rPr>
                                            <m:t>𝐿</m:t>
                                          </m:r>
                                          <m:r>
                                            <a:rPr lang="en-US" sz="1350" i="1">
                                              <a:latin typeface="Cambria Math"/>
                                              <a:ea typeface="Cambria Math"/>
                                            </a:rPr>
                                            <m:t>+</m:t>
                                          </m:r>
                                          <m:r>
                                            <a:rPr lang="en-US" sz="1350" i="1">
                                              <a:latin typeface="Cambria Math"/>
                                              <a:ea typeface="Cambria Math"/>
                                            </a:rPr>
                                            <m:t>𝑊</m:t>
                                          </m:r>
                                        </m:num>
                                        <m:den>
                                          <m:r>
                                            <a:rPr lang="en-US" sz="1350" i="1">
                                              <a:latin typeface="Cambria Math"/>
                                              <a:ea typeface="Cambria Math"/>
                                            </a:rPr>
                                            <m:t>2</m:t>
                                          </m:r>
                                        </m:den>
                                      </m:f>
                                    </m:e>
                                  </m:mr>
                                  <m:mr>
                                    <m:e>
                                      <m:f>
                                        <m:fPr>
                                          <m:ctrlPr>
                                            <a:rPr lang="en-US" sz="1350" i="1">
                                              <a:latin typeface="Cambria Math" panose="02040503050406030204" pitchFamily="18" charset="0"/>
                                              <a:ea typeface="Cambria Math"/>
                                            </a:rPr>
                                          </m:ctrlPr>
                                        </m:fPr>
                                        <m:num>
                                          <m:r>
                                            <a:rPr lang="en-US" sz="1350" i="1">
                                              <a:latin typeface="Cambria Math"/>
                                              <a:ea typeface="Cambria Math"/>
                                            </a:rPr>
                                            <m:t>𝐿</m:t>
                                          </m:r>
                                          <m:r>
                                            <a:rPr lang="en-US" sz="1350" i="1">
                                              <a:latin typeface="Cambria Math"/>
                                              <a:ea typeface="Cambria Math"/>
                                            </a:rPr>
                                            <m:t>+</m:t>
                                          </m:r>
                                          <m:r>
                                            <a:rPr lang="en-US" sz="1350" i="1">
                                              <a:latin typeface="Cambria Math"/>
                                              <a:ea typeface="Cambria Math"/>
                                            </a:rPr>
                                            <m:t>𝑊</m:t>
                                          </m:r>
                                        </m:num>
                                        <m:den>
                                          <m:r>
                                            <a:rPr lang="en-US" sz="1350" i="1">
                                              <a:latin typeface="Cambria Math"/>
                                              <a:ea typeface="Cambria Math"/>
                                            </a:rPr>
                                            <m:t>2</m:t>
                                          </m:r>
                                        </m:den>
                                      </m:f>
                                    </m:e>
                                  </m:mr>
                                </m:m>
                              </m:e>
                            </m:mr>
                          </m:m>
                        </m:e>
                      </m:d>
                      <m:d>
                        <m:dPr>
                          <m:begChr m:val="["/>
                          <m:endChr m:val="]"/>
                          <m:ctrlPr>
                            <a:rPr lang="en-US" sz="1350" i="1">
                              <a:latin typeface="Cambria Math" panose="02040503050406030204" pitchFamily="18" charset="0"/>
                              <a:ea typeface="Cambria Math"/>
                            </a:rPr>
                          </m:ctrlPr>
                        </m:dPr>
                        <m:e>
                          <m:m>
                            <m:mPr>
                              <m:mcs>
                                <m:mc>
                                  <m:mcPr>
                                    <m:count m:val="1"/>
                                    <m:mcJc m:val="center"/>
                                  </m:mcPr>
                                </m:mc>
                              </m:mcs>
                              <m:ctrlPr>
                                <a:rPr lang="en-US" sz="1350" i="1">
                                  <a:latin typeface="Cambria Math" panose="02040503050406030204" pitchFamily="18" charset="0"/>
                                  <a:ea typeface="Cambria Math"/>
                                </a:rPr>
                              </m:ctrlPr>
                            </m:mPr>
                            <m:mr>
                              <m:e>
                                <m:sSub>
                                  <m:sSubPr>
                                    <m:ctrlPr>
                                      <a:rPr lang="en-US" sz="1350" i="1">
                                        <a:latin typeface="Cambria Math" panose="02040503050406030204" pitchFamily="18" charset="0"/>
                                        <a:ea typeface="Cambria Math"/>
                                      </a:rPr>
                                    </m:ctrlPr>
                                  </m:sSubPr>
                                  <m:e>
                                    <m:r>
                                      <a:rPr lang="en-US" sz="1350" i="1">
                                        <a:latin typeface="Cambria Math"/>
                                        <a:ea typeface="Cambria Math"/>
                                      </a:rPr>
                                      <m:t>𝑣</m:t>
                                    </m:r>
                                  </m:e>
                                  <m:sub>
                                    <m:r>
                                      <a:rPr lang="en-US" sz="1350" i="1">
                                        <a:latin typeface="Cambria Math"/>
                                        <a:ea typeface="Cambria Math"/>
                                      </a:rPr>
                                      <m:t>𝑥</m:t>
                                    </m:r>
                                  </m:sub>
                                </m:sSub>
                              </m:e>
                            </m:mr>
                            <m:mr>
                              <m:e>
                                <m:sSub>
                                  <m:sSubPr>
                                    <m:ctrlPr>
                                      <a:rPr lang="en-US" sz="1350" i="1">
                                        <a:latin typeface="Cambria Math" panose="02040503050406030204" pitchFamily="18" charset="0"/>
                                        <a:ea typeface="Cambria Math"/>
                                      </a:rPr>
                                    </m:ctrlPr>
                                  </m:sSubPr>
                                  <m:e>
                                    <m:r>
                                      <a:rPr lang="en-US" sz="1350" i="1">
                                        <a:latin typeface="Cambria Math"/>
                                        <a:ea typeface="Cambria Math"/>
                                      </a:rPr>
                                      <m:t>𝑣</m:t>
                                    </m:r>
                                  </m:e>
                                  <m:sub>
                                    <m:r>
                                      <a:rPr lang="en-US" sz="1350" i="1">
                                        <a:latin typeface="Cambria Math"/>
                                        <a:ea typeface="Cambria Math"/>
                                      </a:rPr>
                                      <m:t>𝑦</m:t>
                                    </m:r>
                                  </m:sub>
                                </m:sSub>
                              </m:e>
                            </m:mr>
                            <m:mr>
                              <m:e>
                                <m:r>
                                  <a:rPr lang="en-US" sz="1350" i="1">
                                    <a:latin typeface="Cambria Math"/>
                                    <a:ea typeface="Cambria Math"/>
                                  </a:rPr>
                                  <m:t>𝜔</m:t>
                                </m:r>
                              </m:e>
                            </m:mr>
                          </m:m>
                        </m:e>
                      </m:d>
                    </m:oMath>
                  </m:oMathPara>
                </a14:m>
                <a:endParaRPr lang="en-US" sz="1350" dirty="0"/>
              </a:p>
            </p:txBody>
          </p:sp>
        </mc:Choice>
        <mc:Fallback xmlns="">
          <p:sp>
            <p:nvSpPr>
              <p:cNvPr id="8" name="TextBox 7"/>
              <p:cNvSpPr txBox="1">
                <a:spLocks noRot="1" noChangeAspect="1" noMove="1" noResize="1" noEditPoints="1" noAdjustHandles="1" noChangeArrowheads="1" noChangeShapeType="1" noTextEdit="1"/>
              </p:cNvSpPr>
              <p:nvPr/>
            </p:nvSpPr>
            <p:spPr>
              <a:xfrm>
                <a:off x="1297350" y="2511073"/>
                <a:ext cx="4242661" cy="2278765"/>
              </a:xfrm>
              <a:prstGeom prst="rect">
                <a:avLst/>
              </a:prstGeom>
              <a:blipFill rotWithShape="0">
                <a:blip r:embed="rId3"/>
                <a:stretch>
                  <a:fillRect/>
                </a:stretch>
              </a:blipFill>
            </p:spPr>
            <p:txBody>
              <a:bodyPr/>
              <a:lstStyle/>
              <a:p>
                <a:r>
                  <a:rPr lang="en-US">
                    <a:noFill/>
                  </a:rPr>
                  <a:t> </a:t>
                </a:r>
              </a:p>
            </p:txBody>
          </p:sp>
        </mc:Fallback>
      </mc:AlternateContent>
      <p:sp>
        <p:nvSpPr>
          <p:cNvPr id="4" name="TextBox 3"/>
          <p:cNvSpPr txBox="1"/>
          <p:nvPr/>
        </p:nvSpPr>
        <p:spPr>
          <a:xfrm>
            <a:off x="629842" y="5227531"/>
            <a:ext cx="7692272" cy="253916"/>
          </a:xfrm>
          <a:prstGeom prst="rect">
            <a:avLst/>
          </a:prstGeom>
          <a:noFill/>
        </p:spPr>
        <p:txBody>
          <a:bodyPr wrap="square" rtlCol="0">
            <a:spAutoFit/>
          </a:bodyPr>
          <a:lstStyle/>
          <a:p>
            <a:r>
              <a:rPr lang="en-US" sz="1050" dirty="0"/>
              <a:t>[1] Viktor </a:t>
            </a:r>
            <a:r>
              <a:rPr lang="en-US" sz="1050" dirty="0" err="1"/>
              <a:t>Kalman</a:t>
            </a:r>
            <a:r>
              <a:rPr lang="en-US" sz="1050" dirty="0"/>
              <a:t>, </a:t>
            </a:r>
            <a:r>
              <a:rPr lang="en-US" sz="1050" dirty="0"/>
              <a:t>"On </a:t>
            </a:r>
            <a:r>
              <a:rPr lang="en-US" sz="1050" dirty="0"/>
              <a:t>modeling and control of omnidirectional wheels</a:t>
            </a:r>
            <a:r>
              <a:rPr lang="en-US" sz="1050" dirty="0"/>
              <a:t>,” Budapest </a:t>
            </a:r>
            <a:r>
              <a:rPr lang="en-US" sz="1050" dirty="0"/>
              <a:t>University of Technology and Economics: 2013, .</a:t>
            </a:r>
          </a:p>
        </p:txBody>
      </p:sp>
      <p:sp>
        <p:nvSpPr>
          <p:cNvPr id="5" name="Slide Number Placeholder 4"/>
          <p:cNvSpPr>
            <a:spLocks noGrp="1"/>
          </p:cNvSpPr>
          <p:nvPr>
            <p:ph type="sldNum" sz="quarter" idx="12"/>
          </p:nvPr>
        </p:nvSpPr>
        <p:spPr/>
        <p:txBody>
          <a:bodyPr/>
          <a:lstStyle/>
          <a:p>
            <a:fld id="{644D9099-74F3-4805-8D1B-A7BEE10D6DB6}" type="slidenum">
              <a:rPr lang="en-US" smtClean="0"/>
              <a:t>6</a:t>
            </a:fld>
            <a:endParaRPr lang="en-US"/>
          </a:p>
        </p:txBody>
      </p:sp>
      <p:sp>
        <p:nvSpPr>
          <p:cNvPr id="6" name="Footer Placeholder 5"/>
          <p:cNvSpPr>
            <a:spLocks noGrp="1"/>
          </p:cNvSpPr>
          <p:nvPr>
            <p:ph type="ftr" sz="quarter" idx="11"/>
          </p:nvPr>
        </p:nvSpPr>
        <p:spPr/>
        <p:txBody>
          <a:bodyPr/>
          <a:lstStyle/>
          <a:p>
            <a:r>
              <a:rPr lang="en-US" smtClean="0"/>
              <a:t>Ryan - David Reyes</a:t>
            </a:r>
            <a:endParaRPr lang="en-US"/>
          </a:p>
        </p:txBody>
      </p:sp>
    </p:spTree>
    <p:extLst>
      <p:ext uri="{BB962C8B-B14F-4D97-AF65-F5344CB8AC3E}">
        <p14:creationId xmlns:p14="http://schemas.microsoft.com/office/powerpoint/2010/main" val="3804503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7251"/>
            <a:ext cx="7886700" cy="994172"/>
          </a:xfrm>
        </p:spPr>
        <p:txBody>
          <a:bodyPr>
            <a:normAutofit fontScale="90000"/>
          </a:bodyPr>
          <a:lstStyle/>
          <a:p>
            <a:r>
              <a:rPr lang="en-US" dirty="0" smtClean="0"/>
              <a:t>Inter System Serial Communication</a:t>
            </a:r>
            <a:endParaRPr lang="en-US" dirty="0"/>
          </a:p>
        </p:txBody>
      </p:sp>
      <p:sp>
        <p:nvSpPr>
          <p:cNvPr id="3" name="Content Placeholder 2"/>
          <p:cNvSpPr>
            <a:spLocks noGrp="1"/>
          </p:cNvSpPr>
          <p:nvPr>
            <p:ph idx="1"/>
          </p:nvPr>
        </p:nvSpPr>
        <p:spPr>
          <a:xfrm>
            <a:off x="443187" y="1929852"/>
            <a:ext cx="4074609" cy="3904751"/>
          </a:xfrm>
        </p:spPr>
        <p:txBody>
          <a:bodyPr>
            <a:normAutofit/>
          </a:bodyPr>
          <a:lstStyle/>
          <a:p>
            <a:pPr marL="0" indent="0">
              <a:buNone/>
            </a:pPr>
            <a:r>
              <a:rPr lang="en-US" sz="1800" b="1" dirty="0"/>
              <a:t>Request-Response </a:t>
            </a:r>
            <a:r>
              <a:rPr lang="en-US" sz="1800" b="1" dirty="0"/>
              <a:t>design pattern</a:t>
            </a:r>
            <a:r>
              <a:rPr lang="en-US" sz="1800" b="1" dirty="0"/>
              <a:t>:</a:t>
            </a:r>
          </a:p>
          <a:p>
            <a:pPr marL="385763" indent="-385763">
              <a:buFont typeface="+mj-lt"/>
              <a:buAutoNum type="arabicPeriod"/>
            </a:pPr>
            <a:r>
              <a:rPr lang="en-US" sz="1800" dirty="0"/>
              <a:t>Primary MCU requests data when required</a:t>
            </a:r>
          </a:p>
          <a:p>
            <a:pPr marL="385763" indent="-385763">
              <a:buFont typeface="+mj-lt"/>
              <a:buAutoNum type="arabicPeriod"/>
            </a:pPr>
            <a:r>
              <a:rPr lang="en-US" sz="1800" dirty="0"/>
              <a:t>Secondary MCU replies with fixed size data packet </a:t>
            </a:r>
          </a:p>
          <a:p>
            <a:pPr marL="385763" indent="-385763">
              <a:buFont typeface="+mj-lt"/>
              <a:buAutoNum type="arabicPeriod"/>
            </a:pPr>
            <a:r>
              <a:rPr lang="en-US" sz="1800" dirty="0"/>
              <a:t>Primary MCU processes data and re-requests on header mismatch</a:t>
            </a:r>
          </a:p>
          <a:p>
            <a:pPr marL="385763" indent="-385763">
              <a:buFont typeface="+mj-lt"/>
              <a:buAutoNum type="arabicPeriod"/>
            </a:pPr>
            <a:r>
              <a:rPr lang="en-US" sz="1800" dirty="0"/>
              <a:t>Repeat</a:t>
            </a:r>
          </a:p>
          <a:p>
            <a:pPr marL="385763" indent="-385763">
              <a:buFont typeface="+mj-lt"/>
              <a:buAutoNum type="arabicPeriod"/>
            </a:pPr>
            <a:endParaRPr lang="en-US" sz="1800" dirty="0"/>
          </a:p>
          <a:p>
            <a:pPr marL="0" indent="0">
              <a:buNone/>
            </a:pPr>
            <a:r>
              <a:rPr lang="en-US" sz="1800" dirty="0"/>
              <a:t>Data encoded in </a:t>
            </a:r>
            <a:r>
              <a:rPr lang="en-US" sz="1800" b="1" dirty="0"/>
              <a:t>Consistent Overhead Byte Stuffing: COBS</a:t>
            </a:r>
          </a:p>
          <a:p>
            <a:pPr marL="0" indent="0">
              <a:buNone/>
            </a:pPr>
            <a:endParaRPr lang="en-US" sz="18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 r="67215"/>
          <a:stretch/>
        </p:blipFill>
        <p:spPr>
          <a:xfrm>
            <a:off x="5970378" y="2255319"/>
            <a:ext cx="2030715" cy="2284554"/>
          </a:xfrm>
          <a:prstGeom prst="rect">
            <a:avLst/>
          </a:prstGeom>
        </p:spPr>
      </p:pic>
      <p:sp>
        <p:nvSpPr>
          <p:cNvPr id="5" name="Slide Number Placeholder 4"/>
          <p:cNvSpPr>
            <a:spLocks noGrp="1"/>
          </p:cNvSpPr>
          <p:nvPr>
            <p:ph type="sldNum" sz="quarter" idx="12"/>
          </p:nvPr>
        </p:nvSpPr>
        <p:spPr/>
        <p:txBody>
          <a:bodyPr/>
          <a:lstStyle/>
          <a:p>
            <a:fld id="{644D9099-74F3-4805-8D1B-A7BEE10D6DB6}" type="slidenum">
              <a:rPr lang="en-US" smtClean="0"/>
              <a:t>7</a:t>
            </a:fld>
            <a:endParaRPr lang="en-US"/>
          </a:p>
        </p:txBody>
      </p:sp>
      <p:sp>
        <p:nvSpPr>
          <p:cNvPr id="6" name="Footer Placeholder 5"/>
          <p:cNvSpPr>
            <a:spLocks noGrp="1"/>
          </p:cNvSpPr>
          <p:nvPr>
            <p:ph type="ftr" sz="quarter" idx="11"/>
          </p:nvPr>
        </p:nvSpPr>
        <p:spPr/>
        <p:txBody>
          <a:bodyPr/>
          <a:lstStyle/>
          <a:p>
            <a:r>
              <a:rPr lang="en-US" smtClean="0"/>
              <a:t>Ryan - David Reyes</a:t>
            </a:r>
            <a:endParaRPr lang="en-US"/>
          </a:p>
        </p:txBody>
      </p:sp>
    </p:spTree>
    <p:extLst>
      <p:ext uri="{BB962C8B-B14F-4D97-AF65-F5344CB8AC3E}">
        <p14:creationId xmlns:p14="http://schemas.microsoft.com/office/powerpoint/2010/main" val="3153111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406" y="741448"/>
            <a:ext cx="7886700" cy="994172"/>
          </a:xfrm>
        </p:spPr>
        <p:txBody>
          <a:bodyPr>
            <a:normAutofit fontScale="90000"/>
          </a:bodyPr>
          <a:lstStyle/>
          <a:p>
            <a:r>
              <a:rPr lang="en-US" dirty="0" smtClean="0"/>
              <a:t>Consistent Overhead Byte Stuffing (COBS)</a:t>
            </a:r>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90899" y="3142296"/>
            <a:ext cx="5617601" cy="1915482"/>
          </a:xfrm>
        </p:spPr>
      </p:pic>
      <p:sp>
        <p:nvSpPr>
          <p:cNvPr id="6" name="Content Placeholder 2"/>
          <p:cNvSpPr txBox="1">
            <a:spLocks/>
          </p:cNvSpPr>
          <p:nvPr/>
        </p:nvSpPr>
        <p:spPr>
          <a:xfrm>
            <a:off x="141792" y="2147662"/>
            <a:ext cx="3249109" cy="390475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50" dirty="0"/>
              <a:t>Provides efficient, reliable, unambiguous </a:t>
            </a:r>
            <a:r>
              <a:rPr lang="en-US" sz="1950" b="1" dirty="0"/>
              <a:t>packet framing</a:t>
            </a:r>
          </a:p>
          <a:p>
            <a:r>
              <a:rPr lang="en-US" sz="1950" dirty="0"/>
              <a:t>COBS ensures a unique header byte – 0x00</a:t>
            </a:r>
          </a:p>
          <a:p>
            <a:r>
              <a:rPr lang="en-US" sz="1950" dirty="0"/>
              <a:t>An overhead of only one byte in 254</a:t>
            </a:r>
          </a:p>
          <a:p>
            <a:r>
              <a:rPr lang="en-US" sz="1950" dirty="0"/>
              <a:t>Simple to implement, low MCU overhead</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0900" y="2317750"/>
            <a:ext cx="5650340" cy="941723"/>
          </a:xfrm>
          <a:prstGeom prst="rect">
            <a:avLst/>
          </a:prstGeom>
        </p:spPr>
      </p:pic>
      <p:sp>
        <p:nvSpPr>
          <p:cNvPr id="3" name="Slide Number Placeholder 2"/>
          <p:cNvSpPr>
            <a:spLocks noGrp="1"/>
          </p:cNvSpPr>
          <p:nvPr>
            <p:ph type="sldNum" sz="quarter" idx="12"/>
          </p:nvPr>
        </p:nvSpPr>
        <p:spPr/>
        <p:txBody>
          <a:bodyPr/>
          <a:lstStyle/>
          <a:p>
            <a:fld id="{644D9099-74F3-4805-8D1B-A7BEE10D6DB6}" type="slidenum">
              <a:rPr lang="en-US" smtClean="0"/>
              <a:t>8</a:t>
            </a:fld>
            <a:endParaRPr lang="en-US"/>
          </a:p>
        </p:txBody>
      </p:sp>
      <p:sp>
        <p:nvSpPr>
          <p:cNvPr id="4" name="Footer Placeholder 3"/>
          <p:cNvSpPr>
            <a:spLocks noGrp="1"/>
          </p:cNvSpPr>
          <p:nvPr>
            <p:ph type="ftr" sz="quarter" idx="11"/>
          </p:nvPr>
        </p:nvSpPr>
        <p:spPr/>
        <p:txBody>
          <a:bodyPr/>
          <a:lstStyle/>
          <a:p>
            <a:r>
              <a:rPr lang="en-US" smtClean="0"/>
              <a:t>Ryan - David Reyes</a:t>
            </a:r>
            <a:endParaRPr lang="en-US"/>
          </a:p>
        </p:txBody>
      </p:sp>
    </p:spTree>
    <p:extLst>
      <p:ext uri="{BB962C8B-B14F-4D97-AF65-F5344CB8AC3E}">
        <p14:creationId xmlns:p14="http://schemas.microsoft.com/office/powerpoint/2010/main" val="2982785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Chassis</a:t>
            </a:r>
            <a:endParaRPr lang="en-US" dirty="0"/>
          </a:p>
        </p:txBody>
      </p:sp>
      <p:sp>
        <p:nvSpPr>
          <p:cNvPr id="3" name="Text Placeholder 2"/>
          <p:cNvSpPr>
            <a:spLocks noGrp="1"/>
          </p:cNvSpPr>
          <p:nvPr>
            <p:ph type="body" idx="1"/>
          </p:nvPr>
        </p:nvSpPr>
        <p:spPr/>
        <p:txBody>
          <a:bodyPr/>
          <a:lstStyle/>
          <a:p>
            <a:r>
              <a:rPr lang="en-US" dirty="0" smtClean="0"/>
              <a:t>James Pace</a:t>
            </a:r>
            <a:endParaRPr lang="en-US" dirty="0"/>
          </a:p>
        </p:txBody>
      </p:sp>
      <p:sp>
        <p:nvSpPr>
          <p:cNvPr id="4" name="Slide Number Placeholder 3"/>
          <p:cNvSpPr>
            <a:spLocks noGrp="1"/>
          </p:cNvSpPr>
          <p:nvPr>
            <p:ph type="sldNum" sz="quarter" idx="12"/>
          </p:nvPr>
        </p:nvSpPr>
        <p:spPr/>
        <p:txBody>
          <a:bodyPr/>
          <a:lstStyle/>
          <a:p>
            <a:fld id="{644D9099-74F3-4805-8D1B-A7BEE10D6DB6}" type="slidenum">
              <a:rPr lang="en-US" smtClean="0"/>
              <a:t>9</a:t>
            </a:fld>
            <a:endParaRPr lang="en-US"/>
          </a:p>
        </p:txBody>
      </p:sp>
    </p:spTree>
    <p:extLst>
      <p:ext uri="{BB962C8B-B14F-4D97-AF65-F5344CB8AC3E}">
        <p14:creationId xmlns:p14="http://schemas.microsoft.com/office/powerpoint/2010/main" val="229417816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519</TotalTime>
  <Words>1639</Words>
  <Application>Microsoft Office PowerPoint</Application>
  <PresentationFormat>On-screen Show (4:3)</PresentationFormat>
  <Paragraphs>364</Paragraphs>
  <Slides>50</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Calibri Light</vt:lpstr>
      <vt:lpstr>Cambria Math</vt:lpstr>
      <vt:lpstr>Retrospect</vt:lpstr>
      <vt:lpstr>SoutheastCon Team 1A: Final Presentation</vt:lpstr>
      <vt:lpstr>The Problem</vt:lpstr>
      <vt:lpstr>System Overview: Low Level Control Inter System Communication</vt:lpstr>
      <vt:lpstr>System Overview</vt:lpstr>
      <vt:lpstr>Propulsion Subsystem</vt:lpstr>
      <vt:lpstr>Kinematic Equation</vt:lpstr>
      <vt:lpstr>Inter System Serial Communication</vt:lpstr>
      <vt:lpstr>Consistent Overhead Byte Stuffing (COBS)</vt:lpstr>
      <vt:lpstr>Chassis</vt:lpstr>
      <vt:lpstr>Chassis</vt:lpstr>
      <vt:lpstr>Alternatives Considered</vt:lpstr>
      <vt:lpstr>Chosen Design</vt:lpstr>
      <vt:lpstr>Easy Attachment</vt:lpstr>
      <vt:lpstr>Arm Flexibility</vt:lpstr>
      <vt:lpstr>Line Following</vt:lpstr>
      <vt:lpstr>Line Following System</vt:lpstr>
      <vt:lpstr>Camera</vt:lpstr>
      <vt:lpstr>3x3 IRR sensor grid</vt:lpstr>
      <vt:lpstr>Traditional IRR sensor rows</vt:lpstr>
      <vt:lpstr>Traditional IRR sensor rows</vt:lpstr>
      <vt:lpstr>Alignment and Power Screw Design:</vt:lpstr>
      <vt:lpstr>Previous Designs </vt:lpstr>
      <vt:lpstr>Designs: continued</vt:lpstr>
      <vt:lpstr>Final Design (Both Sides):</vt:lpstr>
      <vt:lpstr>Alignment: Etch-a-Sketch</vt:lpstr>
      <vt:lpstr>Alignment: Rubik’s Cube/Simon Says</vt:lpstr>
      <vt:lpstr>Card Arm, Photoresistor, Simon Detection</vt:lpstr>
      <vt:lpstr>Card Arm</vt:lpstr>
      <vt:lpstr>Photoresistor</vt:lpstr>
      <vt:lpstr>Simon Microphone Circuit</vt:lpstr>
      <vt:lpstr>Simon Detection</vt:lpstr>
      <vt:lpstr>Simon Detection continued</vt:lpstr>
      <vt:lpstr>Etch-a-Sketch and Circuit Board</vt:lpstr>
      <vt:lpstr>Playing Etch-a-Sketch</vt:lpstr>
      <vt:lpstr>Writing “IEEE”</vt:lpstr>
      <vt:lpstr>The Circuit Board</vt:lpstr>
      <vt:lpstr>Inside the Circuit Board</vt:lpstr>
      <vt:lpstr>Pin Assignments</vt:lpstr>
      <vt:lpstr>Rubik’s Cube, Simon Says, and Power</vt:lpstr>
      <vt:lpstr>Arm 2: Encoder</vt:lpstr>
      <vt:lpstr>Arm 2: Motor</vt:lpstr>
      <vt:lpstr>Arm 2: Manipulator Prototype </vt:lpstr>
      <vt:lpstr>Arm 2: Grabber</vt:lpstr>
      <vt:lpstr>Arm 2: Grabber</vt:lpstr>
      <vt:lpstr>Arm 2: Grabber (Simon Sequence)</vt:lpstr>
      <vt:lpstr>Arm 2: Grabber (Rubik’s Sequence)</vt:lpstr>
      <vt:lpstr>Battery</vt:lpstr>
      <vt:lpstr>Power System</vt:lpstr>
      <vt:lpstr>Conclusion</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 Following: Detection</dc:title>
  <dc:creator>Microsoft account</dc:creator>
  <cp:lastModifiedBy>Microsoft account</cp:lastModifiedBy>
  <cp:revision>31</cp:revision>
  <dcterms:created xsi:type="dcterms:W3CDTF">2014-11-17T00:12:22Z</dcterms:created>
  <dcterms:modified xsi:type="dcterms:W3CDTF">2015-04-22T02:51:25Z</dcterms:modified>
</cp:coreProperties>
</file>