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5113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329" r:id="rId4"/>
    <p:sldId id="258" r:id="rId5"/>
    <p:sldId id="261" r:id="rId6"/>
    <p:sldId id="331" r:id="rId7"/>
    <p:sldId id="264" r:id="rId8"/>
    <p:sldId id="265" r:id="rId9"/>
    <p:sldId id="271" r:id="rId10"/>
    <p:sldId id="333" r:id="rId11"/>
    <p:sldId id="334" r:id="rId12"/>
    <p:sldId id="279" r:id="rId13"/>
    <p:sldId id="278" r:id="rId14"/>
    <p:sldId id="319" r:id="rId15"/>
    <p:sldId id="291" r:id="rId16"/>
    <p:sldId id="293" r:id="rId17"/>
    <p:sldId id="292" r:id="rId18"/>
    <p:sldId id="314" r:id="rId19"/>
    <p:sldId id="315" r:id="rId20"/>
    <p:sldId id="316" r:id="rId21"/>
    <p:sldId id="317" r:id="rId22"/>
    <p:sldId id="318" r:id="rId23"/>
    <p:sldId id="324" r:id="rId24"/>
    <p:sldId id="325" r:id="rId25"/>
    <p:sldId id="326" r:id="rId26"/>
    <p:sldId id="327" r:id="rId27"/>
    <p:sldId id="308" r:id="rId28"/>
    <p:sldId id="332" r:id="rId29"/>
    <p:sldId id="287" r:id="rId30"/>
    <p:sldId id="288" r:id="rId31"/>
    <p:sldId id="30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2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32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538"/>
    </p:cViewPr>
  </p:sorterViewPr>
  <p:notesViewPr>
    <p:cSldViewPr snapToGrid="0">
      <p:cViewPr varScale="1">
        <p:scale>
          <a:sx n="85" d="100"/>
          <a:sy n="85" d="100"/>
        </p:scale>
        <p:origin x="316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513ED-19A8-4DB2-BAE8-0746A64015A1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2DC81-0199-4127-89DA-61820FC5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69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7529C-54D5-42B4-95F8-B2E98E9BE14A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E3890-1DBA-4E1D-B699-49043D53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E3890-1DBA-4E1D-B699-49043D530E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02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E3890-1DBA-4E1D-B699-49043D530E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6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9486-0DBE-45A3-9C66-919871125537}" type="datetime1">
              <a:rPr lang="en-US" smtClean="0"/>
              <a:t>2/5/2015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IME #8/ME #31 Presenter: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77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B614-B569-4AC5-A2E0-7BD7FF0C87CD}" type="datetime1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IME #8/ME #31 Presenter: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9622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C603-D5B1-4CE5-BE48-B7EBFC4ABABE}" type="datetime1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IME #8/ME #31 Presenter: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7658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4CE78-D41B-4708-A6FF-4B638BFC5D9A}" type="datetime1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IME #8/ME #31 Presenter: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fld id="{8897089A-71DC-4055-9EA8-4E669D86F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0304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3EEE-D4EE-430B-B37C-6EA4582685BB}" type="datetime1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IME #8/ME #31 Presenter: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8212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F2C1-A5F4-4AF7-BA3F-AB3F4ACA2EA1}" type="datetime1">
              <a:rPr lang="en-US" smtClean="0"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IME #8/ME #31 Presenter: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956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2299-EA1B-42CE-899A-CA0AD7750FD3}" type="datetime1">
              <a:rPr lang="en-US" smtClean="0"/>
              <a:t>2/5/2015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IME #8/ME #31 Presenter: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0273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9CEC-FF71-40CE-8648-4D722F06A0B2}" type="datetime1">
              <a:rPr lang="en-US" smtClean="0"/>
              <a:t>2/5/2015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IME #8/ME #31 Presenter: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0751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E8EE-63C7-4CD0-AF9B-9ADF52ED10D0}" type="datetime1">
              <a:rPr lang="en-US" smtClean="0"/>
              <a:t>2/5/2015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IME #8/ME #31 Presenter: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10356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36D2-8734-47CA-BF8F-6FABE13B1F37}" type="datetime1">
              <a:rPr lang="en-US" smtClean="0"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IME #8/ME #31 Presenter: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01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EBC1-3773-479F-B610-11924C05F39B}" type="datetime1">
              <a:rPr lang="en-US" smtClean="0"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IME #8/ME #31 Presenter: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2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2B97A439-19AB-4CF7-AB3D-34E31AA2FD40}" type="datetime1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449" y="6492875"/>
            <a:ext cx="638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IME #8/ME #31 Presenter: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8897089A-71DC-4055-9EA8-4E669D86F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71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4" r:id="rId1"/>
    <p:sldLayoutId id="2147485115" r:id="rId2"/>
    <p:sldLayoutId id="2147485116" r:id="rId3"/>
    <p:sldLayoutId id="2147485117" r:id="rId4"/>
    <p:sldLayoutId id="2147485118" r:id="rId5"/>
    <p:sldLayoutId id="2147485119" r:id="rId6"/>
    <p:sldLayoutId id="2147485120" r:id="rId7"/>
    <p:sldLayoutId id="2147485121" r:id="rId8"/>
    <p:sldLayoutId id="2147485122" r:id="rId9"/>
    <p:sldLayoutId id="2147485123" r:id="rId10"/>
    <p:sldLayoutId id="214748512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package" Target="../embeddings/Microsoft_Visio_Drawing1.vsdx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ctrTitle"/>
          </p:nvPr>
        </p:nvSpPr>
        <p:spPr>
          <a:xfrm>
            <a:off x="2169434" y="165640"/>
            <a:ext cx="8052316" cy="938683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Design &amp; Manufacture of Rotorcraft</a:t>
            </a:r>
            <a:endParaRPr lang="en-US" sz="40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1"/>
          <p:cNvSpPr>
            <a:spLocks noGrp="1"/>
          </p:cNvSpPr>
          <p:nvPr>
            <p:ph type="subTitle" idx="1"/>
          </p:nvPr>
        </p:nvSpPr>
        <p:spPr>
          <a:xfrm>
            <a:off x="2995192" y="1518076"/>
            <a:ext cx="6400800" cy="3181740"/>
          </a:xfrm>
        </p:spPr>
        <p:txBody>
          <a:bodyPr>
            <a:noAutofit/>
          </a:bodyPr>
          <a:lstStyle/>
          <a:p>
            <a:pPr algn="ctr">
              <a:lnSpc>
                <a:spcPct val="60000"/>
              </a:lnSpc>
            </a:pPr>
            <a:r>
              <a:rPr lang="en-US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IME Team#8/ME Team#31</a:t>
            </a:r>
          </a:p>
          <a:p>
            <a:pPr algn="ctr">
              <a:lnSpc>
                <a:spcPct val="60000"/>
              </a:lnSpc>
            </a:pPr>
            <a:endParaRPr lang="en-US" sz="2400" dirty="0" smtClean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ctr">
              <a:lnSpc>
                <a:spcPct val="60000"/>
              </a:lnSpc>
            </a:pPr>
            <a:r>
              <a:rPr lang="en-US" sz="2400" dirty="0" err="1">
                <a:solidFill>
                  <a:srgbClr val="FFFFFF"/>
                </a:solidFill>
                <a:latin typeface="Garamond" panose="02020404030301010803" pitchFamily="18" charset="0"/>
              </a:rPr>
              <a:t>Chabely</a:t>
            </a:r>
            <a:r>
              <a:rPr lang="en-US" sz="2400" dirty="0">
                <a:solidFill>
                  <a:srgbClr val="FFFFFF"/>
                </a:solidFill>
                <a:latin typeface="Garamond" panose="02020404030301010803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Garamond" panose="02020404030301010803" pitchFamily="18" charset="0"/>
              </a:rPr>
              <a:t>Amo</a:t>
            </a:r>
            <a:endParaRPr lang="en-US" sz="2400" dirty="0">
              <a:solidFill>
                <a:srgbClr val="FFFFFF"/>
              </a:solidFill>
              <a:latin typeface="Garamond" panose="02020404030301010803" pitchFamily="18" charset="0"/>
            </a:endParaRPr>
          </a:p>
          <a:p>
            <a:pPr algn="ctr">
              <a:lnSpc>
                <a:spcPct val="60000"/>
              </a:lnSpc>
            </a:pPr>
            <a:r>
              <a:rPr lang="en-US" sz="2400" dirty="0">
                <a:solidFill>
                  <a:srgbClr val="FFFFFF"/>
                </a:solidFill>
                <a:latin typeface="Garamond" panose="02020404030301010803" pitchFamily="18" charset="0"/>
              </a:rPr>
              <a:t>Louisny Dufresne</a:t>
            </a:r>
          </a:p>
          <a:p>
            <a:pPr algn="ctr">
              <a:lnSpc>
                <a:spcPct val="60000"/>
              </a:lnSpc>
            </a:pPr>
            <a:r>
              <a:rPr lang="en-US" sz="2400" dirty="0">
                <a:solidFill>
                  <a:srgbClr val="FFFFFF"/>
                </a:solidFill>
                <a:latin typeface="Garamond" panose="02020404030301010803" pitchFamily="18" charset="0"/>
              </a:rPr>
              <a:t>Robert Johnson</a:t>
            </a:r>
          </a:p>
          <a:p>
            <a:pPr algn="ctr">
              <a:lnSpc>
                <a:spcPct val="60000"/>
              </a:lnSpc>
            </a:pPr>
            <a:r>
              <a:rPr lang="en-US" sz="2400" dirty="0" smtClean="0">
                <a:solidFill>
                  <a:srgbClr val="FFFFFF"/>
                </a:solidFill>
                <a:latin typeface="Garamond" panose="02020404030301010803" pitchFamily="18" charset="0"/>
              </a:rPr>
              <a:t>Mohammed </a:t>
            </a:r>
            <a:r>
              <a:rPr lang="en-US" sz="2400" dirty="0" err="1" smtClean="0">
                <a:solidFill>
                  <a:srgbClr val="FFFFFF"/>
                </a:solidFill>
                <a:latin typeface="Garamond" panose="02020404030301010803" pitchFamily="18" charset="0"/>
              </a:rPr>
              <a:t>Nabulsi</a:t>
            </a:r>
            <a:endParaRPr lang="en-US" sz="2400" dirty="0" smtClean="0">
              <a:solidFill>
                <a:srgbClr val="FFFFFF"/>
              </a:solidFill>
              <a:latin typeface="Garamond" panose="02020404030301010803" pitchFamily="18" charset="0"/>
            </a:endParaRPr>
          </a:p>
          <a:p>
            <a:pPr algn="ctr">
              <a:lnSpc>
                <a:spcPct val="60000"/>
              </a:lnSpc>
            </a:pPr>
            <a:r>
              <a:rPr lang="en-US" sz="2400" dirty="0" err="1">
                <a:solidFill>
                  <a:srgbClr val="FFFFFF"/>
                </a:solidFill>
                <a:latin typeface="Garamond" panose="02020404030301010803" pitchFamily="18" charset="0"/>
              </a:rPr>
              <a:t>Taniwa</a:t>
            </a:r>
            <a:r>
              <a:rPr lang="en-US" sz="2400" dirty="0">
                <a:solidFill>
                  <a:srgbClr val="FFFFFF"/>
                </a:solidFill>
                <a:latin typeface="Garamond" panose="02020404030301010803" pitchFamily="18" charset="0"/>
              </a:rPr>
              <a:t> Ndebele</a:t>
            </a:r>
          </a:p>
          <a:p>
            <a:pPr algn="ctr">
              <a:lnSpc>
                <a:spcPct val="60000"/>
              </a:lnSpc>
            </a:pPr>
            <a:r>
              <a:rPr lang="en-US" sz="2400" dirty="0" smtClean="0">
                <a:solidFill>
                  <a:srgbClr val="FFFFFF"/>
                </a:solidFill>
                <a:latin typeface="Garamond" panose="02020404030301010803" pitchFamily="18" charset="0"/>
              </a:rPr>
              <a:t>Victoria Rogers</a:t>
            </a:r>
          </a:p>
          <a:p>
            <a:pPr algn="ctr">
              <a:lnSpc>
                <a:spcPct val="60000"/>
              </a:lnSpc>
            </a:pPr>
            <a:r>
              <a:rPr lang="en-US" sz="2400" dirty="0" smtClean="0">
                <a:solidFill>
                  <a:srgbClr val="FFFFFF"/>
                </a:solidFill>
                <a:latin typeface="Garamond" panose="02020404030301010803" pitchFamily="18" charset="0"/>
              </a:rPr>
              <a:t>Kimberlee Steinman</a:t>
            </a:r>
          </a:p>
          <a:p>
            <a:pPr algn="ctr">
              <a:lnSpc>
                <a:spcPct val="60000"/>
              </a:lnSpc>
            </a:pPr>
            <a:r>
              <a:rPr lang="en-US" sz="2400" dirty="0" smtClean="0">
                <a:solidFill>
                  <a:srgbClr val="FFFFFF"/>
                </a:solidFill>
                <a:latin typeface="Garamond" panose="02020404030301010803" pitchFamily="18" charset="0"/>
              </a:rPr>
              <a:t>Mitchell Stratton </a:t>
            </a:r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897089A-71DC-4055-9EA8-4E669D86FD0C}" type="slidenum">
              <a:rPr lang="en-US" smtClean="0"/>
              <a:t>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IME #8/ME #31 </a:t>
            </a:r>
            <a:r>
              <a:rPr lang="en-US" dirty="0" err="1" smtClean="0"/>
              <a:t>Chabely</a:t>
            </a:r>
            <a:r>
              <a:rPr lang="en-US" dirty="0" smtClean="0"/>
              <a:t> </a:t>
            </a:r>
            <a:r>
              <a:rPr lang="en-US" dirty="0" err="1" smtClean="0"/>
              <a:t>Amo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5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046" y="0"/>
            <a:ext cx="8883006" cy="74295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eCalc Multi-Copter Calculator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511449" y="6459009"/>
            <a:ext cx="6385302" cy="365125"/>
          </a:xfrm>
        </p:spPr>
        <p:txBody>
          <a:bodyPr/>
          <a:lstStyle/>
          <a:p>
            <a:r>
              <a:rPr lang="en-US" dirty="0" smtClean="0"/>
              <a:t>IME #8/ME #31 Mohammed </a:t>
            </a:r>
            <a:r>
              <a:rPr lang="en-US" dirty="0" err="1" smtClean="0"/>
              <a:t>Nabulsi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70156" y="1160161"/>
            <a:ext cx="2651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Table 2. Components in </a:t>
            </a:r>
            <a:r>
              <a:rPr lang="en-US" sz="1400" dirty="0" err="1" smtClean="0"/>
              <a:t>eCalc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2" y="1933365"/>
            <a:ext cx="12049697" cy="31089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4" r="48137" b="78080"/>
          <a:stretch/>
        </p:blipFill>
        <p:spPr>
          <a:xfrm>
            <a:off x="3091212" y="1927996"/>
            <a:ext cx="5840674" cy="16459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1" t="22953" r="47471" b="57906"/>
          <a:stretch/>
        </p:blipFill>
        <p:spPr>
          <a:xfrm>
            <a:off x="2569029" y="2641600"/>
            <a:ext cx="6101950" cy="14630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" t="63711" r="67548" b="16639"/>
          <a:stretch/>
        </p:blipFill>
        <p:spPr>
          <a:xfrm>
            <a:off x="188686" y="3626899"/>
            <a:ext cx="6967013" cy="10993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6" t="84681" r="48254" b="1595"/>
          <a:stretch/>
        </p:blipFill>
        <p:spPr>
          <a:xfrm>
            <a:off x="1994003" y="4157623"/>
            <a:ext cx="5753413" cy="101259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793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152531"/>
            <a:ext cx="9692640" cy="736112"/>
          </a:xfrm>
        </p:spPr>
        <p:txBody>
          <a:bodyPr/>
          <a:lstStyle/>
          <a:p>
            <a:r>
              <a:rPr lang="en-US" dirty="0"/>
              <a:t>eCalc Multi-Copter Calculator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IME #8/ME #31 Mohammed </a:t>
            </a:r>
            <a:r>
              <a:rPr lang="en-US" dirty="0" err="1" smtClean="0"/>
              <a:t>Nabulsi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76142" y="1160161"/>
            <a:ext cx="2243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Table 3. Results in </a:t>
            </a:r>
            <a:r>
              <a:rPr lang="en-US" sz="1400" dirty="0" err="1" smtClean="0"/>
              <a:t>eCalc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" y="2124926"/>
            <a:ext cx="11942064" cy="26438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1" r="84213" b="35292"/>
          <a:stretch/>
        </p:blipFill>
        <p:spPr>
          <a:xfrm>
            <a:off x="124968" y="3073878"/>
            <a:ext cx="4453570" cy="14400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5" t="10360" r="67927" b="30350"/>
          <a:stretch/>
        </p:blipFill>
        <p:spPr>
          <a:xfrm>
            <a:off x="1537076" y="1979448"/>
            <a:ext cx="3557438" cy="29783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5" t="18266" r="743" b="21413"/>
          <a:stretch/>
        </p:blipFill>
        <p:spPr>
          <a:xfrm>
            <a:off x="8813045" y="2292027"/>
            <a:ext cx="3253987" cy="289673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019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4268789" y="938510"/>
            <a:ext cx="3727146" cy="4860781"/>
            <a:chOff x="3605868" y="404390"/>
            <a:chExt cx="5279372" cy="604921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917" y="404390"/>
              <a:ext cx="4944165" cy="6049219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 flipH="1">
              <a:off x="4178461" y="2349661"/>
              <a:ext cx="4282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4242121" y="5879940"/>
              <a:ext cx="4282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4444678" y="2378598"/>
              <a:ext cx="11574" cy="350134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465671" y="810228"/>
              <a:ext cx="6597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465671" y="2594659"/>
              <a:ext cx="6597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7911296" y="821803"/>
              <a:ext cx="0" cy="177285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496537" y="5606006"/>
              <a:ext cx="6597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7911296" y="2594659"/>
              <a:ext cx="0" cy="301134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178461" y="1088020"/>
              <a:ext cx="763929" cy="19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456252" y="1088020"/>
              <a:ext cx="0" cy="126164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8042394" y="1523565"/>
              <a:ext cx="842846" cy="459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</a:t>
              </a:r>
              <a:r>
                <a:rPr lang="en-US" dirty="0" smtClean="0"/>
                <a:t>.0</a:t>
              </a:r>
              <a:r>
                <a:rPr lang="en-US" dirty="0" smtClean="0"/>
                <a:t>”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90990" y="3727671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23”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49296" y="4097003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20”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05868" y="1508563"/>
              <a:ext cx="842846" cy="459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r>
                <a:rPr lang="en-US" dirty="0" smtClean="0"/>
                <a:t>.0”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42594"/>
            <a:ext cx="9692640" cy="758261"/>
          </a:xfrm>
        </p:spPr>
        <p:txBody>
          <a:bodyPr/>
          <a:lstStyle/>
          <a:p>
            <a:r>
              <a:rPr lang="en-US" dirty="0" smtClean="0"/>
              <a:t>Does it Fit in the Backpack?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IME #8/ME #31 </a:t>
            </a:r>
            <a:r>
              <a:rPr lang="en-US" dirty="0" err="1" smtClean="0"/>
              <a:t>Taniwa</a:t>
            </a:r>
            <a:r>
              <a:rPr lang="en-US" dirty="0" smtClean="0"/>
              <a:t> Ndebele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60351" y="5593125"/>
            <a:ext cx="2871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Figure 5. Rotorcraft in backpack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8478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177282"/>
            <a:ext cx="9692640" cy="748930"/>
          </a:xfrm>
        </p:spPr>
        <p:txBody>
          <a:bodyPr/>
          <a:lstStyle/>
          <a:p>
            <a:r>
              <a:rPr lang="en-US" dirty="0" smtClean="0"/>
              <a:t>Rotorcraft Simulation </a:t>
            </a:r>
            <a:endParaRPr lang="en-US" dirty="0"/>
          </a:p>
        </p:txBody>
      </p:sp>
      <p:pic>
        <p:nvPicPr>
          <p:cNvPr id="13" name="OUR_DESIG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34566" y="988971"/>
            <a:ext cx="5614988" cy="4351337"/>
          </a:xfrm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IME #8/ME #31 </a:t>
            </a:r>
            <a:r>
              <a:rPr lang="en-US" dirty="0" err="1" smtClean="0"/>
              <a:t>Taniwa</a:t>
            </a:r>
            <a:r>
              <a:rPr lang="en-US" dirty="0" smtClean="0"/>
              <a:t> Ndebele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3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177282"/>
            <a:ext cx="9692640" cy="748930"/>
          </a:xfrm>
        </p:spPr>
        <p:txBody>
          <a:bodyPr/>
          <a:lstStyle/>
          <a:p>
            <a:r>
              <a:rPr lang="en-US" dirty="0" smtClean="0"/>
              <a:t>Rotorcraft Simulation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IME #8/ME #31 </a:t>
            </a:r>
            <a:r>
              <a:rPr lang="en-US" dirty="0" err="1" smtClean="0"/>
              <a:t>Taniwa</a:t>
            </a:r>
            <a:r>
              <a:rPr lang="en-US" dirty="0" smtClean="0"/>
              <a:t> Ndebele</a:t>
            </a:r>
            <a:endParaRPr lang="en-US" dirty="0"/>
          </a:p>
        </p:txBody>
      </p:sp>
      <p:pic>
        <p:nvPicPr>
          <p:cNvPr id="6" name="OUR_DESIGN_props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07061" y="1090662"/>
            <a:ext cx="6577878" cy="4141738"/>
          </a:xfrm>
        </p:spPr>
      </p:pic>
    </p:spTree>
    <p:extLst>
      <p:ext uri="{BB962C8B-B14F-4D97-AF65-F5344CB8AC3E}">
        <p14:creationId xmlns:p14="http://schemas.microsoft.com/office/powerpoint/2010/main" val="278729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004" y="530463"/>
            <a:ext cx="9692640" cy="748930"/>
          </a:xfrm>
        </p:spPr>
        <p:txBody>
          <a:bodyPr/>
          <a:lstStyle/>
          <a:p>
            <a:r>
              <a:rPr lang="en-US" dirty="0" smtClean="0"/>
              <a:t>Stress Analysis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00217"/>
            <a:ext cx="9687031" cy="211458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Assume arms and base plate will be carbon fiber</a:t>
            </a:r>
          </a:p>
          <a:p>
            <a:r>
              <a:rPr lang="en-US" sz="2400" dirty="0">
                <a:solidFill>
                  <a:srgbClr val="000000"/>
                </a:solidFill>
              </a:rPr>
              <a:t>Attach 50 pound load to rotorcraft</a:t>
            </a:r>
          </a:p>
          <a:p>
            <a:r>
              <a:rPr lang="en-US" sz="2400" dirty="0">
                <a:solidFill>
                  <a:srgbClr val="000000"/>
                </a:solidFill>
              </a:rPr>
              <a:t>Team’s analysis shows amount of deformation under load in mm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IME #8/ME #31 Victoria Rogers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31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Attachment Method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IME #8/ME #31 Victoria Rogers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26762" t="31060" r="23238"/>
          <a:stretch/>
        </p:blipFill>
        <p:spPr bwMode="auto">
          <a:xfrm>
            <a:off x="3369415" y="1392004"/>
            <a:ext cx="5475673" cy="42467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576193" y="5089676"/>
            <a:ext cx="3039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Figure 6. New attachment method</a:t>
            </a:r>
          </a:p>
        </p:txBody>
      </p:sp>
    </p:spTree>
    <p:extLst>
      <p:ext uri="{BB962C8B-B14F-4D97-AF65-F5344CB8AC3E}">
        <p14:creationId xmlns:p14="http://schemas.microsoft.com/office/powerpoint/2010/main" val="56605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281" y="389466"/>
            <a:ext cx="8816613" cy="777451"/>
          </a:xfrm>
        </p:spPr>
        <p:txBody>
          <a:bodyPr>
            <a:noAutofit/>
          </a:bodyPr>
          <a:lstStyle/>
          <a:p>
            <a:r>
              <a:rPr lang="en-US" dirty="0" smtClean="0"/>
              <a:t>Base Plate Stress Analysis 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IME #8/ME #31 Victoria Rogers</a:t>
            </a:r>
            <a:endParaRPr lang="en-US" dirty="0"/>
          </a:p>
        </p:txBody>
      </p:sp>
      <p:pic>
        <p:nvPicPr>
          <p:cNvPr id="16" name="Picture 15" descr="\\codex2\ndebeta\My Documents\Desktop\Senior Design\Final Design\Stress and Displacemen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92" b="18544"/>
          <a:stretch/>
        </p:blipFill>
        <p:spPr bwMode="auto">
          <a:xfrm>
            <a:off x="6161405" y="1397103"/>
            <a:ext cx="3050054" cy="40383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9" name="Picture 18" descr="\\codex2\ndebeta\My Documents\Desktop\Senior Design\Final Design\Stress and Displacemen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7" b="16987"/>
          <a:stretch/>
        </p:blipFill>
        <p:spPr bwMode="auto">
          <a:xfrm>
            <a:off x="2981044" y="1371206"/>
            <a:ext cx="3029513" cy="41155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532111" y="5537945"/>
            <a:ext cx="3127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Figure 7. Base plate stress analysis</a:t>
            </a:r>
          </a:p>
        </p:txBody>
      </p:sp>
    </p:spTree>
    <p:extLst>
      <p:ext uri="{BB962C8B-B14F-4D97-AF65-F5344CB8AC3E}">
        <p14:creationId xmlns:p14="http://schemas.microsoft.com/office/powerpoint/2010/main" val="369499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1449" y="6509808"/>
            <a:ext cx="6385302" cy="365125"/>
          </a:xfrm>
        </p:spPr>
        <p:txBody>
          <a:bodyPr/>
          <a:lstStyle/>
          <a:p>
            <a:r>
              <a:rPr lang="en-US" dirty="0" smtClean="0"/>
              <a:t>IME #8/ME #31 Kimberlee Steinman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160273" y="423332"/>
            <a:ext cx="9692640" cy="804457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Ergonomic Analysis with Jack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778933" y="1456267"/>
            <a:ext cx="10380133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</a:rPr>
              <a:t>Uses pre-built objects and humans called Jack and Jill to simulate a work task and analyze those tasks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Analysis used in this project: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>
                <a:solidFill>
                  <a:srgbClr val="000000"/>
                </a:solidFill>
              </a:rPr>
              <a:t>Timing Report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>
                <a:solidFill>
                  <a:srgbClr val="000000"/>
                </a:solidFill>
              </a:rPr>
              <a:t>Static Strength Prediction (SSP)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>
                <a:solidFill>
                  <a:srgbClr val="000000"/>
                </a:solidFill>
              </a:rPr>
              <a:t>Lower Back Analysis (LBA)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9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IME #8/ME #31 Kimberlee Steinman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346539" y="304799"/>
            <a:ext cx="9692640" cy="86158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Task Simulation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375" y="1471507"/>
            <a:ext cx="6774717" cy="4023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437" y="1471507"/>
            <a:ext cx="6780593" cy="4023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7163" b="3471"/>
          <a:stretch/>
        </p:blipFill>
        <p:spPr bwMode="auto">
          <a:xfrm>
            <a:off x="2750174" y="1471507"/>
            <a:ext cx="6827119" cy="4023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b="2082"/>
          <a:stretch/>
        </p:blipFill>
        <p:spPr bwMode="auto">
          <a:xfrm>
            <a:off x="2756391" y="1471507"/>
            <a:ext cx="6814684" cy="4023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2382" y="1471507"/>
            <a:ext cx="6562702" cy="40233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6039" y="1471507"/>
            <a:ext cx="6595388" cy="402336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2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392" y="108304"/>
            <a:ext cx="10058400" cy="822960"/>
          </a:xfrm>
        </p:spPr>
        <p:txBody>
          <a:bodyPr>
            <a:normAutofit/>
          </a:bodyPr>
          <a:lstStyle/>
          <a:p>
            <a:r>
              <a:rPr lang="en-US" dirty="0" smtClean="0"/>
              <a:t>Team Organization 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84496" y="1394664"/>
            <a:ext cx="1554867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520064"/>
              </p:ext>
            </p:extLst>
          </p:nvPr>
        </p:nvGraphicFramePr>
        <p:xfrm>
          <a:off x="802375" y="1289427"/>
          <a:ext cx="10231285" cy="4348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Visio" r:id="rId5" imgW="7134247" imgH="3029027" progId="Visio.Drawing.15">
                  <p:embed/>
                </p:oleObj>
              </mc:Choice>
              <mc:Fallback>
                <p:oleObj name="Visio" r:id="rId5" imgW="7134247" imgH="3029027" progId="Visio.Drawing.15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375" y="1289427"/>
                        <a:ext cx="10231285" cy="43482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IME #8/ME #31 </a:t>
            </a:r>
            <a:r>
              <a:rPr lang="en-US" dirty="0" err="1" smtClean="0"/>
              <a:t>Chabely</a:t>
            </a:r>
            <a:r>
              <a:rPr lang="en-US" dirty="0" smtClean="0"/>
              <a:t> </a:t>
            </a:r>
            <a:r>
              <a:rPr lang="en-US" dirty="0" err="1" smtClean="0"/>
              <a:t>Amo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54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IME #8/ME #31 Kimberlee Steinman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28006" y="491067"/>
            <a:ext cx="9692640" cy="827722"/>
          </a:xfrm>
        </p:spPr>
        <p:txBody>
          <a:bodyPr/>
          <a:lstStyle/>
          <a:p>
            <a:r>
              <a:rPr lang="en-US" dirty="0" smtClean="0"/>
              <a:t>Timing Report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97465" y="1574800"/>
            <a:ext cx="10210801" cy="435133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Maximum: 8.07 seconds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>
                <a:solidFill>
                  <a:srgbClr val="000000"/>
                </a:solidFill>
              </a:rPr>
              <a:t>Grabbing the rotorcraft: 3.15 seconds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>
                <a:solidFill>
                  <a:srgbClr val="000000"/>
                </a:solidFill>
              </a:rPr>
              <a:t>Lifting the rotorcraft out of the backpack and placing it on the ground: 4.92 seconds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Minimum: 3.22 seconds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>
                <a:solidFill>
                  <a:srgbClr val="000000"/>
                </a:solidFill>
              </a:rPr>
              <a:t>Achieved by eliminating or minimizing the Arise From Bend, Walk, and Bend And Reach actions in </a:t>
            </a:r>
            <a:r>
              <a:rPr lang="en-US" sz="2400" dirty="0" err="1" smtClean="0">
                <a:solidFill>
                  <a:srgbClr val="000000"/>
                </a:solidFill>
              </a:rPr>
              <a:t>put_hermes</a:t>
            </a:r>
            <a:r>
              <a:rPr lang="en-US" sz="2400" dirty="0" smtClean="0">
                <a:solidFill>
                  <a:srgbClr val="000000"/>
                </a:solidFill>
              </a:rPr>
              <a:t> task (4.85 seconds total)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35319"/>
            <a:ext cx="2649764" cy="77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8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61872" y="237065"/>
            <a:ext cx="9692640" cy="861589"/>
          </a:xfrm>
        </p:spPr>
        <p:txBody>
          <a:bodyPr/>
          <a:lstStyle/>
          <a:p>
            <a:r>
              <a:rPr lang="en-US" dirty="0" smtClean="0"/>
              <a:t>Static Strength Prediction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97466" y="1185334"/>
            <a:ext cx="10532533" cy="191346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Analyzes pose requirements individually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Determines which percent of the general population should be capable of posing a certain body part a certain way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Lowest Percent Capable score is </a:t>
            </a:r>
            <a:r>
              <a:rPr lang="en-US" sz="2400" b="1" dirty="0" smtClean="0">
                <a:solidFill>
                  <a:srgbClr val="000000"/>
                </a:solidFill>
              </a:rPr>
              <a:t>82.72%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021321"/>
              </p:ext>
            </p:extLst>
          </p:nvPr>
        </p:nvGraphicFramePr>
        <p:xfrm>
          <a:off x="2613470" y="3638660"/>
          <a:ext cx="7021595" cy="2271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7354"/>
                <a:gridCol w="4444241"/>
              </a:tblGrid>
              <a:tr h="4725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Percent Capable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0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Low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&gt; 75%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96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Medium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Between </a:t>
                      </a:r>
                      <a:r>
                        <a:rPr lang="en-US" sz="2400" dirty="0" smtClean="0">
                          <a:effectLst/>
                        </a:rPr>
                        <a:t>25% and</a:t>
                      </a:r>
                      <a:r>
                        <a:rPr lang="en-US" sz="2400" baseline="0" dirty="0" smtClean="0">
                          <a:effectLst/>
                        </a:rPr>
                        <a:t> 75%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8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High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&lt; 25%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1449" y="6492875"/>
            <a:ext cx="6385302" cy="365125"/>
          </a:xfrm>
        </p:spPr>
        <p:txBody>
          <a:bodyPr/>
          <a:lstStyle/>
          <a:p>
            <a:r>
              <a:rPr lang="en-US" dirty="0" smtClean="0"/>
              <a:t>IME #8/ME #31 Kimberlee Steinman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45140" y="3344054"/>
            <a:ext cx="3300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Table 3. Percent Capable risk criteria</a:t>
            </a:r>
            <a:endParaRPr lang="en-US" sz="1400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9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1449" y="6492875"/>
            <a:ext cx="6385302" cy="365125"/>
          </a:xfrm>
        </p:spPr>
        <p:txBody>
          <a:bodyPr/>
          <a:lstStyle/>
          <a:p>
            <a:r>
              <a:rPr lang="en-US" dirty="0" smtClean="0"/>
              <a:t>IME #8/ME #31 Kimberlee Steinman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1072" y="270934"/>
            <a:ext cx="9692640" cy="776922"/>
          </a:xfrm>
        </p:spPr>
        <p:txBody>
          <a:bodyPr/>
          <a:lstStyle/>
          <a:p>
            <a:r>
              <a:rPr lang="en-US" dirty="0" smtClean="0"/>
              <a:t>Lower Back Analysis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80532" y="1236133"/>
            <a:ext cx="9177867" cy="165946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Analyzes compression and shear forces on lower back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Largest compression force: </a:t>
            </a:r>
            <a:r>
              <a:rPr lang="en-US" sz="2400" b="1" dirty="0" smtClean="0">
                <a:solidFill>
                  <a:srgbClr val="000000"/>
                </a:solidFill>
              </a:rPr>
              <a:t>2,335 N</a:t>
            </a:r>
            <a:r>
              <a:rPr lang="en-US" sz="2400" dirty="0" smtClean="0">
                <a:solidFill>
                  <a:srgbClr val="000000"/>
                </a:solidFill>
              </a:rPr>
              <a:t> (time: 3.4 seconds)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Largest shear force: </a:t>
            </a:r>
            <a:r>
              <a:rPr lang="en-US" sz="2400" b="1" dirty="0" smtClean="0">
                <a:solidFill>
                  <a:srgbClr val="000000"/>
                </a:solidFill>
              </a:rPr>
              <a:t>762 N</a:t>
            </a:r>
            <a:r>
              <a:rPr lang="en-US" sz="2400" dirty="0" smtClean="0">
                <a:solidFill>
                  <a:srgbClr val="000000"/>
                </a:solidFill>
              </a:rPr>
              <a:t> (time: 3.2 seconds)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dirty="0" smtClean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32034"/>
              </p:ext>
            </p:extLst>
          </p:nvPr>
        </p:nvGraphicFramePr>
        <p:xfrm>
          <a:off x="626533" y="3377648"/>
          <a:ext cx="10414000" cy="23712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8347"/>
                <a:gridCol w="4629688"/>
                <a:gridCol w="3855965"/>
              </a:tblGrid>
              <a:tr h="44731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Compression Forces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AP Shear Forces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1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Low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&lt; 3400 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&lt; 750 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1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Medium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Between 3400 and 6400 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Between 750 and 1000 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1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High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&gt; 6400 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&gt; 1000 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39496" y="3022528"/>
            <a:ext cx="4211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Table 4. Compression and AP Shear risk criteria</a:t>
            </a:r>
            <a:endParaRPr lang="en-US" sz="1400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4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1449" y="6492875"/>
            <a:ext cx="6385302" cy="365125"/>
          </a:xfrm>
        </p:spPr>
        <p:txBody>
          <a:bodyPr/>
          <a:lstStyle/>
          <a:p>
            <a:r>
              <a:rPr lang="en-US" dirty="0" smtClean="0"/>
              <a:t>IME #8/ME #31 </a:t>
            </a:r>
            <a:r>
              <a:rPr lang="en-US" dirty="0"/>
              <a:t>Mitchell Stratton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61872" y="338666"/>
            <a:ext cx="9692640" cy="895455"/>
          </a:xfrm>
        </p:spPr>
        <p:txBody>
          <a:bodyPr>
            <a:normAutofit/>
          </a:bodyPr>
          <a:lstStyle/>
          <a:p>
            <a:r>
              <a:rPr lang="en-US" dirty="0"/>
              <a:t>Electrical</a:t>
            </a:r>
            <a:r>
              <a:rPr lang="en-US" sz="2800" dirty="0"/>
              <a:t> </a:t>
            </a:r>
            <a:r>
              <a:rPr lang="en-US" dirty="0"/>
              <a:t>Analysis</a:t>
            </a:r>
          </a:p>
        </p:txBody>
      </p:sp>
      <p:sp>
        <p:nvSpPr>
          <p:cNvPr id="11" name="Subtitle 2"/>
          <p:cNvSpPr>
            <a:spLocks noGrp="1"/>
          </p:cNvSpPr>
          <p:nvPr>
            <p:ph idx="1"/>
          </p:nvPr>
        </p:nvSpPr>
        <p:spPr>
          <a:xfrm>
            <a:off x="914399" y="1676401"/>
            <a:ext cx="9922933" cy="213360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Avoid components </a:t>
            </a:r>
            <a:r>
              <a:rPr lang="en-US" sz="2400" dirty="0">
                <a:solidFill>
                  <a:srgbClr val="000000"/>
                </a:solidFill>
              </a:rPr>
              <a:t>to be overpowered or underpowered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Currents </a:t>
            </a:r>
            <a:r>
              <a:rPr lang="en-US" sz="2400" dirty="0" smtClean="0">
                <a:solidFill>
                  <a:srgbClr val="000000"/>
                </a:solidFill>
              </a:rPr>
              <a:t>need </a:t>
            </a:r>
            <a:r>
              <a:rPr lang="en-US" sz="2400" dirty="0">
                <a:solidFill>
                  <a:srgbClr val="000000"/>
                </a:solidFill>
              </a:rPr>
              <a:t>to be strong enough for operation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Assure </a:t>
            </a:r>
            <a:r>
              <a:rPr lang="en-US" sz="2400" dirty="0">
                <a:solidFill>
                  <a:srgbClr val="000000"/>
                </a:solidFill>
              </a:rPr>
              <a:t>both motors are getting the same amount of power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Implement Multisim software to </a:t>
            </a:r>
            <a:r>
              <a:rPr lang="en-US" sz="2400" dirty="0">
                <a:solidFill>
                  <a:srgbClr val="000000"/>
                </a:solidFill>
              </a:rPr>
              <a:t>assist in </a:t>
            </a:r>
            <a:r>
              <a:rPr lang="en-US" sz="2400" dirty="0" smtClean="0">
                <a:solidFill>
                  <a:srgbClr val="000000"/>
                </a:solidFill>
              </a:rPr>
              <a:t>analysis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4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61872" y="287866"/>
            <a:ext cx="9692640" cy="726122"/>
          </a:xfrm>
        </p:spPr>
        <p:txBody>
          <a:bodyPr/>
          <a:lstStyle/>
          <a:p>
            <a:r>
              <a:rPr lang="en-US" dirty="0" smtClean="0"/>
              <a:t>Battery to Motor Power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63599" y="1100666"/>
            <a:ext cx="10143068" cy="247226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Maximum voltage of the batteries is 33.3 V</a:t>
            </a:r>
          </a:p>
          <a:p>
            <a:r>
              <a:rPr lang="en-US" sz="2400" dirty="0">
                <a:solidFill>
                  <a:srgbClr val="000000"/>
                </a:solidFill>
              </a:rPr>
              <a:t>Operating voltage for motors is </a:t>
            </a:r>
            <a:r>
              <a:rPr lang="en-US" sz="2400" dirty="0" smtClean="0">
                <a:solidFill>
                  <a:srgbClr val="000000"/>
                </a:solidFill>
              </a:rPr>
              <a:t>33.3 V - 44.4 </a:t>
            </a:r>
            <a:r>
              <a:rPr lang="en-US" sz="2400" dirty="0">
                <a:solidFill>
                  <a:srgbClr val="000000"/>
                </a:solidFill>
              </a:rPr>
              <a:t>V</a:t>
            </a:r>
          </a:p>
          <a:p>
            <a:r>
              <a:rPr lang="en-US" sz="2400" dirty="0">
                <a:solidFill>
                  <a:srgbClr val="000000"/>
                </a:solidFill>
              </a:rPr>
              <a:t>One battery has to power two motors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Resistor values can be swapped out to change the amount of current supplied to the motors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IME #8/ME #31 </a:t>
            </a:r>
            <a:r>
              <a:rPr lang="en-US" dirty="0"/>
              <a:t>Mitchell Stratton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67" y="3563454"/>
            <a:ext cx="6677312" cy="209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583444" y="5824475"/>
            <a:ext cx="3696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Figure 8. Battery to motor circuit diagram</a:t>
            </a: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8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70933"/>
            <a:ext cx="10566400" cy="776922"/>
          </a:xfrm>
        </p:spPr>
        <p:txBody>
          <a:bodyPr>
            <a:normAutofit/>
          </a:bodyPr>
          <a:lstStyle/>
          <a:p>
            <a:r>
              <a:rPr lang="en-US" dirty="0" smtClean="0"/>
              <a:t>Microcontroller/IMU Sensor </a:t>
            </a:r>
            <a:r>
              <a:rPr lang="en-US" dirty="0"/>
              <a:t>P</a:t>
            </a:r>
            <a:r>
              <a:rPr lang="en-US" dirty="0" smtClean="0"/>
              <a:t>ower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734" y="1151468"/>
                <a:ext cx="10481734" cy="2201333"/>
              </a:xfrm>
            </p:spPr>
            <p:txBody>
              <a:bodyPr vert="horz" lIns="91440" tIns="45720" rIns="91440" bIns="45720" rtlCol="0">
                <a:norm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</a:rPr>
                  <a:t>Microcontroller and IMU will be powered by 9V batteries.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</a:rPr>
                  <a:t>Both have a maximum voltage of 5V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</a:rPr>
                  <a:t>IMU has a 5V regulator attached to it already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</a:rPr>
                  <a:t>Voltage division :</a:t>
                </a:r>
              </a:p>
              <a:p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734" y="1151468"/>
                <a:ext cx="10481734" cy="220133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IME #8/ME #31 </a:t>
            </a:r>
            <a:r>
              <a:rPr lang="en-US" dirty="0" smtClean="0"/>
              <a:t>Robert Johnson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3353908"/>
            <a:ext cx="6898745" cy="24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21960" y="5585312"/>
            <a:ext cx="4142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Figure </a:t>
            </a:r>
            <a:r>
              <a:rPr lang="en-US" sz="1400" dirty="0"/>
              <a:t>9</a:t>
            </a:r>
            <a:r>
              <a:rPr lang="en-US" sz="1400" dirty="0" smtClean="0"/>
              <a:t>. Electrical components circuit diagram</a:t>
            </a:r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7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76272" y="253999"/>
            <a:ext cx="9692640" cy="850007"/>
          </a:xfrm>
        </p:spPr>
        <p:txBody>
          <a:bodyPr/>
          <a:lstStyle/>
          <a:p>
            <a:r>
              <a:rPr lang="en-US" dirty="0" smtClean="0"/>
              <a:t>Spatial Analysis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43467" y="1253067"/>
            <a:ext cx="6265333" cy="42989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Batteries will be attached to the baseplate</a:t>
            </a:r>
          </a:p>
          <a:p>
            <a:r>
              <a:rPr lang="en-US" sz="2400" dirty="0">
                <a:solidFill>
                  <a:srgbClr val="000000"/>
                </a:solidFill>
              </a:rPr>
              <a:t>Wires and connections from the batteries to the motors will run along the arms of the craft</a:t>
            </a:r>
          </a:p>
          <a:p>
            <a:r>
              <a:rPr lang="en-US" sz="2400" dirty="0">
                <a:solidFill>
                  <a:srgbClr val="000000"/>
                </a:solidFill>
              </a:rPr>
              <a:t>Must make sure there is enough slack for when it folds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Microcontroller and IMU will be inside base of the craft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IME #8/ME #31 </a:t>
            </a:r>
            <a:r>
              <a:rPr lang="en-US" dirty="0" smtClean="0"/>
              <a:t>Robert Johnson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245" y="2169563"/>
            <a:ext cx="4454177" cy="282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18623" y="5211658"/>
            <a:ext cx="3599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Figure 10. Rotorcraft with arms unfolded</a:t>
            </a: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1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072" y="270933"/>
            <a:ext cx="9692640" cy="776922"/>
          </a:xfrm>
        </p:spPr>
        <p:txBody>
          <a:bodyPr/>
          <a:lstStyle/>
          <a:p>
            <a:r>
              <a:rPr lang="en-US" dirty="0" smtClean="0"/>
              <a:t>Ordering and Receiving Parts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IME #8/ME #31 </a:t>
            </a:r>
            <a:r>
              <a:rPr lang="en-US" dirty="0" err="1" smtClean="0"/>
              <a:t>Louisny</a:t>
            </a:r>
            <a:r>
              <a:rPr lang="en-US" dirty="0" smtClean="0"/>
              <a:t> </a:t>
            </a:r>
            <a:r>
              <a:rPr lang="en-US" dirty="0" err="1" smtClean="0"/>
              <a:t>Dufresne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260355"/>
              </p:ext>
            </p:extLst>
          </p:nvPr>
        </p:nvGraphicFramePr>
        <p:xfrm>
          <a:off x="677333" y="1121165"/>
          <a:ext cx="10380133" cy="469854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479717"/>
                <a:gridCol w="2900416"/>
              </a:tblGrid>
              <a:tr h="495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Parts </a:t>
                      </a:r>
                      <a:r>
                        <a:rPr lang="en-US" sz="2800" b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Ordered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Expected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12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RimFire 1.60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12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2:1 Ratio Slow Epoxy Hardener (32 oz.)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117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High-Strength Carbon Fiber </a:t>
                      </a:r>
                      <a:r>
                        <a:rPr lang="en-US" sz="2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Tube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117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PVA Release Film (1 Gal)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2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12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85A </a:t>
                      </a:r>
                      <a:r>
                        <a:rPr lang="en-US" sz="2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Brushless Programmable </a:t>
                      </a:r>
                      <a:r>
                        <a:rPr lang="en-US" sz="2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2-4 </a:t>
                      </a:r>
                      <a:r>
                        <a:rPr lang="en-US" sz="2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12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18x10 </a:t>
                      </a:r>
                      <a:r>
                        <a:rPr lang="en-US" sz="2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APC Electric Prop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2-4 </a:t>
                      </a:r>
                      <a:r>
                        <a:rPr lang="en-US" sz="2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12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Arduino Leonardo </a:t>
                      </a:r>
                      <a:r>
                        <a:rPr lang="en-US" sz="2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</a:t>
                      </a:r>
                      <a:r>
                        <a:rPr lang="en-US" sz="2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2-4 </a:t>
                      </a:r>
                      <a:r>
                        <a:rPr lang="en-US" sz="2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12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 MOUNT </a:t>
                      </a:r>
                      <a:r>
                        <a:rPr lang="en-US" sz="2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33mm </a:t>
                      </a:r>
                      <a:r>
                        <a:rPr lang="en-US" sz="2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BOOM HEAVY LIFT COAX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2-4 </a:t>
                      </a:r>
                      <a:r>
                        <a:rPr lang="en-US" sz="2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5161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5000mAh 9-Cell/9S 33.3V G8 Performance Pro 45C </a:t>
                      </a:r>
                      <a:r>
                        <a:rPr lang="en-US" sz="20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LiPo</a:t>
                      </a:r>
                      <a:r>
                        <a:rPr lang="en-US" sz="2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en-US" sz="2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07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215" y="128276"/>
            <a:ext cx="9692640" cy="767729"/>
          </a:xfrm>
        </p:spPr>
        <p:txBody>
          <a:bodyPr/>
          <a:lstStyle/>
          <a:p>
            <a:r>
              <a:rPr lang="en-US" dirty="0" smtClean="0"/>
              <a:t>Schedule: Gantt Chart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IME #8/ME #31 Louisny </a:t>
            </a:r>
            <a:r>
              <a:rPr lang="en-US" dirty="0" err="1" smtClean="0"/>
              <a:t>Dusfresne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215" y="1303102"/>
            <a:ext cx="9663545" cy="47826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17445" y="946666"/>
            <a:ext cx="2557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Table 5. Partial Gantt Chart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7" r="32832" b="24261"/>
          <a:stretch/>
        </p:blipFill>
        <p:spPr>
          <a:xfrm>
            <a:off x="795867" y="1320074"/>
            <a:ext cx="10735734" cy="458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0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386" y="153932"/>
            <a:ext cx="9692640" cy="729246"/>
          </a:xfrm>
        </p:spPr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83178"/>
            <a:ext cx="8925128" cy="502924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Objective: 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Design and Manufacture a Rotorcraft that can:</a:t>
            </a:r>
            <a:endParaRPr lang="en-US" sz="2200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 Fit in a military backpack (23x14.5x15)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 Can carry a payload of at least </a:t>
            </a:r>
            <a:r>
              <a:rPr lang="en-US" sz="2200" dirty="0" smtClean="0">
                <a:solidFill>
                  <a:schemeClr val="tx1"/>
                </a:solidFill>
              </a:rPr>
              <a:t>30 </a:t>
            </a:r>
            <a:r>
              <a:rPr lang="en-US" sz="2200" dirty="0">
                <a:solidFill>
                  <a:schemeClr val="tx1"/>
                </a:solidFill>
              </a:rPr>
              <a:t>pounds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 Made with COTS components (off the shelf)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 Has a range of approximately 1 mile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 Easy to maintain and use in the field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What’s Next: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</a:rPr>
              <a:t>Design Phase</a:t>
            </a:r>
          </a:p>
          <a:p>
            <a:pPr marL="274320" lvl="1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IME #8/ME #31 </a:t>
            </a:r>
            <a:r>
              <a:rPr lang="en-US" dirty="0" err="1" smtClean="0"/>
              <a:t>Louisny</a:t>
            </a:r>
            <a:r>
              <a:rPr lang="en-US" dirty="0" smtClean="0"/>
              <a:t> </a:t>
            </a:r>
            <a:r>
              <a:rPr lang="en-US" dirty="0" err="1" smtClean="0"/>
              <a:t>Dufresne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8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588" y="227921"/>
            <a:ext cx="9692640" cy="861036"/>
          </a:xfrm>
        </p:spPr>
        <p:txBody>
          <a:bodyPr/>
          <a:lstStyle/>
          <a:p>
            <a:r>
              <a:rPr lang="en-US" dirty="0" smtClean="0"/>
              <a:t>Milestones for Spring Semester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661" y="1210155"/>
            <a:ext cx="10250307" cy="4943729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900" b="1" dirty="0">
                <a:solidFill>
                  <a:srgbClr val="000000"/>
                </a:solidFill>
              </a:rPr>
              <a:t>Analyze Phase</a:t>
            </a:r>
            <a:r>
              <a:rPr lang="en-US" sz="2900" b="1" dirty="0" smtClean="0">
                <a:solidFill>
                  <a:srgbClr val="000000"/>
                </a:solidFill>
              </a:rPr>
              <a:t>:</a:t>
            </a:r>
            <a:endParaRPr lang="en-US" sz="2600" dirty="0">
              <a:solidFill>
                <a:srgbClr val="000000"/>
              </a:solidFill>
            </a:endParaRPr>
          </a:p>
          <a:p>
            <a:pPr lvl="2">
              <a:buFont typeface="Wingdings" charset="2"/>
              <a:buChar char="Ø"/>
            </a:pPr>
            <a:r>
              <a:rPr lang="en-US" sz="2600" dirty="0" smtClean="0">
                <a:solidFill>
                  <a:srgbClr val="000000"/>
                </a:solidFill>
              </a:rPr>
              <a:t>Perform ergonomic simulation using Siemens Jack software</a:t>
            </a:r>
            <a:endParaRPr lang="en-US" sz="2200" dirty="0">
              <a:solidFill>
                <a:srgbClr val="000000"/>
              </a:solidFill>
            </a:endParaRPr>
          </a:p>
          <a:p>
            <a:pPr lvl="2">
              <a:buFont typeface="Wingdings" charset="2"/>
              <a:buChar char="Ø"/>
            </a:pPr>
            <a:r>
              <a:rPr lang="en-US" sz="2600" dirty="0" smtClean="0">
                <a:solidFill>
                  <a:srgbClr val="000000"/>
                </a:solidFill>
              </a:rPr>
              <a:t>Analyze component characteristics using the eCalc tool </a:t>
            </a:r>
          </a:p>
          <a:p>
            <a:pPr lvl="2">
              <a:buFont typeface="Wingdings" charset="2"/>
              <a:buChar char="Ø"/>
            </a:pPr>
            <a:r>
              <a:rPr lang="en-US" sz="2600" dirty="0" smtClean="0">
                <a:solidFill>
                  <a:srgbClr val="000000"/>
                </a:solidFill>
              </a:rPr>
              <a:t>Perform stress analysis on the whole design </a:t>
            </a:r>
            <a:endParaRPr lang="en-US" sz="2200" dirty="0" smtClean="0">
              <a:solidFill>
                <a:srgbClr val="000000"/>
              </a:solidFill>
            </a:endParaRPr>
          </a:p>
          <a:p>
            <a:pPr lvl="2">
              <a:buFont typeface="Wingdings" charset="2"/>
              <a:buChar char="Ø"/>
            </a:pPr>
            <a:r>
              <a:rPr lang="en-US" sz="2600" dirty="0" smtClean="0">
                <a:solidFill>
                  <a:srgbClr val="000000"/>
                </a:solidFill>
              </a:rPr>
              <a:t>Perform simulation to make sure the rotorcraft fits the backpack </a:t>
            </a:r>
            <a:endParaRPr lang="en-US" sz="2200" dirty="0" smtClean="0">
              <a:solidFill>
                <a:srgbClr val="000000"/>
              </a:solidFill>
            </a:endParaRPr>
          </a:p>
          <a:p>
            <a:pPr lvl="2">
              <a:buFont typeface="Wingdings" charset="2"/>
              <a:buChar char="Ø"/>
            </a:pPr>
            <a:r>
              <a:rPr lang="en-US" sz="2600" dirty="0" smtClean="0">
                <a:solidFill>
                  <a:srgbClr val="000000"/>
                </a:solidFill>
              </a:rPr>
              <a:t>Perform power analysis</a:t>
            </a:r>
            <a:endParaRPr lang="en-US" sz="2200" dirty="0" smtClean="0">
              <a:solidFill>
                <a:srgbClr val="000000"/>
              </a:solidFill>
            </a:endParaRPr>
          </a:p>
          <a:p>
            <a:pPr lvl="0"/>
            <a:r>
              <a:rPr lang="en-US" sz="2900" b="1" dirty="0" smtClean="0">
                <a:solidFill>
                  <a:srgbClr val="000000"/>
                </a:solidFill>
              </a:rPr>
              <a:t>Design </a:t>
            </a:r>
            <a:r>
              <a:rPr lang="en-US" sz="2900" b="1" dirty="0">
                <a:solidFill>
                  <a:srgbClr val="000000"/>
                </a:solidFill>
              </a:rPr>
              <a:t>Phase:</a:t>
            </a:r>
            <a:endParaRPr lang="en-US" sz="2600" dirty="0">
              <a:solidFill>
                <a:srgbClr val="000000"/>
              </a:solidFill>
            </a:endParaRPr>
          </a:p>
          <a:p>
            <a:pPr lvl="2">
              <a:buFont typeface="Wingdings" charset="2"/>
              <a:buChar char="Ø"/>
            </a:pPr>
            <a:r>
              <a:rPr lang="en-US" sz="2600" dirty="0">
                <a:solidFill>
                  <a:srgbClr val="000000"/>
                </a:solidFill>
              </a:rPr>
              <a:t>Protocol for the operation of the rotorcraft</a:t>
            </a:r>
            <a:endParaRPr lang="en-US" sz="2200" dirty="0">
              <a:solidFill>
                <a:srgbClr val="000000"/>
              </a:solidFill>
            </a:endParaRPr>
          </a:p>
          <a:p>
            <a:pPr lvl="2">
              <a:buFont typeface="Wingdings" charset="2"/>
              <a:buChar char="Ø"/>
            </a:pPr>
            <a:r>
              <a:rPr lang="en-US" sz="2600" dirty="0">
                <a:solidFill>
                  <a:srgbClr val="000000"/>
                </a:solidFill>
              </a:rPr>
              <a:t>Build the rotorcraft and provide assembly instructions </a:t>
            </a:r>
            <a:endParaRPr lang="en-US" sz="2200" dirty="0">
              <a:solidFill>
                <a:srgbClr val="000000"/>
              </a:solidFill>
            </a:endParaRPr>
          </a:p>
          <a:p>
            <a:pPr lvl="0"/>
            <a:r>
              <a:rPr lang="en-US" sz="2900" b="1" dirty="0">
                <a:solidFill>
                  <a:srgbClr val="000000"/>
                </a:solidFill>
              </a:rPr>
              <a:t>Verify Phase:</a:t>
            </a:r>
            <a:endParaRPr lang="en-US" sz="2600" dirty="0">
              <a:solidFill>
                <a:srgbClr val="000000"/>
              </a:solidFill>
            </a:endParaRPr>
          </a:p>
          <a:p>
            <a:pPr lvl="2">
              <a:buFont typeface="Wingdings" charset="2"/>
              <a:buChar char="Ø"/>
            </a:pPr>
            <a:r>
              <a:rPr lang="en-US" sz="2600" dirty="0">
                <a:solidFill>
                  <a:srgbClr val="000000"/>
                </a:solidFill>
              </a:rPr>
              <a:t>Compare actual apparatus performance with simulations performed in previous phases </a:t>
            </a:r>
            <a:endParaRPr lang="en-US" sz="2200" dirty="0">
              <a:solidFill>
                <a:srgbClr val="000000"/>
              </a:solidFill>
            </a:endParaRPr>
          </a:p>
          <a:p>
            <a:pPr lvl="0"/>
            <a:r>
              <a:rPr lang="en-US" sz="2900" b="1" dirty="0">
                <a:solidFill>
                  <a:srgbClr val="000000"/>
                </a:solidFill>
              </a:rPr>
              <a:t>Business Plan:</a:t>
            </a:r>
            <a:endParaRPr lang="en-US" sz="2600" dirty="0">
              <a:solidFill>
                <a:srgbClr val="000000"/>
              </a:solidFill>
            </a:endParaRPr>
          </a:p>
          <a:p>
            <a:pPr lvl="2">
              <a:buFont typeface="Wingdings" charset="2"/>
              <a:buChar char="Ø"/>
            </a:pPr>
            <a:r>
              <a:rPr lang="en-US" sz="2600" dirty="0">
                <a:solidFill>
                  <a:srgbClr val="000000"/>
                </a:solidFill>
              </a:rPr>
              <a:t>Finalize the project and establish a business case.</a:t>
            </a:r>
            <a:endParaRPr lang="en-US" sz="22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IME #8/ME #31 Chabely Amo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6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043" y="243727"/>
            <a:ext cx="9692640" cy="742073"/>
          </a:xfrm>
        </p:spPr>
        <p:txBody>
          <a:bodyPr>
            <a:normAutofit/>
          </a:bodyPr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74173"/>
            <a:ext cx="8776578" cy="4727863"/>
          </a:xfrm>
        </p:spPr>
        <p:txBody>
          <a:bodyPr>
            <a:normAutofit fontScale="32500" lnSpcReduction="20000"/>
          </a:bodyPr>
          <a:lstStyle/>
          <a:p>
            <a:r>
              <a:rPr lang="en-US" sz="2500" dirty="0" smtClean="0"/>
              <a:t>[</a:t>
            </a:r>
            <a:r>
              <a:rPr lang="en-US" sz="2500" dirty="0"/>
              <a:t>1] "</a:t>
            </a:r>
            <a:r>
              <a:rPr lang="en-US" sz="2500" dirty="0" err="1"/>
              <a:t>FlightGear</a:t>
            </a:r>
            <a:r>
              <a:rPr lang="en-US" sz="2500" dirty="0"/>
              <a:t> Forum • View Topic - Four Rotor Helicopter." </a:t>
            </a:r>
            <a:r>
              <a:rPr lang="en-US" sz="2500" dirty="0" smtClean="0"/>
              <a:t>      </a:t>
            </a:r>
            <a:r>
              <a:rPr lang="en-US" sz="2500" i="1" dirty="0" err="1" smtClean="0"/>
              <a:t>FlightGear</a:t>
            </a:r>
            <a:r>
              <a:rPr lang="en-US" sz="2500" i="1" dirty="0" smtClean="0"/>
              <a:t> </a:t>
            </a:r>
            <a:r>
              <a:rPr lang="en-US" sz="2500" i="1" dirty="0"/>
              <a:t>Forum •   View Topic - Four Rotor Helicopter</a:t>
            </a:r>
            <a:r>
              <a:rPr lang="en-US" sz="2500" dirty="0"/>
              <a:t>. </a:t>
            </a:r>
            <a:r>
              <a:rPr lang="en-US" sz="2500" dirty="0" err="1"/>
              <a:t>PhpBB</a:t>
            </a:r>
            <a:r>
              <a:rPr lang="en-US" sz="2500" dirty="0"/>
              <a:t> Group, </a:t>
            </a:r>
            <a:r>
              <a:rPr lang="en-US" sz="2500" dirty="0" err="1"/>
              <a:t>n.d.</a:t>
            </a:r>
            <a:r>
              <a:rPr lang="en-US" sz="2500" dirty="0"/>
              <a:t> Web. 02 Dec. 2014</a:t>
            </a:r>
            <a:r>
              <a:rPr lang="en-US" sz="2500" dirty="0" smtClean="0"/>
              <a:t>.</a:t>
            </a:r>
          </a:p>
          <a:p>
            <a:r>
              <a:rPr lang="en-US" sz="2500" dirty="0"/>
              <a:t>[2] "SMALL MOLLE ASSAULT BACKPACK MILITARY RUCKSACK ARMY NEW." </a:t>
            </a:r>
            <a:r>
              <a:rPr lang="en-US" sz="2500" i="1" dirty="0"/>
              <a:t>eBay</a:t>
            </a:r>
            <a:r>
              <a:rPr lang="en-US" sz="2500" dirty="0"/>
              <a:t>. </a:t>
            </a:r>
            <a:r>
              <a:rPr lang="en-US" sz="2500" dirty="0" err="1"/>
              <a:t>N.p</a:t>
            </a:r>
            <a:r>
              <a:rPr lang="en-US" sz="2500" dirty="0"/>
              <a:t>., </a:t>
            </a:r>
            <a:r>
              <a:rPr lang="en-US" sz="2500" dirty="0" err="1"/>
              <a:t>n.d.</a:t>
            </a:r>
            <a:r>
              <a:rPr lang="en-US" sz="2500" dirty="0"/>
              <a:t> Web. 22 Oct. 2014. &lt;http://www.ebay.com/itm/SMALL-MOLLE-ASSAULT-BACKPACK-MILITARY-RUCKSACK-ARMY-NEW-/170555911038</a:t>
            </a:r>
            <a:r>
              <a:rPr lang="en-US" sz="2500" dirty="0" smtClean="0"/>
              <a:t>&gt;.</a:t>
            </a:r>
          </a:p>
          <a:p>
            <a:r>
              <a:rPr lang="en-US" sz="2500" dirty="0" smtClean="0"/>
              <a:t>[3] </a:t>
            </a:r>
            <a:r>
              <a:rPr lang="en-US" sz="2500" dirty="0"/>
              <a:t>"Multi-Rotor Frame Configurations - CopterCraft.com." </a:t>
            </a:r>
            <a:r>
              <a:rPr lang="en-US" sz="2500" i="1" dirty="0" err="1"/>
              <a:t>CopterCraftcom</a:t>
            </a:r>
            <a:r>
              <a:rPr lang="en-US" sz="2500" i="1" dirty="0"/>
              <a:t> RSS2</a:t>
            </a:r>
            <a:r>
              <a:rPr lang="en-US" sz="2500" dirty="0"/>
              <a:t>. Web. 30 Nov. 2014. &lt;http://www.coptercraft.com/multirotor-frame-configurations/#!prettyPhoto</a:t>
            </a:r>
            <a:r>
              <a:rPr lang="en-US" sz="2500" dirty="0" smtClean="0"/>
              <a:t>&gt;.</a:t>
            </a:r>
          </a:p>
          <a:p>
            <a:r>
              <a:rPr lang="en-US" sz="2500" b="1" dirty="0" smtClean="0"/>
              <a:t>[4]</a:t>
            </a:r>
            <a:r>
              <a:rPr lang="en-US" sz="2500" dirty="0" smtClean="0"/>
              <a:t> </a:t>
            </a:r>
            <a:r>
              <a:rPr lang="en-US" sz="2500" dirty="0"/>
              <a:t>"Power 110 Brushless </a:t>
            </a:r>
            <a:r>
              <a:rPr lang="en-US" sz="2500" dirty="0" err="1"/>
              <a:t>Outrunner</a:t>
            </a:r>
            <a:r>
              <a:rPr lang="en-US" sz="2500" dirty="0"/>
              <a:t> Motor, 295Kv." </a:t>
            </a:r>
            <a:r>
              <a:rPr lang="en-US" sz="2500" i="1" dirty="0"/>
              <a:t>(EFLM4110A): E-flite</a:t>
            </a:r>
            <a:r>
              <a:rPr lang="en-US" sz="2500" dirty="0"/>
              <a:t>. Web. 30 Nov. 2014. &lt;http://www.e-fliterc.com/Products/Default.aspx?ProdID=EFLM4110A&gt;. </a:t>
            </a:r>
          </a:p>
          <a:p>
            <a:r>
              <a:rPr lang="en-US" sz="2500" b="1" dirty="0" smtClean="0"/>
              <a:t>[5]</a:t>
            </a:r>
            <a:r>
              <a:rPr lang="en-US" sz="2500" dirty="0" smtClean="0"/>
              <a:t> </a:t>
            </a:r>
            <a:r>
              <a:rPr lang="en-US" sz="2500" dirty="0"/>
              <a:t>"Power 360 Brushless </a:t>
            </a:r>
            <a:r>
              <a:rPr lang="en-US" sz="2500" dirty="0" err="1"/>
              <a:t>Outrunner</a:t>
            </a:r>
            <a:r>
              <a:rPr lang="en-US" sz="2500" dirty="0"/>
              <a:t> Motor, 180Kv." </a:t>
            </a:r>
            <a:r>
              <a:rPr lang="en-US" sz="2500" i="1" dirty="0"/>
              <a:t>(EFLM4360A): E-flite</a:t>
            </a:r>
            <a:r>
              <a:rPr lang="en-US" sz="2500" dirty="0"/>
              <a:t>. Web. 30 Nov. 2014. &lt;http://www.e-fliterc.com/Products/Default.aspx?ProdID=EFLM4360A&gt;.</a:t>
            </a:r>
          </a:p>
          <a:p>
            <a:r>
              <a:rPr lang="en-US" sz="2500" b="1" dirty="0" smtClean="0"/>
              <a:t>[6]</a:t>
            </a:r>
            <a:r>
              <a:rPr lang="en-US" sz="2500" dirty="0" smtClean="0"/>
              <a:t> </a:t>
            </a:r>
            <a:r>
              <a:rPr lang="en-US" sz="2500" dirty="0"/>
              <a:t>"Power 52 Brushless </a:t>
            </a:r>
            <a:r>
              <a:rPr lang="en-US" sz="2500" dirty="0" err="1"/>
              <a:t>Outrunner</a:t>
            </a:r>
            <a:r>
              <a:rPr lang="en-US" sz="2500" dirty="0"/>
              <a:t> Motor, 590Kv." </a:t>
            </a:r>
            <a:r>
              <a:rPr lang="en-US" sz="2500" i="1" dirty="0"/>
              <a:t>(EFLM4052A): E-flite</a:t>
            </a:r>
            <a:r>
              <a:rPr lang="en-US" sz="2500" dirty="0"/>
              <a:t>. Web. 30 Nov. 2014. &lt;http://www.e-fliterc.com/Products/Default.aspx?ProdID=EFLM4052A</a:t>
            </a:r>
            <a:r>
              <a:rPr lang="en-US" sz="2500" dirty="0" smtClean="0"/>
              <a:t>&gt;.</a:t>
            </a:r>
          </a:p>
          <a:p>
            <a:r>
              <a:rPr lang="en-US" sz="2500" b="1" dirty="0" smtClean="0"/>
              <a:t>[7]</a:t>
            </a:r>
            <a:r>
              <a:rPr lang="en-US" sz="2500" dirty="0" smtClean="0"/>
              <a:t> </a:t>
            </a:r>
            <a:r>
              <a:rPr lang="en-US" sz="2500" dirty="0"/>
              <a:t>"Lithium Polymer Battery." </a:t>
            </a:r>
            <a:r>
              <a:rPr lang="en-US" sz="2500" i="1" dirty="0"/>
              <a:t>Wikipedia</a:t>
            </a:r>
            <a:r>
              <a:rPr lang="en-US" sz="2500" dirty="0"/>
              <a:t>. Wikimedia Foundation, 29 Nov. 2014. Web. 30 Nov. 2014. &lt;http://en.wikipedia.org/wiki/Lithium_polymer_battery&gt;.</a:t>
            </a:r>
          </a:p>
          <a:p>
            <a:r>
              <a:rPr lang="en-US" sz="2500" b="1" dirty="0" smtClean="0"/>
              <a:t>[8]</a:t>
            </a:r>
            <a:r>
              <a:rPr lang="en-US" sz="2500" dirty="0" smtClean="0"/>
              <a:t> </a:t>
            </a:r>
            <a:r>
              <a:rPr lang="en-US" sz="2500" dirty="0"/>
              <a:t>"Pulse Battery." </a:t>
            </a:r>
            <a:r>
              <a:rPr lang="en-US" sz="2500" i="1" dirty="0"/>
              <a:t>Pulse Battery</a:t>
            </a:r>
            <a:r>
              <a:rPr lang="en-US" sz="2500" dirty="0"/>
              <a:t>. Web. 30 Nov. 2014. &lt;http://pulsebattery.com/products_new.php?page=4&gt;.</a:t>
            </a:r>
          </a:p>
          <a:p>
            <a:r>
              <a:rPr lang="en-US" sz="2500" b="1" dirty="0" smtClean="0"/>
              <a:t>[</a:t>
            </a:r>
            <a:r>
              <a:rPr lang="en-US" sz="2500" b="1" dirty="0"/>
              <a:t>9</a:t>
            </a:r>
            <a:r>
              <a:rPr lang="en-US" sz="2500" b="1" dirty="0" smtClean="0"/>
              <a:t>]</a:t>
            </a:r>
            <a:r>
              <a:rPr lang="en-US" sz="2500" dirty="0" smtClean="0"/>
              <a:t> </a:t>
            </a:r>
            <a:r>
              <a:rPr lang="en-US" sz="2500" dirty="0"/>
              <a:t>"Thunder Power RC G8 Pro Force 70C 5000mAh 9-Cell/9S 33.3V </a:t>
            </a:r>
            <a:r>
              <a:rPr lang="en-US" sz="2500" dirty="0" err="1"/>
              <a:t>LiPo</a:t>
            </a:r>
            <a:r>
              <a:rPr lang="en-US" sz="2500" dirty="0"/>
              <a:t> Battery FREE SHIPPING SKU: TP5000-9SPF70." </a:t>
            </a:r>
            <a:r>
              <a:rPr lang="en-US" sz="2500" i="1" dirty="0" err="1"/>
              <a:t>RCToyscom</a:t>
            </a:r>
            <a:r>
              <a:rPr lang="en-US" sz="2500" i="1" dirty="0"/>
              <a:t> New Products</a:t>
            </a:r>
            <a:r>
              <a:rPr lang="en-US" sz="2500" dirty="0"/>
              <a:t>. Web. 30 Nov. 2014. &lt;http://www.rctoys.com/rc-toys-and-parts/TP5000-9SPF70/RC-PARTS-THUNDER-POWER-9-CELL-LITHIUM-BATTERIES.html</a:t>
            </a:r>
            <a:r>
              <a:rPr lang="en-US" sz="2500" dirty="0" smtClean="0"/>
              <a:t>&gt;.</a:t>
            </a:r>
          </a:p>
          <a:p>
            <a:r>
              <a:rPr lang="en-US" sz="2500" dirty="0" smtClean="0"/>
              <a:t>[10] </a:t>
            </a:r>
            <a:r>
              <a:rPr lang="en-US" sz="2500" dirty="0"/>
              <a:t>"APC APCE-18X10, APCE 18X10, Accessories." </a:t>
            </a:r>
            <a:r>
              <a:rPr lang="en-US" sz="2500" i="1" dirty="0"/>
              <a:t>APC APCE-18X10</a:t>
            </a:r>
            <a:r>
              <a:rPr lang="en-US" sz="2500" dirty="0"/>
              <a:t>. Web. 30 Nov. 2014. &lt;https://www.aero-model.com/1_3_69/Accessories_APC-18x10-E-Prop/APCE-18X10.html&gt;.</a:t>
            </a:r>
          </a:p>
          <a:p>
            <a:r>
              <a:rPr lang="en-US" sz="2500" dirty="0"/>
              <a:t>[</a:t>
            </a:r>
            <a:r>
              <a:rPr lang="en-US" sz="2500" dirty="0" smtClean="0"/>
              <a:t>11] </a:t>
            </a:r>
            <a:r>
              <a:rPr lang="en-US" sz="2500" dirty="0"/>
              <a:t>"APC APCE-24X12, APCE 18X10, Accessories." </a:t>
            </a:r>
            <a:r>
              <a:rPr lang="en-US" sz="2500" i="1" dirty="0"/>
              <a:t>APC APCE-18X10</a:t>
            </a:r>
            <a:r>
              <a:rPr lang="en-US" sz="2500" dirty="0"/>
              <a:t>. Web. 30 Nov. 2014. &lt;https://www.aero-model.com/1_3_69/Accessories_APC-18x10-E-Prop/APCE-18X10.html&gt;.</a:t>
            </a:r>
          </a:p>
          <a:p>
            <a:r>
              <a:rPr lang="en-US" sz="2500" dirty="0"/>
              <a:t>[</a:t>
            </a:r>
            <a:r>
              <a:rPr lang="en-US" sz="2500" dirty="0" smtClean="0"/>
              <a:t>12] </a:t>
            </a:r>
            <a:r>
              <a:rPr lang="en-US" sz="2500" dirty="0"/>
              <a:t>"USA DEALS." </a:t>
            </a:r>
            <a:r>
              <a:rPr lang="en-US" sz="2500" i="1" dirty="0"/>
              <a:t>2Pcs 16.5 X 10 Black Plastic Folding Propeller Blade for RC Helicopter</a:t>
            </a:r>
            <a:r>
              <a:rPr lang="en-US" sz="2500" dirty="0"/>
              <a:t>. Web. 30 Nov. 2014. &lt;http://findusadeals.com/deals/B00KHUVK20.html</a:t>
            </a:r>
            <a:r>
              <a:rPr lang="en-US" sz="2500" dirty="0" smtClean="0"/>
              <a:t>&gt;.</a:t>
            </a:r>
          </a:p>
          <a:p>
            <a:r>
              <a:rPr lang="en-US" sz="2500" dirty="0">
                <a:latin typeface="Garamond" panose="02020404030301010803" pitchFamily="18" charset="0"/>
              </a:rPr>
              <a:t>[</a:t>
            </a:r>
            <a:r>
              <a:rPr lang="en-US" sz="2500" dirty="0" smtClean="0">
                <a:latin typeface="Garamond" panose="02020404030301010803" pitchFamily="18" charset="0"/>
              </a:rPr>
              <a:t>13] </a:t>
            </a:r>
            <a:r>
              <a:rPr lang="en-US" sz="2500" dirty="0">
                <a:latin typeface="Garamond" panose="02020404030301010803" pitchFamily="18" charset="0"/>
              </a:rPr>
              <a:t>"How To Build A </a:t>
            </a:r>
            <a:r>
              <a:rPr lang="en-US" sz="2500" dirty="0" err="1">
                <a:latin typeface="Garamond" panose="02020404030301010803" pitchFamily="18" charset="0"/>
              </a:rPr>
              <a:t>Quadcopter</a:t>
            </a:r>
            <a:r>
              <a:rPr lang="en-US" sz="2500" dirty="0">
                <a:latin typeface="Garamond" panose="02020404030301010803" pitchFamily="18" charset="0"/>
              </a:rPr>
              <a:t>." </a:t>
            </a:r>
            <a:r>
              <a:rPr lang="en-US" sz="2500" i="1" dirty="0">
                <a:latin typeface="Garamond" panose="02020404030301010803" pitchFamily="18" charset="0"/>
              </a:rPr>
              <a:t>THE WORLD FROM MY POINT OF VIEW</a:t>
            </a:r>
            <a:r>
              <a:rPr lang="en-US" sz="2500" dirty="0">
                <a:latin typeface="Garamond" panose="02020404030301010803" pitchFamily="18" charset="0"/>
              </a:rPr>
              <a:t>. </a:t>
            </a:r>
            <a:r>
              <a:rPr lang="en-US" sz="2500" dirty="0" err="1">
                <a:latin typeface="Garamond" panose="02020404030301010803" pitchFamily="18" charset="0"/>
              </a:rPr>
              <a:t>N.p</a:t>
            </a:r>
            <a:r>
              <a:rPr lang="en-US" sz="2500" dirty="0">
                <a:latin typeface="Garamond" panose="02020404030301010803" pitchFamily="18" charset="0"/>
              </a:rPr>
              <a:t>., </a:t>
            </a:r>
            <a:r>
              <a:rPr lang="en-US" sz="2500" dirty="0" err="1">
                <a:latin typeface="Garamond" panose="02020404030301010803" pitchFamily="18" charset="0"/>
              </a:rPr>
              <a:t>n.d.</a:t>
            </a:r>
            <a:r>
              <a:rPr lang="en-US" sz="2500" dirty="0">
                <a:latin typeface="Garamond" panose="02020404030301010803" pitchFamily="18" charset="0"/>
              </a:rPr>
              <a:t> Web. 22 Oct. 2014. &lt;http://akashstevekhanna.wordpress.com/2014/03/01/2899/&gt;.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IME #8/ME #31 </a:t>
            </a:r>
            <a:r>
              <a:rPr lang="en-US" dirty="0" err="1" smtClean="0"/>
              <a:t>Louisny</a:t>
            </a:r>
            <a:r>
              <a:rPr lang="en-US" dirty="0" smtClean="0"/>
              <a:t> </a:t>
            </a:r>
            <a:r>
              <a:rPr lang="en-US" dirty="0" err="1" smtClean="0"/>
              <a:t>Dufresne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94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IME #8/ME #31 </a:t>
            </a:r>
            <a:r>
              <a:rPr lang="en-US" dirty="0" err="1" smtClean="0"/>
              <a:t>Louisny</a:t>
            </a:r>
            <a:r>
              <a:rPr lang="en-US" dirty="0" smtClean="0"/>
              <a:t> </a:t>
            </a:r>
            <a:r>
              <a:rPr lang="en-US" dirty="0" err="1" smtClean="0"/>
              <a:t>Dufresne</a:t>
            </a:r>
            <a:endParaRPr lang="en-US" dirty="0"/>
          </a:p>
        </p:txBody>
      </p:sp>
      <p:pic>
        <p:nvPicPr>
          <p:cNvPr id="2050" name="Picture 2" descr="http://stockphotolicense.files.wordpress.com/2010/05/question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455" y="411480"/>
            <a:ext cx="4149090" cy="60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92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005" y="281912"/>
            <a:ext cx="10058400" cy="757645"/>
          </a:xfrm>
        </p:spPr>
        <p:txBody>
          <a:bodyPr/>
          <a:lstStyle/>
          <a:p>
            <a:r>
              <a:rPr lang="en-US" dirty="0" smtClean="0"/>
              <a:t>Background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14400" y="1220406"/>
            <a:ext cx="8713712" cy="402272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A rotorcraft is a flying machine that uses lift generated by wings called rotor blades that revolve around a 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mast </a:t>
            </a:r>
            <a:endParaRPr 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Rotary unmanned aerial </a:t>
            </a:r>
            <a:r>
              <a:rPr lang="en-US" sz="2400" dirty="0" smtClean="0">
                <a:solidFill>
                  <a:srgbClr val="000000"/>
                </a:solidFill>
              </a:rPr>
              <a:t>vehicles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often </a:t>
            </a:r>
          </a:p>
          <a:p>
            <a:pPr marL="274320" lvl="1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fall </a:t>
            </a:r>
            <a:r>
              <a:rPr lang="en-US" sz="2400" dirty="0">
                <a:solidFill>
                  <a:srgbClr val="000000"/>
                </a:solidFill>
              </a:rPr>
              <a:t>into one of two classifications: 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274320" lvl="1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H</a:t>
            </a:r>
            <a:r>
              <a:rPr lang="en-US" sz="2400" dirty="0" smtClean="0">
                <a:solidFill>
                  <a:srgbClr val="000000"/>
                </a:solidFill>
              </a:rPr>
              <a:t>igh </a:t>
            </a:r>
            <a:r>
              <a:rPr lang="en-US" sz="2400" dirty="0">
                <a:solidFill>
                  <a:srgbClr val="000000"/>
                </a:solidFill>
              </a:rPr>
              <a:t>payload capacity but low 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548640" lvl="2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portability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</a:rPr>
              <a:t>High </a:t>
            </a:r>
            <a:r>
              <a:rPr lang="en-US" sz="2400" dirty="0">
                <a:solidFill>
                  <a:srgbClr val="000000"/>
                </a:solidFill>
              </a:rPr>
              <a:t>portability but a reduced 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548640" lvl="2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payload </a:t>
            </a:r>
            <a:r>
              <a:rPr lang="en-US" sz="2400" dirty="0">
                <a:solidFill>
                  <a:srgbClr val="000000"/>
                </a:solidFill>
              </a:rPr>
              <a:t>capacity.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298" y="3118612"/>
            <a:ext cx="5292282" cy="24193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7694935" y="5550826"/>
            <a:ext cx="2929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1. Example of a Quad-rotor [1]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IME #8/ME #31 </a:t>
            </a:r>
            <a:r>
              <a:rPr lang="en-US" dirty="0" err="1" smtClean="0"/>
              <a:t>Chabely</a:t>
            </a:r>
            <a:r>
              <a:rPr lang="en-US" dirty="0" smtClean="0"/>
              <a:t> </a:t>
            </a:r>
            <a:r>
              <a:rPr lang="en-US" dirty="0" err="1" smtClean="0"/>
              <a:t>Amo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289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167950"/>
            <a:ext cx="9692640" cy="758261"/>
          </a:xfrm>
        </p:spPr>
        <p:txBody>
          <a:bodyPr/>
          <a:lstStyle/>
          <a:p>
            <a:r>
              <a:rPr lang="en-US" dirty="0" smtClean="0"/>
              <a:t>Goal Statement and Objective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285" y="1080730"/>
            <a:ext cx="8064536" cy="4975474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solidFill>
                  <a:srgbClr val="000000"/>
                </a:solidFill>
              </a:rPr>
              <a:t>Design a rotorcraft that can</a:t>
            </a:r>
            <a:r>
              <a:rPr lang="en-US" sz="2400" dirty="0" smtClean="0">
                <a:solidFill>
                  <a:srgbClr val="000000"/>
                </a:solidFill>
              </a:rPr>
              <a:t>:</a:t>
            </a:r>
          </a:p>
          <a:p>
            <a:pPr lvl="0"/>
            <a:endParaRPr lang="en-US" sz="800" dirty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Fit in a military backpack (23”x14.5”x15”)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Carry a payload of at least 50 pounds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Be made with commercial off the shelf (COTS) components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Travel up to approximately 1 mile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Be easily maintained and used in the field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</a:rPr>
              <a:t>Design the manufacturing processes to be used in creating the rotorcraft 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0"/>
            <a:r>
              <a:rPr lang="en-US" sz="2400" dirty="0" smtClean="0">
                <a:solidFill>
                  <a:srgbClr val="000000"/>
                </a:solidFill>
              </a:rPr>
              <a:t>Build </a:t>
            </a:r>
            <a:r>
              <a:rPr lang="en-US" sz="2400" dirty="0">
                <a:solidFill>
                  <a:srgbClr val="000000"/>
                </a:solidFill>
              </a:rPr>
              <a:t>a prototype of the </a:t>
            </a:r>
            <a:r>
              <a:rPr lang="en-US" sz="2400" dirty="0" smtClean="0">
                <a:solidFill>
                  <a:srgbClr val="000000"/>
                </a:solidFill>
              </a:rPr>
              <a:t>rotorcraft</a:t>
            </a:r>
          </a:p>
          <a:p>
            <a:pPr lvl="0"/>
            <a:r>
              <a:rPr lang="en-US" sz="2400" dirty="0">
                <a:solidFill>
                  <a:schemeClr val="tx1"/>
                </a:solidFill>
              </a:rPr>
              <a:t>State the protocols for the operation and assembly of the rotorcraft. 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pPr lvl="0"/>
            <a:endParaRPr lang="en-US" sz="2400" dirty="0" smtClean="0">
              <a:solidFill>
                <a:srgbClr val="000000"/>
              </a:solidFill>
            </a:endParaRPr>
          </a:p>
          <a:p>
            <a:pPr lvl="0"/>
            <a:endParaRPr lang="en-US" sz="2400" dirty="0" smtClean="0">
              <a:solidFill>
                <a:srgbClr val="000000"/>
              </a:solidFill>
            </a:endParaRPr>
          </a:p>
          <a:p>
            <a:pPr lvl="0"/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7149" y="2987838"/>
            <a:ext cx="2553533" cy="2553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9334157" y="5587666"/>
            <a:ext cx="2473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2. Military Backpack [2]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IME #8/ME #31 </a:t>
            </a:r>
            <a:r>
              <a:rPr lang="en-US" dirty="0" err="1" smtClean="0"/>
              <a:t>Chabely</a:t>
            </a:r>
            <a:r>
              <a:rPr lang="en-US" dirty="0" smtClean="0"/>
              <a:t> </a:t>
            </a:r>
            <a:r>
              <a:rPr lang="en-US" dirty="0" err="1" smtClean="0"/>
              <a:t>Amo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50860" y="2146453"/>
            <a:ext cx="149540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30 pounds 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3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IME #8/ME #31 Chabely Amo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168" y="-84667"/>
            <a:ext cx="558263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/>
          <p:cNvGrpSpPr/>
          <p:nvPr/>
        </p:nvGrpSpPr>
        <p:grpSpPr>
          <a:xfrm>
            <a:off x="4041883" y="389467"/>
            <a:ext cx="5762516" cy="6311901"/>
            <a:chOff x="330935" y="2847440"/>
            <a:chExt cx="2576405" cy="2713380"/>
          </a:xfrm>
        </p:grpSpPr>
        <p:pic>
          <p:nvPicPr>
            <p:cNvPr id="9" name="Picture 8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3" t="45503" r="62491" b="24351"/>
            <a:stretch/>
          </p:blipFill>
          <p:spPr bwMode="auto">
            <a:xfrm>
              <a:off x="330935" y="3592829"/>
              <a:ext cx="1866900" cy="19678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10" name="Picture 9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00" t="34121" r="6010" b="24276"/>
            <a:stretch/>
          </p:blipFill>
          <p:spPr bwMode="auto">
            <a:xfrm>
              <a:off x="2212650" y="2847440"/>
              <a:ext cx="694690" cy="27133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2650836" y="792808"/>
            <a:ext cx="8000231" cy="4994159"/>
            <a:chOff x="788170" y="1237308"/>
            <a:chExt cx="2426970" cy="1772408"/>
          </a:xfrm>
        </p:grpSpPr>
        <p:pic>
          <p:nvPicPr>
            <p:cNvPr id="12" name="Picture 11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15" t="24427" r="18323" b="54409"/>
            <a:stretch/>
          </p:blipFill>
          <p:spPr bwMode="auto">
            <a:xfrm>
              <a:off x="788170" y="1237308"/>
              <a:ext cx="2426970" cy="138176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13" name="Picture 12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50" t="92573" r="18424" b="1345"/>
            <a:stretch/>
          </p:blipFill>
          <p:spPr bwMode="auto">
            <a:xfrm>
              <a:off x="793788" y="2613476"/>
              <a:ext cx="2414905" cy="3962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4639733" y="2163235"/>
            <a:ext cx="5147733" cy="52493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39733" y="6108702"/>
            <a:ext cx="5147733" cy="52493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823200" y="2755901"/>
            <a:ext cx="440267" cy="49106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806267" y="4991101"/>
            <a:ext cx="440267" cy="49106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675466" y="791635"/>
            <a:ext cx="660400" cy="4978400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113866" y="791635"/>
            <a:ext cx="660400" cy="4978400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552266" y="791635"/>
            <a:ext cx="660400" cy="4978400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 rot="16200000">
            <a:off x="-1783053" y="2559850"/>
            <a:ext cx="5881394" cy="761694"/>
          </a:xfrm>
        </p:spPr>
        <p:txBody>
          <a:bodyPr/>
          <a:lstStyle/>
          <a:p>
            <a:r>
              <a:rPr lang="en-US" dirty="0" smtClean="0"/>
              <a:t>House Of Quality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2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72003"/>
            <a:ext cx="9692640" cy="793384"/>
          </a:xfrm>
        </p:spPr>
        <p:txBody>
          <a:bodyPr/>
          <a:lstStyle/>
          <a:p>
            <a:r>
              <a:rPr lang="en-US" dirty="0" smtClean="0"/>
              <a:t>Multi-copter Configuration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7139" y="3216045"/>
            <a:ext cx="5349534" cy="2428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295596"/>
            <a:ext cx="987803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400" dirty="0" smtClean="0"/>
              <a:t>Two types:</a:t>
            </a:r>
          </a:p>
          <a:p>
            <a:pPr>
              <a:buClr>
                <a:schemeClr val="accent1"/>
              </a:buClr>
            </a:pPr>
            <a:endParaRPr lang="en-US" sz="2400" dirty="0" smtClean="0"/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sz="2400" dirty="0" smtClean="0"/>
              <a:t>Coaxial Setup (X8)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Two </a:t>
            </a:r>
            <a:r>
              <a:rPr lang="en-US" sz="2400" dirty="0"/>
              <a:t>engines mounted co-axially on the ends of each </a:t>
            </a:r>
            <a:r>
              <a:rPr lang="en-US" sz="2400" dirty="0" smtClean="0"/>
              <a:t>boom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Excellent Lifting Power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Easier Portability</a:t>
            </a:r>
          </a:p>
          <a:p>
            <a:pPr marL="914400" lvl="1" indent="-457200">
              <a:buClr>
                <a:schemeClr val="accent1"/>
              </a:buClr>
              <a:buFont typeface="Arial"/>
              <a:buChar char="•"/>
            </a:pPr>
            <a:endParaRPr lang="en-US" sz="2400" dirty="0" smtClean="0"/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sz="2400" dirty="0" smtClean="0"/>
              <a:t>Radial Setup (V8)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One engine mounted on the </a:t>
            </a:r>
          </a:p>
          <a:p>
            <a:pPr lvl="2">
              <a:buClr>
                <a:schemeClr val="accent1"/>
              </a:buClr>
            </a:pPr>
            <a:r>
              <a:rPr lang="en-US" sz="2400" dirty="0" smtClean="0"/>
              <a:t>end of each boom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12204" y="5635246"/>
            <a:ext cx="3159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 Multi-copter Configurations [3]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IME #8/ME #31 Mohammed </a:t>
            </a:r>
            <a:r>
              <a:rPr lang="en-US" dirty="0" err="1" smtClean="0"/>
              <a:t>Nabulsi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1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75" y="260567"/>
            <a:ext cx="9692640" cy="748930"/>
          </a:xfrm>
        </p:spPr>
        <p:txBody>
          <a:bodyPr/>
          <a:lstStyle/>
          <a:p>
            <a:r>
              <a:rPr lang="en-US" dirty="0" smtClean="0"/>
              <a:t>General Design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179266"/>
            <a:ext cx="2649764" cy="6502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IME #8/ME #31 Mohammed </a:t>
            </a:r>
            <a:r>
              <a:rPr lang="en-US" dirty="0" err="1" smtClean="0"/>
              <a:t>Nabulsi</a:t>
            </a:r>
            <a:endParaRPr lang="en-US" dirty="0"/>
          </a:p>
        </p:txBody>
      </p:sp>
      <p:pic>
        <p:nvPicPr>
          <p:cNvPr id="17" name="Picture 16" descr="R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417" y="0"/>
            <a:ext cx="3489983" cy="61938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0" y="1642533"/>
            <a:ext cx="1286933" cy="461665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Motor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202266" y="3657600"/>
            <a:ext cx="2997201" cy="461665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Carbon Fiber Arms 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710268" y="4944534"/>
            <a:ext cx="2438399" cy="461665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Battery Clamps 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9177867" y="5452533"/>
            <a:ext cx="1998133" cy="461665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Base Plates 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9279467" y="4165600"/>
            <a:ext cx="1422400" cy="461665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Battery 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9313334" y="2997199"/>
            <a:ext cx="1337733" cy="461665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Hinges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9347200" y="1913468"/>
            <a:ext cx="1625600" cy="461665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Propeller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828801" y="2726268"/>
            <a:ext cx="2319866" cy="461665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Motor Mounts </a:t>
            </a:r>
            <a:endParaRPr lang="en-US" sz="2400" dirty="0"/>
          </a:p>
        </p:txBody>
      </p:sp>
      <p:cxnSp>
        <p:nvCxnSpPr>
          <p:cNvPr id="26" name="Straight Arrow Connector 25"/>
          <p:cNvCxnSpPr>
            <a:stCxn id="4" idx="3"/>
          </p:cNvCxnSpPr>
          <p:nvPr/>
        </p:nvCxnSpPr>
        <p:spPr>
          <a:xfrm>
            <a:off x="4182533" y="1873366"/>
            <a:ext cx="1727200" cy="8529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3"/>
          </p:cNvCxnSpPr>
          <p:nvPr/>
        </p:nvCxnSpPr>
        <p:spPr>
          <a:xfrm>
            <a:off x="4148667" y="2957101"/>
            <a:ext cx="2150533" cy="6158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8" idx="3"/>
          </p:cNvCxnSpPr>
          <p:nvPr/>
        </p:nvCxnSpPr>
        <p:spPr>
          <a:xfrm>
            <a:off x="4199467" y="3888433"/>
            <a:ext cx="2150533" cy="5650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</p:cNvCxnSpPr>
          <p:nvPr/>
        </p:nvCxnSpPr>
        <p:spPr>
          <a:xfrm>
            <a:off x="4148667" y="5175367"/>
            <a:ext cx="2878666" cy="1078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3" idx="1"/>
          </p:cNvCxnSpPr>
          <p:nvPr/>
        </p:nvCxnSpPr>
        <p:spPr>
          <a:xfrm flipH="1">
            <a:off x="8585200" y="2144301"/>
            <a:ext cx="762000" cy="7512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2" idx="1"/>
          </p:cNvCxnSpPr>
          <p:nvPr/>
        </p:nvCxnSpPr>
        <p:spPr>
          <a:xfrm flipH="1">
            <a:off x="8382000" y="3228032"/>
            <a:ext cx="931334" cy="14455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1" idx="1"/>
          </p:cNvCxnSpPr>
          <p:nvPr/>
        </p:nvCxnSpPr>
        <p:spPr>
          <a:xfrm flipH="1">
            <a:off x="8382000" y="4396433"/>
            <a:ext cx="897467" cy="8867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0" idx="1"/>
          </p:cNvCxnSpPr>
          <p:nvPr/>
        </p:nvCxnSpPr>
        <p:spPr>
          <a:xfrm flipH="1" flipV="1">
            <a:off x="8212667" y="5554133"/>
            <a:ext cx="965200" cy="1292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0" idx="1"/>
          </p:cNvCxnSpPr>
          <p:nvPr/>
        </p:nvCxnSpPr>
        <p:spPr>
          <a:xfrm flipH="1">
            <a:off x="8246533" y="5683366"/>
            <a:ext cx="931334" cy="2094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5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043" y="282208"/>
            <a:ext cx="9692640" cy="7549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Analyze Phase Tool: eCalc Analysis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87416"/>
            <a:ext cx="9026682" cy="459786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rovides web</a:t>
            </a:r>
            <a:r>
              <a:rPr lang="en-US" sz="2400" dirty="0">
                <a:solidFill>
                  <a:schemeClr val="tx1"/>
                </a:solidFill>
              </a:rPr>
              <a:t>-based quality services to </a:t>
            </a:r>
            <a:r>
              <a:rPr lang="en-US" sz="2400" dirty="0" smtClean="0">
                <a:solidFill>
                  <a:schemeClr val="tx1"/>
                </a:solidFill>
              </a:rPr>
              <a:t>calculate </a:t>
            </a:r>
            <a:r>
              <a:rPr lang="en-US" sz="2400" dirty="0">
                <a:solidFill>
                  <a:schemeClr val="tx1"/>
                </a:solidFill>
              </a:rPr>
              <a:t>evaluate and design electric motor driven systems for remote controlled models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rovides Rotorcraft outcome based on:</a:t>
            </a:r>
          </a:p>
          <a:p>
            <a:pPr lvl="1">
              <a:buFont typeface="Wingdings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Battery</a:t>
            </a:r>
          </a:p>
          <a:p>
            <a:pPr lvl="1">
              <a:buFont typeface="Wingdings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peed Controller</a:t>
            </a:r>
          </a:p>
          <a:p>
            <a:pPr lvl="1">
              <a:buFont typeface="Wingdings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Motor</a:t>
            </a:r>
          </a:p>
          <a:p>
            <a:pPr lvl="1">
              <a:buFont typeface="Wingdings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ropeller 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G</a:t>
            </a:r>
            <a:r>
              <a:rPr lang="en-US" sz="2400" dirty="0" smtClean="0">
                <a:solidFill>
                  <a:schemeClr val="tx1"/>
                </a:solidFill>
              </a:rPr>
              <a:t>uarantees error margin no </a:t>
            </a:r>
            <a:r>
              <a:rPr lang="en-US" sz="2400" dirty="0">
                <a:solidFill>
                  <a:schemeClr val="tx1"/>
                </a:solidFill>
              </a:rPr>
              <a:t>greater than ±10% 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IME #8/ME #31 Mohammed </a:t>
            </a:r>
            <a:r>
              <a:rPr lang="en-US" dirty="0" err="1" smtClean="0"/>
              <a:t>Nabulsi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6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3090</TotalTime>
  <Words>1599</Words>
  <Application>Microsoft Office PowerPoint</Application>
  <PresentationFormat>Widescreen</PresentationFormat>
  <Paragraphs>282</Paragraphs>
  <Slides>31</Slides>
  <Notes>2</Notes>
  <HiddenSlides>0</HiddenSlides>
  <MMClips>2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Century Schoolbook</vt:lpstr>
      <vt:lpstr>Garamond</vt:lpstr>
      <vt:lpstr>Times New Roman</vt:lpstr>
      <vt:lpstr>Wingdings</vt:lpstr>
      <vt:lpstr>Wingdings 2</vt:lpstr>
      <vt:lpstr>View</vt:lpstr>
      <vt:lpstr>Visio</vt:lpstr>
      <vt:lpstr>Design &amp; Manufacture of Rotorcraft</vt:lpstr>
      <vt:lpstr>Team Organization </vt:lpstr>
      <vt:lpstr>Milestones for Spring Semester </vt:lpstr>
      <vt:lpstr>Background </vt:lpstr>
      <vt:lpstr>Goal Statement and Objective </vt:lpstr>
      <vt:lpstr>House Of Quality </vt:lpstr>
      <vt:lpstr>Multi-copter Configuration</vt:lpstr>
      <vt:lpstr>General Design </vt:lpstr>
      <vt:lpstr>Analyze Phase Tool: eCalc Analysis </vt:lpstr>
      <vt:lpstr>eCalc Multi-Copter Calculator</vt:lpstr>
      <vt:lpstr>eCalc Multi-Copter Calculator</vt:lpstr>
      <vt:lpstr>Does it Fit in the Backpack?</vt:lpstr>
      <vt:lpstr>Rotorcraft Simulation </vt:lpstr>
      <vt:lpstr>Rotorcraft Simulation </vt:lpstr>
      <vt:lpstr>Stress Analysis  </vt:lpstr>
      <vt:lpstr>New Attachment Method </vt:lpstr>
      <vt:lpstr>Base Plate Stress Analysis  </vt:lpstr>
      <vt:lpstr>PowerPoint Presentation</vt:lpstr>
      <vt:lpstr>PowerPoint Presentation</vt:lpstr>
      <vt:lpstr>Timing Report</vt:lpstr>
      <vt:lpstr>Static Strength Prediction</vt:lpstr>
      <vt:lpstr>Lower Back Analysis</vt:lpstr>
      <vt:lpstr>Electrical Analysis</vt:lpstr>
      <vt:lpstr>Battery to Motor Power</vt:lpstr>
      <vt:lpstr>Microcontroller/IMU Sensor Power</vt:lpstr>
      <vt:lpstr>Spatial Analysis</vt:lpstr>
      <vt:lpstr>Ordering and Receiving Parts</vt:lpstr>
      <vt:lpstr>Schedule: Gantt Chart </vt:lpstr>
      <vt:lpstr>Conclusion </vt:lpstr>
      <vt:lpstr>References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&amp; Manufacture of Rotorcraft</dc:title>
  <dc:creator>studentpro</dc:creator>
  <cp:lastModifiedBy>studentpro</cp:lastModifiedBy>
  <cp:revision>132</cp:revision>
  <dcterms:created xsi:type="dcterms:W3CDTF">2014-11-30T21:08:47Z</dcterms:created>
  <dcterms:modified xsi:type="dcterms:W3CDTF">2015-02-05T20:21:05Z</dcterms:modified>
</cp:coreProperties>
</file>