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3" r:id="rId3"/>
    <p:sldId id="274" r:id="rId4"/>
    <p:sldId id="275" r:id="rId5"/>
    <p:sldId id="276" r:id="rId6"/>
    <p:sldId id="301" r:id="rId7"/>
    <p:sldId id="302" r:id="rId8"/>
    <p:sldId id="284" r:id="rId9"/>
    <p:sldId id="303" r:id="rId10"/>
    <p:sldId id="285" r:id="rId11"/>
    <p:sldId id="300" r:id="rId12"/>
    <p:sldId id="299" r:id="rId13"/>
    <p:sldId id="288" r:id="rId14"/>
    <p:sldId id="290" r:id="rId15"/>
    <p:sldId id="291" r:id="rId16"/>
    <p:sldId id="292" r:id="rId17"/>
    <p:sldId id="304" r:id="rId18"/>
    <p:sldId id="287" r:id="rId19"/>
    <p:sldId id="289" r:id="rId20"/>
    <p:sldId id="294" r:id="rId21"/>
    <p:sldId id="295" r:id="rId22"/>
    <p:sldId id="293" r:id="rId23"/>
    <p:sldId id="296" r:id="rId24"/>
    <p:sldId id="297" r:id="rId25"/>
    <p:sldId id="29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in Stubb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005800"/>
    <a:srgbClr val="969200"/>
    <a:srgbClr val="4C4A00"/>
    <a:srgbClr val="6F6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09C26-13D7-AB49-8D59-34F6AA9E2177}" type="datetime1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EECD-9F20-994E-9139-32A29CC9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57496-0F04-C640-9061-DC39BBF513B3}" type="datetime1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8E1F-D20F-9042-81B5-3FDBDD910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2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6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E1F-D20F-9042-81B5-3FDBDD910A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001E32A-BC81-8842-8BBA-C67E3FC7095B}" type="datetime1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695D5D-7E57-9341-9C89-40048EA1BE5F}" type="datetime1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FC2EB20-D1AA-4144-B224-E480BBF2AE30}" type="datetime1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D647E7-A262-7144-AED4-821DF403DE70}" type="datetime1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40755FD-27E5-6044-B746-C3BF7CED64B6}" type="datetime1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BA2469D-7A03-E24C-9F30-AA5D51FCBC01}" type="datetime1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EF07B52-6225-1F43-8F4F-34EACF4B2218}" type="datetime1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D0EDBAA-5A70-3F49-BDF9-7C55A924E405}" type="datetime1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1A7FF8-31D9-574E-B594-74B99976D53F}" type="datetime1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707E31F-6853-394B-A5A6-A49FE1121366}" type="datetime1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CC1EB1-479F-2A45-8D62-F0B4981FA8B5}" type="datetime1">
              <a:rPr lang="en-US" smtClean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0A1185-C620-434A-B771-5621FF4CADE1}" type="datetime1">
              <a:rPr lang="en-US" smtClean="0"/>
              <a:t>11/19/2014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3405673"/>
            <a:ext cx="6400800" cy="2551503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Group 31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Mohammed Nabulsi</a:t>
            </a:r>
            <a:endParaRPr lang="en-US" sz="2000" dirty="0">
              <a:latin typeface="Garamond" panose="02020404030301010803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Victoria Rogers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Kimberlee Steinman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Louisny Dufresne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Taniwa Ndebele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Robert Johnson</a:t>
            </a:r>
          </a:p>
          <a:p>
            <a:pPr>
              <a:lnSpc>
                <a:spcPct val="60000"/>
              </a:lnSpc>
            </a:pPr>
            <a:r>
              <a:rPr lang="en-US" sz="2000" dirty="0" smtClean="0">
                <a:latin typeface="Garamond" panose="02020404030301010803" pitchFamily="18" charset="0"/>
              </a:rPr>
              <a:t>Chabely Amo Fernandez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9776" y="90687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Design &amp; Manufacture of Rotorcraft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Taniwa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54037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Material Selection 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086" y="1105678"/>
            <a:ext cx="4680857" cy="3298371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Rotorcraft has to tolerate stresses: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Low to high frequency vibrations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Heat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Centrifugal forces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Hard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landings</a:t>
            </a:r>
          </a:p>
          <a:p>
            <a:pPr lvl="1"/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Material has to be </a:t>
            </a:r>
            <a:r>
              <a:rPr lang="en-US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STRONG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latin typeface="Garamond" panose="02020404030301010803" pitchFamily="18" charset="0"/>
                <a:cs typeface="Times New Roman" panose="02020603050405020304" pitchFamily="18" charset="0"/>
              </a:rPr>
              <a:t>STIFF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10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Rogers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7702" y="5346411"/>
            <a:ext cx="2959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aramond" panose="02020404030301010803" pitchFamily="18" charset="0"/>
              </a:rPr>
              <a:t>Figure 3. </a:t>
            </a:r>
            <a:r>
              <a:rPr lang="en-US" sz="1100" dirty="0">
                <a:latin typeface="Garamond" panose="02020404030301010803" pitchFamily="18" charset="0"/>
              </a:rPr>
              <a:t>Carbon Fiber Chevrolet Z06 Corvette </a:t>
            </a:r>
            <a:r>
              <a:rPr lang="en-US" sz="1100" dirty="0" smtClean="0">
                <a:latin typeface="Garamond" panose="02020404030301010803" pitchFamily="18" charset="0"/>
              </a:rPr>
              <a:t>[3]</a:t>
            </a:r>
            <a:endParaRPr lang="en-US" sz="1100" dirty="0">
              <a:latin typeface="Garamond" panose="02020404030301010803" pitchFamily="18" charset="0"/>
            </a:endParaRPr>
          </a:p>
        </p:txBody>
      </p:sp>
      <p:pic>
        <p:nvPicPr>
          <p:cNvPr id="4100" name="Picture 4" descr="http://www.raptorwraps.com/wp-content/uploads/2012/03/101610_carbon_fiber_corvette_z06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94" y="2909727"/>
            <a:ext cx="3178283" cy="24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2546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Material Selection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0812257"/>
              </p:ext>
            </p:extLst>
          </p:nvPr>
        </p:nvGraphicFramePr>
        <p:xfrm>
          <a:off x="702907" y="1819472"/>
          <a:ext cx="7924799" cy="333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548"/>
                <a:gridCol w="984806"/>
                <a:gridCol w="1043882"/>
                <a:gridCol w="922096"/>
                <a:gridCol w="1043882"/>
                <a:gridCol w="1191763"/>
                <a:gridCol w="713320"/>
                <a:gridCol w="852502"/>
              </a:tblGrid>
              <a:tr h="1236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Tensile Strength (</a:t>
                      </a:r>
                      <a:r>
                        <a:rPr lang="en-US" sz="1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Young Modulus (</a:t>
                      </a:r>
                      <a:r>
                        <a:rPr lang="en-US" sz="1400" b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Density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(g/cm</a:t>
                      </a:r>
                      <a:r>
                        <a:rPr lang="en-US" sz="14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Strength-to-weight ratio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Elongation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CTE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Price/Yard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($)</a:t>
                      </a:r>
                    </a:p>
                  </a:txBody>
                  <a:tcPr marL="117908" marR="117908" marT="0" marB="0" anchor="ctr"/>
                </a:tc>
              </a:tr>
              <a:tr h="1047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Carbon Fiber</a:t>
                      </a:r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4127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125 – 181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1.58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1013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1.05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 2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30 - 40</a:t>
                      </a:r>
                    </a:p>
                  </a:txBody>
                  <a:tcPr marL="117908" marR="117908" marT="0" marB="0" anchor="ctr"/>
                </a:tc>
              </a:tr>
              <a:tr h="1047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Glass Fiber</a:t>
                      </a:r>
                      <a:endParaRPr lang="en-US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3450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– 40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2.66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564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7 - 8</a:t>
                      </a:r>
                    </a:p>
                  </a:txBody>
                  <a:tcPr marL="117908" marR="1179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3 - 6</a:t>
                      </a:r>
                    </a:p>
                  </a:txBody>
                  <a:tcPr marL="117908" marR="117908" marT="0" marB="0"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11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Rogers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5941" y="1522809"/>
            <a:ext cx="447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Table 1. Carbon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Fiber vs. Glass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Fiber [ 4, 5,6 ]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00" y="97356"/>
            <a:ext cx="7924800" cy="53498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Material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Selection: Epoxy Resin 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95629"/>
            <a:ext cx="7924800" cy="4114800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Thermosetting network polymer = epoxide resin + polyamine hardener</a:t>
            </a:r>
          </a:p>
          <a:p>
            <a:pPr marL="742950" lvl="2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Strong</a:t>
            </a:r>
          </a:p>
          <a:p>
            <a:pPr marL="742950" lvl="2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Hard</a:t>
            </a:r>
          </a:p>
          <a:p>
            <a:pPr marL="742950" lvl="2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 Rigid 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Adhesive with strong resistance coatings and finishes</a:t>
            </a: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Used as the matrix in fiber reinforced plastics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12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Victoria Rogers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55693"/>
              </p:ext>
            </p:extLst>
          </p:nvPr>
        </p:nvGraphicFramePr>
        <p:xfrm>
          <a:off x="466534" y="3958706"/>
          <a:ext cx="7884366" cy="190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338"/>
                <a:gridCol w="1126338"/>
                <a:gridCol w="1126338"/>
                <a:gridCol w="1126338"/>
                <a:gridCol w="1344938"/>
                <a:gridCol w="907738"/>
                <a:gridCol w="1126338"/>
              </a:tblGrid>
              <a:tr h="11389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Material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Young Modulus (Gpa)</a:t>
                      </a:r>
                      <a:endParaRPr lang="en-US" sz="17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(g/cm</a:t>
                      </a:r>
                      <a:r>
                        <a:rPr lang="en-US" sz="17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Strength-to-weight ratio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Elongation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en-US" sz="17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r>
                        <a:rPr lang="en-US" sz="1700" b="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r>
                        <a:rPr lang="en-US" sz="1700" b="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7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(°C)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Price/half gallon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($)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</a:tr>
              <a:tr h="764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Epoxy Resin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7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– 1.15</a:t>
                      </a:r>
                      <a:endParaRPr lang="en-US" sz="17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n-US" sz="17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30 - 40</a:t>
                      </a:r>
                      <a:endParaRPr lang="en-US" sz="17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0596" marR="110596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59150" y="3589374"/>
            <a:ext cx="2696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Table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. Epoxy Resin [7]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6671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Analysis: Thrust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035698"/>
                <a:ext cx="7924800" cy="4679302"/>
              </a:xfrm>
            </p:spPr>
            <p:txBody>
              <a:bodyPr>
                <a:normAutofit lnSpcReduction="10000"/>
              </a:bodyPr>
              <a:lstStyle/>
              <a:p>
                <a:pPr lvl="4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𝑙𝑖𝑓𝑡𝑒𝑑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𝑟𝑜𝑡𝑜𝑟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𝑟𝑒𝑞𝑢𝑖𝑟𝑒𝑑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𝑡h𝑟𝑢𝑠𝑡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𝑜𝑡𝑜𝑟</m:t>
                    </m:r>
                  </m:oMath>
                </a14:m>
                <a:r>
                  <a:rPr lang="en-US" sz="2000" dirty="0" smtClean="0">
                    <a:latin typeface="Garamond" panose="02020404030301010803" pitchFamily="18" charset="0"/>
                    <a:cs typeface="Times New Roman" panose="02020603050405020304" pitchFamily="18" charset="0"/>
                  </a:rPr>
                  <a:t> </a:t>
                </a:r>
                <a:endParaRPr lang="en-US" i="1" dirty="0" smtClean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endParaRPr lang="en-US" i="1" dirty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𝑙𝑏𝑠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𝑟𝑜𝑡𝑜𝑟𝑠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≈37.5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𝑙𝑏𝑠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𝑡h𝑢𝑠𝑡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𝑜𝑡𝑜𝑟</m:t>
                    </m:r>
                  </m:oMath>
                </a14:m>
                <a:endParaRPr lang="en-US" sz="2000" dirty="0" smtClean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𝑙𝑏𝑠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𝑟𝑜𝑡𝑜𝑟𝑠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≈ 25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𝑙𝑏𝑠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𝑡h𝑢𝑠𝑡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𝑜𝑡𝑜𝑟</m:t>
                    </m:r>
                  </m:oMath>
                </a14:m>
                <a:endParaRPr lang="en-US" sz="2000" dirty="0" smtClean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Garamond" panose="02020404030301010803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pPr lvl="4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𝑙𝑏𝑠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𝑟𝑜𝑡𝑜𝑟𝑠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≈ 18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𝑙𝑏𝑠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𝑡h𝑢𝑠𝑡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𝑜𝑡𝑜𝑟</m:t>
                    </m:r>
                  </m:oMath>
                </a14:m>
                <a:r>
                  <a:rPr lang="en-US" sz="2000" dirty="0">
                    <a:latin typeface="Garamond" panose="02020404030301010803" pitchFamily="18" charset="0"/>
                    <a:cs typeface="Times New Roman" panose="02020603050405020304" pitchFamily="18" charset="0"/>
                  </a:rPr>
                  <a:t>	</a:t>
                </a:r>
                <a:endParaRPr lang="en-US" sz="2000" dirty="0" smtClean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Garamond" panose="02020404030301010803" pitchFamily="18" charset="0"/>
                  <a:cs typeface="Times New Roman" panose="020206030504050203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𝑙𝑏𝑠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𝑟𝑜𝑡𝑜𝑟𝑠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≈12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𝑙𝑏𝑠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𝑡h𝑢𝑠𝑡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𝑜𝑡𝑜𝑟</m:t>
                    </m:r>
                  </m:oMath>
                </a14:m>
                <a:r>
                  <a:rPr lang="en-US" sz="2000" dirty="0"/>
                  <a:t>	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035698"/>
                <a:ext cx="7924800" cy="467930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13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Nabulsi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5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15" y="188913"/>
            <a:ext cx="7924800" cy="41739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Analysis: Rotor 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400174"/>
              </p:ext>
            </p:extLst>
          </p:nvPr>
        </p:nvGraphicFramePr>
        <p:xfrm>
          <a:off x="228421" y="1074024"/>
          <a:ext cx="8498694" cy="4840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511"/>
                <a:gridCol w="1382511"/>
                <a:gridCol w="1098813"/>
                <a:gridCol w="755351"/>
                <a:gridCol w="919434"/>
                <a:gridCol w="791849"/>
                <a:gridCol w="701638"/>
                <a:gridCol w="608477"/>
                <a:gridCol w="858110"/>
              </a:tblGrid>
              <a:tr h="1648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R</a:t>
                      </a: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otor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Image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Kv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(rpm/v)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Weight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(lbs.)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Max Current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(A)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Max </a:t>
                      </a: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Voltage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V)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Power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W)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Shaft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(mm)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($)</a:t>
                      </a:r>
                      <a:endParaRPr lang="en-US" sz="15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</a:tr>
              <a:tr h="1595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Turnigy G60 Brushless Outrunner</a:t>
                      </a:r>
                      <a:endParaRPr lang="en-US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500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0.79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65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25</a:t>
                      </a:r>
                      <a:endParaRPr lang="en-US" sz="18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1500</a:t>
                      </a:r>
                      <a:endParaRPr lang="en-US" sz="18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endParaRPr lang="en-US" sz="18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solidFill>
                            <a:srgbClr val="B8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54</a:t>
                      </a:r>
                      <a:endParaRPr lang="en-US" sz="1800" b="0" cap="none" spc="0" dirty="0">
                        <a:ln w="0"/>
                        <a:solidFill>
                          <a:srgbClr val="B8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</a:tr>
              <a:tr h="1595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E-Flite Power 52 Brushless Outrunner</a:t>
                      </a:r>
                      <a:endParaRPr lang="en-US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590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0.76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65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22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1600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endParaRPr lang="en-US" sz="1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ln w="0"/>
                          <a:solidFill>
                            <a:srgbClr val="B8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Garamond" panose="02020404030301010803" pitchFamily="18" charset="0"/>
                        </a:rPr>
                        <a:t>109</a:t>
                      </a:r>
                      <a:endParaRPr lang="en-US" sz="1800" b="0" cap="none" spc="0" dirty="0">
                        <a:ln w="0"/>
                        <a:solidFill>
                          <a:srgbClr val="B8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3672" marR="73672" marT="0" marB="0" anchor="ctr"/>
                </a:tc>
              </a:tr>
            </a:tbl>
          </a:graphicData>
        </a:graphic>
      </p:graphicFrame>
      <p:pic>
        <p:nvPicPr>
          <p:cNvPr id="9" name="Picture 8" descr="Turnigy G60 Brushless Outrunner 500kv (.60 Glow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8" y="2764427"/>
            <a:ext cx="1278294" cy="125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e-fliterc.com/ProdInfo/EFL/250/EFLM4052A-2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68" y="4371653"/>
            <a:ext cx="1278294" cy="1208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17531" y="3981881"/>
            <a:ext cx="1327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4. G60 Rotor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4595" y="5577063"/>
            <a:ext cx="1473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5. E-Flite Rotor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14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Nabulsi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5209" y="731757"/>
            <a:ext cx="410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Table 3. Rotor Specification's [8]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4873"/>
            <a:ext cx="7924800" cy="43021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Analysis: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Battery 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5150436"/>
              </p:ext>
            </p:extLst>
          </p:nvPr>
        </p:nvGraphicFramePr>
        <p:xfrm>
          <a:off x="238124" y="1360603"/>
          <a:ext cx="8625956" cy="409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257"/>
                <a:gridCol w="1447257"/>
                <a:gridCol w="963501"/>
                <a:gridCol w="849085"/>
                <a:gridCol w="952172"/>
                <a:gridCol w="1098687"/>
                <a:gridCol w="1027283"/>
                <a:gridCol w="840714"/>
              </a:tblGrid>
              <a:tr h="1254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Battery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Image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Capacity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(mAh)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Voltage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(V)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Config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(s)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Discharge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(©)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Weight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(Pounds)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15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Turnigy Nano-Tech 5000mah 6S Lipo Pack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6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1.86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75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E-Flite 3200mah 6S Lipo Pack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en-US" sz="16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en-US" sz="16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7" descr="Turnigy nano-tech 5000mah 6S 65~130C Lipo Pack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3" y="2667990"/>
            <a:ext cx="1342442" cy="116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e-fliterc.com/ProdInfo/EFL/250/EFLB32006S30-2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38" y="4137301"/>
            <a:ext cx="1342442" cy="101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15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Nabulsi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5321" y="3801294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6. Nano-Tech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6138" y="5196208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7. E-Flite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8580" y="991271"/>
            <a:ext cx="344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Table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. Battery Specifications [9]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1141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Analysis: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Propeller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60117" y="1129004"/>
                <a:ext cx="8554675" cy="4585996"/>
              </a:xfrm>
            </p:spPr>
            <p:txBody>
              <a:bodyPr/>
              <a:lstStyle/>
              <a:p>
                <a:r>
                  <a:rPr lang="en-US" dirty="0" smtClean="0">
                    <a:latin typeface="Garamond" panose="02020404030301010803" pitchFamily="18" charset="0"/>
                    <a:cs typeface="Times New Roman" panose="02020603050405020304" pitchFamily="18" charset="0"/>
                  </a:rPr>
                  <a:t>The purpose of a propeller is to convert power (delivered by a rotating shaft) into thrust. </a:t>
                </a:r>
              </a:p>
              <a:p>
                <a:pPr lvl="4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𝑃𝑟𝑜𝑝𝑒𝑙𝑙𝑒𝑟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𝐸𝑓𝑓𝑖𝑐𝑖𝑒𝑛𝑐𝑦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𝑇h𝑟𝑢𝑠𝑡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𝑆𝑝𝑒𝑒𝑑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𝑃𝑜𝑤𝑒𝑟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=4.1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800" dirty="0">
                  <a:latin typeface="Garamond" panose="02020404030301010803" pitchFamily="18" charset="0"/>
                </a:endParaRPr>
              </a:p>
              <a:p>
                <a:pPr lvl="4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 (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𝑎𝑐𝑐𝑜𝑢𝑛𝑡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𝑢𝑛𝑖𝑡𝑠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>
                  <a:effectLst/>
                  <a:latin typeface="Garamond" panose="02020404030301010803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1828800" lvl="4" indent="0">
                  <a:buNone/>
                </a:pPr>
                <a:endParaRPr lang="en-US" sz="1800" dirty="0" smtClean="0">
                  <a:effectLst/>
                  <a:latin typeface="Garamond" panose="02020404030301010803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Garamond" panose="02020404030301010803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Larger diameter and pitch generates more thrust. </a:t>
                </a:r>
              </a:p>
              <a:p>
                <a:pPr mar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dirty="0" smtClean="0">
                  <a:effectLst/>
                  <a:latin typeface="Garamond" panose="02020404030301010803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Garamond" panose="02020404030301010803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16.5x10 plastic propeller only cost $6.75!</a:t>
                </a:r>
                <a:endParaRPr lang="en-US" dirty="0">
                  <a:effectLst/>
                  <a:latin typeface="Garamond" panose="02020404030301010803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60117" y="1129004"/>
                <a:ext cx="8554675" cy="4585996"/>
              </a:xfrm>
              <a:blipFill rotWithShape="0">
                <a:blip r:embed="rId2"/>
                <a:stretch>
                  <a:fillRect l="-356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Plastic Folding Propeller Assembly 16.5x10 (Alloy hub) (1pc/bag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90" y="3532025"/>
            <a:ext cx="335591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564155" y="5266777"/>
            <a:ext cx="2584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Plastic Propeller Assembly [10]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16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Nabulsi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6456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Comparison of Specifications: </a:t>
            </a:r>
            <a:endParaRPr lang="en-US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4517499"/>
              </p:ext>
            </p:extLst>
          </p:nvPr>
        </p:nvGraphicFramePr>
        <p:xfrm>
          <a:off x="161346" y="2283322"/>
          <a:ext cx="8755607" cy="243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801"/>
                <a:gridCol w="1250801"/>
                <a:gridCol w="1250801"/>
                <a:gridCol w="1250801"/>
                <a:gridCol w="1250801"/>
                <a:gridCol w="1250801"/>
                <a:gridCol w="1250801"/>
              </a:tblGrid>
              <a:tr h="4097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Designs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Motor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Battery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Propeller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Thrust Generated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Thrust Required 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($)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</a:tr>
              <a:tr h="4097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Presented Design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Turnigy G60 Brushless Outrunner</a:t>
                      </a:r>
                      <a:endParaRPr lang="en-U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Turnigy Nano-Tech 5000mah 6S Lipo Pack</a:t>
                      </a:r>
                      <a:endParaRPr lang="en-U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16.5x10 plastic propeller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25.7 lb.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Hex-copter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 = 25 lb.</a:t>
                      </a:r>
                    </a:p>
                    <a:p>
                      <a:pPr algn="ctr"/>
                      <a:endParaRPr lang="en-US" sz="14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Octo-copter = 18 lb. 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921</a:t>
                      </a:r>
                      <a:endParaRPr lang="en-US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</a:tr>
              <a:tr h="4097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FAMU/FSU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 Design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E-Flite Power 52 Brushless Outrunner</a:t>
                      </a:r>
                      <a:endParaRPr lang="en-U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E-Flite 3200mah 6S Lipo Pack</a:t>
                      </a:r>
                      <a:endParaRPr lang="en-U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16.5x5 plastic propeller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29.8 lb.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1278</a:t>
                      </a:r>
                      <a:endParaRPr lang="en-US" sz="1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101026" marR="101026" marT="50513" marB="50513" anchor="ctr"/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17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Nabulsi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8119" y="1878129"/>
            <a:ext cx="31077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Table 5. Comparison of Designs</a:t>
            </a:r>
            <a:endParaRPr lang="en-US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425158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Analysis: Frame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722" y="5113606"/>
            <a:ext cx="33538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Figure </a:t>
            </a:r>
            <a:r>
              <a:rPr lang="en-US" sz="1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9. </a:t>
            </a:r>
            <a:r>
              <a:rPr lang="en-US" sz="1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Hexacopter Design in Creo-Parametric 2.0</a:t>
            </a:r>
            <a:endParaRPr lang="en-US" sz="11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1" y="1595535"/>
            <a:ext cx="4440924" cy="351807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694" y="1595535"/>
            <a:ext cx="4665306" cy="34492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94646" y="5113605"/>
            <a:ext cx="332975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Figure </a:t>
            </a:r>
            <a:r>
              <a:rPr lang="en-US" sz="1100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10. Octocopter </a:t>
            </a:r>
            <a:r>
              <a:rPr lang="en-US" sz="1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Design in Creo-Parametric 2.0</a:t>
            </a:r>
            <a:endParaRPr lang="en-US" sz="11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18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 Nabulsi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36513"/>
            <a:ext cx="8353425" cy="496888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Analysis: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Microcontroller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35698"/>
            <a:ext cx="7924800" cy="467930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Brain of the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rotorcraft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Can be programmed on a computer and saved on the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chip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Low voltage requirement for operation (3.3-5V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Arduino Leonardo </a:t>
            </a:r>
            <a:endParaRPr lang="en-US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Analog and Digital pins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19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3518" y="6095522"/>
            <a:ext cx="292048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Johnson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90" y="2982287"/>
            <a:ext cx="3365560" cy="2659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0554" y="5643651"/>
            <a:ext cx="2019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11. Microcontroller [11]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301690" y="1600200"/>
            <a:ext cx="37338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0641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Team organization: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Taniwa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13076" y="1194318"/>
            <a:ext cx="8717848" cy="39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511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Analysis: </a:t>
            </a:r>
            <a:r>
              <a:rPr lang="en-US" dirty="0" err="1" smtClean="0">
                <a:latin typeface="Garamond" panose="02020404030301010803" pitchFamily="18" charset="0"/>
                <a:cs typeface="Times New Roman" panose="02020603050405020304" pitchFamily="18" charset="0"/>
              </a:rPr>
              <a:t>Imu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Measure and record the velocity, orientation, and gravitational forces acting on the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rotorcraft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Controls pitch, roll, and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yaw (X,Y,Z)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Either six or nine degrees of freedom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measured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Used to maneuver the craft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20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518" y="6095522"/>
            <a:ext cx="292048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Johnson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59" y="2928723"/>
            <a:ext cx="3485334" cy="2272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8294" y="5196378"/>
            <a:ext cx="1915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12. IMU sensor [11]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6456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Design &amp; Analysis: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Rc Transmitter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4025" y="1096347"/>
            <a:ext cx="7924800" cy="4114800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Uses frequencies to transmit radio waves between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antennas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Only certain frequencies are allowed for consumer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use</a:t>
            </a:r>
          </a:p>
          <a:p>
            <a:pPr marL="457200" lvl="1" indent="0">
              <a:buNone/>
            </a:pP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Allows control the rotorcraft with a remote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control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Connected to the microcontroller/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imu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sensor</a:t>
            </a: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20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3518" y="6095522"/>
            <a:ext cx="292048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Johnson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hackadaycom.files.wordpress.com/2011/07/remo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737" y="3505826"/>
            <a:ext cx="3359150" cy="21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8320" y="5614706"/>
            <a:ext cx="2027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13. RC Transmitter [11]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46456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Schedule: Gantt Chart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" y="821094"/>
            <a:ext cx="6228819" cy="50292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321159" y="821094"/>
            <a:ext cx="2822841" cy="5029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21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Louisny Dufresne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27795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Bill Of Materials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2393" y="5403405"/>
            <a:ext cx="247850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Budget: $2,500</a:t>
            </a:r>
            <a:endParaRPr lang="en-US" sz="2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0760841"/>
              </p:ext>
            </p:extLst>
          </p:nvPr>
        </p:nvGraphicFramePr>
        <p:xfrm>
          <a:off x="160117" y="793104"/>
          <a:ext cx="8190782" cy="443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753"/>
                <a:gridCol w="1232397"/>
                <a:gridCol w="1746072"/>
                <a:gridCol w="1746072"/>
                <a:gridCol w="1206488"/>
              </a:tblGrid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 Name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Unit Cost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0" marR="0" marT="0" marB="0" anchor="ctr"/>
                </a:tc>
              </a:tr>
              <a:tr h="4861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Turnigy G60 Brushless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435.44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Turnigy Nano-Tech 5000mah 6S Lipo Pack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466.80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Plastic Propeller Assembly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Arduino Leonardo with Headers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6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Adafruit 9-DOF IMU Breakout - L3GD20 + LSM303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7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HobbyKing SS Series 90-100A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Fiber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7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Epoxy Resin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822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Amount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$ 1025.95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23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Louisny Dufresne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116" y="1660849"/>
            <a:ext cx="3516145" cy="4124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Objective: Design and Manufacture of Rotorcraft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Fit in a military backpack (23x14.5x15)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Can carry a payload of at least 50 pounds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Made with COTS components (off the shelf)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Has a range of approximately 1 mile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Easy to maintain and use in the field.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16624" y="1660849"/>
            <a:ext cx="3733800" cy="412413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Garamond" panose="02020404030301010803" pitchFamily="18" charset="0"/>
                <a:cs typeface="Times New Roman" panose="02020603050405020304" pitchFamily="18" charset="0"/>
              </a:rPr>
              <a:t>Next Steps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Measure Phase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Meet with Our Sponsor figure out which design to go with.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Create Detail Drawing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Order Materials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74448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24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Louisny Dufresne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34489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References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858415"/>
            <a:ext cx="7924800" cy="5243805"/>
          </a:xfrm>
        </p:spPr>
        <p:txBody>
          <a:bodyPr>
            <a:normAutofit lnSpcReduction="10000"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[</a:t>
            </a:r>
            <a:r>
              <a:rPr lang="en-US" sz="1200" dirty="0" smtClean="0">
                <a:latin typeface="Garamond" panose="02020404030301010803" pitchFamily="18" charset="0"/>
              </a:rPr>
              <a:t>1] </a:t>
            </a:r>
            <a:r>
              <a:rPr lang="en-US" sz="1200" dirty="0">
                <a:latin typeface="Garamond" panose="02020404030301010803" pitchFamily="18" charset="0"/>
              </a:rPr>
              <a:t>"[RC Sailplanes, Gliders and Electrics]." </a:t>
            </a:r>
            <a:r>
              <a:rPr lang="en-US" sz="1200" i="1" dirty="0">
                <a:latin typeface="Garamond" panose="02020404030301010803" pitchFamily="18" charset="0"/>
              </a:rPr>
              <a:t>[</a:t>
            </a:r>
            <a:r>
              <a:rPr lang="en-US" sz="1200" i="1" dirty="0" err="1">
                <a:latin typeface="Garamond" panose="02020404030301010803" pitchFamily="18" charset="0"/>
              </a:rPr>
              <a:t>icare-icarus</a:t>
            </a:r>
            <a:r>
              <a:rPr lang="en-US" sz="1200" i="1" dirty="0">
                <a:latin typeface="Garamond" panose="02020404030301010803" pitchFamily="18" charset="0"/>
              </a:rPr>
              <a:t>]</a:t>
            </a:r>
            <a:r>
              <a:rPr lang="en-US" sz="1200" dirty="0">
                <a:latin typeface="Garamond" panose="02020404030301010803" pitchFamily="18" charset="0"/>
              </a:rPr>
              <a:t>. </a:t>
            </a:r>
            <a:r>
              <a:rPr lang="en-US" sz="1200" dirty="0" err="1">
                <a:latin typeface="Garamond" panose="02020404030301010803" pitchFamily="18" charset="0"/>
              </a:rPr>
              <a:t>N.p</a:t>
            </a:r>
            <a:r>
              <a:rPr lang="en-US" sz="1200" dirty="0">
                <a:latin typeface="Garamond" panose="02020404030301010803" pitchFamily="18" charset="0"/>
              </a:rPr>
              <a:t>.,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19 Oct. 2014. &lt;http://www.icare-icarus.com/CAM-Folding-Prop-16-x-10_p_413.html</a:t>
            </a:r>
            <a:r>
              <a:rPr lang="en-US" sz="1200" dirty="0" smtClean="0">
                <a:latin typeface="Garamond" panose="02020404030301010803" pitchFamily="18" charset="0"/>
              </a:rPr>
              <a:t>&gt;.</a:t>
            </a:r>
          </a:p>
          <a:p>
            <a:r>
              <a:rPr lang="en-US" sz="1200" dirty="0" smtClean="0">
                <a:latin typeface="Garamond" panose="02020404030301010803" pitchFamily="18" charset="0"/>
              </a:rPr>
              <a:t>[2] </a:t>
            </a:r>
            <a:r>
              <a:rPr lang="en-US" sz="1200" dirty="0">
                <a:latin typeface="Garamond" panose="02020404030301010803" pitchFamily="18" charset="0"/>
              </a:rPr>
              <a:t>"SMALL MOLLE ASSAULT BACKPACK MILITARY RUCKSACK ARMY NEW." </a:t>
            </a:r>
            <a:r>
              <a:rPr lang="en-US" sz="1200" i="1" dirty="0">
                <a:latin typeface="Garamond" panose="02020404030301010803" pitchFamily="18" charset="0"/>
              </a:rPr>
              <a:t>eBay</a:t>
            </a:r>
            <a:r>
              <a:rPr lang="en-US" sz="1200" dirty="0">
                <a:latin typeface="Garamond" panose="02020404030301010803" pitchFamily="18" charset="0"/>
              </a:rPr>
              <a:t>. </a:t>
            </a:r>
            <a:r>
              <a:rPr lang="en-US" sz="1200" dirty="0" err="1">
                <a:latin typeface="Garamond" panose="02020404030301010803" pitchFamily="18" charset="0"/>
              </a:rPr>
              <a:t>N.p</a:t>
            </a:r>
            <a:r>
              <a:rPr lang="en-US" sz="1200" dirty="0">
                <a:latin typeface="Garamond" panose="02020404030301010803" pitchFamily="18" charset="0"/>
              </a:rPr>
              <a:t>.,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22 Oct. 2014. &lt;http://www.ebay.com/itm/SMALL-MOLLE-ASSAULT-BACKPACK-MILITARY-RUCKSACK-ARMY-NEW-/170555911038</a:t>
            </a:r>
            <a:r>
              <a:rPr lang="en-US" sz="1200" dirty="0" smtClean="0">
                <a:latin typeface="Garamond" panose="02020404030301010803" pitchFamily="18" charset="0"/>
              </a:rPr>
              <a:t>&gt;.</a:t>
            </a:r>
          </a:p>
          <a:p>
            <a:r>
              <a:rPr lang="en-US" sz="1200" dirty="0" smtClean="0">
                <a:latin typeface="Garamond" panose="02020404030301010803" pitchFamily="18" charset="0"/>
              </a:rPr>
              <a:t>[3] </a:t>
            </a:r>
            <a:r>
              <a:rPr lang="en-US" sz="1200" dirty="0">
                <a:latin typeface="Garamond" panose="02020404030301010803" pitchFamily="18" charset="0"/>
              </a:rPr>
              <a:t>"Romeo Ferraris presents the 667 </a:t>
            </a:r>
            <a:r>
              <a:rPr lang="en-US" sz="1200" dirty="0" err="1">
                <a:latin typeface="Garamond" panose="02020404030301010803" pitchFamily="18" charset="0"/>
              </a:rPr>
              <a:t>hp</a:t>
            </a:r>
            <a:r>
              <a:rPr lang="en-US" sz="1200" dirty="0">
                <a:latin typeface="Garamond" panose="02020404030301010803" pitchFamily="18" charset="0"/>
              </a:rPr>
              <a:t> carbon fiber Corvette." </a:t>
            </a:r>
            <a:r>
              <a:rPr lang="en-US" sz="1200" i="1" dirty="0">
                <a:latin typeface="Garamond" panose="02020404030301010803" pitchFamily="18" charset="0"/>
              </a:rPr>
              <a:t>. 16997 car pictures at high resolution</a:t>
            </a:r>
            <a:r>
              <a:rPr lang="en-US" sz="1200" dirty="0">
                <a:latin typeface="Garamond" panose="02020404030301010803" pitchFamily="18" charset="0"/>
              </a:rPr>
              <a:t>. </a:t>
            </a:r>
            <a:r>
              <a:rPr lang="en-US" sz="1200" dirty="0" err="1">
                <a:latin typeface="Garamond" panose="02020404030301010803" pitchFamily="18" charset="0"/>
              </a:rPr>
              <a:t>N.p</a:t>
            </a:r>
            <a:r>
              <a:rPr lang="en-US" sz="1200" dirty="0">
                <a:latin typeface="Garamond" panose="02020404030301010803" pitchFamily="18" charset="0"/>
              </a:rPr>
              <a:t>.,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22 Oct. 2014. &lt;http://www.auto-power-girl.com/images-info/romeo_ferraris_presents_the_667_hp_carbon_fiber_corvette-5026-16997</a:t>
            </a:r>
            <a:r>
              <a:rPr lang="en-US" sz="1200" dirty="0" smtClean="0">
                <a:latin typeface="Garamond" panose="02020404030301010803" pitchFamily="18" charset="0"/>
              </a:rPr>
              <a:t>&gt;.</a:t>
            </a:r>
          </a:p>
          <a:p>
            <a:r>
              <a:rPr lang="en-US" sz="1200" dirty="0" smtClean="0">
                <a:latin typeface="Garamond" panose="02020404030301010803" pitchFamily="18" charset="0"/>
              </a:rPr>
              <a:t>[4] </a:t>
            </a:r>
            <a:r>
              <a:rPr lang="en-US" sz="1200" dirty="0">
                <a:latin typeface="Garamond" panose="02020404030301010803" pitchFamily="18" charset="0"/>
              </a:rPr>
              <a:t>"CARBON FIBER - GRAPHITE - KEVLAR." </a:t>
            </a:r>
            <a:r>
              <a:rPr lang="en-US" sz="1200" i="1" dirty="0">
                <a:latin typeface="Garamond" panose="02020404030301010803" pitchFamily="18" charset="0"/>
              </a:rPr>
              <a:t>CARBON FIBER - GRAPHITE - KEVLAR</a:t>
            </a:r>
            <a:r>
              <a:rPr lang="en-US" sz="1200" dirty="0">
                <a:latin typeface="Garamond" panose="02020404030301010803" pitchFamily="18" charset="0"/>
              </a:rPr>
              <a:t>. US Composites,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16 Oct. 2014</a:t>
            </a:r>
            <a:r>
              <a:rPr lang="en-US" sz="1200" dirty="0" smtClean="0">
                <a:latin typeface="Garamond" panose="02020404030301010803" pitchFamily="18" charset="0"/>
              </a:rPr>
              <a:t>.</a:t>
            </a:r>
            <a:r>
              <a:rPr lang="en-US" sz="1200" dirty="0">
                <a:latin typeface="Garamond" panose="02020404030301010803" pitchFamily="18" charset="0"/>
              </a:rPr>
              <a:t> </a:t>
            </a:r>
          </a:p>
          <a:p>
            <a:r>
              <a:rPr lang="en-US" sz="1200" dirty="0" smtClean="0">
                <a:latin typeface="Garamond" panose="02020404030301010803" pitchFamily="18" charset="0"/>
              </a:rPr>
              <a:t>[5] </a:t>
            </a:r>
            <a:r>
              <a:rPr lang="en-US" sz="1200" dirty="0" err="1">
                <a:latin typeface="Garamond" panose="02020404030301010803" pitchFamily="18" charset="0"/>
              </a:rPr>
              <a:t>DeMerchant</a:t>
            </a:r>
            <a:r>
              <a:rPr lang="en-US" sz="1200" dirty="0">
                <a:latin typeface="Garamond" panose="02020404030301010803" pitchFamily="18" charset="0"/>
              </a:rPr>
              <a:t>, </a:t>
            </a:r>
            <a:r>
              <a:rPr lang="en-US" sz="1200" dirty="0" err="1">
                <a:latin typeface="Garamond" panose="02020404030301010803" pitchFamily="18" charset="0"/>
              </a:rPr>
              <a:t>Cristine</a:t>
            </a:r>
            <a:r>
              <a:rPr lang="en-US" sz="1200" dirty="0">
                <a:latin typeface="Garamond" panose="02020404030301010803" pitchFamily="18" charset="0"/>
              </a:rPr>
              <a:t>. "Comparison of Carbon Fiber, Kevlar (Aramid) and E Glass Used in Composites for Boatbuilding." </a:t>
            </a:r>
            <a:r>
              <a:rPr lang="en-US" sz="1200" i="1" dirty="0">
                <a:latin typeface="Garamond" panose="02020404030301010803" pitchFamily="18" charset="0"/>
              </a:rPr>
              <a:t>Comparing the Characteristics of Glass, Kevlar (Aramid) and Carbon Fiber</a:t>
            </a:r>
            <a:r>
              <a:rPr lang="en-US" sz="1200" dirty="0">
                <a:latin typeface="Garamond" panose="02020404030301010803" pitchFamily="18" charset="0"/>
              </a:rPr>
              <a:t>. </a:t>
            </a:r>
            <a:r>
              <a:rPr lang="en-US" sz="1200" dirty="0" err="1">
                <a:latin typeface="Garamond" panose="02020404030301010803" pitchFamily="18" charset="0"/>
              </a:rPr>
              <a:t>N.p</a:t>
            </a:r>
            <a:r>
              <a:rPr lang="en-US" sz="1200" dirty="0">
                <a:latin typeface="Garamond" panose="02020404030301010803" pitchFamily="18" charset="0"/>
              </a:rPr>
              <a:t>.,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16 Oct. </a:t>
            </a:r>
            <a:r>
              <a:rPr lang="en-US" sz="1200" dirty="0" smtClean="0">
                <a:latin typeface="Garamond" panose="02020404030301010803" pitchFamily="18" charset="0"/>
              </a:rPr>
              <a:t>2014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[6] "High Strength Fiberglass." </a:t>
            </a:r>
            <a:r>
              <a:rPr lang="en-US" sz="1200" i="1" dirty="0">
                <a:latin typeface="Garamond" panose="02020404030301010803" pitchFamily="18" charset="0"/>
              </a:rPr>
              <a:t>- Fiberglass E Glass Woven Cloth, Fiberglass Cloth for Grinding Wheel Disc and Fiberglass S Glass Woven Cloth Manufacturer &amp; Supplier from Mumbai, India</a:t>
            </a:r>
            <a:r>
              <a:rPr lang="en-US" sz="1200" dirty="0">
                <a:latin typeface="Garamond" panose="02020404030301010803" pitchFamily="18" charset="0"/>
              </a:rPr>
              <a:t>. </a:t>
            </a:r>
            <a:r>
              <a:rPr lang="en-US" sz="1200" dirty="0" err="1">
                <a:latin typeface="Garamond" panose="02020404030301010803" pitchFamily="18" charset="0"/>
              </a:rPr>
              <a:t>N.p</a:t>
            </a:r>
            <a:r>
              <a:rPr lang="en-US" sz="1200" dirty="0">
                <a:latin typeface="Garamond" panose="02020404030301010803" pitchFamily="18" charset="0"/>
              </a:rPr>
              <a:t>.,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16 Oct. 2014</a:t>
            </a:r>
            <a:r>
              <a:rPr lang="en-US" sz="1200" dirty="0" smtClean="0">
                <a:latin typeface="Garamond" panose="02020404030301010803" pitchFamily="18" charset="0"/>
              </a:rPr>
              <a:t>. </a:t>
            </a:r>
          </a:p>
          <a:p>
            <a:r>
              <a:rPr lang="en-US" sz="1200" dirty="0" smtClean="0">
                <a:latin typeface="Garamond" panose="02020404030301010803" pitchFamily="18" charset="0"/>
              </a:rPr>
              <a:t>[7] </a:t>
            </a:r>
            <a:r>
              <a:rPr lang="en-US" sz="1200" dirty="0">
                <a:latin typeface="Garamond" panose="02020404030301010803" pitchFamily="18" charset="0"/>
              </a:rPr>
              <a:t>"Epoxy : Epoxy Resins and Hardeners." </a:t>
            </a:r>
            <a:r>
              <a:rPr lang="en-US" sz="1200" i="1" dirty="0">
                <a:latin typeface="Garamond" panose="02020404030301010803" pitchFamily="18" charset="0"/>
              </a:rPr>
              <a:t>Epoxy : Epoxy Resins and Hardeners</a:t>
            </a:r>
            <a:r>
              <a:rPr lang="en-US" sz="1200" dirty="0">
                <a:latin typeface="Garamond" panose="02020404030301010803" pitchFamily="18" charset="0"/>
              </a:rPr>
              <a:t>. US Composites, </a:t>
            </a:r>
            <a:r>
              <a:rPr lang="en-US" sz="1200" dirty="0" err="1">
                <a:latin typeface="Garamond" panose="02020404030301010803" pitchFamily="18" charset="0"/>
              </a:rPr>
              <a:t>n.d.</a:t>
            </a:r>
            <a:r>
              <a:rPr lang="en-US" sz="1200" dirty="0">
                <a:latin typeface="Garamond" panose="02020404030301010803" pitchFamily="18" charset="0"/>
              </a:rPr>
              <a:t> Web. 16 Oct. 2014</a:t>
            </a:r>
            <a:r>
              <a:rPr lang="en-US" sz="12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US" sz="1200" dirty="0" smtClean="0">
                <a:latin typeface="Garamond" panose="02020404030301010803" pitchFamily="18" charset="0"/>
              </a:rPr>
              <a:t>[8] </a:t>
            </a:r>
            <a:r>
              <a:rPr lang="en-US" sz="1100" dirty="0">
                <a:latin typeface="Garamond" panose="02020404030301010803" pitchFamily="18" charset="0"/>
              </a:rPr>
              <a:t>"Turnigy G60 Brushless Outrunner 500kv (.60 Glow)." </a:t>
            </a:r>
            <a:r>
              <a:rPr lang="en-US" sz="1100" i="1" dirty="0" err="1">
                <a:latin typeface="Garamond" panose="02020404030301010803" pitchFamily="18" charset="0"/>
              </a:rPr>
              <a:t>HobbyKing</a:t>
            </a:r>
            <a:r>
              <a:rPr lang="en-US" sz="1100" i="1" dirty="0">
                <a:latin typeface="Garamond" panose="02020404030301010803" pitchFamily="18" charset="0"/>
              </a:rPr>
              <a:t> Store</a:t>
            </a:r>
            <a:r>
              <a:rPr lang="en-US" sz="1100" dirty="0">
                <a:latin typeface="Garamond" panose="02020404030301010803" pitchFamily="18" charset="0"/>
              </a:rPr>
              <a:t>. </a:t>
            </a:r>
            <a:r>
              <a:rPr lang="en-US" sz="1100" dirty="0" err="1">
                <a:latin typeface="Garamond" panose="02020404030301010803" pitchFamily="18" charset="0"/>
              </a:rPr>
              <a:t>N.p</a:t>
            </a:r>
            <a:r>
              <a:rPr lang="en-US" sz="1100" dirty="0">
                <a:latin typeface="Garamond" panose="02020404030301010803" pitchFamily="18" charset="0"/>
              </a:rPr>
              <a:t>., </a:t>
            </a:r>
            <a:r>
              <a:rPr lang="en-US" sz="1100" dirty="0" err="1">
                <a:latin typeface="Garamond" panose="02020404030301010803" pitchFamily="18" charset="0"/>
              </a:rPr>
              <a:t>n.d.</a:t>
            </a:r>
            <a:r>
              <a:rPr lang="en-US" sz="1100" dirty="0">
                <a:latin typeface="Garamond" panose="02020404030301010803" pitchFamily="18" charset="0"/>
              </a:rPr>
              <a:t> Web. 19 Oct.2014.&lt;https://www.hobbyking.com/hobbyking/store/__19029__</a:t>
            </a:r>
            <a:r>
              <a:rPr lang="en-US" sz="1100" dirty="0" smtClean="0">
                <a:latin typeface="Garamond" panose="02020404030301010803" pitchFamily="18" charset="0"/>
              </a:rPr>
              <a:t>Turnigy_G60_Brushless_Outrun</a:t>
            </a:r>
          </a:p>
          <a:p>
            <a:r>
              <a:rPr lang="en-US" sz="1100" dirty="0" smtClean="0">
                <a:latin typeface="Garamond" panose="02020404030301010803" pitchFamily="18" charset="0"/>
              </a:rPr>
              <a:t>[9] </a:t>
            </a:r>
            <a:r>
              <a:rPr lang="en-US" sz="1100" dirty="0">
                <a:latin typeface="Garamond" panose="02020404030301010803" pitchFamily="18" charset="0"/>
              </a:rPr>
              <a:t>"Turnigy </a:t>
            </a:r>
            <a:r>
              <a:rPr lang="en-US" sz="1100" dirty="0" err="1">
                <a:latin typeface="Garamond" panose="02020404030301010803" pitchFamily="18" charset="0"/>
              </a:rPr>
              <a:t>nano</a:t>
            </a:r>
            <a:r>
              <a:rPr lang="en-US" sz="1100" dirty="0">
                <a:latin typeface="Garamond" panose="02020404030301010803" pitchFamily="18" charset="0"/>
              </a:rPr>
              <a:t>-tech 5000mah 6S 65~130C Lipo Pack." </a:t>
            </a:r>
            <a:r>
              <a:rPr lang="en-US" sz="1100" i="1" dirty="0" err="1">
                <a:latin typeface="Garamond" panose="02020404030301010803" pitchFamily="18" charset="0"/>
              </a:rPr>
              <a:t>HobbyKing</a:t>
            </a:r>
            <a:r>
              <a:rPr lang="en-US" sz="1100" i="1" dirty="0">
                <a:latin typeface="Garamond" panose="02020404030301010803" pitchFamily="18" charset="0"/>
              </a:rPr>
              <a:t> Store</a:t>
            </a:r>
            <a:r>
              <a:rPr lang="en-US" sz="1100" dirty="0">
                <a:latin typeface="Garamond" panose="02020404030301010803" pitchFamily="18" charset="0"/>
              </a:rPr>
              <a:t>. </a:t>
            </a:r>
            <a:r>
              <a:rPr lang="en-US" sz="1100" dirty="0" err="1">
                <a:latin typeface="Garamond" panose="02020404030301010803" pitchFamily="18" charset="0"/>
              </a:rPr>
              <a:t>N.p</a:t>
            </a:r>
            <a:r>
              <a:rPr lang="en-US" sz="1100" dirty="0">
                <a:latin typeface="Garamond" panose="02020404030301010803" pitchFamily="18" charset="0"/>
              </a:rPr>
              <a:t>., </a:t>
            </a:r>
            <a:r>
              <a:rPr lang="en-US" sz="1100" dirty="0" err="1">
                <a:latin typeface="Garamond" panose="02020404030301010803" pitchFamily="18" charset="0"/>
              </a:rPr>
              <a:t>n.d.</a:t>
            </a:r>
            <a:r>
              <a:rPr lang="en-US" sz="1100" dirty="0">
                <a:latin typeface="Garamond" panose="02020404030301010803" pitchFamily="18" charset="0"/>
              </a:rPr>
              <a:t> Web. 19 Oct.2014.&lt;http://www.hobbyking.com/hobbyking/store/__19156__</a:t>
            </a:r>
            <a:r>
              <a:rPr lang="en-US" sz="1100" dirty="0" smtClean="0">
                <a:latin typeface="Garamond" panose="02020404030301010803" pitchFamily="18" charset="0"/>
              </a:rPr>
              <a:t>Turnigy_nano_tech_5000mah_6S</a:t>
            </a:r>
          </a:p>
          <a:p>
            <a:r>
              <a:rPr lang="en-US" sz="1100" dirty="0" smtClean="0">
                <a:latin typeface="Garamond" panose="02020404030301010803" pitchFamily="18" charset="0"/>
              </a:rPr>
              <a:t>[10] </a:t>
            </a:r>
            <a:r>
              <a:rPr lang="en-US" sz="1100" dirty="0">
                <a:latin typeface="Garamond" panose="02020404030301010803" pitchFamily="18" charset="0"/>
              </a:rPr>
              <a:t>"- Propeller Performance Factors -." </a:t>
            </a:r>
            <a:r>
              <a:rPr lang="en-US" sz="1100" i="1" dirty="0">
                <a:latin typeface="Garamond" panose="02020404030301010803" pitchFamily="18" charset="0"/>
              </a:rPr>
              <a:t>Propeller Performance: An introduction, by EPI Inc.</a:t>
            </a:r>
            <a:r>
              <a:rPr lang="en-US" sz="1100" dirty="0">
                <a:latin typeface="Garamond" panose="02020404030301010803" pitchFamily="18" charset="0"/>
              </a:rPr>
              <a:t>. N.p.,n.d.Web.16Oct.2014.&lt;http://www.epieng.com/propeller_technology/selecting_a_propeller.htm&gt;. </a:t>
            </a:r>
            <a:endParaRPr lang="en-US" sz="1100" dirty="0" smtClean="0">
              <a:latin typeface="Garamond" panose="02020404030301010803" pitchFamily="18" charset="0"/>
            </a:endParaRPr>
          </a:p>
          <a:p>
            <a:r>
              <a:rPr lang="en-US" sz="1100" dirty="0" smtClean="0">
                <a:latin typeface="Garamond" panose="02020404030301010803" pitchFamily="18" charset="0"/>
              </a:rPr>
              <a:t>[11] </a:t>
            </a:r>
            <a:r>
              <a:rPr lang="en-US" sz="1100" dirty="0">
                <a:latin typeface="Garamond" panose="02020404030301010803" pitchFamily="18" charset="0"/>
              </a:rPr>
              <a:t>"How To Build A </a:t>
            </a:r>
            <a:r>
              <a:rPr lang="en-US" sz="1100" dirty="0" err="1">
                <a:latin typeface="Garamond" panose="02020404030301010803" pitchFamily="18" charset="0"/>
              </a:rPr>
              <a:t>Quadcopter</a:t>
            </a:r>
            <a:r>
              <a:rPr lang="en-US" sz="1100" dirty="0">
                <a:latin typeface="Garamond" panose="02020404030301010803" pitchFamily="18" charset="0"/>
              </a:rPr>
              <a:t>." </a:t>
            </a:r>
            <a:r>
              <a:rPr lang="en-US" sz="1100" i="1" dirty="0">
                <a:latin typeface="Garamond" panose="02020404030301010803" pitchFamily="18" charset="0"/>
              </a:rPr>
              <a:t>THE WORLD FROM MY POINT OF VIEW</a:t>
            </a:r>
            <a:r>
              <a:rPr lang="en-US" sz="1100" dirty="0">
                <a:latin typeface="Garamond" panose="02020404030301010803" pitchFamily="18" charset="0"/>
              </a:rPr>
              <a:t>. </a:t>
            </a:r>
            <a:r>
              <a:rPr lang="en-US" sz="1100" dirty="0" err="1">
                <a:latin typeface="Garamond" panose="02020404030301010803" pitchFamily="18" charset="0"/>
              </a:rPr>
              <a:t>N.p</a:t>
            </a:r>
            <a:r>
              <a:rPr lang="en-US" sz="1100" dirty="0">
                <a:latin typeface="Garamond" panose="02020404030301010803" pitchFamily="18" charset="0"/>
              </a:rPr>
              <a:t>., </a:t>
            </a:r>
            <a:r>
              <a:rPr lang="en-US" sz="1100" dirty="0" err="1">
                <a:latin typeface="Garamond" panose="02020404030301010803" pitchFamily="18" charset="0"/>
              </a:rPr>
              <a:t>n.d.</a:t>
            </a:r>
            <a:r>
              <a:rPr lang="en-US" sz="1100" dirty="0">
                <a:latin typeface="Garamond" panose="02020404030301010803" pitchFamily="18" charset="0"/>
              </a:rPr>
              <a:t> Web. 22 Oct. 2014. &lt;http://akashstevekhanna.wordpress.com/2014/03/01/2899/&gt;.</a:t>
            </a:r>
            <a:endParaRPr lang="en-US" sz="1100" dirty="0" smtClean="0">
              <a:latin typeface="Garamond" panose="02020404030301010803" pitchFamily="18" charset="0"/>
            </a:endParaRPr>
          </a:p>
          <a:p>
            <a:endParaRPr lang="en-US" sz="1200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25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Louisny Dufresne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753814"/>
            <a:ext cx="7924800" cy="5601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26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Louisny Dufresne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1600200"/>
            <a:ext cx="37338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613458"/>
            <a:ext cx="7924800" cy="7678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537"/>
            <a:ext cx="7924800" cy="496887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740" y="1294040"/>
            <a:ext cx="8839977" cy="2886074"/>
          </a:xfrm>
        </p:spPr>
        <p:txBody>
          <a:bodyPr>
            <a:noAutofit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 rotorcraft is a flying machine that uses lift generated by wings called rotor blades that revolve around a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mast [1].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Rotary unmanned aerial vehicles often fall into one of two classifications: 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high </a:t>
            </a:r>
            <a:r>
              <a:rPr lang="en-US" dirty="0">
                <a:latin typeface="Garamond" panose="02020404030301010803" pitchFamily="18" charset="0"/>
              </a:rPr>
              <a:t>payload capacity but low portability </a:t>
            </a:r>
            <a:endParaRPr lang="en-US" dirty="0" smtClean="0"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Garamond" panose="02020404030301010803" pitchFamily="18" charset="0"/>
              </a:rPr>
              <a:t>high </a:t>
            </a:r>
            <a:r>
              <a:rPr lang="en-US" dirty="0">
                <a:latin typeface="Garamond" panose="02020404030301010803" pitchFamily="18" charset="0"/>
              </a:rPr>
              <a:t>portability but a reduced payload capacity. </a:t>
            </a: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Taniwa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www.extremetech.com/wp-content/uploads/2013/06/Quadrotor-dynamics-348x19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63" y="3573624"/>
            <a:ext cx="3796649" cy="2002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84850" y="5549509"/>
            <a:ext cx="2337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Example of a Quad-rotor [1]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609600" y="1600200"/>
            <a:ext cx="37338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2546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Need statement 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97823"/>
            <a:ext cx="7924800" cy="4114800"/>
          </a:xfrm>
        </p:spPr>
        <p:txBody>
          <a:bodyPr/>
          <a:lstStyle/>
          <a:p>
            <a:r>
              <a:rPr lang="en-US" sz="1600" b="1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While there exist rotary unmanned aerial vehicles that carry high pay loads, they lack the portability for practical </a:t>
            </a:r>
            <a:r>
              <a:rPr lang="en-US" sz="1600" b="1" dirty="0" smtClean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applications.</a:t>
            </a:r>
          </a:p>
          <a:p>
            <a:endParaRPr lang="en-US" b="1" dirty="0" smtClean="0">
              <a:solidFill>
                <a:srgbClr val="FFFF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Increase in military applications since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1990s</a:t>
            </a:r>
          </a:p>
          <a:p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Thus attempting to create is a necessity for improvement</a:t>
            </a:r>
            <a:endParaRPr lang="en-GB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Taniwa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Ndebele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261243"/>
            <a:ext cx="7924800" cy="30638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SWOT Analysis Quadrants 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7976" y="846138"/>
            <a:ext cx="7877175" cy="48245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Strengths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Interdisciplinary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Open 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Sponsor and Resources</a:t>
            </a:r>
          </a:p>
          <a:p>
            <a:r>
              <a:rPr lang="en-US" dirty="0" smtClean="0"/>
              <a:t>Weaknesses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Large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One electrical engineer (managed by addition of Mitchell)</a:t>
            </a:r>
          </a:p>
          <a:p>
            <a:r>
              <a:rPr lang="en-US" dirty="0" smtClean="0"/>
              <a:t>Opportunities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Amazon “drones”, FAA guideline changes, military</a:t>
            </a:r>
          </a:p>
          <a:p>
            <a:r>
              <a:rPr lang="en-US" dirty="0" smtClean="0"/>
              <a:t>Threats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Current FAA guidelines are restrictive of commercial aircraft, limiting commercial applications of this rotorcraft</a:t>
            </a:r>
          </a:p>
        </p:txBody>
      </p:sp>
    </p:spTree>
    <p:extLst>
      <p:ext uri="{BB962C8B-B14F-4D97-AF65-F5344CB8AC3E}">
        <p14:creationId xmlns:p14="http://schemas.microsoft.com/office/powerpoint/2010/main" val="41576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678"/>
            <a:ext cx="7924800" cy="56511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SIPOC Analysis Chart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20716"/>
              </p:ext>
            </p:extLst>
          </p:nvPr>
        </p:nvGraphicFramePr>
        <p:xfrm>
          <a:off x="66491" y="1110342"/>
          <a:ext cx="8917464" cy="4555958"/>
        </p:xfrm>
        <a:graphic>
          <a:graphicData uri="http://schemas.openxmlformats.org/drawingml/2006/table">
            <a:tbl>
              <a:tblPr firstRow="1" firstCol="1" bandRow="1"/>
              <a:tblGrid>
                <a:gridCol w="1879736"/>
                <a:gridCol w="1699280"/>
                <a:gridCol w="2000038"/>
                <a:gridCol w="2000038"/>
                <a:gridCol w="1338372"/>
              </a:tblGrid>
              <a:tr h="325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4230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HPMI</a:t>
                      </a:r>
                      <a:r>
                        <a:rPr lang="en-US" sz="1700" baseline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Online retailers, College of Engineering departments.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 member's knowledge and training in design and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  <a:endParaRPr lang="en-US" sz="17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a rotorcraft that meets the customer's requirements and the manufacturing processes required to create the rotorcraft</a:t>
                      </a:r>
                      <a:endParaRPr lang="en-US" sz="17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Rotorcraft matching</a:t>
                      </a:r>
                      <a:r>
                        <a:rPr lang="en-US" sz="1700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our projects goal statement</a:t>
                      </a:r>
                      <a:endParaRPr lang="en-US" sz="17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Department of Industrial and</a:t>
                      </a:r>
                      <a:r>
                        <a:rPr lang="en-US" sz="1700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Manufacturing Engineering and Dr.Okoli</a:t>
                      </a:r>
                      <a:endParaRPr lang="en-US" sz="1700" dirty="0">
                        <a:effectLst/>
                        <a:latin typeface="Garamond" panose="020204040303010108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1205" marR="812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5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472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Goal Statement &amp;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objective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181100"/>
            <a:ext cx="7924800" cy="41148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Design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 rotorcraft that can: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Fit in a military backpack (23x14.5x15)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Can carry a payload of at least 50 pounds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Made with COTS components (off the shelf)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Has a range of approximately 1 mile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Easy to maintain and use in the </a:t>
            </a:r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field</a:t>
            </a:r>
          </a:p>
          <a:p>
            <a:pPr lvl="1"/>
            <a:endParaRPr lang="en-US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Design the manufacturing processes for this rotorcraft</a:t>
            </a:r>
          </a:p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Build a prototype of this rotorcraft</a:t>
            </a:r>
            <a:endParaRPr lang="en-US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7 of 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Kimberlee Steinman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98" y="5335761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Military Backpack [2]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539" y="2191552"/>
            <a:ext cx="3184071" cy="31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210550" cy="46831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Analysis of Customer Requirements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6009345"/>
            <a:ext cx="2425700" cy="69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2315" y="6009345"/>
            <a:ext cx="2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#31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8 of 26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518" y="6009345"/>
            <a:ext cx="292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Chabely Amo Fernandez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Manufacture of  Rotorcraft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773"/>
            <a:ext cx="9144000" cy="53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56921" y="2912520"/>
            <a:ext cx="7467600" cy="104200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House of Quality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724" t="7797" r="53822" b="23233"/>
          <a:stretch/>
        </p:blipFill>
        <p:spPr bwMode="auto">
          <a:xfrm>
            <a:off x="1709540" y="0"/>
            <a:ext cx="6926460" cy="6841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/>
          <a:srcRect l="24991" t="39402" r="67632" b="38980"/>
          <a:stretch/>
        </p:blipFill>
        <p:spPr bwMode="auto">
          <a:xfrm>
            <a:off x="2100943" y="3113314"/>
            <a:ext cx="3592286" cy="3472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23724" t="7798" r="53822" b="60598"/>
          <a:stretch/>
        </p:blipFill>
        <p:spPr bwMode="auto">
          <a:xfrm>
            <a:off x="1709540" y="1"/>
            <a:ext cx="6926460" cy="414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23724" t="7797" r="53822" b="23233"/>
          <a:stretch/>
        </p:blipFill>
        <p:spPr bwMode="auto">
          <a:xfrm>
            <a:off x="1709540" y="-1"/>
            <a:ext cx="6926460" cy="6841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2917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1569</TotalTime>
  <Words>1490</Words>
  <Application>Microsoft Office PowerPoint</Application>
  <PresentationFormat>On-screen Show (4:3)</PresentationFormat>
  <Paragraphs>430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Mincho</vt:lpstr>
      <vt:lpstr>Arial</vt:lpstr>
      <vt:lpstr>Arial Narrow</vt:lpstr>
      <vt:lpstr>Calibri</vt:lpstr>
      <vt:lpstr>Cambria Math</vt:lpstr>
      <vt:lpstr>Garamond</vt:lpstr>
      <vt:lpstr>Times New Roman</vt:lpstr>
      <vt:lpstr>Wingdings</vt:lpstr>
      <vt:lpstr>Horizon</vt:lpstr>
      <vt:lpstr>Design &amp; Manufacture of Rotorcraft</vt:lpstr>
      <vt:lpstr>Team organization:</vt:lpstr>
      <vt:lpstr>Background:</vt:lpstr>
      <vt:lpstr>Need statement </vt:lpstr>
      <vt:lpstr>SWOT Analysis Quadrants </vt:lpstr>
      <vt:lpstr>SIPOC Analysis Chart </vt:lpstr>
      <vt:lpstr>Goal Statement &amp; objective</vt:lpstr>
      <vt:lpstr>Analysis of Customer Requirements</vt:lpstr>
      <vt:lpstr>House of Quality </vt:lpstr>
      <vt:lpstr>Material Selection </vt:lpstr>
      <vt:lpstr>Material Selection </vt:lpstr>
      <vt:lpstr>Material Selection: Epoxy Resin </vt:lpstr>
      <vt:lpstr>Design &amp; Analysis: Thrust</vt:lpstr>
      <vt:lpstr>Design &amp; Analysis: Rotor </vt:lpstr>
      <vt:lpstr>Design &amp; Analysis: Battery </vt:lpstr>
      <vt:lpstr>Design &amp; Analysis: Propeller</vt:lpstr>
      <vt:lpstr>Comparison of Specifications: </vt:lpstr>
      <vt:lpstr>Design &amp; Analysis: Frame</vt:lpstr>
      <vt:lpstr>Design &amp; Analysis: Microcontroller</vt:lpstr>
      <vt:lpstr>Design &amp; Analysis: Imu </vt:lpstr>
      <vt:lpstr>Design &amp; Analysis: Rc Transmitter</vt:lpstr>
      <vt:lpstr>Schedule: Gantt Chart</vt:lpstr>
      <vt:lpstr>Bill Of Materials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Motors Company Key Ignition Negligence</dc:title>
  <dc:creator>Devin Stubbs</dc:creator>
  <cp:lastModifiedBy>studentpro</cp:lastModifiedBy>
  <cp:revision>105</cp:revision>
  <dcterms:created xsi:type="dcterms:W3CDTF">2014-09-07T23:40:57Z</dcterms:created>
  <dcterms:modified xsi:type="dcterms:W3CDTF">2014-11-19T18:26:45Z</dcterms:modified>
</cp:coreProperties>
</file>