
<file path=[Content_Types].xml><?xml version="1.0" encoding="utf-8"?>
<Types xmlns="http://schemas.openxmlformats.org/package/2006/content-types">
  <Default Extension="xml" ContentType="application/xml"/>
  <Default Extension="vsdx" ContentType="application/vnd.ms-visio.drawing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6" r:id="rId3"/>
    <p:sldId id="287" r:id="rId4"/>
    <p:sldId id="288" r:id="rId5"/>
    <p:sldId id="289" r:id="rId6"/>
    <p:sldId id="291" r:id="rId7"/>
    <p:sldId id="290" r:id="rId8"/>
    <p:sldId id="292" r:id="rId9"/>
    <p:sldId id="293" r:id="rId10"/>
    <p:sldId id="294" r:id="rId11"/>
    <p:sldId id="307" r:id="rId12"/>
    <p:sldId id="297" r:id="rId13"/>
    <p:sldId id="296" r:id="rId14"/>
    <p:sldId id="304" r:id="rId15"/>
    <p:sldId id="305" r:id="rId16"/>
    <p:sldId id="298" r:id="rId17"/>
    <p:sldId id="303" r:id="rId18"/>
    <p:sldId id="308" r:id="rId19"/>
    <p:sldId id="299" r:id="rId20"/>
    <p:sldId id="306" r:id="rId21"/>
    <p:sldId id="300" r:id="rId22"/>
    <p:sldId id="301" r:id="rId23"/>
    <p:sldId id="302" r:id="rId24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94572C-0B8D-4E24-AC9A-43E44489C3AA}">
          <p14:sldIdLst>
            <p14:sldId id="256"/>
            <p14:sldId id="286"/>
            <p14:sldId id="287"/>
            <p14:sldId id="288"/>
            <p14:sldId id="289"/>
            <p14:sldId id="291"/>
            <p14:sldId id="290"/>
            <p14:sldId id="292"/>
            <p14:sldId id="293"/>
            <p14:sldId id="294"/>
            <p14:sldId id="307"/>
            <p14:sldId id="297"/>
            <p14:sldId id="296"/>
            <p14:sldId id="304"/>
            <p14:sldId id="305"/>
            <p14:sldId id="298"/>
            <p14:sldId id="303"/>
            <p14:sldId id="308"/>
            <p14:sldId id="299"/>
            <p14:sldId id="306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6187" autoAdjust="0"/>
  </p:normalViewPr>
  <p:slideViewPr>
    <p:cSldViewPr snapToGrid="0">
      <p:cViewPr varScale="1">
        <p:scale>
          <a:sx n="80" d="100"/>
          <a:sy n="80" d="100"/>
        </p:scale>
        <p:origin x="-480" y="-1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1" Type="http://schemas.openxmlformats.org/officeDocument/2006/relationships/image" Target="../media/image10.png"/><Relationship Id="rId2" Type="http://schemas.openxmlformats.org/officeDocument/2006/relationships/image" Target="../media/image11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1" Type="http://schemas.openxmlformats.org/officeDocument/2006/relationships/image" Target="../media/image10.png"/><Relationship Id="rId2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9F6A4-E1E1-414D-A9BB-6610DFAA1275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763F9279-DA1A-49DF-994B-9F92C88C34B1}">
      <dgm:prSet phldrT="[Text]" custT="1"/>
      <dgm:spPr/>
      <dgm:t>
        <a:bodyPr anchor="ctr"/>
        <a:lstStyle/>
        <a:p>
          <a:r>
            <a:rPr lang="en-US" sz="2800" dirty="0" smtClean="0">
              <a:latin typeface="Garamond" panose="02020404030301010803" pitchFamily="18" charset="0"/>
            </a:rPr>
            <a:t>Thunder Power</a:t>
          </a:r>
          <a:r>
            <a:rPr lang="en-US" sz="2800" baseline="0" dirty="0" smtClean="0">
              <a:latin typeface="Garamond" panose="02020404030301010803" pitchFamily="18" charset="0"/>
            </a:rPr>
            <a:t> Lithium Polymer Battery </a:t>
          </a:r>
          <a:endParaRPr lang="en-US" sz="2800" dirty="0">
            <a:latin typeface="Garamond" panose="02020404030301010803" pitchFamily="18" charset="0"/>
          </a:endParaRPr>
        </a:p>
      </dgm:t>
    </dgm:pt>
    <dgm:pt modelId="{0AEEBBA1-5326-4DB7-8508-95E08FEC0597}" type="parTrans" cxnId="{63436940-E3A6-4CB4-9516-AB3904B4EF3D}">
      <dgm:prSet/>
      <dgm:spPr/>
      <dgm:t>
        <a:bodyPr/>
        <a:lstStyle/>
        <a:p>
          <a:endParaRPr lang="en-US"/>
        </a:p>
      </dgm:t>
    </dgm:pt>
    <dgm:pt modelId="{ECB8FA4C-1089-4CD9-B942-9A12AF76DE79}" type="sibTrans" cxnId="{63436940-E3A6-4CB4-9516-AB3904B4EF3D}">
      <dgm:prSet/>
      <dgm:spPr/>
      <dgm:t>
        <a:bodyPr/>
        <a:lstStyle/>
        <a:p>
          <a:endParaRPr lang="en-US"/>
        </a:p>
      </dgm:t>
    </dgm:pt>
    <dgm:pt modelId="{637E6F9E-F536-4284-A6CD-32D1A68F82CD}">
      <dgm:prSet phldrT="[Text]" custT="1"/>
      <dgm:spPr/>
      <dgm:t>
        <a:bodyPr anchor="ctr"/>
        <a:lstStyle/>
        <a:p>
          <a:r>
            <a:rPr lang="en-US" sz="2800" dirty="0" smtClean="0">
              <a:latin typeface="Garamond" panose="02020404030301010803" pitchFamily="18" charset="0"/>
            </a:rPr>
            <a:t>Electronic Speed Controller </a:t>
          </a:r>
          <a:endParaRPr lang="en-US" sz="2800" dirty="0">
            <a:latin typeface="Garamond" panose="02020404030301010803" pitchFamily="18" charset="0"/>
          </a:endParaRPr>
        </a:p>
      </dgm:t>
    </dgm:pt>
    <dgm:pt modelId="{B1E1945F-2151-490C-A6B8-862C4117595F}" type="parTrans" cxnId="{80714A7F-6FB4-4578-B8CD-63347BAF43E0}">
      <dgm:prSet/>
      <dgm:spPr/>
      <dgm:t>
        <a:bodyPr/>
        <a:lstStyle/>
        <a:p>
          <a:endParaRPr lang="en-US"/>
        </a:p>
      </dgm:t>
    </dgm:pt>
    <dgm:pt modelId="{AB693528-5BA2-484D-AB5A-7AFA31A3D5CC}" type="sibTrans" cxnId="{80714A7F-6FB4-4578-B8CD-63347BAF43E0}">
      <dgm:prSet/>
      <dgm:spPr/>
      <dgm:t>
        <a:bodyPr/>
        <a:lstStyle/>
        <a:p>
          <a:endParaRPr lang="en-US"/>
        </a:p>
      </dgm:t>
    </dgm:pt>
    <dgm:pt modelId="{9DC7EE94-B796-4CAC-9B3C-DA0D0C25D3C9}">
      <dgm:prSet phldrT="[Text]" custT="1"/>
      <dgm:spPr/>
      <dgm:t>
        <a:bodyPr anchor="ctr"/>
        <a:lstStyle/>
        <a:p>
          <a:pPr rtl="0"/>
          <a:r>
            <a:rPr lang="en-US" sz="2800" dirty="0" smtClean="0">
              <a:latin typeface="Garamond" panose="02020404030301010803" pitchFamily="18" charset="0"/>
            </a:rPr>
            <a:t>Electrifly Rimfire 1.60 Motor</a:t>
          </a:r>
          <a:endParaRPr lang="en-US" sz="2800" dirty="0">
            <a:latin typeface="Garamond" panose="02020404030301010803" pitchFamily="18" charset="0"/>
          </a:endParaRPr>
        </a:p>
      </dgm:t>
    </dgm:pt>
    <dgm:pt modelId="{A0C12B06-85CE-4B5F-95BD-C48AF9AE0E43}" type="parTrans" cxnId="{8558347C-8722-474C-AC38-9051453DDE29}">
      <dgm:prSet/>
      <dgm:spPr/>
      <dgm:t>
        <a:bodyPr/>
        <a:lstStyle/>
        <a:p>
          <a:endParaRPr lang="en-US"/>
        </a:p>
      </dgm:t>
    </dgm:pt>
    <dgm:pt modelId="{8BA4BC9B-79ED-4141-88E5-5CAD4DA9A3AC}" type="sibTrans" cxnId="{8558347C-8722-474C-AC38-9051453DDE29}">
      <dgm:prSet/>
      <dgm:spPr/>
      <dgm:t>
        <a:bodyPr/>
        <a:lstStyle/>
        <a:p>
          <a:endParaRPr lang="en-US"/>
        </a:p>
      </dgm:t>
    </dgm:pt>
    <dgm:pt modelId="{09BB12DE-992C-4026-8EEF-E7DCE19D53AE}">
      <dgm:prSet phldrT="[Text]" custT="1"/>
      <dgm:spPr/>
      <dgm:t>
        <a:bodyPr anchor="ctr"/>
        <a:lstStyle/>
        <a:p>
          <a:pPr rtl="0"/>
          <a:r>
            <a:rPr lang="en-US" sz="2800" dirty="0" smtClean="0">
              <a:latin typeface="Garamond" panose="02020404030301010803" pitchFamily="18" charset="0"/>
            </a:rPr>
            <a:t>Zinger Wood Propeller</a:t>
          </a:r>
          <a:r>
            <a:rPr lang="en-US" sz="2800" baseline="0" dirty="0" smtClean="0">
              <a:latin typeface="Garamond" panose="02020404030301010803" pitchFamily="18" charset="0"/>
            </a:rPr>
            <a:t> 18”x 10”</a:t>
          </a:r>
          <a:endParaRPr lang="en-US" sz="2800" dirty="0">
            <a:latin typeface="Garamond" panose="02020404030301010803" pitchFamily="18" charset="0"/>
          </a:endParaRPr>
        </a:p>
      </dgm:t>
    </dgm:pt>
    <dgm:pt modelId="{9FD19BF2-DD0A-4BFA-80EC-4D3E399EEC5A}" type="parTrans" cxnId="{7F1A7B2A-DE6C-4CC5-8416-2F89D1F6A65F}">
      <dgm:prSet/>
      <dgm:spPr/>
      <dgm:t>
        <a:bodyPr/>
        <a:lstStyle/>
        <a:p>
          <a:endParaRPr lang="en-US"/>
        </a:p>
      </dgm:t>
    </dgm:pt>
    <dgm:pt modelId="{5F86A0C4-AC5A-4673-A504-7FD2DF811AE3}" type="sibTrans" cxnId="{7F1A7B2A-DE6C-4CC5-8416-2F89D1F6A65F}">
      <dgm:prSet/>
      <dgm:spPr/>
      <dgm:t>
        <a:bodyPr/>
        <a:lstStyle/>
        <a:p>
          <a:endParaRPr lang="en-US"/>
        </a:p>
      </dgm:t>
    </dgm:pt>
    <dgm:pt modelId="{715BC0D0-9943-4062-A722-39F58D454CD1}" type="pres">
      <dgm:prSet presAssocID="{D669F6A4-E1E1-414D-A9BB-6610DFAA1275}" presName="Name0" presStyleCnt="0">
        <dgm:presLayoutVars>
          <dgm:dir/>
          <dgm:resizeHandles val="exact"/>
        </dgm:presLayoutVars>
      </dgm:prSet>
      <dgm:spPr/>
    </dgm:pt>
    <dgm:pt modelId="{9A334009-3D31-44F0-BDF0-F26375B3CA39}" type="pres">
      <dgm:prSet presAssocID="{D669F6A4-E1E1-414D-A9BB-6610DFAA1275}" presName="bkgdShp" presStyleLbl="alignAccFollowNode1" presStyleIdx="0" presStyleCnt="1"/>
      <dgm:spPr/>
    </dgm:pt>
    <dgm:pt modelId="{D384274B-46CA-4921-B83E-F5D079C26093}" type="pres">
      <dgm:prSet presAssocID="{D669F6A4-E1E1-414D-A9BB-6610DFAA1275}" presName="linComp" presStyleCnt="0"/>
      <dgm:spPr/>
    </dgm:pt>
    <dgm:pt modelId="{12316EF7-7594-424D-B63A-8015CDE45262}" type="pres">
      <dgm:prSet presAssocID="{763F9279-DA1A-49DF-994B-9F92C88C34B1}" presName="compNode" presStyleCnt="0"/>
      <dgm:spPr/>
    </dgm:pt>
    <dgm:pt modelId="{54EE34C1-A759-43A8-B6F4-478816A78B7D}" type="pres">
      <dgm:prSet presAssocID="{763F9279-DA1A-49DF-994B-9F92C88C34B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DD2C-16E2-4B67-BEEF-68289BF3DC16}" type="pres">
      <dgm:prSet presAssocID="{763F9279-DA1A-49DF-994B-9F92C88C34B1}" presName="invisiNode" presStyleLbl="node1" presStyleIdx="0" presStyleCnt="4"/>
      <dgm:spPr/>
    </dgm:pt>
    <dgm:pt modelId="{E11BFC6A-1EF1-44A6-8B3E-92491AA7B11D}" type="pres">
      <dgm:prSet presAssocID="{763F9279-DA1A-49DF-994B-9F92C88C34B1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57CB8B9F-BCA9-4CD1-B418-70F1EC541B14}" type="pres">
      <dgm:prSet presAssocID="{ECB8FA4C-1089-4CD9-B942-9A12AF76DE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9A5D5DB-858C-4F38-8217-A8DED3FA7FAF}" type="pres">
      <dgm:prSet presAssocID="{637E6F9E-F536-4284-A6CD-32D1A68F82CD}" presName="compNode" presStyleCnt="0"/>
      <dgm:spPr/>
    </dgm:pt>
    <dgm:pt modelId="{235342F3-0400-41EB-8ECE-AD3E839B2AAA}" type="pres">
      <dgm:prSet presAssocID="{637E6F9E-F536-4284-A6CD-32D1A68F82C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19CD1-D837-47C1-BC76-5398DE956DF2}" type="pres">
      <dgm:prSet presAssocID="{637E6F9E-F536-4284-A6CD-32D1A68F82CD}" presName="invisiNode" presStyleLbl="node1" presStyleIdx="1" presStyleCnt="4"/>
      <dgm:spPr/>
    </dgm:pt>
    <dgm:pt modelId="{79D9A999-0447-4483-AA33-DDAFE2D011E5}" type="pres">
      <dgm:prSet presAssocID="{637E6F9E-F536-4284-A6CD-32D1A68F82CD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C03B22B1-5BA0-458D-8448-47DE456C803A}" type="pres">
      <dgm:prSet presAssocID="{AB693528-5BA2-484D-AB5A-7AFA31A3D5C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1FB3F24-2DDA-4F74-854A-EA1253E63137}" type="pres">
      <dgm:prSet presAssocID="{9DC7EE94-B796-4CAC-9B3C-DA0D0C25D3C9}" presName="compNode" presStyleCnt="0"/>
      <dgm:spPr/>
    </dgm:pt>
    <dgm:pt modelId="{F9F540F2-8F36-4FB2-8F19-BA8737E13015}" type="pres">
      <dgm:prSet presAssocID="{9DC7EE94-B796-4CAC-9B3C-DA0D0C25D3C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DB550-4A3A-429C-A413-E56E2B58E5BC}" type="pres">
      <dgm:prSet presAssocID="{9DC7EE94-B796-4CAC-9B3C-DA0D0C25D3C9}" presName="invisiNode" presStyleLbl="node1" presStyleIdx="2" presStyleCnt="4"/>
      <dgm:spPr/>
    </dgm:pt>
    <dgm:pt modelId="{DF6675FA-6C35-49D4-9812-E97AEF19F42C}" type="pres">
      <dgm:prSet presAssocID="{9DC7EE94-B796-4CAC-9B3C-DA0D0C25D3C9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860AD4C5-3AE8-4D72-9C02-566E916FD9A8}" type="pres">
      <dgm:prSet presAssocID="{8BA4BC9B-79ED-4141-88E5-5CAD4DA9A3A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61CD004-13EF-420A-B411-97897686C2AC}" type="pres">
      <dgm:prSet presAssocID="{09BB12DE-992C-4026-8EEF-E7DCE19D53AE}" presName="compNode" presStyleCnt="0"/>
      <dgm:spPr/>
    </dgm:pt>
    <dgm:pt modelId="{7869DF6F-8EC3-464A-A7CC-226EBCF136B9}" type="pres">
      <dgm:prSet presAssocID="{09BB12DE-992C-4026-8EEF-E7DCE19D53A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7F48F-EB39-4679-946D-73060B42FC2B}" type="pres">
      <dgm:prSet presAssocID="{09BB12DE-992C-4026-8EEF-E7DCE19D53AE}" presName="invisiNode" presStyleLbl="node1" presStyleIdx="3" presStyleCnt="4"/>
      <dgm:spPr/>
    </dgm:pt>
    <dgm:pt modelId="{7E981BEB-38F0-4EC0-9595-C834060191AD}" type="pres">
      <dgm:prSet presAssocID="{09BB12DE-992C-4026-8EEF-E7DCE19D53AE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14F676BC-2E8F-4188-A75F-846A7918969A}" type="presOf" srcId="{763F9279-DA1A-49DF-994B-9F92C88C34B1}" destId="{54EE34C1-A759-43A8-B6F4-478816A78B7D}" srcOrd="0" destOrd="0" presId="urn:microsoft.com/office/officeart/2005/8/layout/pList2"/>
    <dgm:cxn modelId="{7F1A7B2A-DE6C-4CC5-8416-2F89D1F6A65F}" srcId="{D669F6A4-E1E1-414D-A9BB-6610DFAA1275}" destId="{09BB12DE-992C-4026-8EEF-E7DCE19D53AE}" srcOrd="3" destOrd="0" parTransId="{9FD19BF2-DD0A-4BFA-80EC-4D3E399EEC5A}" sibTransId="{5F86A0C4-AC5A-4673-A504-7FD2DF811AE3}"/>
    <dgm:cxn modelId="{9F7347B9-27ED-420B-B57A-E2804525A842}" type="presOf" srcId="{D669F6A4-E1E1-414D-A9BB-6610DFAA1275}" destId="{715BC0D0-9943-4062-A722-39F58D454CD1}" srcOrd="0" destOrd="0" presId="urn:microsoft.com/office/officeart/2005/8/layout/pList2"/>
    <dgm:cxn modelId="{80714A7F-6FB4-4578-B8CD-63347BAF43E0}" srcId="{D669F6A4-E1E1-414D-A9BB-6610DFAA1275}" destId="{637E6F9E-F536-4284-A6CD-32D1A68F82CD}" srcOrd="1" destOrd="0" parTransId="{B1E1945F-2151-490C-A6B8-862C4117595F}" sibTransId="{AB693528-5BA2-484D-AB5A-7AFA31A3D5CC}"/>
    <dgm:cxn modelId="{CF1425C7-5F50-46E5-9171-C083F0A734A9}" type="presOf" srcId="{AB693528-5BA2-484D-AB5A-7AFA31A3D5CC}" destId="{C03B22B1-5BA0-458D-8448-47DE456C803A}" srcOrd="0" destOrd="0" presId="urn:microsoft.com/office/officeart/2005/8/layout/pList2"/>
    <dgm:cxn modelId="{63436940-E3A6-4CB4-9516-AB3904B4EF3D}" srcId="{D669F6A4-E1E1-414D-A9BB-6610DFAA1275}" destId="{763F9279-DA1A-49DF-994B-9F92C88C34B1}" srcOrd="0" destOrd="0" parTransId="{0AEEBBA1-5326-4DB7-8508-95E08FEC0597}" sibTransId="{ECB8FA4C-1089-4CD9-B942-9A12AF76DE79}"/>
    <dgm:cxn modelId="{9AD283A1-94CC-4091-A8A9-8B6464C8C7B7}" type="presOf" srcId="{637E6F9E-F536-4284-A6CD-32D1A68F82CD}" destId="{235342F3-0400-41EB-8ECE-AD3E839B2AAA}" srcOrd="0" destOrd="0" presId="urn:microsoft.com/office/officeart/2005/8/layout/pList2"/>
    <dgm:cxn modelId="{1EFAD422-48EA-486D-BC9A-5329E9428FDD}" type="presOf" srcId="{9DC7EE94-B796-4CAC-9B3C-DA0D0C25D3C9}" destId="{F9F540F2-8F36-4FB2-8F19-BA8737E13015}" srcOrd="0" destOrd="0" presId="urn:microsoft.com/office/officeart/2005/8/layout/pList2"/>
    <dgm:cxn modelId="{14E07702-4D57-4800-A1E7-22315AF16FBB}" type="presOf" srcId="{8BA4BC9B-79ED-4141-88E5-5CAD4DA9A3AC}" destId="{860AD4C5-3AE8-4D72-9C02-566E916FD9A8}" srcOrd="0" destOrd="0" presId="urn:microsoft.com/office/officeart/2005/8/layout/pList2"/>
    <dgm:cxn modelId="{8F710223-8B6F-4906-88C7-63E75000EAC1}" type="presOf" srcId="{ECB8FA4C-1089-4CD9-B942-9A12AF76DE79}" destId="{57CB8B9F-BCA9-4CD1-B418-70F1EC541B14}" srcOrd="0" destOrd="0" presId="urn:microsoft.com/office/officeart/2005/8/layout/pList2"/>
    <dgm:cxn modelId="{15DB1660-4912-4850-A7A4-E7AE3E647742}" type="presOf" srcId="{09BB12DE-992C-4026-8EEF-E7DCE19D53AE}" destId="{7869DF6F-8EC3-464A-A7CC-226EBCF136B9}" srcOrd="0" destOrd="0" presId="urn:microsoft.com/office/officeart/2005/8/layout/pList2"/>
    <dgm:cxn modelId="{8558347C-8722-474C-AC38-9051453DDE29}" srcId="{D669F6A4-E1E1-414D-A9BB-6610DFAA1275}" destId="{9DC7EE94-B796-4CAC-9B3C-DA0D0C25D3C9}" srcOrd="2" destOrd="0" parTransId="{A0C12B06-85CE-4B5F-95BD-C48AF9AE0E43}" sibTransId="{8BA4BC9B-79ED-4141-88E5-5CAD4DA9A3AC}"/>
    <dgm:cxn modelId="{0DBACBFC-8D13-4489-8C65-E4EBA7924538}" type="presParOf" srcId="{715BC0D0-9943-4062-A722-39F58D454CD1}" destId="{9A334009-3D31-44F0-BDF0-F26375B3CA39}" srcOrd="0" destOrd="0" presId="urn:microsoft.com/office/officeart/2005/8/layout/pList2"/>
    <dgm:cxn modelId="{7B73B6C0-1CF9-476C-BFD4-391019FB93FC}" type="presParOf" srcId="{715BC0D0-9943-4062-A722-39F58D454CD1}" destId="{D384274B-46CA-4921-B83E-F5D079C26093}" srcOrd="1" destOrd="0" presId="urn:microsoft.com/office/officeart/2005/8/layout/pList2"/>
    <dgm:cxn modelId="{063BEB53-F22D-4195-AA1B-9C730E5A4BEE}" type="presParOf" srcId="{D384274B-46CA-4921-B83E-F5D079C26093}" destId="{12316EF7-7594-424D-B63A-8015CDE45262}" srcOrd="0" destOrd="0" presId="urn:microsoft.com/office/officeart/2005/8/layout/pList2"/>
    <dgm:cxn modelId="{4E283937-1DA1-4C2D-8033-DE61F84E6B68}" type="presParOf" srcId="{12316EF7-7594-424D-B63A-8015CDE45262}" destId="{54EE34C1-A759-43A8-B6F4-478816A78B7D}" srcOrd="0" destOrd="0" presId="urn:microsoft.com/office/officeart/2005/8/layout/pList2"/>
    <dgm:cxn modelId="{2F01D752-D504-4867-9072-DA99F756F722}" type="presParOf" srcId="{12316EF7-7594-424D-B63A-8015CDE45262}" destId="{2578DD2C-16E2-4B67-BEEF-68289BF3DC16}" srcOrd="1" destOrd="0" presId="urn:microsoft.com/office/officeart/2005/8/layout/pList2"/>
    <dgm:cxn modelId="{5964D40C-E88B-4D71-A160-E22889D5ADE4}" type="presParOf" srcId="{12316EF7-7594-424D-B63A-8015CDE45262}" destId="{E11BFC6A-1EF1-44A6-8B3E-92491AA7B11D}" srcOrd="2" destOrd="0" presId="urn:microsoft.com/office/officeart/2005/8/layout/pList2"/>
    <dgm:cxn modelId="{48F09028-42C8-4207-A80A-EE4A2A321476}" type="presParOf" srcId="{D384274B-46CA-4921-B83E-F5D079C26093}" destId="{57CB8B9F-BCA9-4CD1-B418-70F1EC541B14}" srcOrd="1" destOrd="0" presId="urn:microsoft.com/office/officeart/2005/8/layout/pList2"/>
    <dgm:cxn modelId="{0A9C2872-9E91-4673-A177-74F9DEB3BBBC}" type="presParOf" srcId="{D384274B-46CA-4921-B83E-F5D079C26093}" destId="{E9A5D5DB-858C-4F38-8217-A8DED3FA7FAF}" srcOrd="2" destOrd="0" presId="urn:microsoft.com/office/officeart/2005/8/layout/pList2"/>
    <dgm:cxn modelId="{A3603D86-FDEA-4001-9F23-5BB7073FB254}" type="presParOf" srcId="{E9A5D5DB-858C-4F38-8217-A8DED3FA7FAF}" destId="{235342F3-0400-41EB-8ECE-AD3E839B2AAA}" srcOrd="0" destOrd="0" presId="urn:microsoft.com/office/officeart/2005/8/layout/pList2"/>
    <dgm:cxn modelId="{AD380E34-A8EA-4BF4-B9C3-339C1DF05821}" type="presParOf" srcId="{E9A5D5DB-858C-4F38-8217-A8DED3FA7FAF}" destId="{1DB19CD1-D837-47C1-BC76-5398DE956DF2}" srcOrd="1" destOrd="0" presId="urn:microsoft.com/office/officeart/2005/8/layout/pList2"/>
    <dgm:cxn modelId="{1DC3AE81-9A17-4D2A-9D3D-B7CD1A757E0E}" type="presParOf" srcId="{E9A5D5DB-858C-4F38-8217-A8DED3FA7FAF}" destId="{79D9A999-0447-4483-AA33-DDAFE2D011E5}" srcOrd="2" destOrd="0" presId="urn:microsoft.com/office/officeart/2005/8/layout/pList2"/>
    <dgm:cxn modelId="{049B5316-C9C9-4051-889B-7DE0BEB447A1}" type="presParOf" srcId="{D384274B-46CA-4921-B83E-F5D079C26093}" destId="{C03B22B1-5BA0-458D-8448-47DE456C803A}" srcOrd="3" destOrd="0" presId="urn:microsoft.com/office/officeart/2005/8/layout/pList2"/>
    <dgm:cxn modelId="{8233BB2A-B818-4041-AA83-E7A06ECC7646}" type="presParOf" srcId="{D384274B-46CA-4921-B83E-F5D079C26093}" destId="{B1FB3F24-2DDA-4F74-854A-EA1253E63137}" srcOrd="4" destOrd="0" presId="urn:microsoft.com/office/officeart/2005/8/layout/pList2"/>
    <dgm:cxn modelId="{796A15DC-B3FA-401A-B548-4916E4943B70}" type="presParOf" srcId="{B1FB3F24-2DDA-4F74-854A-EA1253E63137}" destId="{F9F540F2-8F36-4FB2-8F19-BA8737E13015}" srcOrd="0" destOrd="0" presId="urn:microsoft.com/office/officeart/2005/8/layout/pList2"/>
    <dgm:cxn modelId="{8ECDB538-9A53-4C3D-A7B1-7885F492AE40}" type="presParOf" srcId="{B1FB3F24-2DDA-4F74-854A-EA1253E63137}" destId="{74CDB550-4A3A-429C-A413-E56E2B58E5BC}" srcOrd="1" destOrd="0" presId="urn:microsoft.com/office/officeart/2005/8/layout/pList2"/>
    <dgm:cxn modelId="{11E7A258-E103-442B-B0B8-1E6E60991485}" type="presParOf" srcId="{B1FB3F24-2DDA-4F74-854A-EA1253E63137}" destId="{DF6675FA-6C35-49D4-9812-E97AEF19F42C}" srcOrd="2" destOrd="0" presId="urn:microsoft.com/office/officeart/2005/8/layout/pList2"/>
    <dgm:cxn modelId="{E7E16E54-8EA8-4C47-81EF-D9E1F060678E}" type="presParOf" srcId="{D384274B-46CA-4921-B83E-F5D079C26093}" destId="{860AD4C5-3AE8-4D72-9C02-566E916FD9A8}" srcOrd="5" destOrd="0" presId="urn:microsoft.com/office/officeart/2005/8/layout/pList2"/>
    <dgm:cxn modelId="{C0D2FA6A-7A6A-4135-97A4-78F95E440946}" type="presParOf" srcId="{D384274B-46CA-4921-B83E-F5D079C26093}" destId="{F61CD004-13EF-420A-B411-97897686C2AC}" srcOrd="6" destOrd="0" presId="urn:microsoft.com/office/officeart/2005/8/layout/pList2"/>
    <dgm:cxn modelId="{87D23B48-BC30-468E-9EF6-251B447C1B6C}" type="presParOf" srcId="{F61CD004-13EF-420A-B411-97897686C2AC}" destId="{7869DF6F-8EC3-464A-A7CC-226EBCF136B9}" srcOrd="0" destOrd="0" presId="urn:microsoft.com/office/officeart/2005/8/layout/pList2"/>
    <dgm:cxn modelId="{AF0FAD56-BC7D-476E-B4EA-46A87DA3DD0A}" type="presParOf" srcId="{F61CD004-13EF-420A-B411-97897686C2AC}" destId="{7C57F48F-EB39-4679-946D-73060B42FC2B}" srcOrd="1" destOrd="0" presId="urn:microsoft.com/office/officeart/2005/8/layout/pList2"/>
    <dgm:cxn modelId="{64F1A4E5-20D6-4A43-A8F1-B4CCA62F3E98}" type="presParOf" srcId="{F61CD004-13EF-420A-B411-97897686C2AC}" destId="{7E981BEB-38F0-4EC0-9595-C834060191A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69F6A4-E1E1-414D-A9BB-6610DFAA1275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763F9279-DA1A-49DF-994B-9F92C88C34B1}">
      <dgm:prSet phldrT="[Text]" custT="1"/>
      <dgm:spPr/>
      <dgm:t>
        <a:bodyPr anchor="ctr"/>
        <a:lstStyle/>
        <a:p>
          <a:r>
            <a:rPr lang="en-US" sz="2800" dirty="0" smtClean="0">
              <a:latin typeface="Garamond" panose="02020404030301010803" pitchFamily="18" charset="0"/>
            </a:rPr>
            <a:t>Tighten Down Corner Braces </a:t>
          </a:r>
          <a:endParaRPr lang="en-US" sz="2800" dirty="0">
            <a:latin typeface="Garamond" panose="02020404030301010803" pitchFamily="18" charset="0"/>
          </a:endParaRPr>
        </a:p>
      </dgm:t>
    </dgm:pt>
    <dgm:pt modelId="{0AEEBBA1-5326-4DB7-8508-95E08FEC0597}" type="parTrans" cxnId="{63436940-E3A6-4CB4-9516-AB3904B4EF3D}">
      <dgm:prSet/>
      <dgm:spPr/>
      <dgm:t>
        <a:bodyPr/>
        <a:lstStyle/>
        <a:p>
          <a:endParaRPr lang="en-US"/>
        </a:p>
      </dgm:t>
    </dgm:pt>
    <dgm:pt modelId="{ECB8FA4C-1089-4CD9-B942-9A12AF76DE79}" type="sibTrans" cxnId="{63436940-E3A6-4CB4-9516-AB3904B4EF3D}">
      <dgm:prSet/>
      <dgm:spPr/>
      <dgm:t>
        <a:bodyPr/>
        <a:lstStyle/>
        <a:p>
          <a:endParaRPr lang="en-US"/>
        </a:p>
      </dgm:t>
    </dgm:pt>
    <dgm:pt modelId="{637E6F9E-F536-4284-A6CD-32D1A68F82CD}">
      <dgm:prSet phldrT="[Text]" custT="1"/>
      <dgm:spPr/>
      <dgm:t>
        <a:bodyPr anchor="ctr"/>
        <a:lstStyle/>
        <a:p>
          <a:r>
            <a:rPr lang="en-US" sz="2800" dirty="0" smtClean="0">
              <a:latin typeface="Garamond" panose="02020404030301010803" pitchFamily="18" charset="0"/>
            </a:rPr>
            <a:t>Insert Pins</a:t>
          </a:r>
          <a:endParaRPr lang="en-US" sz="2800" dirty="0">
            <a:latin typeface="Garamond" panose="02020404030301010803" pitchFamily="18" charset="0"/>
          </a:endParaRPr>
        </a:p>
      </dgm:t>
    </dgm:pt>
    <dgm:pt modelId="{B1E1945F-2151-490C-A6B8-862C4117595F}" type="parTrans" cxnId="{80714A7F-6FB4-4578-B8CD-63347BAF43E0}">
      <dgm:prSet/>
      <dgm:spPr/>
      <dgm:t>
        <a:bodyPr/>
        <a:lstStyle/>
        <a:p>
          <a:endParaRPr lang="en-US"/>
        </a:p>
      </dgm:t>
    </dgm:pt>
    <dgm:pt modelId="{AB693528-5BA2-484D-AB5A-7AFA31A3D5CC}" type="sibTrans" cxnId="{80714A7F-6FB4-4578-B8CD-63347BAF43E0}">
      <dgm:prSet/>
      <dgm:spPr/>
      <dgm:t>
        <a:bodyPr/>
        <a:lstStyle/>
        <a:p>
          <a:endParaRPr lang="en-US"/>
        </a:p>
      </dgm:t>
    </dgm:pt>
    <dgm:pt modelId="{9DC7EE94-B796-4CAC-9B3C-DA0D0C25D3C9}">
      <dgm:prSet phldrT="[Text]" custT="1"/>
      <dgm:spPr/>
      <dgm:t>
        <a:bodyPr anchor="ctr"/>
        <a:lstStyle/>
        <a:p>
          <a:pPr rtl="0"/>
          <a:r>
            <a:rPr lang="en-US" sz="2800" dirty="0" smtClean="0">
              <a:latin typeface="Garamond" panose="02020404030301010803" pitchFamily="18" charset="0"/>
            </a:rPr>
            <a:t>Insert Safety Mechanism for Pins</a:t>
          </a:r>
          <a:endParaRPr lang="en-US" sz="2800" dirty="0">
            <a:latin typeface="Garamond" panose="02020404030301010803" pitchFamily="18" charset="0"/>
          </a:endParaRPr>
        </a:p>
      </dgm:t>
    </dgm:pt>
    <dgm:pt modelId="{A0C12B06-85CE-4B5F-95BD-C48AF9AE0E43}" type="parTrans" cxnId="{8558347C-8722-474C-AC38-9051453DDE29}">
      <dgm:prSet/>
      <dgm:spPr/>
      <dgm:t>
        <a:bodyPr/>
        <a:lstStyle/>
        <a:p>
          <a:endParaRPr lang="en-US"/>
        </a:p>
      </dgm:t>
    </dgm:pt>
    <dgm:pt modelId="{8BA4BC9B-79ED-4141-88E5-5CAD4DA9A3AC}" type="sibTrans" cxnId="{8558347C-8722-474C-AC38-9051453DDE29}">
      <dgm:prSet/>
      <dgm:spPr/>
      <dgm:t>
        <a:bodyPr/>
        <a:lstStyle/>
        <a:p>
          <a:endParaRPr lang="en-US"/>
        </a:p>
      </dgm:t>
    </dgm:pt>
    <dgm:pt modelId="{715BC0D0-9943-4062-A722-39F58D454CD1}" type="pres">
      <dgm:prSet presAssocID="{D669F6A4-E1E1-414D-A9BB-6610DFAA1275}" presName="Name0" presStyleCnt="0">
        <dgm:presLayoutVars>
          <dgm:dir/>
          <dgm:resizeHandles val="exact"/>
        </dgm:presLayoutVars>
      </dgm:prSet>
      <dgm:spPr/>
    </dgm:pt>
    <dgm:pt modelId="{9A334009-3D31-44F0-BDF0-F26375B3CA39}" type="pres">
      <dgm:prSet presAssocID="{D669F6A4-E1E1-414D-A9BB-6610DFAA1275}" presName="bkgdShp" presStyleLbl="alignAccFollowNode1" presStyleIdx="0" presStyleCnt="1" custLinFactNeighborY="-6042"/>
      <dgm:spPr/>
    </dgm:pt>
    <dgm:pt modelId="{D384274B-46CA-4921-B83E-F5D079C26093}" type="pres">
      <dgm:prSet presAssocID="{D669F6A4-E1E1-414D-A9BB-6610DFAA1275}" presName="linComp" presStyleCnt="0"/>
      <dgm:spPr/>
    </dgm:pt>
    <dgm:pt modelId="{12316EF7-7594-424D-B63A-8015CDE45262}" type="pres">
      <dgm:prSet presAssocID="{763F9279-DA1A-49DF-994B-9F92C88C34B1}" presName="compNode" presStyleCnt="0"/>
      <dgm:spPr/>
    </dgm:pt>
    <dgm:pt modelId="{54EE34C1-A759-43A8-B6F4-478816A78B7D}" type="pres">
      <dgm:prSet presAssocID="{763F9279-DA1A-49DF-994B-9F92C88C34B1}" presName="node" presStyleLbl="node1" presStyleIdx="0" presStyleCnt="3" custScaleY="5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DD2C-16E2-4B67-BEEF-68289BF3DC16}" type="pres">
      <dgm:prSet presAssocID="{763F9279-DA1A-49DF-994B-9F92C88C34B1}" presName="invisiNode" presStyleLbl="node1" presStyleIdx="0" presStyleCnt="3"/>
      <dgm:spPr/>
    </dgm:pt>
    <dgm:pt modelId="{E11BFC6A-1EF1-44A6-8B3E-92491AA7B11D}" type="pres">
      <dgm:prSet presAssocID="{763F9279-DA1A-49DF-994B-9F92C88C34B1}" presName="imagNode" presStyleLbl="fgImgPlace1" presStyleIdx="0" presStyleCnt="3" custAng="16200000" custScaleY="1800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7CB8B9F-BCA9-4CD1-B418-70F1EC541B14}" type="pres">
      <dgm:prSet presAssocID="{ECB8FA4C-1089-4CD9-B942-9A12AF76DE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9A5D5DB-858C-4F38-8217-A8DED3FA7FAF}" type="pres">
      <dgm:prSet presAssocID="{637E6F9E-F536-4284-A6CD-32D1A68F82CD}" presName="compNode" presStyleCnt="0"/>
      <dgm:spPr/>
    </dgm:pt>
    <dgm:pt modelId="{235342F3-0400-41EB-8ECE-AD3E839B2AAA}" type="pres">
      <dgm:prSet presAssocID="{637E6F9E-F536-4284-A6CD-32D1A68F82CD}" presName="node" presStyleLbl="node1" presStyleIdx="1" presStyleCnt="3" custScaleY="55244" custLinFactNeighborX="1702" custLinFactNeighborY="-3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19CD1-D837-47C1-BC76-5398DE956DF2}" type="pres">
      <dgm:prSet presAssocID="{637E6F9E-F536-4284-A6CD-32D1A68F82CD}" presName="invisiNode" presStyleLbl="node1" presStyleIdx="1" presStyleCnt="3"/>
      <dgm:spPr/>
    </dgm:pt>
    <dgm:pt modelId="{79D9A999-0447-4483-AA33-DDAFE2D011E5}" type="pres">
      <dgm:prSet presAssocID="{637E6F9E-F536-4284-A6CD-32D1A68F82CD}" presName="imagNode" presStyleLbl="fgImgPlace1" presStyleIdx="1" presStyleCnt="3" custScaleY="192982" custLinFactNeighborX="-1110" custLinFactNeighborY="-641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03B22B1-5BA0-458D-8448-47DE456C803A}" type="pres">
      <dgm:prSet presAssocID="{AB693528-5BA2-484D-AB5A-7AFA31A3D5C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1FB3F24-2DDA-4F74-854A-EA1253E63137}" type="pres">
      <dgm:prSet presAssocID="{9DC7EE94-B796-4CAC-9B3C-DA0D0C25D3C9}" presName="compNode" presStyleCnt="0"/>
      <dgm:spPr/>
    </dgm:pt>
    <dgm:pt modelId="{F9F540F2-8F36-4FB2-8F19-BA8737E13015}" type="pres">
      <dgm:prSet presAssocID="{9DC7EE94-B796-4CAC-9B3C-DA0D0C25D3C9}" presName="node" presStyleLbl="node1" presStyleIdx="2" presStyleCnt="3" custScaleY="53893" custLinFactNeighborX="1702" custLinFactNeighborY="-3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DB550-4A3A-429C-A413-E56E2B58E5BC}" type="pres">
      <dgm:prSet presAssocID="{9DC7EE94-B796-4CAC-9B3C-DA0D0C25D3C9}" presName="invisiNode" presStyleLbl="node1" presStyleIdx="2" presStyleCnt="3"/>
      <dgm:spPr/>
    </dgm:pt>
    <dgm:pt modelId="{DF6675FA-6C35-49D4-9812-E97AEF19F42C}" type="pres">
      <dgm:prSet presAssocID="{9DC7EE94-B796-4CAC-9B3C-DA0D0C25D3C9}" presName="imagNode" presStyleLbl="fgImgPlace1" presStyleIdx="2" presStyleCnt="3" custScaleY="194267" custLinFactNeighborX="-426" custLinFactNeighborY="-801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</dgm:ptLst>
  <dgm:cxnLst>
    <dgm:cxn modelId="{1C496ECA-BB4E-4E9A-8C13-26B7AFE30ED2}" type="presOf" srcId="{AB693528-5BA2-484D-AB5A-7AFA31A3D5CC}" destId="{C03B22B1-5BA0-458D-8448-47DE456C803A}" srcOrd="0" destOrd="0" presId="urn:microsoft.com/office/officeart/2005/8/layout/pList2"/>
    <dgm:cxn modelId="{79E16E52-C803-41AA-BDCB-3109BFBF637D}" type="presOf" srcId="{763F9279-DA1A-49DF-994B-9F92C88C34B1}" destId="{54EE34C1-A759-43A8-B6F4-478816A78B7D}" srcOrd="0" destOrd="0" presId="urn:microsoft.com/office/officeart/2005/8/layout/pList2"/>
    <dgm:cxn modelId="{80714A7F-6FB4-4578-B8CD-63347BAF43E0}" srcId="{D669F6A4-E1E1-414D-A9BB-6610DFAA1275}" destId="{637E6F9E-F536-4284-A6CD-32D1A68F82CD}" srcOrd="1" destOrd="0" parTransId="{B1E1945F-2151-490C-A6B8-862C4117595F}" sibTransId="{AB693528-5BA2-484D-AB5A-7AFA31A3D5CC}"/>
    <dgm:cxn modelId="{D6C4DE60-6ACD-4B3B-B0FD-31CB8E6BDE72}" type="presOf" srcId="{637E6F9E-F536-4284-A6CD-32D1A68F82CD}" destId="{235342F3-0400-41EB-8ECE-AD3E839B2AAA}" srcOrd="0" destOrd="0" presId="urn:microsoft.com/office/officeart/2005/8/layout/pList2"/>
    <dgm:cxn modelId="{63436940-E3A6-4CB4-9516-AB3904B4EF3D}" srcId="{D669F6A4-E1E1-414D-A9BB-6610DFAA1275}" destId="{763F9279-DA1A-49DF-994B-9F92C88C34B1}" srcOrd="0" destOrd="0" parTransId="{0AEEBBA1-5326-4DB7-8508-95E08FEC0597}" sibTransId="{ECB8FA4C-1089-4CD9-B942-9A12AF76DE79}"/>
    <dgm:cxn modelId="{5EE9193E-FBB6-4FAE-B857-9BCCB2B5E555}" type="presOf" srcId="{ECB8FA4C-1089-4CD9-B942-9A12AF76DE79}" destId="{57CB8B9F-BCA9-4CD1-B418-70F1EC541B14}" srcOrd="0" destOrd="0" presId="urn:microsoft.com/office/officeart/2005/8/layout/pList2"/>
    <dgm:cxn modelId="{B51F3600-6776-4493-9E4A-DC19186BB0F8}" type="presOf" srcId="{D669F6A4-E1E1-414D-A9BB-6610DFAA1275}" destId="{715BC0D0-9943-4062-A722-39F58D454CD1}" srcOrd="0" destOrd="0" presId="urn:microsoft.com/office/officeart/2005/8/layout/pList2"/>
    <dgm:cxn modelId="{8558347C-8722-474C-AC38-9051453DDE29}" srcId="{D669F6A4-E1E1-414D-A9BB-6610DFAA1275}" destId="{9DC7EE94-B796-4CAC-9B3C-DA0D0C25D3C9}" srcOrd="2" destOrd="0" parTransId="{A0C12B06-85CE-4B5F-95BD-C48AF9AE0E43}" sibTransId="{8BA4BC9B-79ED-4141-88E5-5CAD4DA9A3AC}"/>
    <dgm:cxn modelId="{3D15D868-CF22-4E64-95D3-119D7F8CF58A}" type="presOf" srcId="{9DC7EE94-B796-4CAC-9B3C-DA0D0C25D3C9}" destId="{F9F540F2-8F36-4FB2-8F19-BA8737E13015}" srcOrd="0" destOrd="0" presId="urn:microsoft.com/office/officeart/2005/8/layout/pList2"/>
    <dgm:cxn modelId="{7F5128AB-6839-40B8-BE96-6BDB4A701346}" type="presParOf" srcId="{715BC0D0-9943-4062-A722-39F58D454CD1}" destId="{9A334009-3D31-44F0-BDF0-F26375B3CA39}" srcOrd="0" destOrd="0" presId="urn:microsoft.com/office/officeart/2005/8/layout/pList2"/>
    <dgm:cxn modelId="{85DE2A8C-94A7-48C2-ACD0-B72368592005}" type="presParOf" srcId="{715BC0D0-9943-4062-A722-39F58D454CD1}" destId="{D384274B-46CA-4921-B83E-F5D079C26093}" srcOrd="1" destOrd="0" presId="urn:microsoft.com/office/officeart/2005/8/layout/pList2"/>
    <dgm:cxn modelId="{B5BAEA3D-8612-4003-B8F3-89C50278E8D3}" type="presParOf" srcId="{D384274B-46CA-4921-B83E-F5D079C26093}" destId="{12316EF7-7594-424D-B63A-8015CDE45262}" srcOrd="0" destOrd="0" presId="urn:microsoft.com/office/officeart/2005/8/layout/pList2"/>
    <dgm:cxn modelId="{4AD43227-9696-4A1F-BF96-103F74B5FBE4}" type="presParOf" srcId="{12316EF7-7594-424D-B63A-8015CDE45262}" destId="{54EE34C1-A759-43A8-B6F4-478816A78B7D}" srcOrd="0" destOrd="0" presId="urn:microsoft.com/office/officeart/2005/8/layout/pList2"/>
    <dgm:cxn modelId="{8B90A120-897D-4B14-ABC0-AD305B4F5358}" type="presParOf" srcId="{12316EF7-7594-424D-B63A-8015CDE45262}" destId="{2578DD2C-16E2-4B67-BEEF-68289BF3DC16}" srcOrd="1" destOrd="0" presId="urn:microsoft.com/office/officeart/2005/8/layout/pList2"/>
    <dgm:cxn modelId="{0672BABE-FAA8-47A4-9E0F-408516D6590E}" type="presParOf" srcId="{12316EF7-7594-424D-B63A-8015CDE45262}" destId="{E11BFC6A-1EF1-44A6-8B3E-92491AA7B11D}" srcOrd="2" destOrd="0" presId="urn:microsoft.com/office/officeart/2005/8/layout/pList2"/>
    <dgm:cxn modelId="{D237B4C2-0E8A-482E-B939-3174195225FB}" type="presParOf" srcId="{D384274B-46CA-4921-B83E-F5D079C26093}" destId="{57CB8B9F-BCA9-4CD1-B418-70F1EC541B14}" srcOrd="1" destOrd="0" presId="urn:microsoft.com/office/officeart/2005/8/layout/pList2"/>
    <dgm:cxn modelId="{26E81B6B-94FE-4F68-8919-D219ECC9752E}" type="presParOf" srcId="{D384274B-46CA-4921-B83E-F5D079C26093}" destId="{E9A5D5DB-858C-4F38-8217-A8DED3FA7FAF}" srcOrd="2" destOrd="0" presId="urn:microsoft.com/office/officeart/2005/8/layout/pList2"/>
    <dgm:cxn modelId="{D49C55B4-93F3-4B43-8577-A6BF33E9B8B4}" type="presParOf" srcId="{E9A5D5DB-858C-4F38-8217-A8DED3FA7FAF}" destId="{235342F3-0400-41EB-8ECE-AD3E839B2AAA}" srcOrd="0" destOrd="0" presId="urn:microsoft.com/office/officeart/2005/8/layout/pList2"/>
    <dgm:cxn modelId="{EC258871-FA6F-4826-9238-BF068B7669F9}" type="presParOf" srcId="{E9A5D5DB-858C-4F38-8217-A8DED3FA7FAF}" destId="{1DB19CD1-D837-47C1-BC76-5398DE956DF2}" srcOrd="1" destOrd="0" presId="urn:microsoft.com/office/officeart/2005/8/layout/pList2"/>
    <dgm:cxn modelId="{6C4D48E4-ABD6-46CE-90E0-4B8C4DF79C46}" type="presParOf" srcId="{E9A5D5DB-858C-4F38-8217-A8DED3FA7FAF}" destId="{79D9A999-0447-4483-AA33-DDAFE2D011E5}" srcOrd="2" destOrd="0" presId="urn:microsoft.com/office/officeart/2005/8/layout/pList2"/>
    <dgm:cxn modelId="{4D91B94E-EB5A-4E38-81AB-853E84E56151}" type="presParOf" srcId="{D384274B-46CA-4921-B83E-F5D079C26093}" destId="{C03B22B1-5BA0-458D-8448-47DE456C803A}" srcOrd="3" destOrd="0" presId="urn:microsoft.com/office/officeart/2005/8/layout/pList2"/>
    <dgm:cxn modelId="{C9044AF8-FE03-4981-82F6-E66D00AEAA69}" type="presParOf" srcId="{D384274B-46CA-4921-B83E-F5D079C26093}" destId="{B1FB3F24-2DDA-4F74-854A-EA1253E63137}" srcOrd="4" destOrd="0" presId="urn:microsoft.com/office/officeart/2005/8/layout/pList2"/>
    <dgm:cxn modelId="{8B41CA38-9696-48AF-BE0B-DB9BF058C134}" type="presParOf" srcId="{B1FB3F24-2DDA-4F74-854A-EA1253E63137}" destId="{F9F540F2-8F36-4FB2-8F19-BA8737E13015}" srcOrd="0" destOrd="0" presId="urn:microsoft.com/office/officeart/2005/8/layout/pList2"/>
    <dgm:cxn modelId="{03DD4E08-BD1B-45E8-8996-8093BCBD838E}" type="presParOf" srcId="{B1FB3F24-2DDA-4F74-854A-EA1253E63137}" destId="{74CDB550-4A3A-429C-A413-E56E2B58E5BC}" srcOrd="1" destOrd="0" presId="urn:microsoft.com/office/officeart/2005/8/layout/pList2"/>
    <dgm:cxn modelId="{8CB9A189-285C-4BC4-A755-FD9FCD666933}" type="presParOf" srcId="{B1FB3F24-2DDA-4F74-854A-EA1253E63137}" destId="{DF6675FA-6C35-49D4-9812-E97AEF19F42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34009-3D31-44F0-BDF0-F26375B3CA39}">
      <dsp:nvSpPr>
        <dsp:cNvPr id="0" name=""/>
        <dsp:cNvSpPr/>
      </dsp:nvSpPr>
      <dsp:spPr>
        <a:xfrm>
          <a:off x="0" y="0"/>
          <a:ext cx="10058401" cy="21609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BFC6A-1EF1-44A6-8B3E-92491AA7B11D}">
      <dsp:nvSpPr>
        <dsp:cNvPr id="0" name=""/>
        <dsp:cNvSpPr/>
      </dsp:nvSpPr>
      <dsp:spPr>
        <a:xfrm>
          <a:off x="304522" y="288124"/>
          <a:ext cx="2197524" cy="15846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E34C1-A759-43A8-B6F4-478816A78B7D}">
      <dsp:nvSpPr>
        <dsp:cNvPr id="0" name=""/>
        <dsp:cNvSpPr/>
      </dsp:nvSpPr>
      <dsp:spPr>
        <a:xfrm rot="10800000">
          <a:off x="304522" y="2160931"/>
          <a:ext cx="2197524" cy="26411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Garamond" panose="02020404030301010803" pitchFamily="18" charset="0"/>
            </a:rPr>
            <a:t>Thunder Power</a:t>
          </a:r>
          <a:r>
            <a:rPr lang="en-US" sz="2800" kern="1200" baseline="0" dirty="0" smtClean="0">
              <a:latin typeface="Garamond" panose="02020404030301010803" pitchFamily="18" charset="0"/>
            </a:rPr>
            <a:t> Lithium Polymer Battery </a:t>
          </a:r>
          <a:endParaRPr lang="en-US" sz="2800" kern="1200" dirty="0">
            <a:latin typeface="Garamond" panose="02020404030301010803" pitchFamily="18" charset="0"/>
          </a:endParaRPr>
        </a:p>
      </dsp:txBody>
      <dsp:txXfrm rot="10800000">
        <a:off x="372103" y="2160931"/>
        <a:ext cx="2062362" cy="2573557"/>
      </dsp:txXfrm>
    </dsp:sp>
    <dsp:sp modelId="{79D9A999-0447-4483-AA33-DDAFE2D011E5}">
      <dsp:nvSpPr>
        <dsp:cNvPr id="0" name=""/>
        <dsp:cNvSpPr/>
      </dsp:nvSpPr>
      <dsp:spPr>
        <a:xfrm>
          <a:off x="2721799" y="288124"/>
          <a:ext cx="2197524" cy="15846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342F3-0400-41EB-8ECE-AD3E839B2AAA}">
      <dsp:nvSpPr>
        <dsp:cNvPr id="0" name=""/>
        <dsp:cNvSpPr/>
      </dsp:nvSpPr>
      <dsp:spPr>
        <a:xfrm rot="10800000">
          <a:off x="2721799" y="2160931"/>
          <a:ext cx="2197524" cy="26411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Garamond" panose="02020404030301010803" pitchFamily="18" charset="0"/>
            </a:rPr>
            <a:t>Electronic Speed Controller </a:t>
          </a:r>
          <a:endParaRPr lang="en-US" sz="2800" kern="1200" dirty="0">
            <a:latin typeface="Garamond" panose="02020404030301010803" pitchFamily="18" charset="0"/>
          </a:endParaRPr>
        </a:p>
      </dsp:txBody>
      <dsp:txXfrm rot="10800000">
        <a:off x="2789380" y="2160931"/>
        <a:ext cx="2062362" cy="2573557"/>
      </dsp:txXfrm>
    </dsp:sp>
    <dsp:sp modelId="{DF6675FA-6C35-49D4-9812-E97AEF19F42C}">
      <dsp:nvSpPr>
        <dsp:cNvPr id="0" name=""/>
        <dsp:cNvSpPr/>
      </dsp:nvSpPr>
      <dsp:spPr>
        <a:xfrm>
          <a:off x="5139076" y="288124"/>
          <a:ext cx="2197524" cy="15846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540F2-8F36-4FB2-8F19-BA8737E13015}">
      <dsp:nvSpPr>
        <dsp:cNvPr id="0" name=""/>
        <dsp:cNvSpPr/>
      </dsp:nvSpPr>
      <dsp:spPr>
        <a:xfrm rot="10800000">
          <a:off x="5139076" y="2160931"/>
          <a:ext cx="2197524" cy="26411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Garamond" panose="02020404030301010803" pitchFamily="18" charset="0"/>
            </a:rPr>
            <a:t>Electrifly Rimfire 1.60 Motor</a:t>
          </a:r>
          <a:endParaRPr lang="en-US" sz="2800" kern="1200" dirty="0">
            <a:latin typeface="Garamond" panose="02020404030301010803" pitchFamily="18" charset="0"/>
          </a:endParaRPr>
        </a:p>
      </dsp:txBody>
      <dsp:txXfrm rot="10800000">
        <a:off x="5206657" y="2160931"/>
        <a:ext cx="2062362" cy="2573557"/>
      </dsp:txXfrm>
    </dsp:sp>
    <dsp:sp modelId="{7E981BEB-38F0-4EC0-9595-C834060191AD}">
      <dsp:nvSpPr>
        <dsp:cNvPr id="0" name=""/>
        <dsp:cNvSpPr/>
      </dsp:nvSpPr>
      <dsp:spPr>
        <a:xfrm>
          <a:off x="7556354" y="288124"/>
          <a:ext cx="2197524" cy="15846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9DF6F-8EC3-464A-A7CC-226EBCF136B9}">
      <dsp:nvSpPr>
        <dsp:cNvPr id="0" name=""/>
        <dsp:cNvSpPr/>
      </dsp:nvSpPr>
      <dsp:spPr>
        <a:xfrm rot="10800000">
          <a:off x="7556354" y="2160931"/>
          <a:ext cx="2197524" cy="26411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Garamond" panose="02020404030301010803" pitchFamily="18" charset="0"/>
            </a:rPr>
            <a:t>Zinger Wood Propeller</a:t>
          </a:r>
          <a:r>
            <a:rPr lang="en-US" sz="2800" kern="1200" baseline="0" dirty="0" smtClean="0">
              <a:latin typeface="Garamond" panose="02020404030301010803" pitchFamily="18" charset="0"/>
            </a:rPr>
            <a:t> 18”x 10”</a:t>
          </a:r>
          <a:endParaRPr lang="en-US" sz="2800" kern="1200" dirty="0">
            <a:latin typeface="Garamond" panose="02020404030301010803" pitchFamily="18" charset="0"/>
          </a:endParaRPr>
        </a:p>
      </dsp:txBody>
      <dsp:txXfrm rot="10800000">
        <a:off x="7623935" y="2160931"/>
        <a:ext cx="2062362" cy="2573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34009-3D31-44F0-BDF0-F26375B3CA39}">
      <dsp:nvSpPr>
        <dsp:cNvPr id="0" name=""/>
        <dsp:cNvSpPr/>
      </dsp:nvSpPr>
      <dsp:spPr>
        <a:xfrm>
          <a:off x="0" y="0"/>
          <a:ext cx="10160000" cy="21602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BFC6A-1EF1-44A6-8B3E-92491AA7B11D}">
      <dsp:nvSpPr>
        <dsp:cNvPr id="0" name=""/>
        <dsp:cNvSpPr/>
      </dsp:nvSpPr>
      <dsp:spPr>
        <a:xfrm rot="16200000">
          <a:off x="304800" y="137772"/>
          <a:ext cx="2984499" cy="28525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E34C1-A759-43A8-B6F4-478816A78B7D}">
      <dsp:nvSpPr>
        <dsp:cNvPr id="0" name=""/>
        <dsp:cNvSpPr/>
      </dsp:nvSpPr>
      <dsp:spPr>
        <a:xfrm rot="10800000">
          <a:off x="304800" y="3194651"/>
          <a:ext cx="2984499" cy="15393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Garamond" panose="02020404030301010803" pitchFamily="18" charset="0"/>
            </a:rPr>
            <a:t>Tighten Down Corner Braces </a:t>
          </a:r>
          <a:endParaRPr lang="en-US" sz="2800" kern="1200" dirty="0">
            <a:latin typeface="Garamond" panose="02020404030301010803" pitchFamily="18" charset="0"/>
          </a:endParaRPr>
        </a:p>
      </dsp:txBody>
      <dsp:txXfrm rot="10800000">
        <a:off x="352141" y="3194651"/>
        <a:ext cx="2889817" cy="1492024"/>
      </dsp:txXfrm>
    </dsp:sp>
    <dsp:sp modelId="{79D9A999-0447-4483-AA33-DDAFE2D011E5}">
      <dsp:nvSpPr>
        <dsp:cNvPr id="0" name=""/>
        <dsp:cNvSpPr/>
      </dsp:nvSpPr>
      <dsp:spPr>
        <a:xfrm>
          <a:off x="3554622" y="5174"/>
          <a:ext cx="2984499" cy="30572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342F3-0400-41EB-8ECE-AD3E839B2AAA}">
      <dsp:nvSpPr>
        <dsp:cNvPr id="0" name=""/>
        <dsp:cNvSpPr/>
      </dsp:nvSpPr>
      <dsp:spPr>
        <a:xfrm rot="10800000">
          <a:off x="3638546" y="3212464"/>
          <a:ext cx="2984499" cy="145862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Garamond" panose="02020404030301010803" pitchFamily="18" charset="0"/>
            </a:rPr>
            <a:t>Insert Pins</a:t>
          </a:r>
          <a:endParaRPr lang="en-US" sz="2800" kern="1200" dirty="0">
            <a:latin typeface="Garamond" panose="02020404030301010803" pitchFamily="18" charset="0"/>
          </a:endParaRPr>
        </a:p>
      </dsp:txBody>
      <dsp:txXfrm rot="10800000">
        <a:off x="3683404" y="3212464"/>
        <a:ext cx="2894783" cy="1413765"/>
      </dsp:txXfrm>
    </dsp:sp>
    <dsp:sp modelId="{DF6675FA-6C35-49D4-9812-E97AEF19F42C}">
      <dsp:nvSpPr>
        <dsp:cNvPr id="0" name=""/>
        <dsp:cNvSpPr/>
      </dsp:nvSpPr>
      <dsp:spPr>
        <a:xfrm>
          <a:off x="6857986" y="0"/>
          <a:ext cx="2984499" cy="30775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540F2-8F36-4FB2-8F19-BA8737E13015}">
      <dsp:nvSpPr>
        <dsp:cNvPr id="0" name=""/>
        <dsp:cNvSpPr/>
      </dsp:nvSpPr>
      <dsp:spPr>
        <a:xfrm rot="10800000">
          <a:off x="6921496" y="3254657"/>
          <a:ext cx="2984499" cy="14229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Garamond" panose="02020404030301010803" pitchFamily="18" charset="0"/>
            </a:rPr>
            <a:t>Insert Safety Mechanism for Pins</a:t>
          </a:r>
          <a:endParaRPr lang="en-US" sz="2800" kern="1200" dirty="0">
            <a:latin typeface="Garamond" panose="02020404030301010803" pitchFamily="18" charset="0"/>
          </a:endParaRPr>
        </a:p>
      </dsp:txBody>
      <dsp:txXfrm rot="10800000">
        <a:off x="6965257" y="3254657"/>
        <a:ext cx="2896977" cy="1379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FEF28-DB74-4822-BFD5-9C1A5591B71D}" type="datetimeFigureOut">
              <a:rPr lang="en-US" smtClean="0"/>
              <a:t>4/12/15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9D2A5-B07A-4639-B3F6-1FECAB227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70C4E-A593-BA48-B04E-D0030DCF5545}" type="datetimeFigureOut">
              <a:rPr lang="en-US" smtClean="0"/>
              <a:t>4/12/15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EFABF-5780-9245-B6AF-DBC93236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23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FABF-5780-9245-B6AF-DBC932366E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9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FABF-5780-9245-B6AF-DBC932366E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1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FABF-5780-9245-B6AF-DBC932366E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5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go after mechanical assembly also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FABF-5780-9245-B6AF-DBC932366E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4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a </a:t>
            </a:r>
            <a:r>
              <a:rPr lang="en-US" dirty="0" err="1" smtClean="0"/>
              <a:t>bom</a:t>
            </a:r>
            <a:r>
              <a:rPr lang="en-US" dirty="0" smtClean="0"/>
              <a:t> in general, can’t</a:t>
            </a:r>
            <a:r>
              <a:rPr lang="en-US" baseline="0" dirty="0" smtClean="0"/>
              <a:t> find a previous one in my email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FABF-5780-9245-B6AF-DBC932366E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3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from Lou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FABF-5780-9245-B6AF-DBC932366E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1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need to incorporate what we</a:t>
            </a:r>
            <a:r>
              <a:rPr lang="en-US" baseline="0" dirty="0" smtClean="0"/>
              <a:t> learned into this slide, what was concluded from project, what was the IMPACT of the project, might need 2 slides a what we learned and a conclusion slide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EFABF-5780-9245-B6AF-DBC932366E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1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E936-1AF4-FA49-BB36-29417B60BBB2}" type="datetime1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399E-5A9E-4940-A1EB-EB9E739CCB74}" type="datetime1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8D02-8901-524C-9397-FB6C9B95A156}" type="datetime1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9F1-4269-3C4E-8FF3-8858665AC046}" type="datetime1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A011-82C9-6343-996F-A3CA36B56B13}" type="datetime1">
              <a:rPr lang="en-US" smtClean="0"/>
              <a:t>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D42F-EE95-E540-A961-DAC8BDFE89D3}" type="datetime1">
              <a:rPr lang="en-US" smtClean="0"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FE1B-1414-A242-9120-E8774025961E}" type="datetime1">
              <a:rPr lang="en-US" smtClean="0"/>
              <a:t>4/12/15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5343-C8DF-2741-902F-C0AEEE4C2FC6}" type="datetime1">
              <a:rPr lang="en-US" smtClean="0"/>
              <a:t>4/12/15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0330-0D46-8C4C-8535-32B68BE3541A}" type="datetime1">
              <a:rPr lang="en-US" smtClean="0"/>
              <a:t>4/12/15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D880-322B-D849-9EE2-98F99830EC17}" type="datetime1">
              <a:rPr lang="en-US" smtClean="0"/>
              <a:t>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DB0D-E88B-814C-A036-F36A92C1E39B}" type="datetime1">
              <a:rPr lang="en-US" smtClean="0"/>
              <a:t>4/12/15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9FE85-9AA6-4417-8457-79E1C10D15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E49FE85-9AA6-4417-8457-79E1C10D153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001F175-D460-3049-B694-3ED0809D2808}" type="datetime1">
              <a:rPr lang="en-US" smtClean="0"/>
              <a:t>4/12/15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png"/><Relationship Id="rId8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Visio_Drawing1111111.vsdx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96" y="2082896"/>
            <a:ext cx="10767060" cy="2010186"/>
          </a:xfrm>
        </p:spPr>
        <p:txBody>
          <a:bodyPr/>
          <a:lstStyle/>
          <a:p>
            <a:pPr algn="ctr"/>
            <a:r>
              <a:rPr lang="en-US" dirty="0" smtClean="0">
                <a:latin typeface="Garamond" panose="02020404030301010803" pitchFamily="18" charset="0"/>
              </a:rPr>
              <a:t/>
            </a:r>
            <a:br>
              <a:rPr lang="en-US" dirty="0" smtClean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/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 smtClean="0">
                <a:latin typeface="Garamond" panose="02020404030301010803" pitchFamily="18" charset="0"/>
              </a:rPr>
              <a:t>Design &amp; Manufacture of a Rotorcraft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8601" y="4442881"/>
            <a:ext cx="8615680" cy="1066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b="1" dirty="0" err="1" smtClean="0">
                <a:latin typeface="Garamond" panose="02020404030301010803" pitchFamily="18" charset="0"/>
              </a:rPr>
              <a:t>Chabely</a:t>
            </a:r>
            <a:r>
              <a:rPr lang="en-US" sz="2400" b="1" dirty="0" smtClean="0">
                <a:latin typeface="Garamond" panose="02020404030301010803" pitchFamily="18" charset="0"/>
              </a:rPr>
              <a:t> </a:t>
            </a:r>
            <a:r>
              <a:rPr lang="en-US" sz="2400" b="1" dirty="0" err="1" smtClean="0">
                <a:latin typeface="Garamond" panose="02020404030301010803" pitchFamily="18" charset="0"/>
              </a:rPr>
              <a:t>Amo</a:t>
            </a:r>
            <a:r>
              <a:rPr lang="en-US" sz="2400" b="1" dirty="0" smtClean="0">
                <a:latin typeface="Garamond" panose="02020404030301010803" pitchFamily="18" charset="0"/>
              </a:rPr>
              <a:t>, </a:t>
            </a:r>
            <a:r>
              <a:rPr lang="en-US" sz="2400" b="1" dirty="0" err="1" smtClean="0">
                <a:latin typeface="Garamond" panose="02020404030301010803" pitchFamily="18" charset="0"/>
              </a:rPr>
              <a:t>Louisny</a:t>
            </a:r>
            <a:r>
              <a:rPr lang="en-US" sz="2400" b="1" dirty="0" smtClean="0">
                <a:latin typeface="Garamond" panose="02020404030301010803" pitchFamily="18" charset="0"/>
              </a:rPr>
              <a:t> Dufresne, Robert Johnson, Mohammed </a:t>
            </a:r>
            <a:r>
              <a:rPr lang="en-US" sz="2400" b="1" dirty="0" err="1" smtClean="0">
                <a:latin typeface="Garamond" panose="02020404030301010803" pitchFamily="18" charset="0"/>
              </a:rPr>
              <a:t>Nabulsi</a:t>
            </a:r>
            <a:r>
              <a:rPr lang="en-US" sz="2400" b="1" dirty="0" smtClean="0">
                <a:latin typeface="Garamond" panose="02020404030301010803" pitchFamily="18" charset="0"/>
              </a:rPr>
              <a:t>, </a:t>
            </a:r>
            <a:r>
              <a:rPr lang="en-US" sz="2400" b="1" dirty="0" err="1" smtClean="0">
                <a:latin typeface="Garamond" panose="02020404030301010803" pitchFamily="18" charset="0"/>
              </a:rPr>
              <a:t>Taniwa</a:t>
            </a:r>
            <a:r>
              <a:rPr lang="en-US" sz="2400" b="1" dirty="0" smtClean="0">
                <a:latin typeface="Garamond" panose="02020404030301010803" pitchFamily="18" charset="0"/>
              </a:rPr>
              <a:t> Ndebele, Victoria Rogers, Kimberlee Steinman, Mitchell Stratton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5208" y="12508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5208" y="854940"/>
            <a:ext cx="734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Garamond" panose="02020404030301010803" pitchFamily="18" charset="0"/>
              </a:rPr>
              <a:t>FAMU-FSU College of Engineering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744" y="6045200"/>
            <a:ext cx="2649764" cy="777251"/>
          </a:xfrm>
          <a:prstGeom prst="rect">
            <a:avLst/>
          </a:prstGeom>
        </p:spPr>
      </p:pic>
      <p:sp>
        <p:nvSpPr>
          <p:cNvPr id="10" name="Footer Placeholder 6"/>
          <p:cNvSpPr txBox="1">
            <a:spLocks/>
          </p:cNvSpPr>
          <p:nvPr/>
        </p:nvSpPr>
        <p:spPr>
          <a:xfrm>
            <a:off x="3483" y="6485823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Mitchell Stratton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6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95" y="216031"/>
            <a:ext cx="9692640" cy="736112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eCalc </a:t>
            </a:r>
            <a:r>
              <a:rPr lang="en-US" dirty="0" smtClean="0">
                <a:latin typeface="Garamond" panose="02020404030301010803" pitchFamily="18" charset="0"/>
              </a:rPr>
              <a:t>Rotorcraft Calculator Input: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>
                <a:latin typeface="Garamond" panose="02020404030301010803" pitchFamily="18" charset="0"/>
              </a:rPr>
              <a:pPr/>
              <a:t>10</a:t>
            </a:fld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979785"/>
            <a:ext cx="11020425" cy="2981325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7" r="58693" b="75584"/>
          <a:stretch>
            <a:fillRect/>
          </a:stretch>
        </p:blipFill>
        <p:spPr bwMode="auto">
          <a:xfrm>
            <a:off x="3296783" y="1544719"/>
            <a:ext cx="1656216" cy="1295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3" t="24014" r="48051" b="55602"/>
          <a:stretch>
            <a:fillRect/>
          </a:stretch>
        </p:blipFill>
        <p:spPr bwMode="auto">
          <a:xfrm>
            <a:off x="1771220" y="2313320"/>
            <a:ext cx="4527158" cy="1297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4" t="42178" r="58936" b="36058"/>
          <a:stretch>
            <a:fillRect/>
          </a:stretch>
        </p:blipFill>
        <p:spPr bwMode="auto">
          <a:xfrm>
            <a:off x="4702595" y="2728472"/>
            <a:ext cx="1924765" cy="1219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7" r="56778" b="16559"/>
          <a:stretch>
            <a:fillRect/>
          </a:stretch>
        </p:blipFill>
        <p:spPr bwMode="auto">
          <a:xfrm>
            <a:off x="145143" y="3690899"/>
            <a:ext cx="6905402" cy="917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0" t="83495" r="46767"/>
          <a:stretch>
            <a:fillRect/>
          </a:stretch>
        </p:blipFill>
        <p:spPr bwMode="auto">
          <a:xfrm>
            <a:off x="3754228" y="3939661"/>
            <a:ext cx="4718488" cy="1011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0821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2025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091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1" y="6052252"/>
            <a:ext cx="2649764" cy="777251"/>
          </a:xfrm>
          <a:prstGeom prst="rect">
            <a:avLst/>
          </a:prstGeom>
        </p:spPr>
      </p:pic>
      <p:sp>
        <p:nvSpPr>
          <p:cNvPr id="16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Mohammed </a:t>
            </a:r>
            <a:r>
              <a:rPr lang="en-US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Nabulsi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2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80168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eCalc </a:t>
            </a:r>
            <a:r>
              <a:rPr lang="en-US" dirty="0" smtClean="0">
                <a:latin typeface="Garamond" panose="02020404030301010803" pitchFamily="18" charset="0"/>
              </a:rPr>
              <a:t>Rotorcraft Calculator Output: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11</a:t>
            </a:fld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2031466"/>
            <a:ext cx="11020425" cy="253365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64" r="83199" b="17706"/>
          <a:stretch>
            <a:fillRect/>
          </a:stretch>
        </p:blipFill>
        <p:spPr bwMode="auto">
          <a:xfrm>
            <a:off x="189040" y="3185498"/>
            <a:ext cx="3747959" cy="1273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4" t="56232" r="67143" b="32642"/>
          <a:stretch>
            <a:fillRect/>
          </a:stretch>
        </p:blipFill>
        <p:spPr bwMode="auto">
          <a:xfrm>
            <a:off x="1902114" y="3361031"/>
            <a:ext cx="4121315" cy="677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1" t="8896" b="50909"/>
          <a:stretch>
            <a:fillRect/>
          </a:stretch>
        </p:blipFill>
        <p:spPr bwMode="auto">
          <a:xfrm>
            <a:off x="8087081" y="2331275"/>
            <a:ext cx="3085482" cy="1769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1" y="6052252"/>
            <a:ext cx="2649764" cy="777251"/>
          </a:xfrm>
          <a:prstGeom prst="rect">
            <a:avLst/>
          </a:prstGeom>
        </p:spPr>
      </p:pic>
      <p:sp>
        <p:nvSpPr>
          <p:cNvPr id="11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Mohammed </a:t>
            </a:r>
            <a:r>
              <a:rPr lang="en-US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Nabulsi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7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438"/>
            <a:ext cx="10160000" cy="792162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Rotorcraft Frame Assembly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1" y="6052252"/>
            <a:ext cx="2649764" cy="777251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099800"/>
              </p:ext>
            </p:extLst>
          </p:nvPr>
        </p:nvGraphicFramePr>
        <p:xfrm>
          <a:off x="279400" y="1251652"/>
          <a:ext cx="1016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</a:t>
            </a:r>
            <a:r>
              <a:rPr lang="en-US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Taniwa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Ndebele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2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117169"/>
            <a:ext cx="10160000" cy="754062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Rotorcraft Prototype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13</a:t>
            </a:fld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2050" name="Picture 2" descr="https://fbcdn-sphotos-h-a.akamaihd.net/hphotos-ak-xpf1/v/t34.0-12/11087037_10153012899659130_1756551110_n.jpg?oh=12559a8a714ae240ecb66c706e16de5e&amp;oe=551C5F6F&amp;__gda__=1427920894_73aa5992e8e0fd774f339401f1061ab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7" t="4497" r="4132" b="16037"/>
          <a:stretch/>
        </p:blipFill>
        <p:spPr bwMode="auto">
          <a:xfrm>
            <a:off x="979058" y="1304443"/>
            <a:ext cx="3140061" cy="3982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5390" y="5374855"/>
            <a:ext cx="3521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Figure 6. Collapsed View of </a:t>
            </a: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eam’s </a:t>
            </a: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rototype</a:t>
            </a:r>
            <a:endParaRPr lang="en-US" sz="1400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3480" y="5339353"/>
            <a:ext cx="4120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Figure 7. Deployed View of Team’s Prototype </a:t>
            </a:r>
            <a:endParaRPr lang="en-US" sz="1400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fbcdn-sphotos-h-a.akamaihd.net/hphotos-ak-xpf1/v/t34.0-12/21902_10153013003029130_1550371824363666126_n.jpg?oh=2746fb6788b17e7f003ed40ab35e9890&amp;oe=551C3DF4&amp;__gda__=1427914315_f3479b63bc492786b52d003e509d0d0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7074" r="1878" b="6874"/>
          <a:stretch/>
        </p:blipFill>
        <p:spPr bwMode="auto">
          <a:xfrm>
            <a:off x="5061767" y="1304443"/>
            <a:ext cx="5869542" cy="3982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1" y="6052252"/>
            <a:ext cx="2649764" cy="777251"/>
          </a:xfrm>
          <a:prstGeom prst="rect">
            <a:avLst/>
          </a:prstGeom>
        </p:spPr>
      </p:pic>
      <p:sp>
        <p:nvSpPr>
          <p:cNvPr id="13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</a:t>
            </a:r>
            <a:r>
              <a:rPr lang="en-US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Taniwa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Ndebele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1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2238"/>
            <a:ext cx="10160000" cy="868363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Electrical Assembly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14</a:t>
            </a:fld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1" y="6052252"/>
            <a:ext cx="2649764" cy="777251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Robert Johnson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9200" y="968183"/>
            <a:ext cx="6347718" cy="5055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73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Protocol for Operation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15</a:t>
            </a:fld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1" y="6052252"/>
            <a:ext cx="2649764" cy="777251"/>
          </a:xfrm>
          <a:prstGeom prst="rect">
            <a:avLst/>
          </a:prstGeom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Victoria Rogers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 descr="https://fbcdn-sphotos-h-a.akamaihd.net/hphotos-ak-xpf1/v/t34.0-12/10995922_10153014492039130_4403940008051252937_n.jpg?oh=db7230de441ae971034466465615eadc&amp;oe=551CECFD&amp;__gda__=1428003154_3de421611073a5274c7d769190ac208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9" b="16205"/>
          <a:stretch/>
        </p:blipFill>
        <p:spPr bwMode="auto">
          <a:xfrm>
            <a:off x="477027" y="1251132"/>
            <a:ext cx="2585377" cy="2143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" b="3445"/>
          <a:stretch/>
        </p:blipFill>
        <p:spPr bwMode="auto">
          <a:xfrm>
            <a:off x="3807665" y="1204736"/>
            <a:ext cx="3169909" cy="2527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s://fbcdn-sphotos-h-a.akamaihd.net/hphotos-ak-xpa1/v/t34.0-12/11050138_10153014491719130_7661208639667937668_n.jpg?oh=a35a6e6764a40d74cd6030db8e4b45ac&amp;oe=551DC857&amp;__gda__=1428017764_65340e194d95bddbbc929d45c4fe44e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5342"/>
          <a:stretch/>
        </p:blipFill>
        <p:spPr bwMode="auto">
          <a:xfrm>
            <a:off x="7722835" y="1199414"/>
            <a:ext cx="2594645" cy="2275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https://fbcdn-sphotos-h-a.akamaihd.net/hphotos-ak-xpa1/v/t34.0-12/13782_10153014491634130_356690095661640408_n.jpg?oh=d494c3ed12978778c3ed1714d1e07855&amp;oe=551CD723&amp;__gda__=1428010843_06d21cf7cf4d6e070d838c8fd9fc529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5" b="29742"/>
          <a:stretch/>
        </p:blipFill>
        <p:spPr bwMode="auto">
          <a:xfrm>
            <a:off x="7722835" y="3732284"/>
            <a:ext cx="2594645" cy="20431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8" b="15763"/>
          <a:stretch/>
        </p:blipFill>
        <p:spPr bwMode="auto">
          <a:xfrm>
            <a:off x="3957958" y="3732284"/>
            <a:ext cx="2869321" cy="2099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https://fbcdn-sphotos-h-a.akamaihd.net/hphotos-ak-xpf1/v/t34.0-12/11077921_10153014491534130_6805384466171365011_n.jpg?oh=2209cdc8c1d2f64329c2c9027f7acaa5&amp;oe=551CBC23&amp;__gda__=1427952588_955474465b4c36132d5ce175cae1ac5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t="12062" r="9255" b="36194"/>
          <a:stretch/>
        </p:blipFill>
        <p:spPr bwMode="auto">
          <a:xfrm>
            <a:off x="471602" y="3732284"/>
            <a:ext cx="2590800" cy="2087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171386" y="2337349"/>
            <a:ext cx="765307" cy="0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32530" y="2362159"/>
            <a:ext cx="765307" cy="0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126371" y="4763156"/>
            <a:ext cx="709418" cy="14978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808776" y="4787966"/>
            <a:ext cx="709418" cy="14978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rved Down Arrow 25"/>
          <p:cNvSpPr/>
          <p:nvPr/>
        </p:nvSpPr>
        <p:spPr>
          <a:xfrm rot="5400000">
            <a:off x="10198051" y="3190592"/>
            <a:ext cx="1058237" cy="569383"/>
          </a:xfrm>
          <a:prstGeom prst="curvedDownArrow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8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43" y="108653"/>
            <a:ext cx="10160000" cy="1143000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Future Work and Design Validation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143" y="1243364"/>
            <a:ext cx="101600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Complete electrical assembly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Safety </a:t>
            </a:r>
            <a:r>
              <a:rPr lang="en-US" dirty="0" smtClean="0">
                <a:latin typeface="Garamond" panose="02020404030301010803" pitchFamily="18" charset="0"/>
              </a:rPr>
              <a:t>Consideration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Simulate in field procedure of completed rotorcraft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Optimize method of attachment of payload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Testing Payload Capacity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Analyzing and Comparing to eCalc Results and Ergonomic analysis</a:t>
            </a:r>
          </a:p>
          <a:p>
            <a:pPr marL="114300" indent="0">
              <a:buNone/>
            </a:pPr>
            <a:endParaRPr lang="en-US" dirty="0" smtClean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16</a:t>
            </a:fld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1" y="6052252"/>
            <a:ext cx="2649764" cy="777251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</a:t>
            </a:r>
            <a:r>
              <a:rPr lang="en-US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Chabely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Amo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23988"/>
              </p:ext>
            </p:extLst>
          </p:nvPr>
        </p:nvGraphicFramePr>
        <p:xfrm>
          <a:off x="1422400" y="3989961"/>
          <a:ext cx="8763000" cy="175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238"/>
                <a:gridCol w="4787762"/>
              </a:tblGrid>
              <a:tr h="59826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Timing Report </a:t>
                      </a:r>
                      <a:endParaRPr lang="en-US" sz="18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Task should take between 3s -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8s to complete </a:t>
                      </a:r>
                      <a:endParaRPr lang="en-US" sz="18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57558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Static Strength Prediction (SSP) </a:t>
                      </a:r>
                      <a:endParaRPr lang="en-US" sz="18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82.72% of population can complete task</a:t>
                      </a:r>
                      <a:endParaRPr lang="en-US" sz="18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</a:tr>
              <a:tr h="57658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Lower Back Analysis (LBA) </a:t>
                      </a:r>
                      <a:endParaRPr lang="en-US" sz="1800" b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Task is categorized as a low risk for back injury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86292" y="3718376"/>
            <a:ext cx="2395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Table 1. Ergonomic Analysis </a:t>
            </a:r>
            <a:endParaRPr lang="en-US" sz="1400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6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52926" y="2721326"/>
            <a:ext cx="3893252" cy="787400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Bill of Materials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61" y="6104249"/>
            <a:ext cx="2649764" cy="777251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773403"/>
              </p:ext>
            </p:extLst>
          </p:nvPr>
        </p:nvGraphicFramePr>
        <p:xfrm>
          <a:off x="787401" y="93965"/>
          <a:ext cx="10375901" cy="5951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400"/>
                <a:gridCol w="4076700"/>
                <a:gridCol w="1028700"/>
                <a:gridCol w="1066799"/>
                <a:gridCol w="1054100"/>
                <a:gridCol w="1346202"/>
              </a:tblGrid>
              <a:tr h="333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Part Name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Description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Quantity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Unit Cost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Cost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Purchaser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/>
                </a:tc>
              </a:tr>
              <a:tr h="666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Top and Base Plates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Carbon Fiber Vinyl Ester Resin Composite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**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***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HPMI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688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Carbon Fiber Layers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3K Plain Carbon Fiber 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**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***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333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Vinyl ester Resin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Ivex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 c410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*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1800" dirty="0" smtClean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***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644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Carbon Fiber Arms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High-Strength Carbon Fiber Tube, 1.000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"</a:t>
                      </a: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152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305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Sponsor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666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Motor Mounts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MOTOR MOUNT 25mm BOOM HEAVY LIFT COAX (PAIR)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57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228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495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Speed Controller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120A 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HV Brushless Programmable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ESC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140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1,119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434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Motors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RimFire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 1.60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179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1,440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491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Battery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5000mAh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9-Cell/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33.3V/ 45C/ </a:t>
                      </a:r>
                      <a:r>
                        <a:rPr lang="en-US" sz="1800" dirty="0" err="1" smtClean="0">
                          <a:effectLst/>
                          <a:latin typeface="Garamond" panose="02020404030301010803" pitchFamily="18" charset="0"/>
                        </a:rPr>
                        <a:t>LiPo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385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1,540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ECE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40523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Balsa Wood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1/8 X 6 X 36 in Balsa Wood Sheet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16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359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1/8 X 4 X 36 in Balsa Wood Sheet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12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434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Propeller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Zinger Wood Propeller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18x10</a:t>
                      </a:r>
                      <a:r>
                        <a:rPr lang="en-US" sz="1800" baseline="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in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8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$25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$200.00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17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</a:t>
            </a:r>
            <a:r>
              <a:rPr lang="en-US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Chabely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Amo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7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18</a:t>
            </a:fld>
            <a:endParaRPr lang="en-US">
              <a:latin typeface="Garamond" panose="02020404030301010803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530432"/>
              </p:ext>
            </p:extLst>
          </p:nvPr>
        </p:nvGraphicFramePr>
        <p:xfrm>
          <a:off x="850901" y="88902"/>
          <a:ext cx="10350498" cy="6015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7683"/>
                <a:gridCol w="4095389"/>
                <a:gridCol w="1153001"/>
                <a:gridCol w="1139748"/>
                <a:gridCol w="821678"/>
                <a:gridCol w="1152999"/>
              </a:tblGrid>
              <a:tr h="374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Part Name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Description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Quantity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Unit Cost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Cost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Purchaser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/>
                </a:tc>
              </a:tr>
              <a:tr h="488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Flight Controller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Flight Controller 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50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50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669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RC Controller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Spektrum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 DX5e 5-Channel Transmitter with AR610 Receiver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96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96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374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Pins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3/8 in Aluminum Pins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8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36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374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Battery Charger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9s </a:t>
                      </a: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Lipo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 Charger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50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50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374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AGW Wires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American Gage Wire 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2 ft.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7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14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740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Carbon Fiber Arms Holder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Cut from aluminum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sheet 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10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374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Corner Brace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3 in. Zinc Plated Corner Braces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30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748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IMU Sensor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Adafruit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 10-DOF IMU Breakout - L3GD20H + LSM303 + BMP180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$30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$30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374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Velcro Pack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12' x 3/4" Roll - Black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$8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$8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37430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aramond" panose="02020404030301010803" pitchFamily="18" charset="0"/>
                        </a:rPr>
                        <a:t>Screws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¼ in diameter and 5/8 in long screws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16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$1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13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3743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¼ in diameter and 2 ½ in long screws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$1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7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  <a:tr h="374301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                                                                                                              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 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       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Total cost:         $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5,207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93" marR="49593" marT="0" marB="0" anchor="ctr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16200000">
            <a:off x="-1438626" y="2607026"/>
            <a:ext cx="3893252" cy="1016000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Bill of Materials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61" y="6104249"/>
            <a:ext cx="2649764" cy="777251"/>
          </a:xfrm>
          <a:prstGeom prst="rect">
            <a:avLst/>
          </a:prstGeom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</a:t>
            </a:r>
            <a:r>
              <a:rPr lang="en-US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Chabely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Amo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2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Schedule – Gantt Chart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19</a:t>
            </a:fld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3076" name="Picture 4" descr="https://fbcdn-sphotos-h-a.akamaihd.net/hphotos-ak-xpt1/v/t35.0-12/11090989_912274325491052_73620899_o.jpg?oh=d01380a5ec7ef3cd205a8599d9715382&amp;oe=551C538D&amp;__gda__=1427922054_0054c1b779baa77be4d8eb82718c14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527"/>
            <a:ext cx="11247120" cy="317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1" y="6052252"/>
            <a:ext cx="2649764" cy="777251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</a:t>
            </a:r>
            <a:r>
              <a:rPr lang="en-US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Louisny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Dufresne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 descr="https://fbcdn-sphotos-h-a.akamaihd.net/hphotos-ak-xpt1/v/t35.0-12/11090989_912274325491052_73620899_o.jpg?oh=d01380a5ec7ef3cd205a8599d9715382&amp;oe=551C538D&amp;__gda__=1427922054_0054c1b779baa77be4d8eb82718c14e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08"/>
          <a:stretch/>
        </p:blipFill>
        <p:spPr bwMode="auto">
          <a:xfrm>
            <a:off x="1535629" y="1364884"/>
            <a:ext cx="4253200" cy="4507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907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665162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Team Organization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2</a:t>
            </a:fld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744" y="6045200"/>
            <a:ext cx="2649764" cy="77725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80563"/>
              </p:ext>
            </p:extLst>
          </p:nvPr>
        </p:nvGraphicFramePr>
        <p:xfrm>
          <a:off x="195415" y="1380422"/>
          <a:ext cx="10231285" cy="431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Visio" r:id="rId5" imgW="7134208" imgH="3029020" progId="Visio.Drawing.15">
                  <p:embed/>
                </p:oleObj>
              </mc:Choice>
              <mc:Fallback>
                <p:oleObj name="Visio" r:id="rId5" imgW="7134208" imgH="302902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15" y="1380422"/>
                        <a:ext cx="10231285" cy="4316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6"/>
          <p:cNvSpPr txBox="1">
            <a:spLocks/>
          </p:cNvSpPr>
          <p:nvPr/>
        </p:nvSpPr>
        <p:spPr>
          <a:xfrm>
            <a:off x="3483" y="6485823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Mitchell Stratton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2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Lessons Learned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Order parts on time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Check the specifications for each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dirty="0" smtClean="0">
                <a:latin typeface="Garamond" panose="02020404030301010803" pitchFamily="18" charset="0"/>
              </a:rPr>
              <a:t>ndividual </a:t>
            </a:r>
            <a:r>
              <a:rPr lang="en-US" dirty="0">
                <a:latin typeface="Garamond" panose="02020404030301010803" pitchFamily="18" charset="0"/>
              </a:rPr>
              <a:t>c</a:t>
            </a:r>
            <a:r>
              <a:rPr lang="en-US" dirty="0" smtClean="0">
                <a:latin typeface="Garamond" panose="02020404030301010803" pitchFamily="18" charset="0"/>
              </a:rPr>
              <a:t>omponent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Call manufacturers to confirm </a:t>
            </a:r>
            <a:r>
              <a:rPr lang="en-US" dirty="0">
                <a:latin typeface="Garamond" panose="02020404030301010803" pitchFamily="18" charset="0"/>
              </a:rPr>
              <a:t>c</a:t>
            </a:r>
            <a:r>
              <a:rPr lang="en-US" dirty="0" smtClean="0">
                <a:latin typeface="Garamond" panose="02020404030301010803" pitchFamily="18" charset="0"/>
              </a:rPr>
              <a:t>omponents can be delivered on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Take into consideration </a:t>
            </a:r>
            <a:r>
              <a:rPr lang="en-US" dirty="0">
                <a:latin typeface="Garamond" panose="02020404030301010803" pitchFamily="18" charset="0"/>
              </a:rPr>
              <a:t>m</a:t>
            </a:r>
            <a:r>
              <a:rPr lang="en-US" dirty="0" smtClean="0">
                <a:latin typeface="Garamond" panose="02020404030301010803" pitchFamily="18" charset="0"/>
              </a:rPr>
              <a:t>inor </a:t>
            </a:r>
            <a:r>
              <a:rPr lang="en-US" dirty="0">
                <a:latin typeface="Garamond" panose="02020404030301010803" pitchFamily="18" charset="0"/>
              </a:rPr>
              <a:t>d</a:t>
            </a:r>
            <a:r>
              <a:rPr lang="en-US" dirty="0" smtClean="0">
                <a:latin typeface="Garamond" panose="02020404030301010803" pitchFamily="18" charset="0"/>
              </a:rPr>
              <a:t>etails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Better team, sponsor, and advisor </a:t>
            </a:r>
            <a:r>
              <a:rPr lang="en-US" dirty="0">
                <a:latin typeface="Garamond" panose="02020404030301010803" pitchFamily="18" charset="0"/>
              </a:rPr>
              <a:t>c</a:t>
            </a:r>
            <a:r>
              <a:rPr lang="en-US" dirty="0" smtClean="0">
                <a:latin typeface="Garamond" panose="02020404030301010803" pitchFamily="18" charset="0"/>
              </a:rPr>
              <a:t>ommunication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Hold each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dirty="0" smtClean="0">
                <a:latin typeface="Garamond" panose="02020404030301010803" pitchFamily="18" charset="0"/>
              </a:rPr>
              <a:t>ndividual </a:t>
            </a:r>
            <a:r>
              <a:rPr lang="en-US" dirty="0">
                <a:latin typeface="Garamond" panose="02020404030301010803" pitchFamily="18" charset="0"/>
              </a:rPr>
              <a:t>a</a:t>
            </a:r>
            <a:r>
              <a:rPr lang="en-US" dirty="0" smtClean="0">
                <a:latin typeface="Garamond" panose="02020404030301010803" pitchFamily="18" charset="0"/>
              </a:rPr>
              <a:t>ccountable for their role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Take into </a:t>
            </a:r>
            <a:r>
              <a:rPr lang="en-US" dirty="0">
                <a:latin typeface="Garamond" panose="02020404030301010803" pitchFamily="18" charset="0"/>
              </a:rPr>
              <a:t>c</a:t>
            </a:r>
            <a:r>
              <a:rPr lang="en-US" dirty="0" smtClean="0">
                <a:latin typeface="Garamond" panose="02020404030301010803" pitchFamily="18" charset="0"/>
              </a:rPr>
              <a:t>onsideration </a:t>
            </a:r>
            <a:r>
              <a:rPr lang="en-US" dirty="0">
                <a:latin typeface="Garamond" panose="02020404030301010803" pitchFamily="18" charset="0"/>
              </a:rPr>
              <a:t>m</a:t>
            </a:r>
            <a:r>
              <a:rPr lang="en-US" dirty="0" smtClean="0">
                <a:latin typeface="Garamond" panose="02020404030301010803" pitchFamily="18" charset="0"/>
              </a:rPr>
              <a:t>achine </a:t>
            </a:r>
            <a:r>
              <a:rPr lang="en-US" dirty="0">
                <a:latin typeface="Garamond" panose="02020404030301010803" pitchFamily="18" charset="0"/>
              </a:rPr>
              <a:t>s</a:t>
            </a:r>
            <a:r>
              <a:rPr lang="en-US" dirty="0" smtClean="0">
                <a:latin typeface="Garamond" panose="02020404030301010803" pitchFamily="18" charset="0"/>
              </a:rPr>
              <a:t>hop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Implement </a:t>
            </a:r>
            <a:r>
              <a:rPr lang="en-US" dirty="0">
                <a:latin typeface="Garamond" panose="02020404030301010803" pitchFamily="18" charset="0"/>
              </a:rPr>
              <a:t>b</a:t>
            </a:r>
            <a:r>
              <a:rPr lang="en-US" dirty="0" smtClean="0">
                <a:latin typeface="Garamond" panose="02020404030301010803" pitchFamily="18" charset="0"/>
              </a:rPr>
              <a:t>etter organization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2052" name="Picture 4" descr="https://encrypted-tbn1.gstatic.com/images?q=tbn:ANd9GcQA-5pNe_lMMTuSgMjPQSrUJWl9FeOabj6w_fG4JVfeIIf1bzxh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2972697"/>
            <a:ext cx="2736850" cy="307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20</a:t>
            </a:fld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1" y="6052252"/>
            <a:ext cx="2649764" cy="777251"/>
          </a:xfrm>
          <a:prstGeom prst="rect">
            <a:avLst/>
          </a:prstGeom>
        </p:spPr>
      </p:pic>
      <p:sp>
        <p:nvSpPr>
          <p:cNvPr id="12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Victoria Rogers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4562" y="5985172"/>
            <a:ext cx="2413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Figure 8. Lessons Learned Guy</a:t>
            </a:r>
            <a:endParaRPr lang="en-US" sz="1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2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43" y="0"/>
            <a:ext cx="10160000" cy="1143000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Conclusion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143" y="857765"/>
            <a:ext cx="9766300" cy="5165989"/>
          </a:xfrm>
        </p:spPr>
        <p:txBody>
          <a:bodyPr>
            <a:normAutofit/>
          </a:bodyPr>
          <a:lstStyle/>
          <a:p>
            <a:pPr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Successfully </a:t>
            </a:r>
            <a:r>
              <a:rPr lang="en-US" dirty="0">
                <a:latin typeface="Garamond" panose="02020404030301010803" pitchFamily="18" charset="0"/>
              </a:rPr>
              <a:t>designed and developed a Rotorcraft with coaxial configuration.  </a:t>
            </a: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Successfully completed the </a:t>
            </a:r>
            <a:r>
              <a:rPr lang="en-US" dirty="0" smtClean="0">
                <a:latin typeface="Garamond" panose="02020404030301010803" pitchFamily="18" charset="0"/>
              </a:rPr>
              <a:t>VARTM </a:t>
            </a:r>
            <a:r>
              <a:rPr lang="en-US" dirty="0">
                <a:latin typeface="Garamond" panose="02020404030301010803" pitchFamily="18" charset="0"/>
              </a:rPr>
              <a:t>process for manufacturing of two baseplates</a:t>
            </a:r>
            <a:r>
              <a:rPr lang="en-US" dirty="0" smtClean="0">
                <a:latin typeface="Garamond" panose="02020404030301010803" pitchFamily="18" charset="0"/>
              </a:rPr>
              <a:t>.</a:t>
            </a: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Successfully minimized the weight of the Rotorcraft to be under 30 pounds.   </a:t>
            </a:r>
            <a:endParaRPr lang="en-US" dirty="0">
              <a:latin typeface="Garamond" panose="02020404030301010803" pitchFamily="18" charset="0"/>
            </a:endParaRP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O</a:t>
            </a:r>
            <a:r>
              <a:rPr lang="en-US" dirty="0" smtClean="0">
                <a:latin typeface="Garamond" panose="02020404030301010803" pitchFamily="18" charset="0"/>
              </a:rPr>
              <a:t>rdered </a:t>
            </a:r>
            <a:r>
              <a:rPr lang="en-US" dirty="0">
                <a:latin typeface="Garamond" panose="02020404030301010803" pitchFamily="18" charset="0"/>
              </a:rPr>
              <a:t>&amp; received all components necessary to fly the Rotorcraft</a:t>
            </a:r>
            <a:r>
              <a:rPr lang="en-US" dirty="0" smtClean="0">
                <a:latin typeface="Garamond" panose="02020404030301010803" pitchFamily="18" charset="0"/>
              </a:rPr>
              <a:t>.</a:t>
            </a:r>
          </a:p>
          <a:p>
            <a:pPr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Due to FAA restrictions the team will only be allowed to hover the Rotorcraft </a:t>
            </a:r>
          </a:p>
          <a:p>
            <a:pPr indent="-342900">
              <a:spcBef>
                <a:spcPts val="0"/>
              </a:spcBef>
            </a:pPr>
            <a:endParaRPr lang="en-US" sz="2400" dirty="0">
              <a:latin typeface="Garamond" panose="02020404030301010803" pitchFamily="18" charset="0"/>
            </a:endParaRPr>
          </a:p>
          <a:p>
            <a:pPr marL="114300" indent="0">
              <a:buNone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114300" indent="0">
              <a:buNone/>
            </a:pP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21</a:t>
            </a:fld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1" y="6052252"/>
            <a:ext cx="2649764" cy="777251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Victoria Rogers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799899"/>
              </p:ext>
            </p:extLst>
          </p:nvPr>
        </p:nvGraphicFramePr>
        <p:xfrm>
          <a:off x="1420753" y="3036748"/>
          <a:ext cx="813308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511"/>
                <a:gridCol w="129256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Verifying Objectives: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Status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Be made with commercial off the shelf (COTS)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Be easily maintained and used in the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Yes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Fit in a military backpack (23”x14.5”x15”)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Unknown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Carry a payload of at least 30 pounds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Unknown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Travel up to approximately 1 mile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Unknown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86292" y="2775949"/>
            <a:ext cx="2395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Table 2. Objective Status</a:t>
            </a:r>
            <a:endParaRPr lang="en-US" sz="1400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6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References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4645"/>
            <a:ext cx="10160000" cy="480060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400" b="1" dirty="0">
                <a:solidFill>
                  <a:srgbClr val="2F2B20"/>
                </a:solidFill>
                <a:latin typeface="Garamond" panose="02020404030301010803" pitchFamily="18" charset="0"/>
              </a:rPr>
              <a:t>[1] 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"</a:t>
            </a:r>
            <a:r>
              <a:rPr lang="en-US" sz="1400" dirty="0" err="1">
                <a:solidFill>
                  <a:srgbClr val="2F2B20"/>
                </a:solidFill>
                <a:latin typeface="Garamond" panose="02020404030301010803" pitchFamily="18" charset="0"/>
              </a:rPr>
              <a:t>FlightGear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 Forum • View Topic - Four Rotor Helicopter."       </a:t>
            </a:r>
            <a:r>
              <a:rPr lang="en-US" sz="1400" i="1" dirty="0" err="1">
                <a:solidFill>
                  <a:srgbClr val="2F2B20"/>
                </a:solidFill>
                <a:latin typeface="Garamond" panose="02020404030301010803" pitchFamily="18" charset="0"/>
              </a:rPr>
              <a:t>FlightGear</a:t>
            </a:r>
            <a:r>
              <a:rPr lang="en-US" sz="1400" i="1" dirty="0">
                <a:solidFill>
                  <a:srgbClr val="2F2B20"/>
                </a:solidFill>
                <a:latin typeface="Garamond" panose="02020404030301010803" pitchFamily="18" charset="0"/>
              </a:rPr>
              <a:t> Forum •   View Topic - Four Rotor Helicopter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. </a:t>
            </a:r>
            <a:r>
              <a:rPr lang="en-US" sz="1400" dirty="0" err="1">
                <a:solidFill>
                  <a:srgbClr val="2F2B20"/>
                </a:solidFill>
                <a:latin typeface="Garamond" panose="02020404030301010803" pitchFamily="18" charset="0"/>
              </a:rPr>
              <a:t>PhpBB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 Group, </a:t>
            </a:r>
            <a:r>
              <a:rPr lang="en-US" sz="1400" dirty="0" err="1">
                <a:solidFill>
                  <a:srgbClr val="2F2B20"/>
                </a:solidFill>
                <a:latin typeface="Garamond" panose="02020404030301010803" pitchFamily="18" charset="0"/>
              </a:rPr>
              <a:t>n.d.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 Web. 02 Dec. 2014.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1400" dirty="0">
              <a:solidFill>
                <a:srgbClr val="2F2B20"/>
              </a:solidFill>
              <a:latin typeface="Garamond" panose="02020404030301010803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400" b="1" dirty="0">
                <a:solidFill>
                  <a:srgbClr val="2F2B20"/>
                </a:solidFill>
                <a:latin typeface="Garamond" panose="02020404030301010803" pitchFamily="18" charset="0"/>
              </a:rPr>
              <a:t>[2] 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"SMALL MOLLE ASSAULT BACKPACK MILITARY RUCKSACK ARMY NEW." </a:t>
            </a:r>
            <a:r>
              <a:rPr lang="en-US" sz="1400" i="1" dirty="0">
                <a:solidFill>
                  <a:srgbClr val="2F2B20"/>
                </a:solidFill>
                <a:latin typeface="Garamond" panose="02020404030301010803" pitchFamily="18" charset="0"/>
              </a:rPr>
              <a:t>eBay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. </a:t>
            </a:r>
            <a:r>
              <a:rPr lang="en-US" sz="1400" dirty="0" err="1">
                <a:solidFill>
                  <a:srgbClr val="2F2B20"/>
                </a:solidFill>
                <a:latin typeface="Garamond" panose="02020404030301010803" pitchFamily="18" charset="0"/>
              </a:rPr>
              <a:t>N.p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., </a:t>
            </a:r>
            <a:r>
              <a:rPr lang="en-US" sz="1400" dirty="0" err="1">
                <a:solidFill>
                  <a:srgbClr val="2F2B20"/>
                </a:solidFill>
                <a:latin typeface="Garamond" panose="02020404030301010803" pitchFamily="18" charset="0"/>
              </a:rPr>
              <a:t>n.d.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 Web. 22 Oct. 2014. &lt;http://www.ebay.com/itm/SMALL-MOLLE-ASSAULT-BACKPACK-MILITARY-RUCKSACK-ARMY-NEW-/170555911038&gt;.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1400" dirty="0">
              <a:solidFill>
                <a:srgbClr val="2F2B20"/>
              </a:solidFill>
              <a:latin typeface="Garamond" panose="02020404030301010803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400" b="1" dirty="0">
                <a:solidFill>
                  <a:srgbClr val="2F2B20"/>
                </a:solidFill>
                <a:latin typeface="Garamond" panose="02020404030301010803" pitchFamily="18" charset="0"/>
              </a:rPr>
              <a:t>[3] 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"Multi-Rotor Frame Configurations - CopterCraft.com." </a:t>
            </a:r>
            <a:r>
              <a:rPr lang="en-US" sz="1400" i="1" dirty="0" err="1">
                <a:solidFill>
                  <a:srgbClr val="2F2B20"/>
                </a:solidFill>
                <a:latin typeface="Garamond" panose="02020404030301010803" pitchFamily="18" charset="0"/>
              </a:rPr>
              <a:t>CopterCraftcom</a:t>
            </a:r>
            <a:r>
              <a:rPr lang="en-US" sz="1400" i="1" dirty="0">
                <a:solidFill>
                  <a:srgbClr val="2F2B20"/>
                </a:solidFill>
                <a:latin typeface="Garamond" panose="02020404030301010803" pitchFamily="18" charset="0"/>
              </a:rPr>
              <a:t> RSS2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. Web. 30 Nov. 2014. &lt;http://www.coptercraft.com/multirotor-frame-configurations/#!prettyPhoto&gt;.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1400" dirty="0">
              <a:solidFill>
                <a:srgbClr val="2F2B20"/>
              </a:solidFill>
              <a:latin typeface="Garamond" panose="02020404030301010803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400" b="1" dirty="0">
                <a:solidFill>
                  <a:srgbClr val="2F2B20"/>
                </a:solidFill>
                <a:latin typeface="Garamond" panose="02020404030301010803" pitchFamily="18" charset="0"/>
              </a:rPr>
              <a:t>[4]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 "Thunder Power RC G8 Pro Force 70C 5000mAh 9-Cell/9S 33.3V </a:t>
            </a:r>
            <a:r>
              <a:rPr lang="en-US" sz="1400" dirty="0" err="1">
                <a:solidFill>
                  <a:srgbClr val="2F2B20"/>
                </a:solidFill>
                <a:latin typeface="Garamond" panose="02020404030301010803" pitchFamily="18" charset="0"/>
              </a:rPr>
              <a:t>LiPo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 Battery FREE SHIPPING SKU: TP5000-9SPF70." </a:t>
            </a:r>
            <a:r>
              <a:rPr lang="en-US" sz="1400" i="1" dirty="0" err="1">
                <a:solidFill>
                  <a:srgbClr val="2F2B20"/>
                </a:solidFill>
                <a:latin typeface="Garamond" panose="02020404030301010803" pitchFamily="18" charset="0"/>
              </a:rPr>
              <a:t>RCToyscom</a:t>
            </a:r>
            <a:r>
              <a:rPr lang="en-US" sz="1400" i="1" dirty="0">
                <a:solidFill>
                  <a:srgbClr val="2F2B20"/>
                </a:solidFill>
                <a:latin typeface="Garamond" panose="02020404030301010803" pitchFamily="18" charset="0"/>
              </a:rPr>
              <a:t> New Products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. Web. 30 Nov. 2014. &lt;http://www.rctoys.com/rc-toys-and-parts/TP5000-9SPF70/RC-PARTS-THUNDER-POWER-9-CELL-LITHIUM-BATTERIES.html&gt;.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1400" dirty="0">
              <a:solidFill>
                <a:srgbClr val="2F2B20"/>
              </a:solidFill>
              <a:latin typeface="Garamond" panose="02020404030301010803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400" b="1" dirty="0">
                <a:solidFill>
                  <a:srgbClr val="2F2B20"/>
                </a:solidFill>
                <a:latin typeface="Garamond" panose="02020404030301010803" pitchFamily="18" charset="0"/>
              </a:rPr>
              <a:t>[5] 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“120 Amp Speed Controls: Brushless Speed Controllers, ESCs from Hobby Express." 120 Amp Speed Controls: Brushless Speed Controllers, ESCs from Hobby Express. 1 Apr. 2015. Web. 2 Apr. 2015.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1400" dirty="0">
              <a:solidFill>
                <a:srgbClr val="2F2B20"/>
              </a:solidFill>
              <a:latin typeface="Garamond" panose="02020404030301010803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400" b="1" dirty="0">
                <a:solidFill>
                  <a:srgbClr val="2F2B20"/>
                </a:solidFill>
                <a:latin typeface="Garamond" panose="02020404030301010803" pitchFamily="18" charset="0"/>
              </a:rPr>
              <a:t>[6] 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"The Brushless Advantage for </a:t>
            </a:r>
            <a:r>
              <a:rPr lang="en-US" sz="1400" dirty="0" err="1">
                <a:solidFill>
                  <a:srgbClr val="2F2B20"/>
                </a:solidFill>
                <a:latin typeface="Garamond" panose="02020404030301010803" pitchFamily="18" charset="0"/>
              </a:rPr>
              <a:t>Outrunner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 Design Motors!" </a:t>
            </a:r>
            <a:r>
              <a:rPr lang="en-US" sz="1400" dirty="0" err="1">
                <a:solidFill>
                  <a:srgbClr val="2F2B20"/>
                </a:solidFill>
                <a:latin typeface="Garamond" panose="02020404030301010803" pitchFamily="18" charset="0"/>
              </a:rPr>
              <a:t>ElectriFly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. Web. 2 Apr. 2015.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1400" b="1" dirty="0">
              <a:solidFill>
                <a:srgbClr val="2F2B20"/>
              </a:solidFill>
              <a:latin typeface="Garamond" panose="02020404030301010803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400" b="1" dirty="0">
                <a:solidFill>
                  <a:srgbClr val="2F2B20"/>
                </a:solidFill>
                <a:latin typeface="Garamond" panose="02020404030301010803" pitchFamily="18" charset="0"/>
              </a:rPr>
              <a:t>[7] 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"APC APCE-18X10, APCE 18X10, Accessories." </a:t>
            </a:r>
            <a:r>
              <a:rPr lang="en-US" sz="1400" i="1" dirty="0">
                <a:solidFill>
                  <a:srgbClr val="2F2B20"/>
                </a:solidFill>
                <a:latin typeface="Garamond" panose="02020404030301010803" pitchFamily="18" charset="0"/>
              </a:rPr>
              <a:t>APC APCE-18X10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. Web. 30 Nov. 2014. &lt;https://www.aero-model.com/1_3_69/Accessories_APC-18x10-E-Prop/APCE-18X10.html&gt;.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1400" dirty="0">
              <a:solidFill>
                <a:srgbClr val="2F2B20"/>
              </a:solidFill>
              <a:latin typeface="Garamond" panose="02020404030301010803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400" b="1" dirty="0">
                <a:solidFill>
                  <a:srgbClr val="2F2B20"/>
                </a:solidFill>
                <a:latin typeface="Garamond" panose="02020404030301010803" pitchFamily="18" charset="0"/>
              </a:rPr>
              <a:t>[8] 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"ECalc - the Most </a:t>
            </a:r>
            <a:r>
              <a:rPr lang="en-US" sz="1400" dirty="0" err="1">
                <a:solidFill>
                  <a:srgbClr val="2F2B20"/>
                </a:solidFill>
                <a:latin typeface="Garamond" panose="02020404030301010803" pitchFamily="18" charset="0"/>
              </a:rPr>
              <a:t>Relaibale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 RC Calculator on the Web." ECalc - the Most </a:t>
            </a:r>
            <a:r>
              <a:rPr lang="en-US" sz="1400" dirty="0" err="1">
                <a:solidFill>
                  <a:srgbClr val="2F2B20"/>
                </a:solidFill>
                <a:latin typeface="Garamond" panose="02020404030301010803" pitchFamily="18" charset="0"/>
              </a:rPr>
              <a:t>Relaibale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 RC Calculator on the Web. Web. 2 Apr. 2015.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1400" dirty="0">
              <a:solidFill>
                <a:srgbClr val="2F2B20"/>
              </a:solidFill>
              <a:latin typeface="Garamond" panose="02020404030301010803" pitchFamily="18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400" b="1" dirty="0">
                <a:solidFill>
                  <a:srgbClr val="2F2B20"/>
                </a:solidFill>
                <a:latin typeface="Garamond" panose="02020404030301010803" pitchFamily="18" charset="0"/>
              </a:rPr>
              <a:t>[9] </a:t>
            </a:r>
            <a:r>
              <a:rPr lang="en-US" sz="1400" dirty="0">
                <a:solidFill>
                  <a:srgbClr val="2F2B20"/>
                </a:solidFill>
                <a:latin typeface="Garamond" panose="02020404030301010803" pitchFamily="18" charset="0"/>
              </a:rPr>
              <a:t>http://2bfly.com/knowledgebase/electronic-speed-controls/multi-engine-esc-wiring/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22</a:t>
            </a:fld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1" y="6052252"/>
            <a:ext cx="2649764" cy="777251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Victoria Rogers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7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Questions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23</a:t>
            </a:fld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5" name="Picture 2" descr="http://stockphotolicense.files.wordpress.com/2010/05/questio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55" y="411480"/>
            <a:ext cx="414909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7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Background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 rotorcraft is a flying machine that uses lift generated by wings called rotor blades that revolve around a mast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</a:rPr>
              <a:t>Rotary unmanned aerial vehicles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</a:rPr>
              <a:t>often </a:t>
            </a:r>
          </a:p>
          <a:p>
            <a:pPr marL="274320" lvl="1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fall </a:t>
            </a: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</a:rPr>
              <a:t>into one of two classifications: </a:t>
            </a:r>
          </a:p>
          <a:p>
            <a:pPr marL="274320" lvl="1" indent="0">
              <a:buNone/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86868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</a:rPr>
              <a:t>High payload capacity but low </a:t>
            </a:r>
          </a:p>
          <a:p>
            <a:pPr marL="548640" lvl="2" indent="0">
              <a:buClr>
                <a:schemeClr val="accent1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   portability </a:t>
            </a:r>
            <a:endParaRPr lang="en-US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86868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</a:rPr>
              <a:t>High portability but a reduced </a:t>
            </a:r>
            <a:endParaRPr lang="en-US" sz="2400" dirty="0" smtClean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411480" lvl="1" indent="0">
              <a:buClr>
                <a:schemeClr val="accent1"/>
              </a:buClr>
              <a:buNone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    payload </a:t>
            </a: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</a:rPr>
              <a:t>capacity. 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3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108" y="5568526"/>
            <a:ext cx="2869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Figure 1. Example of a Rotorcraft [1]</a:t>
            </a:r>
            <a:endParaRPr lang="en-US" sz="1400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744" y="6052252"/>
            <a:ext cx="2649764" cy="777251"/>
          </a:xfrm>
          <a:prstGeom prst="rect">
            <a:avLst/>
          </a:prstGeom>
        </p:spPr>
      </p:pic>
      <p:pic>
        <p:nvPicPr>
          <p:cNvPr id="9" name="Picture 8" descr="APM_2_5_MOTORS_X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62" y="2328286"/>
            <a:ext cx="4941788" cy="3253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oter Placeholder 6"/>
          <p:cNvSpPr txBox="1">
            <a:spLocks/>
          </p:cNvSpPr>
          <p:nvPr/>
        </p:nvSpPr>
        <p:spPr>
          <a:xfrm>
            <a:off x="3483" y="6485823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Mitchell Stratton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6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7667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Goal Statement and Objective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00"/>
            <a:ext cx="10621738" cy="51308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The project is sponsored by the US Air Force, the requirements are as follows: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4</a:t>
            </a:fld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1" y="6052252"/>
            <a:ext cx="2649764" cy="777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692" y="2964060"/>
            <a:ext cx="2209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204201" y="5234323"/>
            <a:ext cx="2565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Figure 2. Military Backpack [2]</a:t>
            </a:r>
            <a:endParaRPr lang="en-US" sz="1400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0845" y="1730224"/>
            <a:ext cx="668749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</a:rPr>
              <a:t>Design a rotorcraft that can: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endParaRPr lang="en-US" sz="8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>Fit in a military backpack (23”x14.5”x15”)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>Carry a payload of at least 30 pounds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>Be made with commercial off the shelf (COTS) components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>Travel up to approximately 1 mile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>Be easily maintained and used in the field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</a:rPr>
              <a:t>Design the manufacturing processes to be used in creating the rotorcraft 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Garamond" panose="02020404030301010803" pitchFamily="18" charset="0"/>
              </a:rPr>
              <a:t>Build a prototype of the </a:t>
            </a:r>
            <a:r>
              <a:rPr lang="en-US" sz="24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rotorcraft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Garamond" panose="02020404030301010803" pitchFamily="18" charset="0"/>
              </a:rPr>
              <a:t>State the protocols for the operation and assembly of the rotorcraft</a:t>
            </a:r>
          </a:p>
          <a:p>
            <a:pPr lvl="0">
              <a:buClr>
                <a:schemeClr val="accent1"/>
              </a:buClr>
            </a:pPr>
            <a:endParaRPr lang="en-US" sz="2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483" y="6485823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</a:t>
            </a:r>
            <a:r>
              <a:rPr lang="en-US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Louisny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Dufresne 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4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757225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Previous Work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897"/>
            <a:ext cx="101600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Design proposed by: Intern Cameron Alexander</a:t>
            </a:r>
            <a:endParaRPr lang="en-US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Hexacopter configuration.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5</a:t>
            </a:fld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773132" y="2649769"/>
            <a:ext cx="3763548" cy="2584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" y="2040269"/>
            <a:ext cx="4988736" cy="3722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225155" y="5785049"/>
            <a:ext cx="4209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Figure 3. Deployed View of Cameron’s Design </a:t>
            </a:r>
            <a:endParaRPr lang="en-US" sz="1400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0640" y="5858129"/>
            <a:ext cx="3781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Figure </a:t>
            </a:r>
            <a:r>
              <a:rPr lang="en-US" sz="1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. Collapsed View of Cameron’s Design </a:t>
            </a:r>
            <a:endParaRPr lang="en-US" sz="1400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1" y="6052252"/>
            <a:ext cx="2649764" cy="777251"/>
          </a:xfrm>
          <a:prstGeom prst="rect">
            <a:avLst/>
          </a:prstGeom>
        </p:spPr>
      </p:pic>
      <p:sp>
        <p:nvSpPr>
          <p:cNvPr id="18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Kimberlee Steinmann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3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16" y="372003"/>
            <a:ext cx="9692640" cy="793384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Rotorcraft Configurations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5458" y="3216045"/>
            <a:ext cx="5349534" cy="2428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1295596"/>
            <a:ext cx="98780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400" dirty="0" smtClean="0">
                <a:latin typeface="Garamond" panose="02020404030301010803" pitchFamily="18" charset="0"/>
              </a:rPr>
              <a:t>Two types: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smtClean="0">
                <a:latin typeface="Garamond" panose="02020404030301010803" pitchFamily="18" charset="0"/>
              </a:rPr>
              <a:t>Coaxial Setup (X8)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aramond" panose="02020404030301010803" pitchFamily="18" charset="0"/>
              </a:rPr>
              <a:t>Two </a:t>
            </a:r>
            <a:r>
              <a:rPr lang="en-US" sz="2400" dirty="0">
                <a:latin typeface="Garamond" panose="02020404030301010803" pitchFamily="18" charset="0"/>
              </a:rPr>
              <a:t>engines mounted co-axially on the ends of each </a:t>
            </a:r>
            <a:r>
              <a:rPr lang="en-US" sz="2400" dirty="0" smtClean="0">
                <a:latin typeface="Garamond" panose="02020404030301010803" pitchFamily="18" charset="0"/>
              </a:rPr>
              <a:t>boom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aramond" panose="02020404030301010803" pitchFamily="18" charset="0"/>
              </a:rPr>
              <a:t>Excellent Lifting Power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aramond" panose="02020404030301010803" pitchFamily="18" charset="0"/>
              </a:rPr>
              <a:t>Easier Portability</a:t>
            </a:r>
          </a:p>
          <a:p>
            <a:pPr marL="914400" lvl="1" indent="-457200">
              <a:buClr>
                <a:schemeClr val="accent1"/>
              </a:buClr>
              <a:buFont typeface="Arial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smtClean="0">
                <a:latin typeface="Garamond" panose="02020404030301010803" pitchFamily="18" charset="0"/>
              </a:rPr>
              <a:t>Radial Setup (V8)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aramond" panose="02020404030301010803" pitchFamily="18" charset="0"/>
              </a:rPr>
              <a:t>One engine mounted on the </a:t>
            </a:r>
          </a:p>
          <a:p>
            <a:pPr lvl="2">
              <a:buClr>
                <a:schemeClr val="accent1"/>
              </a:buClr>
            </a:pPr>
            <a:r>
              <a:rPr lang="en-US" sz="2400" dirty="0" smtClean="0">
                <a:latin typeface="Garamond" panose="02020404030301010803" pitchFamily="18" charset="0"/>
              </a:rPr>
              <a:t>end of each boom</a:t>
            </a:r>
          </a:p>
          <a:p>
            <a:endParaRPr lang="en-US" dirty="0" smtClean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4425" y="5711771"/>
            <a:ext cx="303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Figure 5. Multi-copter Configurations [3]</a:t>
            </a:r>
            <a:endParaRPr lang="en-US" sz="1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>
                <a:latin typeface="Garamond" panose="02020404030301010803" pitchFamily="18" charset="0"/>
              </a:rPr>
              <a:pPr/>
              <a:t>6</a:t>
            </a:fld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1" y="6052252"/>
            <a:ext cx="2649764" cy="777251"/>
          </a:xfrm>
          <a:prstGeom prst="rect">
            <a:avLst/>
          </a:prstGeom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Kimberlee Steinmann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1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7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5806"/>
            <a:ext cx="9692640" cy="748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Garamond" panose="02020404030301010803" pitchFamily="18" charset="0"/>
              </a:rPr>
              <a:t>Team General Design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7" name="Picture 6" descr="R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17" y="0"/>
            <a:ext cx="3489983" cy="6193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1642533"/>
            <a:ext cx="1286933" cy="58477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Motor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500" y="3657600"/>
            <a:ext cx="3373967" cy="58477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Carbon Fiber Arms 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7066" y="4944534"/>
            <a:ext cx="2641601" cy="58477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Battery Clamps 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7867" y="5452533"/>
            <a:ext cx="1998133" cy="58477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Base Plates 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9467" y="4165600"/>
            <a:ext cx="1422400" cy="58477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Battery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13334" y="2997199"/>
            <a:ext cx="1337733" cy="58477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Hinges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64375" y="1773624"/>
            <a:ext cx="1625600" cy="58477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Propeller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7066" y="2726268"/>
            <a:ext cx="2641601" cy="58477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 panose="02020404030301010803" pitchFamily="18" charset="0"/>
              </a:rPr>
              <a:t>Motor Mounts </a:t>
            </a:r>
            <a:endParaRPr lang="en-US" sz="3200" dirty="0">
              <a:latin typeface="Garamond" panose="02020404030301010803" pitchFamily="18" charset="0"/>
            </a:endParaRPr>
          </a:p>
        </p:txBody>
      </p:sp>
      <p:cxnSp>
        <p:nvCxnSpPr>
          <p:cNvPr id="16" name="Straight Arrow Connector 15"/>
          <p:cNvCxnSpPr>
            <a:stCxn id="8" idx="3"/>
          </p:cNvCxnSpPr>
          <p:nvPr/>
        </p:nvCxnSpPr>
        <p:spPr>
          <a:xfrm>
            <a:off x="4182533" y="1934921"/>
            <a:ext cx="1727200" cy="791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4148667" y="3018656"/>
            <a:ext cx="2150533" cy="554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</p:cNvCxnSpPr>
          <p:nvPr/>
        </p:nvCxnSpPr>
        <p:spPr>
          <a:xfrm>
            <a:off x="4199467" y="3949988"/>
            <a:ext cx="2150533" cy="5034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</p:cNvCxnSpPr>
          <p:nvPr/>
        </p:nvCxnSpPr>
        <p:spPr>
          <a:xfrm>
            <a:off x="4148667" y="5236922"/>
            <a:ext cx="2878666" cy="46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1"/>
          </p:cNvCxnSpPr>
          <p:nvPr/>
        </p:nvCxnSpPr>
        <p:spPr>
          <a:xfrm flipH="1">
            <a:off x="8602375" y="2066012"/>
            <a:ext cx="762000" cy="689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1"/>
          </p:cNvCxnSpPr>
          <p:nvPr/>
        </p:nvCxnSpPr>
        <p:spPr>
          <a:xfrm flipH="1">
            <a:off x="8382000" y="3289587"/>
            <a:ext cx="931334" cy="1384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1"/>
          </p:cNvCxnSpPr>
          <p:nvPr/>
        </p:nvCxnSpPr>
        <p:spPr>
          <a:xfrm flipH="1">
            <a:off x="8382001" y="4457988"/>
            <a:ext cx="897466" cy="825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1"/>
          </p:cNvCxnSpPr>
          <p:nvPr/>
        </p:nvCxnSpPr>
        <p:spPr>
          <a:xfrm flipH="1" flipV="1">
            <a:off x="8212667" y="5554135"/>
            <a:ext cx="965200" cy="190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1"/>
          </p:cNvCxnSpPr>
          <p:nvPr/>
        </p:nvCxnSpPr>
        <p:spPr>
          <a:xfrm flipH="1">
            <a:off x="8246533" y="5744921"/>
            <a:ext cx="931334" cy="147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1" y="6193802"/>
            <a:ext cx="2649764" cy="635701"/>
          </a:xfrm>
          <a:prstGeom prst="rect">
            <a:avLst/>
          </a:prstGeom>
        </p:spPr>
      </p:pic>
      <p:sp>
        <p:nvSpPr>
          <p:cNvPr id="28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Kimberlee Steinmann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9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160000" cy="1143000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Analysis Tool eCalc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FE85-9AA6-4417-8457-79E1C10D153E}" type="slidenum">
              <a:rPr lang="en-US" smtClean="0">
                <a:latin typeface="Garamond" panose="02020404030301010803" pitchFamily="18" charset="0"/>
              </a:rPr>
              <a:t>8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243363"/>
            <a:ext cx="10160000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rovides web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-based quality services to </a:t>
            </a:r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calculate 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evaluate and design electric motor driven systems for remote controlled models </a:t>
            </a:r>
            <a:endParaRPr lang="en-US" sz="24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rovides Rotorcraft outcome based on:</a:t>
            </a:r>
          </a:p>
          <a:p>
            <a:pPr marL="86868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Battery</a:t>
            </a:r>
          </a:p>
          <a:p>
            <a:pPr marL="86868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peed Controller</a:t>
            </a:r>
          </a:p>
          <a:p>
            <a:pPr marL="86868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Motor</a:t>
            </a:r>
          </a:p>
          <a:p>
            <a:pPr marL="86868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ropeller </a:t>
            </a: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G</a:t>
            </a:r>
            <a:r>
              <a:rPr 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uarantees error margin no 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greater than ±10% 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1" y="6052252"/>
            <a:ext cx="2649764" cy="777251"/>
          </a:xfrm>
          <a:prstGeom prst="rect">
            <a:avLst/>
          </a:prstGeom>
        </p:spPr>
      </p:pic>
      <p:sp>
        <p:nvSpPr>
          <p:cNvPr id="10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Mohammed </a:t>
            </a:r>
            <a:r>
              <a:rPr lang="en-US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Nabulsi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7" y="80210"/>
            <a:ext cx="8191119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Essential Components Chosen: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089A-71DC-4055-9EA8-4E669D86FD0C}" type="slidenum">
              <a:rPr lang="en-US" smtClean="0">
                <a:latin typeface="Garamond" panose="02020404030301010803" pitchFamily="18" charset="0"/>
              </a:rPr>
              <a:pPr/>
              <a:t>9</a:t>
            </a:fld>
            <a:endParaRPr lang="en-US" dirty="0">
              <a:latin typeface="Garamond" panose="02020404030301010803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49587915"/>
              </p:ext>
            </p:extLst>
          </p:nvPr>
        </p:nvGraphicFramePr>
        <p:xfrm>
          <a:off x="600074" y="1046280"/>
          <a:ext cx="10058401" cy="480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1" y="6052252"/>
            <a:ext cx="2649764" cy="777251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>
          <a:xfrm>
            <a:off x="0" y="6492875"/>
            <a:ext cx="638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IME #8/ME #31 Mohammed </a:t>
            </a:r>
            <a:r>
              <a:rPr lang="en-US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Nabulsi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5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1854</TotalTime>
  <Words>1684</Words>
  <Application>Microsoft Macintosh PowerPoint</Application>
  <PresentationFormat>Custom</PresentationFormat>
  <Paragraphs>323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Adjacency</vt:lpstr>
      <vt:lpstr>Visio</vt:lpstr>
      <vt:lpstr>  Design &amp; Manufacture of a Rotorcraft</vt:lpstr>
      <vt:lpstr>Team Organization </vt:lpstr>
      <vt:lpstr>Background</vt:lpstr>
      <vt:lpstr>Goal Statement and Objective </vt:lpstr>
      <vt:lpstr>Previous Work</vt:lpstr>
      <vt:lpstr>Rotorcraft Configurations</vt:lpstr>
      <vt:lpstr>PowerPoint Presentation</vt:lpstr>
      <vt:lpstr>Analysis Tool eCalc </vt:lpstr>
      <vt:lpstr>Essential Components Chosen: </vt:lpstr>
      <vt:lpstr>eCalc Rotorcraft Calculator Input:</vt:lpstr>
      <vt:lpstr>eCalc Rotorcraft Calculator Output: </vt:lpstr>
      <vt:lpstr>Rotorcraft Frame Assembly</vt:lpstr>
      <vt:lpstr>Rotorcraft Prototype </vt:lpstr>
      <vt:lpstr>Electrical Assembly </vt:lpstr>
      <vt:lpstr>Protocol for Operation </vt:lpstr>
      <vt:lpstr>Future Work and Design Validation </vt:lpstr>
      <vt:lpstr>Bill of Materials </vt:lpstr>
      <vt:lpstr>Bill of Materials </vt:lpstr>
      <vt:lpstr>Schedule – Gantt Chart </vt:lpstr>
      <vt:lpstr>Lessons Learned </vt:lpstr>
      <vt:lpstr>Conclusion </vt:lpstr>
      <vt:lpstr>References</vt:lpstr>
      <vt:lpstr>Questions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FMEA Template</dc:title>
  <dc:creator>studentpro</dc:creator>
  <cp:lastModifiedBy>Chabely Amo Fernandez</cp:lastModifiedBy>
  <cp:revision>117</cp:revision>
  <cp:lastPrinted>2015-04-02T15:01:06Z</cp:lastPrinted>
  <dcterms:created xsi:type="dcterms:W3CDTF">2015-02-04T19:37:38Z</dcterms:created>
  <dcterms:modified xsi:type="dcterms:W3CDTF">2015-04-12T18:20:03Z</dcterms:modified>
</cp:coreProperties>
</file>