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3" r:id="rId4"/>
  </p:sldMasterIdLst>
  <p:notesMasterIdLst>
    <p:notesMasterId r:id="rId24"/>
  </p:notesMasterIdLst>
  <p:handoutMasterIdLst>
    <p:handoutMasterId r:id="rId25"/>
  </p:handoutMasterIdLst>
  <p:sldIdLst>
    <p:sldId id="285" r:id="rId5"/>
    <p:sldId id="286" r:id="rId6"/>
    <p:sldId id="288" r:id="rId7"/>
    <p:sldId id="287" r:id="rId8"/>
    <p:sldId id="308" r:id="rId9"/>
    <p:sldId id="301" r:id="rId10"/>
    <p:sldId id="303" r:id="rId11"/>
    <p:sldId id="314" r:id="rId12"/>
    <p:sldId id="309" r:id="rId13"/>
    <p:sldId id="317" r:id="rId14"/>
    <p:sldId id="307" r:id="rId15"/>
    <p:sldId id="296" r:id="rId16"/>
    <p:sldId id="290" r:id="rId17"/>
    <p:sldId id="316" r:id="rId18"/>
    <p:sldId id="304" r:id="rId19"/>
    <p:sldId id="313" r:id="rId20"/>
    <p:sldId id="305" r:id="rId21"/>
    <p:sldId id="312" r:id="rId22"/>
    <p:sldId id="311" r:id="rId23"/>
  </p:sldIdLst>
  <p:sldSz cx="9144000" cy="6858000" type="screen4x3"/>
  <p:notesSz cx="9309100" cy="7053263"/>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45">
          <p15:clr>
            <a:srgbClr val="A4A3A4"/>
          </p15:clr>
        </p15:guide>
        <p15:guide id="2" orient="horz" pos="3793">
          <p15:clr>
            <a:srgbClr val="A4A3A4"/>
          </p15:clr>
        </p15:guide>
        <p15:guide id="3" orient="horz" pos="186">
          <p15:clr>
            <a:srgbClr val="A4A3A4"/>
          </p15:clr>
        </p15:guide>
        <p15:guide id="4" pos="5498">
          <p15:clr>
            <a:srgbClr val="A4A3A4"/>
          </p15:clr>
        </p15:guide>
        <p15:guide id="5" pos="264">
          <p15:clr>
            <a:srgbClr val="A4A3A4"/>
          </p15:clr>
        </p15:guide>
        <p15:guide id="6" pos="2826">
          <p15:clr>
            <a:srgbClr val="A4A3A4"/>
          </p15:clr>
        </p15:guide>
        <p15:guide id="7" pos="2935">
          <p15:clr>
            <a:srgbClr val="A4A3A4"/>
          </p15:clr>
        </p15:guide>
      </p15:sldGuideLst>
    </p:ext>
    <p:ext uri="{2D200454-40CA-4A62-9FC3-DE9A4176ACB9}">
      <p15:notesGuideLst xmlns:p15="http://schemas.microsoft.com/office/powerpoint/2012/main">
        <p15:guide id="1" orient="horz" pos="2222" userDrawn="1">
          <p15:clr>
            <a:srgbClr val="A4A3A4"/>
          </p15:clr>
        </p15:guide>
        <p15:guide id="2" pos="293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0007"/>
    <a:srgbClr val="869199"/>
    <a:srgbClr val="000000"/>
    <a:srgbClr val="FFFFFF"/>
    <a:srgbClr val="C00808"/>
    <a:srgbClr val="E2000F"/>
    <a:srgbClr val="AF00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AB1C69-6EDB-4FF4-983F-18BD219EF322}">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382" autoAdjust="0"/>
    <p:restoredTop sz="65417" autoAdjust="0"/>
  </p:normalViewPr>
  <p:slideViewPr>
    <p:cSldViewPr snapToGrid="0">
      <p:cViewPr varScale="1">
        <p:scale>
          <a:sx n="74" d="100"/>
          <a:sy n="74" d="100"/>
        </p:scale>
        <p:origin x="948" y="72"/>
      </p:cViewPr>
      <p:guideLst>
        <p:guide orient="horz" pos="845"/>
        <p:guide orient="horz" pos="3793"/>
        <p:guide orient="horz" pos="186"/>
        <p:guide pos="5498"/>
        <p:guide pos="264"/>
        <p:guide pos="2826"/>
        <p:guide pos="2935"/>
      </p:guideLst>
    </p:cSldViewPr>
  </p:slideViewPr>
  <p:outlineViewPr>
    <p:cViewPr>
      <p:scale>
        <a:sx n="33" d="100"/>
        <a:sy n="33" d="100"/>
      </p:scale>
      <p:origin x="0" y="-10656"/>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45" d="100"/>
          <a:sy n="45" d="100"/>
        </p:scale>
        <p:origin x="-2838" y="-114"/>
      </p:cViewPr>
      <p:guideLst>
        <p:guide orient="horz" pos="2222"/>
        <p:guide pos="2932"/>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sz="quarter" idx="1"/>
          </p:nvPr>
        </p:nvSpPr>
        <p:spPr>
          <a:xfrm>
            <a:off x="5273002" y="0"/>
            <a:ext cx="4033943" cy="352663"/>
          </a:xfrm>
          <a:prstGeom prst="rect">
            <a:avLst/>
          </a:prstGeom>
        </p:spPr>
        <p:txBody>
          <a:bodyPr vert="horz" lIns="93475" tIns="46738" rIns="93475" bIns="46738" rtlCol="0"/>
          <a:lstStyle>
            <a:lvl1pPr algn="r">
              <a:defRPr sz="1200"/>
            </a:lvl1pPr>
          </a:lstStyle>
          <a:p>
            <a:fld id="{68DDC775-D96C-47F1-A7F6-3BB2D8E76A25}" type="datetimeFigureOut">
              <a:rPr lang="en-GB" smtClean="0"/>
              <a:t>19/01/2016</a:t>
            </a:fld>
            <a:endParaRPr lang="en-GB" dirty="0"/>
          </a:p>
        </p:txBody>
      </p:sp>
      <p:sp>
        <p:nvSpPr>
          <p:cNvPr id="4" name="Footer Placeholder 3"/>
          <p:cNvSpPr>
            <a:spLocks noGrp="1"/>
          </p:cNvSpPr>
          <p:nvPr>
            <p:ph type="ftr" sz="quarter" idx="2"/>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5" name="Slide Number Placeholder 4"/>
          <p:cNvSpPr>
            <a:spLocks noGrp="1"/>
          </p:cNvSpPr>
          <p:nvPr>
            <p:ph type="sldNum" sz="quarter" idx="3"/>
          </p:nvPr>
        </p:nvSpPr>
        <p:spPr>
          <a:xfrm>
            <a:off x="5273002" y="6699376"/>
            <a:ext cx="4033943" cy="352663"/>
          </a:xfrm>
          <a:prstGeom prst="rect">
            <a:avLst/>
          </a:prstGeom>
        </p:spPr>
        <p:txBody>
          <a:bodyPr vert="horz" lIns="93475" tIns="46738" rIns="93475" bIns="46738" rtlCol="0" anchor="b"/>
          <a:lstStyle>
            <a:lvl1pPr algn="r">
              <a:defRPr sz="1200"/>
            </a:lvl1pPr>
          </a:lstStyle>
          <a:p>
            <a:fld id="{D5083773-A06C-4709-B30E-A3920CD1815C}" type="slidenum">
              <a:rPr lang="en-GB" smtClean="0"/>
              <a:t>‹#›</a:t>
            </a:fld>
            <a:endParaRPr lang="en-GB" dirty="0"/>
          </a:p>
        </p:txBody>
      </p:sp>
    </p:spTree>
    <p:extLst>
      <p:ext uri="{BB962C8B-B14F-4D97-AF65-F5344CB8AC3E}">
        <p14:creationId xmlns:p14="http://schemas.microsoft.com/office/powerpoint/2010/main" val="3525182457"/>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943" cy="352663"/>
          </a:xfrm>
          <a:prstGeom prst="rect">
            <a:avLst/>
          </a:prstGeom>
        </p:spPr>
        <p:txBody>
          <a:bodyPr vert="horz" lIns="93475" tIns="46738" rIns="93475" bIns="46738" rtlCol="0"/>
          <a:lstStyle>
            <a:lvl1pPr algn="l">
              <a:defRPr sz="1200"/>
            </a:lvl1pPr>
          </a:lstStyle>
          <a:p>
            <a:endParaRPr lang="en-GB" dirty="0"/>
          </a:p>
        </p:txBody>
      </p:sp>
      <p:sp>
        <p:nvSpPr>
          <p:cNvPr id="3" name="Date Placeholder 2"/>
          <p:cNvSpPr>
            <a:spLocks noGrp="1"/>
          </p:cNvSpPr>
          <p:nvPr>
            <p:ph type="dt" idx="1"/>
          </p:nvPr>
        </p:nvSpPr>
        <p:spPr>
          <a:xfrm>
            <a:off x="5273002" y="0"/>
            <a:ext cx="4033943" cy="352663"/>
          </a:xfrm>
          <a:prstGeom prst="rect">
            <a:avLst/>
          </a:prstGeom>
        </p:spPr>
        <p:txBody>
          <a:bodyPr vert="horz" lIns="93475" tIns="46738" rIns="93475" bIns="46738" rtlCol="0"/>
          <a:lstStyle>
            <a:lvl1pPr algn="r">
              <a:defRPr sz="1200"/>
            </a:lvl1pPr>
          </a:lstStyle>
          <a:p>
            <a:fld id="{A271B8D7-5601-426C-90BB-417F03FCEA1A}" type="datetimeFigureOut">
              <a:rPr lang="en-GB" smtClean="0"/>
              <a:t>19/01/2016</a:t>
            </a:fld>
            <a:endParaRPr lang="en-GB" dirty="0"/>
          </a:p>
        </p:txBody>
      </p:sp>
      <p:sp>
        <p:nvSpPr>
          <p:cNvPr id="4" name="Slide Image Placeholder 3"/>
          <p:cNvSpPr>
            <a:spLocks noGrp="1" noRot="1" noChangeAspect="1"/>
          </p:cNvSpPr>
          <p:nvPr>
            <p:ph type="sldImg" idx="2"/>
          </p:nvPr>
        </p:nvSpPr>
        <p:spPr>
          <a:xfrm>
            <a:off x="2890838" y="528638"/>
            <a:ext cx="3527425" cy="2644775"/>
          </a:xfrm>
          <a:prstGeom prst="rect">
            <a:avLst/>
          </a:prstGeom>
          <a:noFill/>
          <a:ln w="12700">
            <a:solidFill>
              <a:prstClr val="black"/>
            </a:solidFill>
          </a:ln>
        </p:spPr>
        <p:txBody>
          <a:bodyPr vert="horz" lIns="93475" tIns="46738" rIns="93475" bIns="46738" rtlCol="0" anchor="ctr"/>
          <a:lstStyle/>
          <a:p>
            <a:endParaRPr lang="en-US" dirty="0"/>
          </a:p>
        </p:txBody>
      </p:sp>
      <p:sp>
        <p:nvSpPr>
          <p:cNvPr id="5" name="Notes Placeholder 4"/>
          <p:cNvSpPr>
            <a:spLocks noGrp="1"/>
          </p:cNvSpPr>
          <p:nvPr>
            <p:ph type="body" sz="quarter" idx="3"/>
          </p:nvPr>
        </p:nvSpPr>
        <p:spPr>
          <a:xfrm>
            <a:off x="930910" y="3350302"/>
            <a:ext cx="7447280" cy="3173968"/>
          </a:xfrm>
          <a:prstGeom prst="rect">
            <a:avLst/>
          </a:prstGeom>
        </p:spPr>
        <p:txBody>
          <a:bodyPr vert="horz" lIns="93475" tIns="46738" rIns="93475" bIns="46738" rtlCol="0"/>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6" name="Footer Placeholder 5"/>
          <p:cNvSpPr>
            <a:spLocks noGrp="1"/>
          </p:cNvSpPr>
          <p:nvPr>
            <p:ph type="ftr" sz="quarter" idx="4"/>
          </p:nvPr>
        </p:nvSpPr>
        <p:spPr>
          <a:xfrm>
            <a:off x="0" y="6699376"/>
            <a:ext cx="4033943" cy="352663"/>
          </a:xfrm>
          <a:prstGeom prst="rect">
            <a:avLst/>
          </a:prstGeom>
        </p:spPr>
        <p:txBody>
          <a:bodyPr vert="horz" lIns="93475" tIns="46738" rIns="93475" bIns="46738" rtlCol="0" anchor="b"/>
          <a:lstStyle>
            <a:lvl1pPr algn="l">
              <a:defRPr sz="1200"/>
            </a:lvl1pPr>
          </a:lstStyle>
          <a:p>
            <a:endParaRPr lang="en-GB" dirty="0"/>
          </a:p>
        </p:txBody>
      </p:sp>
      <p:sp>
        <p:nvSpPr>
          <p:cNvPr id="7" name="Slide Number Placeholder 6"/>
          <p:cNvSpPr>
            <a:spLocks noGrp="1"/>
          </p:cNvSpPr>
          <p:nvPr>
            <p:ph type="sldNum" sz="quarter" idx="5"/>
          </p:nvPr>
        </p:nvSpPr>
        <p:spPr>
          <a:xfrm>
            <a:off x="5273002" y="6699376"/>
            <a:ext cx="4033943" cy="352663"/>
          </a:xfrm>
          <a:prstGeom prst="rect">
            <a:avLst/>
          </a:prstGeom>
        </p:spPr>
        <p:txBody>
          <a:bodyPr vert="horz" lIns="93475" tIns="46738" rIns="93475" bIns="46738" rtlCol="0" anchor="b"/>
          <a:lstStyle>
            <a:lvl1pPr algn="r">
              <a:defRPr sz="1200"/>
            </a:lvl1pPr>
          </a:lstStyle>
          <a:p>
            <a:fld id="{95EEA1EF-E049-411F-95E8-50B58FEF4D87}" type="slidenum">
              <a:rPr lang="en-GB" smtClean="0"/>
              <a:t>‹#›</a:t>
            </a:fld>
            <a:endParaRPr lang="en-GB" dirty="0"/>
          </a:p>
        </p:txBody>
      </p:sp>
    </p:spTree>
    <p:extLst>
      <p:ext uri="{BB962C8B-B14F-4D97-AF65-F5344CB8AC3E}">
        <p14:creationId xmlns:p14="http://schemas.microsoft.com/office/powerpoint/2010/main" val="3119532852"/>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We are working together with our sponsor Danfoss Turbocor, and our faculty advisor Dr. shih.</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a:t>
            </a:fld>
            <a:endParaRPr lang="en-US"/>
          </a:p>
        </p:txBody>
      </p:sp>
    </p:spTree>
    <p:extLst>
      <p:ext uri="{BB962C8B-B14F-4D97-AF65-F5344CB8AC3E}">
        <p14:creationId xmlns:p14="http://schemas.microsoft.com/office/powerpoint/2010/main" val="11508948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Several models</a:t>
            </a:r>
            <a:r>
              <a:rPr lang="en-US" baseline="0" dirty="0" smtClean="0"/>
              <a:t> of sensors were researched and analyzed.  The best four out of the packages found are presented here in a selection matrix.  The customer requirements were weighted from 1 to 5 and each model was assigned a value from 0 to 3 corresponding to how well it meets the design criteria.  From this analysis it was determined that the Dalian </a:t>
            </a:r>
            <a:r>
              <a:rPr lang="en-US" baseline="0" dirty="0" err="1" smtClean="0"/>
              <a:t>Hipeak</a:t>
            </a:r>
            <a:r>
              <a:rPr lang="en-US" baseline="0" dirty="0" smtClean="0"/>
              <a:t> TDS-100 would best suit our needs.</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11</a:t>
            </a:fld>
            <a:endParaRPr lang="en-GB" dirty="0"/>
          </a:p>
        </p:txBody>
      </p:sp>
    </p:spTree>
    <p:extLst>
      <p:ext uri="{BB962C8B-B14F-4D97-AF65-F5344CB8AC3E}">
        <p14:creationId xmlns:p14="http://schemas.microsoft.com/office/powerpoint/2010/main" val="2163113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TDS-100 is</a:t>
            </a:r>
            <a:r>
              <a:rPr lang="en-US" baseline="0" dirty="0" smtClean="0"/>
              <a:t> a versatile machine.  Depending upon the configuration, it can measure velocities on pipes from 15cm to 18m.  With added temperature sensors it can also adjust for the changing properties of the fluid due to differences in temperature in its operating range.  Another benefit for our purpose is the included mounting points which can be used to integrate the TDS-100 into our mounting apparatus.  In addition there are multiple types of output including the standard RS-485 communication protocol or an analog signal that ranges from 4-24mA.  Both of these options would work for the existing system.</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12</a:t>
            </a:fld>
            <a:endParaRPr lang="en-GB" dirty="0"/>
          </a:p>
        </p:txBody>
      </p:sp>
    </p:spTree>
    <p:extLst>
      <p:ext uri="{BB962C8B-B14F-4D97-AF65-F5344CB8AC3E}">
        <p14:creationId xmlns:p14="http://schemas.microsoft.com/office/powerpoint/2010/main" val="143078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 researching the best way to calculate the mass flow rate without being intrusive</a:t>
            </a:r>
            <a:r>
              <a:rPr lang="en-US" baseline="0" dirty="0" smtClean="0"/>
              <a:t> to the current customer platforms we came across many different principles that can provide the necessary information. The only one that we found that was externally mounted was the ultrasonic mass flow sensor which was found to also be very accurate and robust.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13</a:t>
            </a:fld>
            <a:endParaRPr lang="en-US"/>
          </a:p>
        </p:txBody>
      </p:sp>
    </p:spTree>
    <p:extLst>
      <p:ext uri="{BB962C8B-B14F-4D97-AF65-F5344CB8AC3E}">
        <p14:creationId xmlns:p14="http://schemas.microsoft.com/office/powerpoint/2010/main" val="37319887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Moving forward we need to begin acquiring the physical parts of our system and designing the mounting</a:t>
            </a:r>
            <a:r>
              <a:rPr lang="en-US" baseline="0" dirty="0" smtClean="0"/>
              <a:t> bracket.  After we assemble the system we can start running tests to analyze our thermodynamic model.  The next step will be to integrate the system and determine overall efficiency for the compressor.</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15</a:t>
            </a:fld>
            <a:endParaRPr lang="en-US"/>
          </a:p>
        </p:txBody>
      </p:sp>
    </p:spTree>
    <p:extLst>
      <p:ext uri="{BB962C8B-B14F-4D97-AF65-F5344CB8AC3E}">
        <p14:creationId xmlns:p14="http://schemas.microsoft.com/office/powerpoint/2010/main" val="2664290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Gantt chart we are currently using to</a:t>
            </a:r>
            <a:r>
              <a:rPr lang="en-US" baseline="0" dirty="0" smtClean="0"/>
              <a:t> guide our progress.  Currently we are finalizing our needed parts and working on designing the bracket itself.  We would like to get to prototyping early in the spring semester so that we can quickly move on to running experiments on the system.</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16</a:t>
            </a:fld>
            <a:endParaRPr lang="en-GB" dirty="0"/>
          </a:p>
        </p:txBody>
      </p:sp>
    </p:spTree>
    <p:extLst>
      <p:ext uri="{BB962C8B-B14F-4D97-AF65-F5344CB8AC3E}">
        <p14:creationId xmlns:p14="http://schemas.microsoft.com/office/powerpoint/2010/main" val="38722928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any new technology</a:t>
            </a:r>
            <a:r>
              <a:rPr lang="en-US" baseline="0" dirty="0" smtClean="0"/>
              <a:t> become more common place, competition becomes ever fiercer for the originator of the technology.  Turbocor is looking forward and trying to maintain their place at the top of the frictionless compressor market.  One approach they are taking is to add features to their existing product, specifically data analytics.  </a:t>
            </a:r>
            <a:r>
              <a:rPr lang="en-US" dirty="0" smtClean="0"/>
              <a:t>This allows for failure prediction before they occur and prevent unnecessary damage to equipment.</a:t>
            </a:r>
            <a:r>
              <a:rPr lang="en-US" baseline="0" dirty="0" smtClean="0"/>
              <a:t>  To achieve their goals several different metrics need to be monitored.  </a:t>
            </a:r>
            <a:r>
              <a:rPr lang="en-US" dirty="0" smtClean="0"/>
              <a:t>Compressor efficiency is one important aspect that can reveal system health.</a:t>
            </a:r>
            <a:r>
              <a:rPr lang="en-US" baseline="0" dirty="0" smtClean="0"/>
              <a:t>  To help them in their goal we are working to determine the mass flow rate of the refrigerant which they are not </a:t>
            </a:r>
            <a:r>
              <a:rPr lang="en-US" baseline="0" smtClean="0"/>
              <a:t>currently able to monitor</a:t>
            </a:r>
            <a:r>
              <a:rPr lang="en-US" baseline="0" dirty="0" smtClean="0"/>
              <a:t>.</a:t>
            </a:r>
            <a:endParaRPr lang="en-US" dirty="0" smtClean="0"/>
          </a:p>
          <a:p>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17</a:t>
            </a:fld>
            <a:endParaRPr lang="en-GB" dirty="0"/>
          </a:p>
        </p:txBody>
      </p:sp>
    </p:spTree>
    <p:extLst>
      <p:ext uri="{BB962C8B-B14F-4D97-AF65-F5344CB8AC3E}">
        <p14:creationId xmlns:p14="http://schemas.microsoft.com/office/powerpoint/2010/main" val="603178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18</a:t>
            </a:fld>
            <a:endParaRPr lang="en-GB" dirty="0"/>
          </a:p>
        </p:txBody>
      </p:sp>
    </p:spTree>
    <p:extLst>
      <p:ext uri="{BB962C8B-B14F-4D97-AF65-F5344CB8AC3E}">
        <p14:creationId xmlns:p14="http://schemas.microsoft.com/office/powerpoint/2010/main" val="3209573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19</a:t>
            </a:fld>
            <a:endParaRPr lang="en-GB" dirty="0"/>
          </a:p>
        </p:txBody>
      </p:sp>
    </p:spTree>
    <p:extLst>
      <p:ext uri="{BB962C8B-B14F-4D97-AF65-F5344CB8AC3E}">
        <p14:creationId xmlns:p14="http://schemas.microsoft.com/office/powerpoint/2010/main" val="15501989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To begin I want to give a little background on Turbocor and what they do. Danfoss Turbocor has designed maglev technology that uses magnetic bearings to levitate the compressor shaft eliminating the need for oil. </a:t>
            </a:r>
          </a:p>
          <a:p>
            <a:pPr marL="171450" indent="-171450">
              <a:buFont typeface="Arial" panose="020B0604020202020204" pitchFamily="34" charset="0"/>
              <a:buChar char="•"/>
            </a:pPr>
            <a:endParaRPr lang="en-US" dirty="0" smtClean="0"/>
          </a:p>
          <a:p>
            <a:pPr marL="171450" indent="-171450">
              <a:buFont typeface="Arial" panose="020B0604020202020204" pitchFamily="34" charset="0"/>
              <a:buChar char="•"/>
            </a:pPr>
            <a:r>
              <a:rPr lang="en-US" dirty="0" smtClean="0"/>
              <a:t>Currently Turbocor can only measure the efficiency of these compressors at their testing facility using a very bulky in-line mass flow sensors.</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2</a:t>
            </a:fld>
            <a:endParaRPr lang="en-US"/>
          </a:p>
        </p:txBody>
      </p:sp>
    </p:spTree>
    <p:extLst>
      <p:ext uri="{BB962C8B-B14F-4D97-AF65-F5344CB8AC3E}">
        <p14:creationId xmlns:p14="http://schemas.microsoft.com/office/powerpoint/2010/main" val="10008297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aseline="0" dirty="0" smtClean="0"/>
              <a:t>Currently, more companies are starting to develop oil free compressors making the field more competitive. To stand out on top, Turbocor wants to develop a failure modes prediction system to provide to their customers.  As of now Turbocor does not have a way of acquiring real time data or monitoring real time efficiency of their compressors.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smtClean="0"/>
              <a:t>Our goal here is to </a:t>
            </a:r>
            <a:r>
              <a:rPr lang="en-US" sz="1200" kern="1200" baseline="0" dirty="0" smtClean="0">
                <a:solidFill>
                  <a:schemeClr val="tx1"/>
                </a:solidFill>
                <a:effectLst/>
                <a:latin typeface="+mn-lt"/>
                <a:ea typeface="+mn-ea"/>
                <a:cs typeface="+mn-cs"/>
              </a:rPr>
              <a:t>c</a:t>
            </a:r>
            <a:r>
              <a:rPr lang="en-US" sz="1200" kern="1200" dirty="0" smtClean="0">
                <a:solidFill>
                  <a:schemeClr val="tx1"/>
                </a:solidFill>
                <a:effectLst/>
                <a:latin typeface="+mn-lt"/>
                <a:ea typeface="+mn-ea"/>
                <a:cs typeface="+mn-cs"/>
              </a:rPr>
              <a:t>oncentrate on providing a means by which Turbocor can measure real-time efficiency on existing Turbocor platforms that can easily be used with their current compressor monitoring system. This is a stepping stone in developing a failure modes prediction system.</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3</a:t>
            </a:fld>
            <a:endParaRPr lang="en-US"/>
          </a:p>
        </p:txBody>
      </p:sp>
    </p:spTree>
    <p:extLst>
      <p:ext uri="{BB962C8B-B14F-4D97-AF65-F5344CB8AC3E}">
        <p14:creationId xmlns:p14="http://schemas.microsoft.com/office/powerpoint/2010/main" val="40335396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Our first major task was to determine what our sponsor Turbocor wanted from us that would be helpful to them in the future but also comply with the requirements of this class. We jumped from designing algorithms to determine failure modes to mass storage device integration and finally to what we are working on today with developing</a:t>
            </a:r>
            <a:r>
              <a:rPr lang="en-US" baseline="0" dirty="0" smtClean="0"/>
              <a:t> an externally mounted mass flow sensor package to determine compressor efficiency. </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4</a:t>
            </a:fld>
            <a:endParaRPr lang="en-US"/>
          </a:p>
        </p:txBody>
      </p:sp>
    </p:spTree>
    <p:extLst>
      <p:ext uri="{BB962C8B-B14F-4D97-AF65-F5344CB8AC3E}">
        <p14:creationId xmlns:p14="http://schemas.microsoft.com/office/powerpoint/2010/main" val="27133980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5</a:t>
            </a:fld>
            <a:endParaRPr lang="en-GB" dirty="0"/>
          </a:p>
        </p:txBody>
      </p:sp>
    </p:spTree>
    <p:extLst>
      <p:ext uri="{BB962C8B-B14F-4D97-AF65-F5344CB8AC3E}">
        <p14:creationId xmlns:p14="http://schemas.microsoft.com/office/powerpoint/2010/main" val="2602446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choosing a direction and examining the properties</a:t>
            </a:r>
            <a:r>
              <a:rPr lang="en-US" baseline="0" dirty="0" smtClean="0"/>
              <a:t> of the system we had two basic approaches we came up with.  We could use existing ultrasonic transducers and compute our own algorithms for analyzing the output.  This would also entail designing the assembly with to mount the system on the chiller.  Our other idea was to find a complete sensor set that we could interface with the existing compressor hardware.  This would allow us to focus on integration and the mounting mechanism itself.</a:t>
            </a:r>
            <a:endParaRPr lang="en-US" dirty="0"/>
          </a:p>
        </p:txBody>
      </p:sp>
      <p:sp>
        <p:nvSpPr>
          <p:cNvPr id="4" name="Footer Placeholder 3"/>
          <p:cNvSpPr>
            <a:spLocks noGrp="1"/>
          </p:cNvSpPr>
          <p:nvPr>
            <p:ph type="ftr" sz="quarter" idx="10"/>
          </p:nvPr>
        </p:nvSpPr>
        <p:spPr/>
        <p:txBody>
          <a:bodyPr/>
          <a:lstStyle/>
          <a:p>
            <a:endParaRPr lang="en-GB" dirty="0"/>
          </a:p>
        </p:txBody>
      </p:sp>
      <p:sp>
        <p:nvSpPr>
          <p:cNvPr id="5" name="Slide Number Placeholder 4"/>
          <p:cNvSpPr>
            <a:spLocks noGrp="1"/>
          </p:cNvSpPr>
          <p:nvPr>
            <p:ph type="sldNum" sz="quarter" idx="11"/>
          </p:nvPr>
        </p:nvSpPr>
        <p:spPr/>
        <p:txBody>
          <a:bodyPr/>
          <a:lstStyle/>
          <a:p>
            <a:fld id="{95EEA1EF-E049-411F-95E8-50B58FEF4D87}" type="slidenum">
              <a:rPr lang="en-GB" smtClean="0"/>
              <a:t>6</a:t>
            </a:fld>
            <a:endParaRPr lang="en-GB" dirty="0"/>
          </a:p>
        </p:txBody>
      </p:sp>
    </p:spTree>
    <p:extLst>
      <p:ext uri="{BB962C8B-B14F-4D97-AF65-F5344CB8AC3E}">
        <p14:creationId xmlns:p14="http://schemas.microsoft.com/office/powerpoint/2010/main" val="32504746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direction</a:t>
            </a:r>
            <a:r>
              <a:rPr lang="en-US" baseline="0" dirty="0" smtClean="0"/>
              <a:t> we chose has its own perils.  First, these sensors tend to be expensive.  Research showed systems can range from hundreds to thousands of dollars.  Another concern is accuracy.  Our sponsors want less than 1% error in our measurement.  Another potential problem is compatibility.  There are only a small number of unused inputs and our system must be able to interface with what is available.  In addition it would be beneficial if the system needed as little calibration as possible for field setup.  Part of the entire concept of automated data analytics is reducing the need for onsite visits from technicians.  If the system is too difficult to setup it would be counter to this ideal.</a:t>
            </a:r>
            <a:endParaRPr lang="en-US" dirty="0"/>
          </a:p>
        </p:txBody>
      </p:sp>
      <p:sp>
        <p:nvSpPr>
          <p:cNvPr id="4" name="Slide Number Placeholder 3"/>
          <p:cNvSpPr>
            <a:spLocks noGrp="1"/>
          </p:cNvSpPr>
          <p:nvPr>
            <p:ph type="sldNum" sz="quarter" idx="10"/>
          </p:nvPr>
        </p:nvSpPr>
        <p:spPr/>
        <p:txBody>
          <a:bodyPr/>
          <a:lstStyle/>
          <a:p>
            <a:fld id="{3D5A9888-1CFC-4D1F-89CD-28D8639215B1}" type="slidenum">
              <a:rPr lang="en-US" smtClean="0"/>
              <a:t>7</a:t>
            </a:fld>
            <a:endParaRPr lang="en-US"/>
          </a:p>
        </p:txBody>
      </p:sp>
    </p:spTree>
    <p:extLst>
      <p:ext uri="{BB962C8B-B14F-4D97-AF65-F5344CB8AC3E}">
        <p14:creationId xmlns:p14="http://schemas.microsoft.com/office/powerpoint/2010/main" val="4960972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From</a:t>
            </a:r>
            <a:r>
              <a:rPr lang="en-US" baseline="0" dirty="0" smtClean="0"/>
              <a:t> all of these correlations we currently have access to: available parameters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We will then need to measure: required parameters</a:t>
            </a:r>
          </a:p>
          <a:p>
            <a:pPr marL="171450" indent="-171450">
              <a:buFont typeface="Arial" panose="020B0604020202020204" pitchFamily="34" charset="0"/>
              <a:buChar char="•"/>
            </a:pPr>
            <a:endParaRPr lang="en-US" baseline="0" dirty="0" smtClean="0"/>
          </a:p>
          <a:p>
            <a:pPr marL="171450" indent="-171450">
              <a:buFont typeface="Arial" panose="020B0604020202020204" pitchFamily="34" charset="0"/>
              <a:buChar char="•"/>
            </a:pPr>
            <a:r>
              <a:rPr lang="en-US" baseline="0" dirty="0" smtClean="0"/>
              <a:t>And finally we can find work out and efficiency.</a:t>
            </a:r>
            <a:endParaRPr lang="en-US" dirty="0"/>
          </a:p>
        </p:txBody>
      </p:sp>
      <p:sp>
        <p:nvSpPr>
          <p:cNvPr id="4" name="Slide Number Placeholder 3"/>
          <p:cNvSpPr>
            <a:spLocks noGrp="1"/>
          </p:cNvSpPr>
          <p:nvPr>
            <p:ph type="sldNum" sz="quarter" idx="10"/>
          </p:nvPr>
        </p:nvSpPr>
        <p:spPr/>
        <p:txBody>
          <a:bodyPr/>
          <a:lstStyle/>
          <a:p>
            <a:fld id="{47EA457F-203E-4A00-9296-0FBA77540E81}" type="slidenum">
              <a:rPr lang="en-US">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8825299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Here</a:t>
            </a:r>
            <a:r>
              <a:rPr lang="en-US" baseline="0" dirty="0" smtClean="0"/>
              <a:t> we have the heat transfer concepts that are involved with the evaporator</a:t>
            </a:r>
            <a:endParaRPr lang="en-US" dirty="0" smtClean="0"/>
          </a:p>
          <a:p>
            <a:pPr marL="171450" indent="-171450">
              <a:buFont typeface="Arial" panose="020B0604020202020204" pitchFamily="34" charset="0"/>
              <a:buChar char="•"/>
            </a:pPr>
            <a:r>
              <a:rPr lang="en-US" dirty="0" smtClean="0"/>
              <a:t>The</a:t>
            </a:r>
            <a:r>
              <a:rPr lang="en-US" baseline="0" dirty="0" smtClean="0"/>
              <a:t> first two equations are basic expressions for the rate of heat transfer experienced by a fluid. As seen in the previous figure the rate of heat transfer experienced by the water theoretically is the same heat transfer experienced by the refrigerant.  This assumption allows us to find the rate of heat transfer of the refrigerant and ultimately the mass flow rate of the refrigerant without having to cut any pipes to insert an in-line mass flow sensor in the compressor cycle. </a:t>
            </a:r>
          </a:p>
          <a:p>
            <a:pPr marL="171450" indent="-171450">
              <a:buFont typeface="Arial" panose="020B0604020202020204" pitchFamily="34" charset="0"/>
              <a:buChar char="•"/>
            </a:pPr>
            <a:r>
              <a:rPr lang="en-US" baseline="0" dirty="0" smtClean="0"/>
              <a:t>After we determine the mass flow rate of the refrigerant the next step is to calculate the power that the compressor is out putting by cooling the water using the third correlation. </a:t>
            </a:r>
          </a:p>
          <a:p>
            <a:pPr marL="171450" indent="-171450">
              <a:buFont typeface="Arial" panose="020B0604020202020204" pitchFamily="34" charset="0"/>
              <a:buChar char="•"/>
            </a:pPr>
            <a:r>
              <a:rPr lang="en-US" baseline="0" dirty="0" smtClean="0"/>
              <a:t>Finally, the power output can be used to calculate the efficiency of the compressor. </a:t>
            </a:r>
          </a:p>
          <a:p>
            <a:pPr marL="171450" indent="-171450">
              <a:buFont typeface="Arial" panose="020B0604020202020204" pitchFamily="34" charset="0"/>
              <a:buChar char="•"/>
            </a:pPr>
            <a:r>
              <a:rPr lang="en-US" baseline="0" dirty="0" smtClean="0"/>
              <a:t>The issue here is that we have made a major assumption that the evaporator transfers 100% of the heat or that it is 100% effective when we know that this isn’t true.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fld id="{47EA457F-203E-4A00-9296-0FBA77540E81}" type="slidenum">
              <a:rPr lang="en-US">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23083364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sp>
        <p:nvSpPr>
          <p:cNvPr id="15" name="Pladsholder til billede 14"/>
          <p:cNvSpPr>
            <a:spLocks noGrp="1"/>
          </p:cNvSpPr>
          <p:nvPr>
            <p:ph type="pic" sz="quarter" idx="13"/>
          </p:nvPr>
        </p:nvSpPr>
        <p:spPr>
          <a:xfrm>
            <a:off x="0" y="0"/>
            <a:ext cx="9144000" cy="6858000"/>
          </a:xfrm>
        </p:spPr>
        <p:txBody>
          <a:bodyPr tIns="4320000"/>
          <a:lstStyle>
            <a:lvl1pPr marL="0" indent="0" algn="ctr">
              <a:buNone/>
              <a:defRPr sz="1400"/>
            </a:lvl1pPr>
          </a:lstStyle>
          <a:p>
            <a:r>
              <a:rPr lang="en-US" smtClean="0"/>
              <a:t>Click icon to add picture</a:t>
            </a:r>
            <a:endParaRPr lang="en-US" dirty="0" smtClean="0"/>
          </a:p>
        </p:txBody>
      </p:sp>
      <p:sp>
        <p:nvSpPr>
          <p:cNvPr id="5" name="Backdrop single"/>
          <p:cNvSpPr>
            <a:spLocks noGrp="1"/>
          </p:cNvSpPr>
          <p:nvPr>
            <p:ph type="body" sz="quarter" idx="10" hasCustomPrompt="1"/>
          </p:nvPr>
        </p:nvSpPr>
        <p:spPr>
          <a:xfrm>
            <a:off x="0" y="0"/>
            <a:ext cx="9144000" cy="11592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7"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
        <p:nvSpPr>
          <p:cNvPr id="10" name="Title 7"/>
          <p:cNvSpPr>
            <a:spLocks noGrp="1"/>
          </p:cNvSpPr>
          <p:nvPr>
            <p:ph type="ctrTitle" hasCustomPrompt="1"/>
          </p:nvPr>
        </p:nvSpPr>
        <p:spPr>
          <a:xfrm>
            <a:off x="420687" y="1341438"/>
            <a:ext cx="8307388" cy="1157378"/>
          </a:xfrm>
        </p:spPr>
        <p:txBody>
          <a:bodyPr anchor="b" anchorCtr="0"/>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12" name="Subtitle 8"/>
          <p:cNvSpPr>
            <a:spLocks noGrp="1"/>
          </p:cNvSpPr>
          <p:nvPr>
            <p:ph type="subTitle" idx="1" hasCustomPrompt="1"/>
          </p:nvPr>
        </p:nvSpPr>
        <p:spPr>
          <a:xfrm>
            <a:off x="419099" y="2682581"/>
            <a:ext cx="8308975" cy="389093"/>
          </a:xfrm>
        </p:spPr>
        <p:txBody>
          <a:bodyPr/>
          <a:lstStyle>
            <a:lvl1pPr marL="0" marR="0" indent="0" algn="l" defTabSz="914400" rtl="0" eaLnBrk="1" fontAlgn="auto" latinLnBrk="0" hangingPunct="1">
              <a:lnSpc>
                <a:spcPct val="100000"/>
              </a:lnSpc>
              <a:spcBef>
                <a:spcPts val="0"/>
              </a:spcBef>
              <a:spcAft>
                <a:spcPts val="600"/>
              </a:spcAft>
              <a:buClr>
                <a:schemeClr val="tx1">
                  <a:lumMod val="50000"/>
                  <a:lumOff val="50000"/>
                </a:schemeClr>
              </a:buClr>
              <a:buSzTx/>
              <a:buFont typeface="Verdana" panose="020B0604030504040204" pitchFamily="34" charset="0"/>
              <a:buNone/>
              <a:tabLst/>
              <a:defRPr sz="1400"/>
            </a:lvl1pPr>
          </a:lstStyle>
          <a:p>
            <a:r>
              <a:rPr lang="en-GB" dirty="0" smtClean="0"/>
              <a:t>Click to insert name and title of presenter</a:t>
            </a:r>
          </a:p>
          <a:p>
            <a:endParaRPr lang="en-GB" dirty="0" smtClean="0"/>
          </a:p>
        </p:txBody>
      </p:sp>
    </p:spTree>
    <p:extLst>
      <p:ext uri="{BB962C8B-B14F-4D97-AF65-F5344CB8AC3E}">
        <p14:creationId xmlns:p14="http://schemas.microsoft.com/office/powerpoint/2010/main" val="21066156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grey">
    <p:spTree>
      <p:nvGrpSpPr>
        <p:cNvPr id="1" name=""/>
        <p:cNvGrpSpPr/>
        <p:nvPr/>
      </p:nvGrpSpPr>
      <p:grpSpPr>
        <a:xfrm>
          <a:off x="0" y="0"/>
          <a:ext cx="0" cy="0"/>
          <a:chOff x="0" y="0"/>
          <a:chExt cx="0" cy="0"/>
        </a:xfrm>
      </p:grpSpPr>
      <p:sp>
        <p:nvSpPr>
          <p:cNvPr id="4" name="Rectangle 3"/>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7995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56435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wo content,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4800" y="1341438"/>
            <a:ext cx="4068000"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599384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and medium picture, grey">
    <p:spTree>
      <p:nvGrpSpPr>
        <p:cNvPr id="1" name=""/>
        <p:cNvGrpSpPr/>
        <p:nvPr/>
      </p:nvGrpSpPr>
      <p:grpSpPr>
        <a:xfrm>
          <a:off x="0" y="0"/>
          <a:ext cx="0" cy="0"/>
          <a:chOff x="0" y="0"/>
          <a:chExt cx="0" cy="0"/>
        </a:xfrm>
      </p:grpSpPr>
      <p:sp>
        <p:nvSpPr>
          <p:cNvPr id="5" name="Rectangle 4"/>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hasCustomPrompt="1"/>
          </p:nvPr>
        </p:nvSpPr>
        <p:spPr>
          <a:xfrm>
            <a:off x="4659313" y="0"/>
            <a:ext cx="4484686" cy="6392863"/>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1957003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um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0" y="0"/>
            <a:ext cx="4486275" cy="6392863"/>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14571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and small picture,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5747275" y="1341439"/>
            <a:ext cx="2980800" cy="4679950"/>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8010521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mall picture and text, grey">
    <p:spTree>
      <p:nvGrpSpPr>
        <p:cNvPr id="1" name=""/>
        <p:cNvGrpSpPr/>
        <p:nvPr/>
      </p:nvGrpSpPr>
      <p:grpSpPr>
        <a:xfrm>
          <a:off x="0" y="0"/>
          <a:ext cx="0" cy="0"/>
          <a:chOff x="0" y="0"/>
          <a:chExt cx="0" cy="0"/>
        </a:xfrm>
      </p:grpSpPr>
      <p:sp>
        <p:nvSpPr>
          <p:cNvPr id="6" name="Rectangle 5"/>
          <p:cNvSpPr/>
          <p:nvPr userDrawn="1"/>
        </p:nvSpPr>
        <p:spPr>
          <a:xfrm>
            <a:off x="0" y="0"/>
            <a:ext cx="9144000" cy="6392863"/>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419100" y="1341439"/>
            <a:ext cx="2980800" cy="4679950"/>
          </a:xfrm>
          <a:solidFill>
            <a:schemeClr val="bg1"/>
          </a:solidFill>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080192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Large content, grey">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gradFill flip="none" rotWithShape="1">
            <a:gsLst>
              <a:gs pos="0">
                <a:srgbClr val="C7C7C7"/>
              </a:gs>
              <a:gs pos="50000">
                <a:schemeClr val="bg1"/>
              </a:gs>
              <a:gs pos="100000">
                <a:srgbClr val="CDCDCD"/>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smtClean="0">
                <a:solidFill>
                  <a:schemeClr val="tx1"/>
                </a:solidFill>
                <a:ea typeface="SimHei"/>
                <a:cs typeface="Arial" charset="0"/>
              </a:rPr>
              <a:t> |</a:t>
            </a:r>
            <a:endParaRPr lang="en-GB" sz="800" dirty="0">
              <a:solidFill>
                <a:schemeClr val="tx1"/>
              </a:solidFill>
              <a:ea typeface="SimHei"/>
              <a:cs typeface="Arial" charset="0"/>
            </a:endParaRPr>
          </a:p>
        </p:txBody>
      </p:sp>
    </p:spTree>
    <p:extLst>
      <p:ext uri="{BB962C8B-B14F-4D97-AF65-F5344CB8AC3E}">
        <p14:creationId xmlns:p14="http://schemas.microsoft.com/office/powerpoint/2010/main" val="28237990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large picture">
    <p:spTree>
      <p:nvGrpSpPr>
        <p:cNvPr id="1" name=""/>
        <p:cNvGrpSpPr/>
        <p:nvPr/>
      </p:nvGrpSpPr>
      <p:grpSpPr>
        <a:xfrm>
          <a:off x="0" y="0"/>
          <a:ext cx="0" cy="0"/>
          <a:chOff x="0" y="0"/>
          <a:chExt cx="0" cy="0"/>
        </a:xfrm>
      </p:grpSpPr>
      <p:sp>
        <p:nvSpPr>
          <p:cNvPr id="6" name="Picture Placeholder 2"/>
          <p:cNvSpPr>
            <a:spLocks noGrp="1"/>
          </p:cNvSpPr>
          <p:nvPr>
            <p:ph type="pic" sz="quarter" idx="12"/>
          </p:nvPr>
        </p:nvSpPr>
        <p:spPr>
          <a:xfrm>
            <a:off x="0" y="0"/>
            <a:ext cx="9144000" cy="6392863"/>
          </a:xfrm>
        </p:spPr>
        <p:txBody>
          <a:bodyPr tIns="900000" anchor="ctr" anchorCtr="0"/>
          <a:lstStyle>
            <a:lvl1pPr marL="0" indent="0" algn="ctr">
              <a:buNone/>
              <a:defRPr sz="1400"/>
            </a:lvl1pPr>
          </a:lstStyle>
          <a:p>
            <a:r>
              <a:rPr lang="en-US" smtClean="0"/>
              <a:t>Click icon to add picture</a:t>
            </a:r>
            <a:endParaRPr lang="en-US" dirty="0"/>
          </a:p>
        </p:txBody>
      </p:sp>
      <p:sp>
        <p:nvSpPr>
          <p:cNvPr id="3" name="Title 1"/>
          <p:cNvSpPr>
            <a:spLocks noGrp="1"/>
          </p:cNvSpPr>
          <p:nvPr>
            <p:ph type="title"/>
          </p:nvPr>
        </p:nvSpPr>
        <p:spPr/>
        <p:txBody>
          <a:bodyPr/>
          <a:lstStyle/>
          <a:p>
            <a:r>
              <a:rPr lang="en-US" smtClean="0"/>
              <a:t>Click to edit Master title style</a:t>
            </a:r>
            <a:endParaRPr lang="en-GB" dirty="0"/>
          </a:p>
        </p:txBody>
      </p:sp>
    </p:spTree>
    <p:extLst>
      <p:ext uri="{BB962C8B-B14F-4D97-AF65-F5344CB8AC3E}">
        <p14:creationId xmlns:p14="http://schemas.microsoft.com/office/powerpoint/2010/main" val="282599984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p:spTree>
      <p:nvGrpSpPr>
        <p:cNvPr id="1" name=""/>
        <p:cNvGrpSpPr/>
        <p:nvPr/>
      </p:nvGrpSpPr>
      <p:grpSpPr>
        <a:xfrm>
          <a:off x="0" y="0"/>
          <a:ext cx="0" cy="0"/>
          <a:chOff x="0" y="0"/>
          <a:chExt cx="0" cy="0"/>
        </a:xfrm>
      </p:grpSpPr>
      <p:pic>
        <p:nvPicPr>
          <p:cNvPr id="3074" name="Picture 2" descr="U:\Danfoss\Jobs\5123_Hjaelp til PowerPoint skabeloner\Received\Nyeste grafikker\Ny Grafik til SD\Ny Grafik til SD\PPT_frontpage_4-3_full_red_backdrop.pn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657532" y="188775"/>
            <a:ext cx="2289048" cy="585216"/>
          </a:xfrm>
          <a:prstGeom prst="rect">
            <a:avLst/>
          </a:prstGeom>
        </p:spPr>
      </p:pic>
      <p:sp>
        <p:nvSpPr>
          <p:cNvPr id="6"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7"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Tree>
    <p:extLst>
      <p:ext uri="{BB962C8B-B14F-4D97-AF65-F5344CB8AC3E}">
        <p14:creationId xmlns:p14="http://schemas.microsoft.com/office/powerpoint/2010/main" val="31118704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Endslide">
    <p:spTree>
      <p:nvGrpSpPr>
        <p:cNvPr id="1" name=""/>
        <p:cNvGrpSpPr/>
        <p:nvPr/>
      </p:nvGrpSpPr>
      <p:grpSpPr>
        <a:xfrm>
          <a:off x="0" y="0"/>
          <a:ext cx="0" cy="0"/>
          <a:chOff x="0" y="0"/>
          <a:chExt cx="0" cy="0"/>
        </a:xfrm>
      </p:grpSpPr>
      <p:sp>
        <p:nvSpPr>
          <p:cNvPr id="8" name="White background"/>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pic>
        <p:nvPicPr>
          <p:cNvPr id="2051" name="Boxlogo"/>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009519" y="2189486"/>
            <a:ext cx="3098210" cy="13541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347864" y="3887526"/>
            <a:ext cx="2466000" cy="6433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val="9486201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white">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19100" y="1341438"/>
            <a:ext cx="8308975" cy="46609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3075806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1/19/2016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26790867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FEA12395-BD81-4199-B42C-278E4A885B2B}" type="datetimeFigureOut">
              <a:rPr lang="en-US" smtClean="0"/>
              <a:t>1/19/2016</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92D5BED5-DEFA-48E4-83E9-F9D6BE22FA20}" type="slidenum">
              <a:rPr lang="en-US" smtClean="0"/>
              <a:t>‹#›</a:t>
            </a:fld>
            <a:endParaRPr lang="en-US"/>
          </a:p>
        </p:txBody>
      </p:sp>
    </p:spTree>
    <p:extLst>
      <p:ext uri="{BB962C8B-B14F-4D97-AF65-F5344CB8AC3E}">
        <p14:creationId xmlns:p14="http://schemas.microsoft.com/office/powerpoint/2010/main" val="913915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II">
    <p:spTree>
      <p:nvGrpSpPr>
        <p:cNvPr id="1" name=""/>
        <p:cNvGrpSpPr/>
        <p:nvPr/>
      </p:nvGrpSpPr>
      <p:grpSpPr>
        <a:xfrm>
          <a:off x="0" y="0"/>
          <a:ext cx="0" cy="0"/>
          <a:chOff x="0" y="0"/>
          <a:chExt cx="0" cy="0"/>
        </a:xfrm>
      </p:grpSpPr>
      <p:sp>
        <p:nvSpPr>
          <p:cNvPr id="11" name="Rektangel 10"/>
          <p:cNvSpPr/>
          <p:nvPr userDrawn="1"/>
        </p:nvSpPr>
        <p:spPr>
          <a:xfrm>
            <a:off x="0" y="0"/>
            <a:ext cx="9144000" cy="6858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dirty="0" smtClean="0"/>
          </a:p>
        </p:txBody>
      </p:sp>
      <p:sp>
        <p:nvSpPr>
          <p:cNvPr id="15" name="Pladsholder til billede 14"/>
          <p:cNvSpPr>
            <a:spLocks noGrp="1"/>
          </p:cNvSpPr>
          <p:nvPr>
            <p:ph type="pic" sz="quarter" idx="13" hasCustomPrompt="1"/>
          </p:nvPr>
        </p:nvSpPr>
        <p:spPr>
          <a:xfrm>
            <a:off x="0" y="0"/>
            <a:ext cx="9144000" cy="6858000"/>
          </a:xfrm>
        </p:spPr>
        <p:txBody>
          <a:bodyPr tIns="720000" anchor="ctr" anchorCtr="0"/>
          <a:lstStyle>
            <a:lvl1pPr marL="0" indent="0" algn="ctr">
              <a:buNone/>
              <a:defRPr sz="1400"/>
            </a:lvl1pPr>
          </a:lstStyle>
          <a:p>
            <a:r>
              <a:rPr lang="da-DK" dirty="0" err="1" smtClean="0"/>
              <a:t>Click</a:t>
            </a:r>
            <a:r>
              <a:rPr lang="da-DK" dirty="0" smtClean="0"/>
              <a:t> </a:t>
            </a:r>
            <a:r>
              <a:rPr lang="da-DK" dirty="0" err="1" smtClean="0"/>
              <a:t>icon</a:t>
            </a:r>
            <a:r>
              <a:rPr lang="da-DK" dirty="0" smtClean="0"/>
              <a:t> to </a:t>
            </a:r>
            <a:br>
              <a:rPr lang="da-DK" dirty="0" smtClean="0"/>
            </a:br>
            <a:r>
              <a:rPr lang="da-DK" dirty="0" err="1" smtClean="0"/>
              <a:t>add</a:t>
            </a:r>
            <a:r>
              <a:rPr lang="da-DK" dirty="0" smtClean="0"/>
              <a:t> </a:t>
            </a:r>
            <a:r>
              <a:rPr lang="da-DK" dirty="0" err="1" smtClean="0"/>
              <a:t>picture</a:t>
            </a:r>
            <a:endParaRPr lang="en-US" dirty="0" smtClean="0"/>
          </a:p>
        </p:txBody>
      </p:sp>
      <p:sp>
        <p:nvSpPr>
          <p:cNvPr id="5" name="Backdrop single"/>
          <p:cNvSpPr>
            <a:spLocks noGrp="1"/>
          </p:cNvSpPr>
          <p:nvPr>
            <p:ph type="body" sz="quarter" idx="10" hasCustomPrompt="1"/>
          </p:nvPr>
        </p:nvSpPr>
        <p:spPr>
          <a:xfrm>
            <a:off x="0" y="7200"/>
            <a:ext cx="9144000" cy="3092400"/>
          </a:xfrm>
          <a:blipFill>
            <a:blip r:embed="rId2">
              <a:extLst>
                <a:ext uri="{28A0092B-C50C-407E-A947-70E740481C1C}">
                  <a14:useLocalDpi xmlns:a14="http://schemas.microsoft.com/office/drawing/2010/main" val="0"/>
                </a:ext>
              </a:extLst>
            </a:blip>
            <a:stretch>
              <a:fillRect/>
            </a:stretch>
          </a:blipFill>
        </p:spPr>
        <p:txBody>
          <a:bodyPr/>
          <a:lstStyle>
            <a:lvl1pPr marL="0" indent="0">
              <a:buFontTx/>
              <a:buNone/>
              <a:defRPr sz="100"/>
            </a:lvl1pPr>
          </a:lstStyle>
          <a:p>
            <a:pPr lvl="0"/>
            <a:r>
              <a:rPr lang="en-GB" dirty="0" smtClean="0"/>
              <a:t>.</a:t>
            </a:r>
          </a:p>
        </p:txBody>
      </p:sp>
      <p:sp>
        <p:nvSpPr>
          <p:cNvPr id="2" name="Title 1"/>
          <p:cNvSpPr>
            <a:spLocks noGrp="1"/>
          </p:cNvSpPr>
          <p:nvPr>
            <p:ph type="ctrTitle" hasCustomPrompt="1"/>
          </p:nvPr>
        </p:nvSpPr>
        <p:spPr>
          <a:xfrm>
            <a:off x="420687" y="1341438"/>
            <a:ext cx="8307388" cy="1157378"/>
          </a:xfrm>
        </p:spPr>
        <p:txBody>
          <a:bodyPr anchor="b" anchorCtr="0"/>
          <a:lstStyle>
            <a:lvl1pPr>
              <a:defRPr>
                <a:solidFill>
                  <a:schemeClr val="bg1"/>
                </a:solidFill>
              </a:defRPr>
            </a:lvl1pPr>
          </a:lstStyle>
          <a:p>
            <a:r>
              <a:rPr lang="en-GB" dirty="0" smtClean="0"/>
              <a:t>Click to insert Presentation title in</a:t>
            </a:r>
            <a:br>
              <a:rPr lang="en-GB" dirty="0" smtClean="0"/>
            </a:br>
            <a:r>
              <a:rPr lang="en-GB" b="1" dirty="0" smtClean="0"/>
              <a:t>Verdana Bold </a:t>
            </a:r>
            <a:r>
              <a:rPr lang="en-GB" dirty="0" smtClean="0"/>
              <a:t>and Verdana Regular</a:t>
            </a:r>
            <a:endParaRPr lang="en-GB" dirty="0"/>
          </a:p>
        </p:txBody>
      </p:sp>
      <p:sp>
        <p:nvSpPr>
          <p:cNvPr id="3" name="Subtitle 2"/>
          <p:cNvSpPr>
            <a:spLocks noGrp="1"/>
          </p:cNvSpPr>
          <p:nvPr>
            <p:ph type="subTitle" idx="1" hasCustomPrompt="1"/>
          </p:nvPr>
        </p:nvSpPr>
        <p:spPr>
          <a:xfrm>
            <a:off x="419099" y="2682581"/>
            <a:ext cx="8308975" cy="389093"/>
          </a:xfrm>
        </p:spPr>
        <p:txBody>
          <a:bodyPr/>
          <a:lstStyle>
            <a:lvl1pPr marL="0" indent="0" algn="l">
              <a:buNone/>
              <a:defRPr sz="1400"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insert name and title of presenter</a:t>
            </a:r>
          </a:p>
        </p:txBody>
      </p:sp>
      <p:sp>
        <p:nvSpPr>
          <p:cNvPr id="13" name="Logo top"/>
          <p:cNvSpPr>
            <a:spLocks noGrp="1"/>
          </p:cNvSpPr>
          <p:nvPr>
            <p:ph type="body" sz="quarter" idx="11" hasCustomPrompt="1"/>
          </p:nvPr>
        </p:nvSpPr>
        <p:spPr>
          <a:xfrm>
            <a:off x="6465600" y="381600"/>
            <a:ext cx="2289600" cy="586800"/>
          </a:xfrm>
          <a:blipFill>
            <a:blip r:embed="rId3" cstate="print">
              <a:extLst>
                <a:ext uri="{28A0092B-C50C-407E-A947-70E740481C1C}">
                  <a14:useLocalDpi xmlns:a14="http://schemas.microsoft.com/office/drawing/2010/main" val="0"/>
                </a:ext>
              </a:extLst>
            </a:blip>
            <a:stretch>
              <a:fillRect/>
            </a:stretch>
          </a:blipFill>
        </p:spPr>
        <p:txBody>
          <a:bodyPr/>
          <a:lstStyle>
            <a:lvl1pPr marL="0" indent="0">
              <a:buNone/>
              <a:defRPr sz="100"/>
            </a:lvl1pPr>
          </a:lstStyle>
          <a:p>
            <a:pPr lvl="0"/>
            <a:r>
              <a:rPr lang="en-GB" dirty="0" smtClean="0"/>
              <a:t>.</a:t>
            </a:r>
          </a:p>
        </p:txBody>
      </p:sp>
    </p:spTree>
    <p:extLst>
      <p:ext uri="{BB962C8B-B14F-4D97-AF65-F5344CB8AC3E}">
        <p14:creationId xmlns:p14="http://schemas.microsoft.com/office/powerpoint/2010/main" val="1085671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7" name="Content Placeholder 2"/>
          <p:cNvSpPr>
            <a:spLocks noGrp="1"/>
          </p:cNvSpPr>
          <p:nvPr>
            <p:ph sz="quarter" idx="14"/>
          </p:nvPr>
        </p:nvSpPr>
        <p:spPr>
          <a:xfrm>
            <a:off x="419100" y="1341438"/>
            <a:ext cx="4067175"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10" name="Content Placeholder 3"/>
          <p:cNvSpPr>
            <a:spLocks noGrp="1"/>
          </p:cNvSpPr>
          <p:nvPr>
            <p:ph sz="quarter" idx="15"/>
          </p:nvPr>
        </p:nvSpPr>
        <p:spPr>
          <a:xfrm>
            <a:off x="4659313" y="1341438"/>
            <a:ext cx="4068761" cy="46799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4667202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medium picture, white">
    <p:spTree>
      <p:nvGrpSpPr>
        <p:cNvPr id="1" name=""/>
        <p:cNvGrpSpPr/>
        <p:nvPr/>
      </p:nvGrpSpPr>
      <p:grpSpPr>
        <a:xfrm>
          <a:off x="0" y="0"/>
          <a:ext cx="0" cy="0"/>
          <a:chOff x="0" y="0"/>
          <a:chExt cx="0" cy="0"/>
        </a:xfrm>
      </p:grpSpPr>
      <p:sp>
        <p:nvSpPr>
          <p:cNvPr id="4" name="Title 1"/>
          <p:cNvSpPr>
            <a:spLocks noGrp="1"/>
          </p:cNvSpPr>
          <p:nvPr>
            <p:ph type="title"/>
          </p:nvPr>
        </p:nvSpPr>
        <p:spPr>
          <a:xfrm>
            <a:off x="419100" y="295275"/>
            <a:ext cx="4067176" cy="936000"/>
          </a:xfrm>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4067175" cy="467994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9" name="Picture Placeholder 3"/>
          <p:cNvSpPr>
            <a:spLocks noGrp="1"/>
          </p:cNvSpPr>
          <p:nvPr>
            <p:ph type="pic" sz="quarter" idx="12" hasCustomPrompt="1"/>
          </p:nvPr>
        </p:nvSpPr>
        <p:spPr>
          <a:xfrm>
            <a:off x="4659313" y="0"/>
            <a:ext cx="4484686" cy="6392863"/>
          </a:xfrm>
        </p:spPr>
        <p:txBody>
          <a:bodyPr tIns="900000" anchor="ctr" anchorCtr="0"/>
          <a:lstStyle>
            <a:lvl1pPr marL="0" indent="0" algn="ctr">
              <a:buNone/>
              <a:defRPr sz="1400"/>
            </a:lvl1pPr>
          </a:lstStyle>
          <a:p>
            <a:r>
              <a:rPr lang="da-DK" dirty="0" err="1" smtClean="0"/>
              <a:t>Click</a:t>
            </a:r>
            <a:r>
              <a:rPr lang="da-DK" dirty="0" smtClean="0"/>
              <a:t> </a:t>
            </a:r>
            <a:r>
              <a:rPr lang="da-DK" dirty="0" err="1" smtClean="0"/>
              <a:t>icon</a:t>
            </a:r>
            <a:r>
              <a:rPr lang="da-DK" dirty="0" smtClean="0"/>
              <a:t> to </a:t>
            </a:r>
            <a:br>
              <a:rPr lang="da-DK" dirty="0" smtClean="0"/>
            </a:br>
            <a:r>
              <a:rPr lang="da-DK" dirty="0" err="1" smtClean="0"/>
              <a:t>add</a:t>
            </a:r>
            <a:r>
              <a:rPr lang="da-DK" dirty="0" smtClean="0"/>
              <a:t> </a:t>
            </a:r>
            <a:r>
              <a:rPr lang="da-DK" dirty="0" err="1" smtClean="0"/>
              <a:t>picture</a:t>
            </a:r>
            <a:endParaRPr lang="en-US" dirty="0" smtClean="0"/>
          </a:p>
        </p:txBody>
      </p:sp>
    </p:spTree>
    <p:extLst>
      <p:ext uri="{BB962C8B-B14F-4D97-AF65-F5344CB8AC3E}">
        <p14:creationId xmlns:p14="http://schemas.microsoft.com/office/powerpoint/2010/main" val="34375969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dium picture and text, white">
    <p:spTree>
      <p:nvGrpSpPr>
        <p:cNvPr id="1" name=""/>
        <p:cNvGrpSpPr/>
        <p:nvPr/>
      </p:nvGrpSpPr>
      <p:grpSpPr>
        <a:xfrm>
          <a:off x="0" y="0"/>
          <a:ext cx="0" cy="0"/>
          <a:chOff x="0" y="0"/>
          <a:chExt cx="0" cy="0"/>
        </a:xfrm>
      </p:grpSpPr>
      <p:sp>
        <p:nvSpPr>
          <p:cNvPr id="3" name="Title 1"/>
          <p:cNvSpPr>
            <a:spLocks noGrp="1"/>
          </p:cNvSpPr>
          <p:nvPr>
            <p:ph type="title"/>
          </p:nvPr>
        </p:nvSpPr>
        <p:spPr>
          <a:xfrm>
            <a:off x="4659313" y="295275"/>
            <a:ext cx="4068761" cy="936000"/>
          </a:xfrm>
        </p:spPr>
        <p:txBody>
          <a:bodyPr/>
          <a:lstStyle/>
          <a:p>
            <a:r>
              <a:rPr lang="en-US" smtClean="0"/>
              <a:t>Click to edit Master title style</a:t>
            </a:r>
            <a:endParaRPr lang="en-GB" dirty="0"/>
          </a:p>
        </p:txBody>
      </p:sp>
      <p:sp>
        <p:nvSpPr>
          <p:cNvPr id="10" name="Text Placeholder 2"/>
          <p:cNvSpPr>
            <a:spLocks noGrp="1"/>
          </p:cNvSpPr>
          <p:nvPr>
            <p:ph type="body" sz="quarter" idx="14"/>
          </p:nvPr>
        </p:nvSpPr>
        <p:spPr>
          <a:xfrm>
            <a:off x="4653870" y="1341438"/>
            <a:ext cx="406785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0" y="0"/>
            <a:ext cx="4486275" cy="6392863"/>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618286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small picture, white">
    <p:spTree>
      <p:nvGrpSpPr>
        <p:cNvPr id="1" name=""/>
        <p:cNvGrpSpPr/>
        <p:nvPr/>
      </p:nvGrpSpPr>
      <p:grpSpPr>
        <a:xfrm>
          <a:off x="0" y="0"/>
          <a:ext cx="0" cy="0"/>
          <a:chOff x="0" y="0"/>
          <a:chExt cx="0" cy="0"/>
        </a:xfrm>
      </p:grpSpPr>
      <p:sp>
        <p:nvSpPr>
          <p:cNvPr id="3"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419100" y="1341438"/>
            <a:ext cx="5160962"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5747275" y="1341439"/>
            <a:ext cx="2980800" cy="4679950"/>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8994543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mall picture and text, whi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8" name="Text Placeholder 2"/>
          <p:cNvSpPr>
            <a:spLocks noGrp="1"/>
          </p:cNvSpPr>
          <p:nvPr>
            <p:ph type="body" sz="quarter" idx="13"/>
          </p:nvPr>
        </p:nvSpPr>
        <p:spPr>
          <a:xfrm>
            <a:off x="3567600" y="1341438"/>
            <a:ext cx="5160475" cy="46799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Picture Placeholder 3"/>
          <p:cNvSpPr>
            <a:spLocks noGrp="1"/>
          </p:cNvSpPr>
          <p:nvPr>
            <p:ph type="pic" sz="quarter" idx="12" hasCustomPrompt="1"/>
          </p:nvPr>
        </p:nvSpPr>
        <p:spPr>
          <a:xfrm>
            <a:off x="419100" y="1341439"/>
            <a:ext cx="2980800" cy="4679950"/>
          </a:xfrm>
        </p:spPr>
        <p:txBody>
          <a:bodyPr tIns="900000" anchor="ctr" anchorCtr="0"/>
          <a:lstStyle>
            <a:lvl1pPr marL="0" indent="0" algn="ctr">
              <a:buNone/>
              <a:defRPr sz="1400"/>
            </a:lvl1pPr>
          </a:lstStyle>
          <a:p>
            <a:r>
              <a:rPr lang="en-US" dirty="0" smtClean="0"/>
              <a:t>Click icon to </a:t>
            </a:r>
            <a:br>
              <a:rPr lang="en-US" dirty="0" smtClean="0"/>
            </a:br>
            <a:r>
              <a:rPr lang="en-US" dirty="0" smtClean="0"/>
              <a:t>add picture</a:t>
            </a:r>
            <a:endParaRPr lang="en-US" dirty="0"/>
          </a:p>
        </p:txBody>
      </p:sp>
    </p:spTree>
    <p:extLst>
      <p:ext uri="{BB962C8B-B14F-4D97-AF65-F5344CB8AC3E}">
        <p14:creationId xmlns:p14="http://schemas.microsoft.com/office/powerpoint/2010/main" val="3939739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content, white">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idx="1"/>
          </p:nvPr>
        </p:nvSpPr>
        <p:spPr>
          <a:xfrm>
            <a:off x="420688" y="1341438"/>
            <a:ext cx="8301037" cy="518273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Page#"/>
          <p:cNvSpPr txBox="1">
            <a:spLocks noChangeArrowheads="1"/>
          </p:cNvSpPr>
          <p:nvPr userDrawn="1"/>
        </p:nvSpPr>
        <p:spPr bwMode="auto">
          <a:xfrm>
            <a:off x="64431" y="6621841"/>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tx1"/>
                </a:solidFill>
                <a:ea typeface="SimHei"/>
                <a:cs typeface="Arial" charset="0"/>
              </a:rPr>
              <a:pPr algn="r" fontAlgn="base">
                <a:spcBef>
                  <a:spcPct val="20000"/>
                </a:spcBef>
                <a:spcAft>
                  <a:spcPct val="0"/>
                </a:spcAft>
                <a:buClr>
                  <a:srgbClr val="808080"/>
                </a:buClr>
              </a:pPr>
              <a:t>‹#›</a:t>
            </a:fld>
            <a:r>
              <a:rPr lang="en-GB" sz="800" dirty="0" smtClean="0">
                <a:solidFill>
                  <a:schemeClr val="tx1"/>
                </a:solidFill>
                <a:ea typeface="SimHei"/>
                <a:cs typeface="Arial" charset="0"/>
              </a:rPr>
              <a:t> |</a:t>
            </a:r>
            <a:endParaRPr lang="en-GB" sz="800" dirty="0">
              <a:solidFill>
                <a:schemeClr val="tx1"/>
              </a:solidFill>
              <a:ea typeface="SimHei"/>
              <a:cs typeface="Arial" charset="0"/>
            </a:endParaRPr>
          </a:p>
        </p:txBody>
      </p:sp>
    </p:spTree>
    <p:extLst>
      <p:ext uri="{BB962C8B-B14F-4D97-AF65-F5344CB8AC3E}">
        <p14:creationId xmlns:p14="http://schemas.microsoft.com/office/powerpoint/2010/main" val="355837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descr="U:\Danfoss\Jobs\5123_Hjaelp til PowerPoint skabeloner\Received\Nyeste grafikker\Ny Grafik til SD\Ny Grafik til SD\PPT__4-3_bottom_bar.png"/>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0" y="6395022"/>
            <a:ext cx="9144000" cy="463296"/>
          </a:xfrm>
          <a:prstGeom prst="rect">
            <a:avLst/>
          </a:prstGeom>
          <a:noFill/>
          <a:extLst>
            <a:ext uri="{909E8E84-426E-40dd-AFC4-6F175D3DCCD1}">
              <a14:hiddenFill xmlns:a14="http://schemas.microsoft.com/office/drawing/2010/main" xmlns="">
                <a:solidFill>
                  <a:srgbClr val="FFFFFF"/>
                </a:solidFill>
              </a14:hiddenFill>
            </a:ext>
          </a:extLst>
        </p:spPr>
      </p:pic>
      <p:pic>
        <p:nvPicPr>
          <p:cNvPr id="1027" name="Picture 3" descr="U:\Danfoss\Jobs\5123_Hjaelp til PowerPoint skabeloner\Received\Nyeste grafikker\Ny Grafik til SD\Ny Grafik til SD\PPT__4-3_bottom_bar_logo-only.png"/>
          <p:cNvPicPr>
            <a:picLocks noChangeAspect="1" noChangeArrowheads="1"/>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0" y="6510779"/>
            <a:ext cx="9144000" cy="463296"/>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itle Placeholder 1"/>
          <p:cNvSpPr>
            <a:spLocks noGrp="1"/>
          </p:cNvSpPr>
          <p:nvPr>
            <p:ph type="title"/>
          </p:nvPr>
        </p:nvSpPr>
        <p:spPr>
          <a:xfrm>
            <a:off x="419099" y="295275"/>
            <a:ext cx="8308975" cy="936000"/>
          </a:xfrm>
          <a:prstGeom prst="rect">
            <a:avLst/>
          </a:prstGeom>
        </p:spPr>
        <p:txBody>
          <a:bodyPr vert="horz" lIns="0" tIns="0" rIns="0" bIns="0" rtlCol="0" anchor="t" anchorCtr="0">
            <a:noAutofit/>
          </a:bodyPr>
          <a:lstStyle/>
          <a:p>
            <a:r>
              <a:rPr lang="en-US" smtClean="0"/>
              <a:t>Click to edit Master title style</a:t>
            </a:r>
            <a:endParaRPr lang="en-GB" dirty="0"/>
          </a:p>
        </p:txBody>
      </p:sp>
      <p:sp>
        <p:nvSpPr>
          <p:cNvPr id="3" name="Text Placeholder 2"/>
          <p:cNvSpPr>
            <a:spLocks noGrp="1"/>
          </p:cNvSpPr>
          <p:nvPr>
            <p:ph type="body" idx="1"/>
          </p:nvPr>
        </p:nvSpPr>
        <p:spPr>
          <a:xfrm>
            <a:off x="419100" y="1341438"/>
            <a:ext cx="8308975" cy="467995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grpSp>
        <p:nvGrpSpPr>
          <p:cNvPr id="24" name="Group 23"/>
          <p:cNvGrpSpPr/>
          <p:nvPr/>
        </p:nvGrpSpPr>
        <p:grpSpPr>
          <a:xfrm>
            <a:off x="-195943" y="290606"/>
            <a:ext cx="130629" cy="1046015"/>
            <a:chOff x="-478971" y="290606"/>
            <a:chExt cx="413657" cy="1046015"/>
          </a:xfrm>
        </p:grpSpPr>
        <p:cxnSp>
          <p:nvCxnSpPr>
            <p:cNvPr id="16" name="Straight Connector 15"/>
            <p:cNvCxnSpPr/>
            <p:nvPr userDrawn="1"/>
          </p:nvCxnSpPr>
          <p:spPr>
            <a:xfrm flipH="1">
              <a:off x="-478971" y="290606"/>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userDrawn="1"/>
          </p:nvCxnSpPr>
          <p:spPr>
            <a:xfrm flipH="1">
              <a:off x="-478971" y="1336621"/>
              <a:ext cx="413657" cy="0"/>
            </a:xfrm>
            <a:prstGeom prst="line">
              <a:avLst/>
            </a:prstGeom>
          </p:spPr>
          <p:style>
            <a:lnRef idx="1">
              <a:schemeClr val="accent1"/>
            </a:lnRef>
            <a:fillRef idx="0">
              <a:schemeClr val="accent1"/>
            </a:fillRef>
            <a:effectRef idx="0">
              <a:schemeClr val="accent1"/>
            </a:effectRef>
            <a:fontRef idx="minor">
              <a:schemeClr val="tx1"/>
            </a:fontRef>
          </p:style>
        </p:cxnSp>
      </p:grpSp>
      <p:cxnSp>
        <p:nvCxnSpPr>
          <p:cNvPr id="31" name="Straight Connector 30"/>
          <p:cNvCxnSpPr/>
          <p:nvPr/>
        </p:nvCxnSpPr>
        <p:spPr>
          <a:xfrm rot="5400000" flipH="1">
            <a:off x="8656411" y="-176843"/>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rot="5400000" flipH="1">
            <a:off x="355373"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5400000" flipH="1">
            <a:off x="5688012" y="-176844"/>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rot="5400000" flipH="1">
            <a:off x="5513843"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rot="5400000" flipH="1">
            <a:off x="4592636" y="-176845"/>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rot="5400000" flipH="1">
            <a:off x="4418467"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rot="5400000" flipH="1">
            <a:off x="3503385" y="-176846"/>
            <a:ext cx="130629"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5400000" flipH="1">
            <a:off x="3329216" y="-176847"/>
            <a:ext cx="130629" cy="0"/>
          </a:xfrm>
          <a:prstGeom prst="line">
            <a:avLst/>
          </a:prstGeom>
        </p:spPr>
        <p:style>
          <a:lnRef idx="1">
            <a:schemeClr val="accent1"/>
          </a:lnRef>
          <a:fillRef idx="0">
            <a:schemeClr val="accent1"/>
          </a:fillRef>
          <a:effectRef idx="0">
            <a:schemeClr val="accent1"/>
          </a:effectRef>
          <a:fontRef idx="minor">
            <a:schemeClr val="tx1"/>
          </a:fontRef>
        </p:style>
      </p:cxnSp>
      <p:sp>
        <p:nvSpPr>
          <p:cNvPr id="32" name="Page #"/>
          <p:cNvSpPr txBox="1">
            <a:spLocks noChangeArrowheads="1"/>
          </p:cNvSpPr>
          <p:nvPr/>
        </p:nvSpPr>
        <p:spPr bwMode="auto">
          <a:xfrm>
            <a:off x="64431" y="6620799"/>
            <a:ext cx="381042" cy="122400"/>
          </a:xfrm>
          <a:prstGeom prst="rect">
            <a:avLst/>
          </a:prstGeom>
          <a:noFill/>
          <a:ln w="6350" algn="ctr">
            <a:noFill/>
            <a:miter lim="800000"/>
            <a:headEnd/>
            <a:tailEnd/>
          </a:ln>
          <a:effectLst/>
        </p:spPr>
        <p:txBody>
          <a:bodyPr lIns="0" tIns="0" rIns="0" bIns="0" anchor="b" anchorCtr="0"/>
          <a:lstStyle/>
          <a:p>
            <a:pPr algn="r" fontAlgn="base">
              <a:spcBef>
                <a:spcPct val="20000"/>
              </a:spcBef>
              <a:spcAft>
                <a:spcPct val="0"/>
              </a:spcAft>
              <a:buClr>
                <a:srgbClr val="808080"/>
              </a:buClr>
            </a:pPr>
            <a:fld id="{21B19618-E8F0-4C5A-87AE-B0CCB4D6BB5E}" type="slidenum">
              <a:rPr lang="en-GB" sz="800" b="1" smtClean="0">
                <a:solidFill>
                  <a:schemeClr val="bg1"/>
                </a:solidFill>
                <a:ea typeface="SimHei"/>
                <a:cs typeface="Arial" charset="0"/>
              </a:rPr>
              <a:pPr algn="r" fontAlgn="base">
                <a:spcBef>
                  <a:spcPct val="20000"/>
                </a:spcBef>
                <a:spcAft>
                  <a:spcPct val="0"/>
                </a:spcAft>
                <a:buClr>
                  <a:srgbClr val="808080"/>
                </a:buClr>
              </a:pPr>
              <a:t>‹#›</a:t>
            </a:fld>
            <a:r>
              <a:rPr lang="en-GB" sz="800" dirty="0" smtClean="0">
                <a:solidFill>
                  <a:schemeClr val="bg1"/>
                </a:solidFill>
                <a:ea typeface="SimHei"/>
                <a:cs typeface="Arial" charset="0"/>
              </a:rPr>
              <a:t> </a:t>
            </a:r>
            <a:r>
              <a:rPr lang="en-GB" sz="900" dirty="0" smtClean="0">
                <a:solidFill>
                  <a:schemeClr val="bg1"/>
                </a:solidFill>
                <a:ea typeface="SimHei"/>
                <a:cs typeface="Arial" charset="0"/>
              </a:rPr>
              <a:t>|</a:t>
            </a:r>
            <a:endParaRPr lang="en-GB" sz="900" dirty="0">
              <a:solidFill>
                <a:schemeClr val="bg1"/>
              </a:solidFill>
              <a:ea typeface="SimHei"/>
              <a:cs typeface="Arial" charset="0"/>
            </a:endParaRPr>
          </a:p>
        </p:txBody>
      </p:sp>
      <p:grpSp>
        <p:nvGrpSpPr>
          <p:cNvPr id="25" name="Group 24"/>
          <p:cNvGrpSpPr/>
          <p:nvPr/>
        </p:nvGrpSpPr>
        <p:grpSpPr>
          <a:xfrm>
            <a:off x="9229950" y="290597"/>
            <a:ext cx="130629" cy="1045056"/>
            <a:chOff x="-478971" y="290597"/>
            <a:chExt cx="413657" cy="1045056"/>
          </a:xfrm>
        </p:grpSpPr>
        <p:cxnSp>
          <p:nvCxnSpPr>
            <p:cNvPr id="40" name="Straight Connector 39"/>
            <p:cNvCxnSpPr/>
            <p:nvPr userDrawn="1"/>
          </p:nvCxnSpPr>
          <p:spPr>
            <a:xfrm flipH="1">
              <a:off x="-478971" y="290597"/>
              <a:ext cx="413657"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H="1">
              <a:off x="-478971" y="1335653"/>
              <a:ext cx="413657" cy="0"/>
            </a:xfrm>
            <a:prstGeom prst="line">
              <a:avLst/>
            </a:prstGeom>
          </p:spPr>
          <p:style>
            <a:lnRef idx="1">
              <a:schemeClr val="accent1"/>
            </a:lnRef>
            <a:fillRef idx="0">
              <a:schemeClr val="accent1"/>
            </a:fillRef>
            <a:effectRef idx="0">
              <a:schemeClr val="accent1"/>
            </a:effectRef>
            <a:fontRef idx="minor">
              <a:schemeClr val="tx1"/>
            </a:fontRef>
          </p:style>
        </p:cxnSp>
      </p:grpSp>
      <p:sp>
        <p:nvSpPr>
          <p:cNvPr id="26" name="bmkFldAdditionalInfo"/>
          <p:cNvSpPr txBox="1">
            <a:spLocks noChangeArrowheads="1"/>
          </p:cNvSpPr>
          <p:nvPr/>
        </p:nvSpPr>
        <p:spPr bwMode="auto">
          <a:xfrm>
            <a:off x="485774" y="6620189"/>
            <a:ext cx="3998007" cy="122238"/>
          </a:xfrm>
          <a:prstGeom prst="rect">
            <a:avLst/>
          </a:prstGeom>
          <a:noFill/>
          <a:ln w="6350" algn="ctr">
            <a:noFill/>
            <a:miter lim="800000"/>
            <a:headEnd/>
            <a:tailEnd/>
          </a:ln>
          <a:effectLst/>
        </p:spPr>
        <p:txBody>
          <a:bodyPr lIns="0" tIns="0" rIns="0" bIns="0" anchor="b" anchorCtr="0"/>
          <a:lstStyle/>
          <a:p>
            <a:pPr fontAlgn="base">
              <a:spcBef>
                <a:spcPct val="50000"/>
              </a:spcBef>
              <a:spcAft>
                <a:spcPct val="0"/>
              </a:spcAft>
              <a:buClr>
                <a:srgbClr val="808080"/>
              </a:buClr>
            </a:pPr>
            <a:r>
              <a:rPr lang="en-GB" sz="800" dirty="0" smtClean="0">
                <a:solidFill>
                  <a:schemeClr val="bg1"/>
                </a:solidFill>
                <a:ea typeface="SimHei"/>
                <a:cs typeface="Arial" charset="0"/>
              </a:rPr>
              <a:t>Turbocor</a:t>
            </a:r>
            <a:r>
              <a:rPr lang="en-GB" sz="800" baseline="30000" dirty="0" smtClean="0">
                <a:solidFill>
                  <a:schemeClr val="bg1"/>
                </a:solidFill>
                <a:ea typeface="SimHei"/>
                <a:cs typeface="Arial" charset="0"/>
              </a:rPr>
              <a:t>®</a:t>
            </a:r>
            <a:r>
              <a:rPr lang="en-GB" sz="800" dirty="0" smtClean="0">
                <a:solidFill>
                  <a:schemeClr val="bg1"/>
                </a:solidFill>
                <a:ea typeface="SimHei"/>
                <a:cs typeface="Arial" charset="0"/>
              </a:rPr>
              <a:t> | January 2016</a:t>
            </a:r>
            <a:endParaRPr lang="en-GB" sz="800" dirty="0">
              <a:solidFill>
                <a:schemeClr val="bg1"/>
              </a:solidFill>
              <a:ea typeface="SimHei"/>
              <a:cs typeface="Arial" charset="0"/>
            </a:endParaRPr>
          </a:p>
        </p:txBody>
      </p:sp>
    </p:spTree>
    <p:extLst>
      <p:ext uri="{BB962C8B-B14F-4D97-AF65-F5344CB8AC3E}">
        <p14:creationId xmlns:p14="http://schemas.microsoft.com/office/powerpoint/2010/main" val="1716963410"/>
      </p:ext>
    </p:extLst>
  </p:cSld>
  <p:clrMap bg1="lt1" tx1="dk1" bg2="lt2" tx2="dk2" accent1="accent1" accent2="accent2" accent3="accent3" accent4="accent4" accent5="accent5" accent6="accent6" hlink="hlink" folHlink="folHlink"/>
  <p:sldLayoutIdLst>
    <p:sldLayoutId id="2147483730" r:id="rId1"/>
    <p:sldLayoutId id="2147483655" r:id="rId2"/>
    <p:sldLayoutId id="2147483733" r:id="rId3"/>
    <p:sldLayoutId id="2147483675" r:id="rId4"/>
    <p:sldLayoutId id="2147483686" r:id="rId5"/>
    <p:sldLayoutId id="2147483688" r:id="rId6"/>
    <p:sldLayoutId id="2147483674" r:id="rId7"/>
    <p:sldLayoutId id="2147483673" r:id="rId8"/>
    <p:sldLayoutId id="2147483660" r:id="rId9"/>
    <p:sldLayoutId id="2147483710" r:id="rId10"/>
    <p:sldLayoutId id="2147483720" r:id="rId11"/>
    <p:sldLayoutId id="2147483725" r:id="rId12"/>
    <p:sldLayoutId id="2147483726" r:id="rId13"/>
    <p:sldLayoutId id="2147483727" r:id="rId14"/>
    <p:sldLayoutId id="2147483728" r:id="rId15"/>
    <p:sldLayoutId id="2147483729" r:id="rId16"/>
    <p:sldLayoutId id="2147483666" r:id="rId17"/>
    <p:sldLayoutId id="2147483732" r:id="rId18"/>
    <p:sldLayoutId id="2147483709" r:id="rId19"/>
    <p:sldLayoutId id="2147483735" r:id="rId20"/>
    <p:sldLayoutId id="2147483736" r:id="rId21"/>
  </p:sldLayoutIdLst>
  <p:hf hdr="0" ftr="0" dt="0"/>
  <p:txStyles>
    <p:titleStyle>
      <a:lvl1pPr algn="l" defTabSz="914400" rtl="0" eaLnBrk="1" latinLnBrk="0" hangingPunct="1">
        <a:spcBef>
          <a:spcPct val="0"/>
        </a:spcBef>
        <a:buNone/>
        <a:defRPr sz="2800" kern="1200">
          <a:solidFill>
            <a:schemeClr val="tx1"/>
          </a:solidFill>
          <a:latin typeface="+mj-lt"/>
          <a:ea typeface="+mj-ea"/>
          <a:cs typeface="+mj-cs"/>
        </a:defRPr>
      </a:lvl1pPr>
    </p:titleStyle>
    <p:bodyStyle>
      <a:lvl1pPr marL="182563"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1pPr>
      <a:lvl2pPr marL="360363"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2pPr>
      <a:lvl3pPr marL="542925" indent="-182563"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tabLst/>
        <a:defRPr sz="1800" kern="1200">
          <a:solidFill>
            <a:schemeClr val="tx1"/>
          </a:solidFill>
          <a:latin typeface="+mn-lt"/>
          <a:ea typeface="+mn-ea"/>
          <a:cs typeface="+mn-cs"/>
        </a:defRPr>
      </a:lvl3pPr>
      <a:lvl4pPr marL="714375" indent="-1714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4pPr>
      <a:lvl5pPr marL="903288" indent="-184150" algn="l" defTabSz="914400" rtl="0" eaLnBrk="1" latinLnBrk="0" hangingPunct="1">
        <a:lnSpc>
          <a:spcPct val="100000"/>
        </a:lnSpc>
        <a:spcBef>
          <a:spcPts val="0"/>
        </a:spcBef>
        <a:spcAft>
          <a:spcPts val="600"/>
        </a:spcAft>
        <a:buClr>
          <a:schemeClr val="tx1">
            <a:lumMod val="50000"/>
            <a:lumOff val="50000"/>
          </a:schemeClr>
        </a:buClr>
        <a:buFont typeface="Verdana" panose="020B060403050404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image" Target="NUL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8" Type="http://schemas.openxmlformats.org/officeDocument/2006/relationships/hyperlink" Target="http://www.cdiweb.com/Manufacturers/sensata/FP/Pressure_Transducer-Transmitter/?type=94&amp;manf=512&amp;cate=512:10&amp;NavType=2#null" TargetMode="External"/><Relationship Id="rId3" Type="http://schemas.openxmlformats.org/officeDocument/2006/relationships/hyperlink" Target="https://www.gemeasurement.com/flow-measurement/ultrasonic-liquid/transport-pt878-portable-ultrasonic-liquid-flow-meter" TargetMode="External"/><Relationship Id="rId7" Type="http://schemas.openxmlformats.org/officeDocument/2006/relationships/hyperlink" Target="http://www.us.endress.com/en" TargetMode="External"/><Relationship Id="rId2" Type="http://schemas.openxmlformats.org/officeDocument/2006/relationships/notesSlide" Target="../notesSlides/notesSlide17.xml"/><Relationship Id="rId1" Type="http://schemas.openxmlformats.org/officeDocument/2006/relationships/slideLayout" Target="../slideLayouts/slideLayout10.xml"/><Relationship Id="rId6" Type="http://schemas.openxmlformats.org/officeDocument/2006/relationships/hyperlink" Target="http://www.greyline.com/ttfm10.htm" TargetMode="External"/><Relationship Id="rId5" Type="http://schemas.openxmlformats.org/officeDocument/2006/relationships/hyperlink" Target="http://www.ecefast.com.au/media/blfa_files/TDS-100Fmanual_ece.pdf" TargetMode="External"/><Relationship Id="rId4" Type="http://schemas.openxmlformats.org/officeDocument/2006/relationships/hyperlink" Target="http://www.sierrainstruments.com/products/210Prod.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0687" y="1341438"/>
            <a:ext cx="8307388" cy="564635"/>
          </a:xfrm>
        </p:spPr>
        <p:txBody>
          <a:bodyPr>
            <a:normAutofit/>
          </a:bodyPr>
          <a:lstStyle/>
          <a:p>
            <a:r>
              <a:rPr lang="en-US" sz="3200" b="1" dirty="0" smtClean="0"/>
              <a:t>Mass Flow Sensor Integration</a:t>
            </a:r>
            <a:endParaRPr lang="en-US" sz="3200" b="1" dirty="0"/>
          </a:p>
        </p:txBody>
      </p:sp>
      <p:sp>
        <p:nvSpPr>
          <p:cNvPr id="3" name="Subtitle 2"/>
          <p:cNvSpPr>
            <a:spLocks noGrp="1"/>
          </p:cNvSpPr>
          <p:nvPr>
            <p:ph type="subTitle" idx="1"/>
          </p:nvPr>
        </p:nvSpPr>
        <p:spPr>
          <a:xfrm>
            <a:off x="699261" y="4678806"/>
            <a:ext cx="3525009" cy="389093"/>
          </a:xfrm>
        </p:spPr>
        <p:txBody>
          <a:bodyPr>
            <a:noAutofit/>
          </a:bodyPr>
          <a:lstStyle/>
          <a:p>
            <a:pPr algn="l"/>
            <a:r>
              <a:rPr lang="en-US" sz="1600" dirty="0" smtClean="0"/>
              <a:t>Team 5:</a:t>
            </a:r>
          </a:p>
          <a:p>
            <a:pPr algn="l"/>
            <a:r>
              <a:rPr lang="en-US" sz="1600" dirty="0" smtClean="0"/>
              <a:t>Beau Rodgers</a:t>
            </a:r>
          </a:p>
          <a:p>
            <a:pPr algn="l"/>
            <a:r>
              <a:rPr lang="en-US" sz="1600" dirty="0" smtClean="0"/>
              <a:t>Luis Mendez</a:t>
            </a:r>
          </a:p>
          <a:p>
            <a:pPr algn="l"/>
            <a:r>
              <a:rPr lang="en-US" sz="1600" dirty="0" smtClean="0"/>
              <a:t>Brian Roberts</a:t>
            </a:r>
          </a:p>
          <a:p>
            <a:pPr algn="l"/>
            <a:r>
              <a:rPr lang="en-US" sz="1600" dirty="0" smtClean="0"/>
              <a:t>Keenan Cheeks</a:t>
            </a:r>
          </a:p>
        </p:txBody>
      </p:sp>
      <p:sp>
        <p:nvSpPr>
          <p:cNvPr id="8" name="TextBox 7"/>
          <p:cNvSpPr txBox="1"/>
          <p:nvPr/>
        </p:nvSpPr>
        <p:spPr>
          <a:xfrm>
            <a:off x="5315174" y="5653826"/>
            <a:ext cx="3412901" cy="569387"/>
          </a:xfrm>
          <a:prstGeom prst="rect">
            <a:avLst/>
          </a:prstGeom>
          <a:noFill/>
        </p:spPr>
        <p:txBody>
          <a:bodyPr wrap="square" lIns="0" tIns="0" rIns="0" bIns="0" rtlCol="0">
            <a:spAutoFit/>
          </a:bodyPr>
          <a:lstStyle/>
          <a:p>
            <a:pPr lvl="0">
              <a:spcAft>
                <a:spcPts val="600"/>
              </a:spcAft>
              <a:buClr>
                <a:srgbClr val="000000">
                  <a:lumMod val="50000"/>
                  <a:lumOff val="50000"/>
                </a:srgbClr>
              </a:buClr>
            </a:pPr>
            <a:r>
              <a:rPr lang="en-US" sz="1600" dirty="0">
                <a:solidFill>
                  <a:prstClr val="white"/>
                </a:solidFill>
              </a:rPr>
              <a:t>Sponsored by: Danfoss Turbocor</a:t>
            </a:r>
          </a:p>
          <a:p>
            <a:pPr lvl="0">
              <a:spcAft>
                <a:spcPts val="600"/>
              </a:spcAft>
              <a:buClr>
                <a:srgbClr val="000000">
                  <a:lumMod val="50000"/>
                  <a:lumOff val="50000"/>
                </a:srgbClr>
              </a:buClr>
            </a:pPr>
            <a:r>
              <a:rPr lang="en-US" sz="1600" dirty="0">
                <a:solidFill>
                  <a:prstClr val="white"/>
                </a:solidFill>
              </a:rPr>
              <a:t>Advised by: Dr. Shih</a:t>
            </a:r>
          </a:p>
        </p:txBody>
      </p:sp>
    </p:spTree>
    <p:extLst>
      <p:ext uri="{BB962C8B-B14F-4D97-AF65-F5344CB8AC3E}">
        <p14:creationId xmlns:p14="http://schemas.microsoft.com/office/powerpoint/2010/main" val="76509222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a:t>Thermal-Fluid</a:t>
            </a:r>
            <a:r>
              <a:rPr lang="en-US" sz="3200" b="1" u="sng" dirty="0" smtClean="0"/>
              <a:t> </a:t>
            </a:r>
            <a:r>
              <a:rPr lang="en-US" sz="3200" b="1" u="sng" dirty="0"/>
              <a:t>Correlations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419101" y="1341438"/>
                <a:ext cx="3689260" cy="4679950"/>
              </a:xfrm>
            </p:spPr>
            <p:txBody>
              <a:bodyPr/>
              <a:lstStyle/>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𝑄</m:t>
                            </m:r>
                          </m:e>
                        </m:acc>
                      </m:e>
                      <m:sub>
                        <m:r>
                          <a:rPr lang="en-US" sz="2000" i="1">
                            <a:solidFill>
                              <a:schemeClr val="accent5">
                                <a:lumMod val="75000"/>
                              </a:schemeClr>
                            </a:solidFill>
                            <a:latin typeface="Cambria Math" panose="02040503050406030204" pitchFamily="18" charset="0"/>
                          </a:rPr>
                          <m:t>𝑤</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e>
                      <m:sub>
                        <m:r>
                          <a:rPr lang="en-US" sz="2000" i="1">
                            <a:solidFill>
                              <a:schemeClr val="accent5">
                                <a:lumMod val="75000"/>
                              </a:schemeClr>
                            </a:solidFill>
                            <a:latin typeface="Cambria Math" panose="02040503050406030204" pitchFamily="18" charset="0"/>
                          </a:rPr>
                          <m:t>𝑤</m:t>
                        </m:r>
                      </m:sub>
                    </m:sSub>
                    <m:sSub>
                      <m:sSubPr>
                        <m:ctrlPr>
                          <a:rPr lang="en-US" sz="2000" i="1">
                            <a:latin typeface="Cambria Math" panose="02040503050406030204" pitchFamily="18" charset="0"/>
                          </a:rPr>
                        </m:ctrlPr>
                      </m:sSubPr>
                      <m:e>
                        <m:r>
                          <a:rPr lang="en-US" sz="2000" i="1">
                            <a:latin typeface="Cambria Math" panose="02040503050406030204" pitchFamily="18" charset="0"/>
                          </a:rPr>
                          <m:t>𝑐</m:t>
                        </m:r>
                      </m:e>
                      <m:sub>
                        <m:r>
                          <a:rPr lang="en-US" sz="2000" i="1">
                            <a:latin typeface="Cambria Math" panose="02040503050406030204" pitchFamily="18" charset="0"/>
                          </a:rPr>
                          <m:t>𝑝</m:t>
                        </m:r>
                        <m:r>
                          <a:rPr lang="en-US" sz="2000" i="1">
                            <a:latin typeface="Cambria Math" panose="02040503050406030204" pitchFamily="18" charset="0"/>
                          </a:rPr>
                          <m:t>,</m:t>
                        </m:r>
                        <m:r>
                          <a:rPr lang="en-US" sz="2000" i="1">
                            <a:solidFill>
                              <a:schemeClr val="accent5">
                                <a:lumMod val="75000"/>
                              </a:schemeClr>
                            </a:solidFill>
                            <a:latin typeface="Cambria Math" panose="02040503050406030204" pitchFamily="18" charset="0"/>
                          </a:rPr>
                          <m:t>𝑤</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solidFill>
                                  <a:schemeClr val="accent5">
                                    <a:lumMod val="75000"/>
                                  </a:schemeClr>
                                </a:solidFill>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𝑖𝑛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𝑇</m:t>
                            </m:r>
                          </m:e>
                          <m:sub>
                            <m:r>
                              <a:rPr lang="en-US" sz="2000" i="1">
                                <a:solidFill>
                                  <a:schemeClr val="accent5">
                                    <a:lumMod val="75000"/>
                                  </a:schemeClr>
                                </a:solidFill>
                                <a:latin typeface="Cambria Math" panose="02040503050406030204" pitchFamily="18" charset="0"/>
                              </a:rPr>
                              <m:t>𝑤</m:t>
                            </m:r>
                            <m:r>
                              <a:rPr lang="en-US" sz="2000" i="1">
                                <a:latin typeface="Cambria Math" panose="02040503050406030204" pitchFamily="18" charset="0"/>
                              </a:rPr>
                              <m:t>,</m:t>
                            </m:r>
                            <m:r>
                              <a:rPr lang="en-US" sz="2000" i="1">
                                <a:latin typeface="Cambria Math" panose="02040503050406030204" pitchFamily="18" charset="0"/>
                              </a:rPr>
                              <m:t>𝑜𝑢𝑡</m:t>
                            </m:r>
                          </m:sub>
                        </m:sSub>
                      </m:e>
                    </m:d>
                  </m:oMath>
                </a14:m>
                <a:r>
                  <a:rPr lang="en-US" sz="2800" dirty="0"/>
                  <a:t>	</a:t>
                </a:r>
                <a:endParaRPr lang="en-US" sz="2800" dirty="0" smtClean="0"/>
              </a:p>
              <a:p>
                <a:endParaRPr lang="en-US" sz="2000" i="1" dirty="0" smtClean="0">
                  <a:latin typeface="Cambria Math" panose="02040503050406030204" pitchFamily="18" charset="0"/>
                </a:endParaRPr>
              </a:p>
              <a:p>
                <a:endParaRPr lang="en-US" sz="2000" i="1" dirty="0" smtClean="0">
                  <a:latin typeface="Cambria Math" panose="02040503050406030204" pitchFamily="18" charset="0"/>
                </a:endParaRPr>
              </a:p>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𝑄</m:t>
                            </m:r>
                          </m:e>
                        </m:acc>
                      </m:e>
                      <m:sub>
                        <m:r>
                          <a:rPr lang="en-US" sz="2000" i="1">
                            <a:solidFill>
                              <a:srgbClr val="FF0000"/>
                            </a:solidFill>
                            <a:latin typeface="Cambria Math" panose="02040503050406030204" pitchFamily="18" charset="0"/>
                          </a:rPr>
                          <m:t>𝑅</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𝑚</m:t>
                            </m:r>
                          </m:e>
                        </m:acc>
                      </m:e>
                      <m:sub>
                        <m:r>
                          <a:rPr lang="en-US" sz="2000" i="1">
                            <a:solidFill>
                              <a:srgbClr val="FF0000"/>
                            </a:solidFill>
                            <a:latin typeface="Cambria Math" panose="02040503050406030204" pitchFamily="18" charset="0"/>
                          </a:rPr>
                          <m:t>𝑅</m:t>
                        </m:r>
                      </m:sub>
                    </m:sSub>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solidFill>
                                  <a:srgbClr val="FF0000"/>
                                </a:solidFill>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𝑖𝑛</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h</m:t>
                            </m:r>
                          </m:e>
                          <m:sub>
                            <m:r>
                              <a:rPr lang="en-US" sz="2000" i="1">
                                <a:solidFill>
                                  <a:srgbClr val="FF0000"/>
                                </a:solidFill>
                                <a:latin typeface="Cambria Math" panose="02040503050406030204" pitchFamily="18" charset="0"/>
                              </a:rPr>
                              <m:t>𝑅</m:t>
                            </m:r>
                            <m:r>
                              <a:rPr lang="en-US" sz="2000" i="1">
                                <a:latin typeface="Cambria Math" panose="02040503050406030204" pitchFamily="18" charset="0"/>
                              </a:rPr>
                              <m:t>,</m:t>
                            </m:r>
                            <m:r>
                              <a:rPr lang="en-US" sz="2000" i="1">
                                <a:latin typeface="Cambria Math" panose="02040503050406030204" pitchFamily="18" charset="0"/>
                              </a:rPr>
                              <m:t>𝑜𝑢𝑡</m:t>
                            </m:r>
                          </m:sub>
                        </m:sSub>
                      </m:e>
                    </m:d>
                  </m:oMath>
                </a14:m>
                <a:endParaRPr lang="en-US" sz="2000" dirty="0" smtClean="0"/>
              </a:p>
              <a:p>
                <a:endParaRPr lang="en-US" sz="2000" dirty="0" smtClean="0"/>
              </a:p>
              <a:p>
                <a:endParaRPr lang="en-US" sz="2000" dirty="0"/>
              </a:p>
              <a:p>
                <a14:m>
                  <m:oMath xmlns:m="http://schemas.openxmlformats.org/officeDocument/2006/math">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𝑊</m:t>
                            </m:r>
                          </m:e>
                        </m:acc>
                      </m:e>
                      <m:sub>
                        <m:r>
                          <a:rPr lang="en-US" sz="2000" i="1">
                            <a:latin typeface="Cambria Math" panose="02040503050406030204" pitchFamily="18" charset="0"/>
                          </a:rPr>
                          <m:t>𝑜𝑢𝑡</m:t>
                        </m:r>
                        <m:r>
                          <a:rPr lang="en-US" sz="2000" i="1">
                            <a:latin typeface="Cambria Math" panose="02040503050406030204" pitchFamily="18" charset="0"/>
                          </a:rPr>
                          <m:t>,</m:t>
                        </m:r>
                        <m:r>
                          <a:rPr lang="en-US" sz="2000" i="1">
                            <a:latin typeface="Cambria Math" panose="02040503050406030204" pitchFamily="18" charset="0"/>
                          </a:rPr>
                          <m:t>𝑐𝑜𝑚𝑝</m:t>
                        </m:r>
                      </m:sub>
                    </m:sSub>
                    <m:r>
                      <a:rPr lang="en-US" sz="2000" i="1">
                        <a:latin typeface="Cambria Math" panose="02040503050406030204" pitchFamily="18" charset="0"/>
                      </a:rPr>
                      <m:t>=</m:t>
                    </m:r>
                    <m:d>
                      <m:dPr>
                        <m:ctrlPr>
                          <a:rPr lang="en-US" sz="2000" i="1">
                            <a:latin typeface="Cambria Math" panose="02040503050406030204" pitchFamily="18" charset="0"/>
                          </a:rPr>
                        </m:ctrlPr>
                      </m:dPr>
                      <m:e>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𝑖𝑛</m:t>
                            </m:r>
                            <m:r>
                              <a:rPr lang="en-US" sz="2000" i="1">
                                <a:latin typeface="Cambria Math" panose="02040503050406030204" pitchFamily="18" charset="0"/>
                              </a:rPr>
                              <m:t>,</m:t>
                            </m:r>
                            <m:r>
                              <a:rPr lang="en-US" sz="2000" i="1">
                                <a:solidFill>
                                  <a:srgbClr val="FF0000"/>
                                </a:solidFill>
                                <a:latin typeface="Cambria Math" panose="02040503050406030204" pitchFamily="18" charset="0"/>
                              </a:rPr>
                              <m:t>𝑅</m:t>
                            </m:r>
                          </m:sub>
                        </m:sSub>
                        <m:r>
                          <a:rPr lang="en-US" sz="2000" i="1">
                            <a:latin typeface="Cambria Math" panose="02040503050406030204" pitchFamily="18" charset="0"/>
                          </a:rPr>
                          <m:t>−</m:t>
                        </m:r>
                        <m:sSub>
                          <m:sSubPr>
                            <m:ctrlPr>
                              <a:rPr lang="en-US" sz="2000" i="1">
                                <a:latin typeface="Cambria Math" panose="02040503050406030204" pitchFamily="18" charset="0"/>
                              </a:rPr>
                            </m:ctrlPr>
                          </m:sSubPr>
                          <m:e>
                            <m:r>
                              <a:rPr lang="en-US" sz="2000" i="1">
                                <a:latin typeface="Cambria Math" panose="02040503050406030204" pitchFamily="18" charset="0"/>
                              </a:rPr>
                              <m:t>𝑃</m:t>
                            </m:r>
                          </m:e>
                          <m:sub>
                            <m:r>
                              <a:rPr lang="en-US" sz="2000" i="1">
                                <a:latin typeface="Cambria Math" panose="02040503050406030204" pitchFamily="18" charset="0"/>
                              </a:rPr>
                              <m:t>𝑜𝑢𝑡</m:t>
                            </m:r>
                            <m:r>
                              <a:rPr lang="en-US" sz="2000" i="1">
                                <a:latin typeface="Cambria Math" panose="02040503050406030204" pitchFamily="18" charset="0"/>
                              </a:rPr>
                              <m:t>,</m:t>
                            </m:r>
                            <m:r>
                              <a:rPr lang="en-US" sz="2000" i="1">
                                <a:solidFill>
                                  <a:srgbClr val="FF0000"/>
                                </a:solidFill>
                                <a:latin typeface="Cambria Math" panose="02040503050406030204" pitchFamily="18" charset="0"/>
                              </a:rPr>
                              <m:t>𝑅</m:t>
                            </m:r>
                          </m:sub>
                        </m:sSub>
                      </m:e>
                    </m:d>
                    <m:sSub>
                      <m:sSubPr>
                        <m:ctrlPr>
                          <a:rPr lang="en-US" sz="2000" i="1">
                            <a:latin typeface="Cambria Math" panose="02040503050406030204" pitchFamily="18" charset="0"/>
                          </a:rPr>
                        </m:ctrlPr>
                      </m:sSubPr>
                      <m:e>
                        <m:acc>
                          <m:accPr>
                            <m:chr m:val="̇"/>
                            <m:ctrlPr>
                              <a:rPr lang="en-US" sz="2000" i="1">
                                <a:latin typeface="Cambria Math" panose="02040503050406030204" pitchFamily="18" charset="0"/>
                              </a:rPr>
                            </m:ctrlPr>
                          </m:accPr>
                          <m:e>
                            <m:r>
                              <a:rPr lang="en-US" sz="2000" i="1">
                                <a:latin typeface="Cambria Math" panose="02040503050406030204" pitchFamily="18" charset="0"/>
                              </a:rPr>
                              <m:t>𝑉</m:t>
                            </m:r>
                          </m:e>
                        </m:acc>
                      </m:e>
                      <m:sub>
                        <m:r>
                          <a:rPr lang="en-US" sz="2000" i="1">
                            <a:solidFill>
                              <a:srgbClr val="FF0000"/>
                            </a:solidFill>
                            <a:latin typeface="Cambria Math" panose="02040503050406030204" pitchFamily="18" charset="0"/>
                          </a:rPr>
                          <m:t>𝑅</m:t>
                        </m:r>
                      </m:sub>
                    </m:sSub>
                  </m:oMath>
                </a14:m>
                <a:endParaRPr lang="en-US" sz="2000" dirty="0" smtClean="0"/>
              </a:p>
              <a:p>
                <a:endParaRPr lang="en-US" sz="2000" dirty="0" smtClean="0"/>
              </a:p>
              <a:p>
                <a:endParaRPr lang="en-US" sz="2000" dirty="0"/>
              </a:p>
              <a:p>
                <a14:m>
                  <m:oMath xmlns:m="http://schemas.openxmlformats.org/officeDocument/2006/math">
                    <m:sSub>
                      <m:sSubPr>
                        <m:ctrlPr>
                          <a:rPr lang="en-US" sz="2000" i="1" smtClean="0">
                            <a:latin typeface="Cambria Math" panose="02040503050406030204" pitchFamily="18" charset="0"/>
                          </a:rPr>
                        </m:ctrlPr>
                      </m:sSubPr>
                      <m:e>
                        <m:r>
                          <a:rPr lang="en-US" sz="2000" i="1" smtClean="0">
                            <a:latin typeface="Cambria Math" panose="02040503050406030204" pitchFamily="18" charset="0"/>
                            <a:ea typeface="Cambria Math" panose="02040503050406030204" pitchFamily="18" charset="0"/>
                          </a:rPr>
                          <m:t>𝜂</m:t>
                        </m:r>
                      </m:e>
                      <m:sub>
                        <m:r>
                          <a:rPr lang="en-US" sz="2000" b="0" i="1" smtClean="0">
                            <a:latin typeface="Cambria Math" panose="02040503050406030204" pitchFamily="18" charset="0"/>
                          </a:rPr>
                          <m:t>𝑐𝑜𝑚𝑝</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𝑊</m:t>
                                </m:r>
                              </m:e>
                            </m:acc>
                          </m:e>
                          <m:sub>
                            <m:r>
                              <a:rPr lang="en-US" sz="2000" b="0" i="1" smtClean="0">
                                <a:latin typeface="Cambria Math" panose="02040503050406030204" pitchFamily="18" charset="0"/>
                              </a:rPr>
                              <m:t>𝑜𝑢𝑡</m:t>
                            </m:r>
                            <m:r>
                              <a:rPr lang="en-US" sz="2000" b="0" i="1" smtClean="0">
                                <a:latin typeface="Cambria Math" panose="02040503050406030204" pitchFamily="18" charset="0"/>
                              </a:rPr>
                              <m:t>,</m:t>
                            </m:r>
                            <m:r>
                              <a:rPr lang="en-US" sz="2000" b="0" i="1" smtClean="0">
                                <a:latin typeface="Cambria Math" panose="02040503050406030204" pitchFamily="18" charset="0"/>
                              </a:rPr>
                              <m:t>𝑐𝑜𝑚𝑝</m:t>
                            </m:r>
                          </m:sub>
                        </m:sSub>
                      </m:num>
                      <m:den>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𝑊</m:t>
                                </m:r>
                              </m:e>
                            </m:acc>
                          </m:e>
                          <m:sub>
                            <m:r>
                              <a:rPr lang="en-US" sz="2000" b="0" i="1" smtClean="0">
                                <a:latin typeface="Cambria Math" panose="02040503050406030204" pitchFamily="18" charset="0"/>
                              </a:rPr>
                              <m:t>𝑖𝑛</m:t>
                            </m:r>
                            <m:r>
                              <a:rPr lang="en-US" sz="2000" b="0" i="1" smtClean="0">
                                <a:latin typeface="Cambria Math" panose="02040503050406030204" pitchFamily="18" charset="0"/>
                              </a:rPr>
                              <m:t>,</m:t>
                            </m:r>
                            <m:r>
                              <a:rPr lang="en-US" sz="2000" b="0" i="1" smtClean="0">
                                <a:latin typeface="Cambria Math" panose="02040503050406030204" pitchFamily="18" charset="0"/>
                              </a:rPr>
                              <m:t>𝑐𝑜𝑚𝑝</m:t>
                            </m:r>
                          </m:sub>
                        </m:sSub>
                      </m:den>
                    </m:f>
                  </m:oMath>
                </a14:m>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419101" y="1341438"/>
                <a:ext cx="3689260" cy="4679950"/>
              </a:xfrm>
              <a:blipFill rotWithShape="0">
                <a:blip r:embed="rId3"/>
                <a:stretch>
                  <a:fillRect l="-4298"/>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TextBox 6"/>
              <p:cNvSpPr txBox="1"/>
              <p:nvPr/>
            </p:nvSpPr>
            <p:spPr>
              <a:xfrm>
                <a:off x="3837905" y="1341438"/>
                <a:ext cx="4432612" cy="3079561"/>
              </a:xfrm>
              <a:prstGeom prst="rect">
                <a:avLst/>
              </a:prstGeom>
              <a:noFill/>
            </p:spPr>
            <p:txBody>
              <a:bodyPr wrap="square" rtlCol="0">
                <a:spAutoFit/>
              </a:bodyPr>
              <a:lstStyle/>
              <a:p>
                <a:r>
                  <a:rPr lang="en-US" sz="1600" dirty="0" smtClean="0">
                    <a:solidFill>
                      <a:prstClr val="black"/>
                    </a:solidFill>
                  </a:rPr>
                  <a:t>	</a:t>
                </a:r>
                <a:r>
                  <a:rPr lang="en-US" sz="1600" b="1" dirty="0" smtClean="0">
                    <a:solidFill>
                      <a:prstClr val="black"/>
                    </a:solidFill>
                  </a:rPr>
                  <a:t>Where:</a:t>
                </a:r>
              </a:p>
              <a:p>
                <a:endParaRPr lang="en-US" sz="1600" dirty="0">
                  <a:solidFill>
                    <a:prstClr val="black"/>
                  </a:solidFill>
                </a:endParaRPr>
              </a:p>
              <a:p>
                <a:r>
                  <a:rPr lang="en-US" sz="16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acc>
                          <m:accPr>
                            <m:chr m:val="̇"/>
                            <m:ctrlPr>
                              <a:rPr lang="en-US" sz="1400" i="1" smtClean="0">
                                <a:solidFill>
                                  <a:prstClr val="black"/>
                                </a:solidFill>
                                <a:latin typeface="Cambria Math" panose="02040503050406030204" pitchFamily="18" charset="0"/>
                              </a:rPr>
                            </m:ctrlPr>
                          </m:accPr>
                          <m:e>
                            <m:r>
                              <a:rPr lang="en-US" sz="1400" i="1">
                                <a:solidFill>
                                  <a:prstClr val="black"/>
                                </a:solidFill>
                                <a:latin typeface="Cambria Math" panose="02040503050406030204" pitchFamily="18" charset="0"/>
                              </a:rPr>
                              <m:t>𝑚</m:t>
                            </m:r>
                          </m:e>
                        </m:acc>
                        <m:r>
                          <a:rPr lang="en-US" sz="1400" b="0" i="1" smtClean="0">
                            <a:solidFill>
                              <a:prstClr val="black"/>
                            </a:solidFill>
                            <a:latin typeface="Cambria Math" panose="02040503050406030204" pitchFamily="18" charset="0"/>
                          </a:rPr>
                          <m:t> </m:t>
                        </m:r>
                      </m:e>
                      <m:sub>
                        <m:r>
                          <a:rPr lang="en-US" sz="1400" i="1">
                            <a:solidFill>
                              <a:srgbClr val="4472C4">
                                <a:lumMod val="75000"/>
                              </a:srgbClr>
                            </a:solidFill>
                            <a:latin typeface="Cambria Math" panose="02040503050406030204" pitchFamily="18" charset="0"/>
                          </a:rPr>
                          <m:t>𝑤</m:t>
                        </m:r>
                      </m:sub>
                    </m:sSub>
                    <m:r>
                      <a:rPr lang="en-US" sz="1400" i="1">
                        <a:solidFill>
                          <a:prstClr val="black"/>
                        </a:solidFill>
                        <a:latin typeface="Cambria Math" panose="02040503050406030204" pitchFamily="18" charset="0"/>
                      </a:rPr>
                      <m:t>=</m:t>
                    </m:r>
                  </m:oMath>
                </a14:m>
                <a:r>
                  <a:rPr lang="en-US" sz="1400" dirty="0">
                    <a:solidFill>
                      <a:prstClr val="black"/>
                    </a:solidFill>
                  </a:rPr>
                  <a:t> mass flow rate of water</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acc>
                          <m:accPr>
                            <m:chr m:val="̇"/>
                            <m:ctrlPr>
                              <a:rPr lang="en-US" sz="1400" i="1">
                                <a:solidFill>
                                  <a:prstClr val="black"/>
                                </a:solidFill>
                                <a:latin typeface="Cambria Math" panose="02040503050406030204" pitchFamily="18" charset="0"/>
                              </a:rPr>
                            </m:ctrlPr>
                          </m:accPr>
                          <m:e>
                            <m:r>
                              <a:rPr lang="en-US" sz="1400" i="1">
                                <a:solidFill>
                                  <a:prstClr val="black"/>
                                </a:solidFill>
                                <a:latin typeface="Cambria Math" panose="02040503050406030204" pitchFamily="18" charset="0"/>
                              </a:rPr>
                              <m:t>𝑚</m:t>
                            </m:r>
                          </m:e>
                        </m:acc>
                      </m:e>
                      <m:sub>
                        <m:r>
                          <a:rPr lang="en-US" sz="1400" i="1">
                            <a:solidFill>
                              <a:srgbClr val="FF0000"/>
                            </a:solidFill>
                            <a:latin typeface="Cambria Math" panose="02040503050406030204" pitchFamily="18" charset="0"/>
                          </a:rPr>
                          <m:t>𝑅</m:t>
                        </m:r>
                      </m:sub>
                    </m:sSub>
                    <m:r>
                      <a:rPr lang="en-US" sz="1400" b="0" i="1" smtClean="0">
                        <a:solidFill>
                          <a:srgbClr val="FF0000"/>
                        </a:solidFill>
                        <a:latin typeface="Cambria Math" panose="02040503050406030204" pitchFamily="18" charset="0"/>
                      </a:rPr>
                      <m:t>  </m:t>
                    </m:r>
                    <m:r>
                      <a:rPr lang="en-US" sz="1400" i="1">
                        <a:solidFill>
                          <a:prstClr val="black"/>
                        </a:solidFill>
                        <a:latin typeface="Cambria Math" panose="02040503050406030204" pitchFamily="18" charset="0"/>
                      </a:rPr>
                      <m:t>=</m:t>
                    </m:r>
                  </m:oMath>
                </a14:m>
                <a:r>
                  <a:rPr lang="en-US" sz="1400" dirty="0">
                    <a:solidFill>
                      <a:prstClr val="black"/>
                    </a:solidFill>
                  </a:rPr>
                  <a:t> mass flow rate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𝑇</m:t>
                        </m:r>
                      </m:e>
                      <m:sub>
                        <m:r>
                          <a:rPr lang="en-US" sz="1400" i="1">
                            <a:solidFill>
                              <a:srgbClr val="4472C4">
                                <a:lumMod val="75000"/>
                              </a:srgbClr>
                            </a:solidFill>
                            <a:latin typeface="Cambria Math" panose="02040503050406030204" pitchFamily="18" charset="0"/>
                          </a:rPr>
                          <m:t>𝑤</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𝑖𝑛</m:t>
                        </m:r>
                      </m:sub>
                    </m:sSub>
                  </m:oMath>
                </a14:m>
                <a:r>
                  <a:rPr lang="en-US" sz="1400" dirty="0">
                    <a:solidFill>
                      <a:prstClr val="black"/>
                    </a:solidFill>
                  </a:rPr>
                  <a:t> = Inlet water temperature</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𝑇</m:t>
                        </m:r>
                      </m:e>
                      <m:sub>
                        <m:r>
                          <a:rPr lang="en-US" sz="1400" i="1">
                            <a:solidFill>
                              <a:srgbClr val="4472C4">
                                <a:lumMod val="75000"/>
                              </a:srgbClr>
                            </a:solidFill>
                            <a:latin typeface="Cambria Math" panose="02040503050406030204" pitchFamily="18" charset="0"/>
                          </a:rPr>
                          <m:t>𝑤</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𝑜𝑢𝑡</m:t>
                        </m:r>
                      </m:sub>
                    </m:sSub>
                    <m:r>
                      <a:rPr lang="en-US" sz="1400">
                        <a:solidFill>
                          <a:prstClr val="black"/>
                        </a:solidFill>
                        <a:latin typeface="Cambria Math" panose="02040503050406030204" pitchFamily="18" charset="0"/>
                      </a:rPr>
                      <m:t>=</m:t>
                    </m:r>
                  </m:oMath>
                </a14:m>
                <a:r>
                  <a:rPr lang="en-US" sz="1400" dirty="0">
                    <a:solidFill>
                      <a:prstClr val="black"/>
                    </a:solidFill>
                  </a:rPr>
                  <a:t> </a:t>
                </a:r>
                <a:r>
                  <a:rPr lang="en-US" sz="1400" dirty="0" smtClean="0">
                    <a:solidFill>
                      <a:prstClr val="black"/>
                    </a:solidFill>
                  </a:rPr>
                  <a:t>exit water temperature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h</m:t>
                        </m:r>
                      </m:e>
                      <m:sub>
                        <m:r>
                          <a:rPr lang="en-US" sz="1400" i="1">
                            <a:solidFill>
                              <a:srgbClr val="FF0000"/>
                            </a:solidFill>
                            <a:latin typeface="Cambria Math" panose="02040503050406030204" pitchFamily="18" charset="0"/>
                          </a:rPr>
                          <m:t>𝑅</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𝑖𝑛</m:t>
                        </m:r>
                      </m:sub>
                    </m:sSub>
                  </m:oMath>
                </a14:m>
                <a:r>
                  <a:rPr lang="en-US" sz="1400" dirty="0">
                    <a:solidFill>
                      <a:prstClr val="black"/>
                    </a:solidFill>
                  </a:rPr>
                  <a:t> = </a:t>
                </a:r>
                <a:r>
                  <a:rPr lang="en-US" sz="1400" dirty="0" smtClean="0">
                    <a:solidFill>
                      <a:prstClr val="black"/>
                    </a:solidFill>
                  </a:rPr>
                  <a:t>inlet </a:t>
                </a:r>
                <a:r>
                  <a:rPr lang="en-US" sz="1400" dirty="0">
                    <a:solidFill>
                      <a:prstClr val="black"/>
                    </a:solidFill>
                  </a:rPr>
                  <a:t>enthalpy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h</m:t>
                        </m:r>
                      </m:e>
                      <m:sub>
                        <m:r>
                          <a:rPr lang="en-US" sz="1400" i="1">
                            <a:solidFill>
                              <a:srgbClr val="FF0000"/>
                            </a:solidFill>
                            <a:latin typeface="Cambria Math" panose="02040503050406030204" pitchFamily="18" charset="0"/>
                          </a:rPr>
                          <m:t>𝑅</m:t>
                        </m:r>
                        <m:r>
                          <a:rPr lang="en-US" sz="1400" i="1">
                            <a:solidFill>
                              <a:prstClr val="black"/>
                            </a:solidFill>
                            <a:latin typeface="Cambria Math" panose="02040503050406030204" pitchFamily="18" charset="0"/>
                          </a:rPr>
                          <m:t>,</m:t>
                        </m:r>
                        <m:r>
                          <a:rPr lang="en-US" sz="1400" i="1">
                            <a:solidFill>
                              <a:prstClr val="black"/>
                            </a:solidFill>
                            <a:latin typeface="Cambria Math" panose="02040503050406030204" pitchFamily="18" charset="0"/>
                          </a:rPr>
                          <m:t>𝑜𝑢𝑡</m:t>
                        </m:r>
                      </m:sub>
                    </m:sSub>
                  </m:oMath>
                </a14:m>
                <a:r>
                  <a:rPr lang="en-US" sz="1400" dirty="0">
                    <a:solidFill>
                      <a:prstClr val="black"/>
                    </a:solidFill>
                  </a:rPr>
                  <a:t> = exit enthalpy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𝑃</m:t>
                        </m:r>
                      </m:e>
                      <m:sub>
                        <m:r>
                          <a:rPr lang="en-US" sz="1400" i="1">
                            <a:solidFill>
                              <a:prstClr val="black"/>
                            </a:solidFill>
                            <a:latin typeface="Cambria Math" panose="02040503050406030204" pitchFamily="18" charset="0"/>
                          </a:rPr>
                          <m:t>𝑖𝑛</m:t>
                        </m:r>
                        <m:r>
                          <a:rPr lang="en-US" sz="1400" i="1">
                            <a:solidFill>
                              <a:prstClr val="black"/>
                            </a:solidFill>
                            <a:latin typeface="Cambria Math" panose="02040503050406030204" pitchFamily="18" charset="0"/>
                          </a:rPr>
                          <m:t>,</m:t>
                        </m:r>
                        <m:r>
                          <a:rPr lang="en-US" sz="1400" i="1">
                            <a:solidFill>
                              <a:srgbClr val="FF0000"/>
                            </a:solidFill>
                            <a:latin typeface="Cambria Math" panose="02040503050406030204" pitchFamily="18" charset="0"/>
                          </a:rPr>
                          <m:t>𝑅</m:t>
                        </m:r>
                      </m:sub>
                    </m:sSub>
                  </m:oMath>
                </a14:m>
                <a:r>
                  <a:rPr lang="en-US" sz="1400" dirty="0">
                    <a:solidFill>
                      <a:prstClr val="black"/>
                    </a:solidFill>
                  </a:rPr>
                  <a:t> = inlet pressure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r>
                          <a:rPr lang="en-US" sz="1400" i="1">
                            <a:solidFill>
                              <a:prstClr val="black"/>
                            </a:solidFill>
                            <a:latin typeface="Cambria Math" panose="02040503050406030204" pitchFamily="18" charset="0"/>
                          </a:rPr>
                          <m:t>𝑃</m:t>
                        </m:r>
                      </m:e>
                      <m:sub>
                        <m:r>
                          <a:rPr lang="en-US" sz="1400" i="1">
                            <a:solidFill>
                              <a:prstClr val="black"/>
                            </a:solidFill>
                            <a:latin typeface="Cambria Math" panose="02040503050406030204" pitchFamily="18" charset="0"/>
                          </a:rPr>
                          <m:t>𝑜𝑢𝑡</m:t>
                        </m:r>
                        <m:r>
                          <a:rPr lang="en-US" sz="1400" i="1">
                            <a:solidFill>
                              <a:prstClr val="black"/>
                            </a:solidFill>
                            <a:latin typeface="Cambria Math" panose="02040503050406030204" pitchFamily="18" charset="0"/>
                          </a:rPr>
                          <m:t>,</m:t>
                        </m:r>
                        <m:r>
                          <a:rPr lang="en-US" sz="1400" i="1">
                            <a:solidFill>
                              <a:srgbClr val="FF0000"/>
                            </a:solidFill>
                            <a:latin typeface="Cambria Math" panose="02040503050406030204" pitchFamily="18" charset="0"/>
                          </a:rPr>
                          <m:t>𝑅</m:t>
                        </m:r>
                      </m:sub>
                    </m:sSub>
                  </m:oMath>
                </a14:m>
                <a:r>
                  <a:rPr lang="en-US" sz="1400" dirty="0">
                    <a:solidFill>
                      <a:prstClr val="black"/>
                    </a:solidFill>
                  </a:rPr>
                  <a:t> = exit pressure of refrigerant</a:t>
                </a:r>
              </a:p>
              <a:p>
                <a:r>
                  <a:rPr lang="en-US" sz="1400" dirty="0" smtClean="0">
                    <a:solidFill>
                      <a:prstClr val="black"/>
                    </a:solidFill>
                  </a:rPr>
                  <a:t>	</a:t>
                </a:r>
                <a14:m>
                  <m:oMath xmlns:m="http://schemas.openxmlformats.org/officeDocument/2006/math">
                    <m:sSub>
                      <m:sSubPr>
                        <m:ctrlPr>
                          <a:rPr lang="en-US" sz="1400" i="1">
                            <a:solidFill>
                              <a:prstClr val="black"/>
                            </a:solidFill>
                            <a:latin typeface="Cambria Math" panose="02040503050406030204" pitchFamily="18" charset="0"/>
                          </a:rPr>
                        </m:ctrlPr>
                      </m:sSubPr>
                      <m:e>
                        <m:acc>
                          <m:accPr>
                            <m:chr m:val="̇"/>
                            <m:ctrlPr>
                              <a:rPr lang="en-US" sz="1400" i="1">
                                <a:solidFill>
                                  <a:prstClr val="black"/>
                                </a:solidFill>
                                <a:latin typeface="Cambria Math" panose="02040503050406030204" pitchFamily="18" charset="0"/>
                              </a:rPr>
                            </m:ctrlPr>
                          </m:accPr>
                          <m:e>
                            <m:r>
                              <a:rPr lang="en-US" sz="1400" i="1">
                                <a:solidFill>
                                  <a:prstClr val="black"/>
                                </a:solidFill>
                                <a:latin typeface="Cambria Math" panose="02040503050406030204" pitchFamily="18" charset="0"/>
                              </a:rPr>
                              <m:t>𝑉</m:t>
                            </m:r>
                          </m:e>
                        </m:acc>
                      </m:e>
                      <m:sub>
                        <m:r>
                          <a:rPr lang="en-US" sz="1400" i="1">
                            <a:solidFill>
                              <a:srgbClr val="FF0000"/>
                            </a:solidFill>
                            <a:latin typeface="Cambria Math" panose="02040503050406030204" pitchFamily="18" charset="0"/>
                          </a:rPr>
                          <m:t>𝑅</m:t>
                        </m:r>
                      </m:sub>
                    </m:sSub>
                  </m:oMath>
                </a14:m>
                <a:r>
                  <a:rPr lang="en-US" sz="1400" dirty="0">
                    <a:solidFill>
                      <a:prstClr val="black"/>
                    </a:solidFill>
                  </a:rPr>
                  <a:t> = volume flow rate of refrigerant</a:t>
                </a:r>
              </a:p>
              <a:p>
                <a:r>
                  <a:rPr lang="en-US" sz="1500" dirty="0">
                    <a:solidFill>
                      <a:prstClr val="black"/>
                    </a:solidFill>
                  </a:rPr>
                  <a:t>	</a:t>
                </a:r>
              </a:p>
              <a:p>
                <a:endParaRPr lang="en-US" sz="1500" dirty="0">
                  <a:solidFill>
                    <a:prstClr val="black"/>
                  </a:solidFill>
                </a:endParaRPr>
              </a:p>
            </p:txBody>
          </p:sp>
        </mc:Choice>
        <mc:Fallback xmlns="">
          <p:sp>
            <p:nvSpPr>
              <p:cNvPr id="7" name="TextBox 6"/>
              <p:cNvSpPr txBox="1">
                <a:spLocks noRot="1" noChangeAspect="1" noMove="1" noResize="1" noEditPoints="1" noAdjustHandles="1" noChangeArrowheads="1" noChangeShapeType="1" noTextEdit="1"/>
              </p:cNvSpPr>
              <p:nvPr/>
            </p:nvSpPr>
            <p:spPr>
              <a:xfrm>
                <a:off x="3837905" y="1341438"/>
                <a:ext cx="4432612" cy="3079561"/>
              </a:xfrm>
              <a:prstGeom prst="rect">
                <a:avLst/>
              </a:prstGeom>
              <a:blipFill rotWithShape="0">
                <a:blip r:embed="rId4"/>
                <a:stretch>
                  <a:fillRect t="-594"/>
                </a:stretch>
              </a:blipFill>
            </p:spPr>
            <p:txBody>
              <a:bodyPr/>
              <a:lstStyle/>
              <a:p>
                <a:r>
                  <a:rPr lang="en-US">
                    <a:noFill/>
                  </a:rPr>
                  <a:t> </a:t>
                </a:r>
              </a:p>
            </p:txBody>
          </p:sp>
        </mc:Fallback>
      </mc:AlternateContent>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Tree>
    <p:extLst>
      <p:ext uri="{BB962C8B-B14F-4D97-AF65-F5344CB8AC3E}">
        <p14:creationId xmlns:p14="http://schemas.microsoft.com/office/powerpoint/2010/main" val="389403921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Sensor Selection Matrix</a:t>
            </a:r>
            <a:endParaRPr lang="en-US" b="1" u="sng"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99894075"/>
              </p:ext>
            </p:extLst>
          </p:nvPr>
        </p:nvGraphicFramePr>
        <p:xfrm>
          <a:off x="419099" y="763275"/>
          <a:ext cx="8378061" cy="5061728"/>
        </p:xfrm>
        <a:graphic>
          <a:graphicData uri="http://schemas.openxmlformats.org/drawingml/2006/table">
            <a:tbl>
              <a:tblPr firstRow="1" firstCol="1" bandRow="1"/>
              <a:tblGrid>
                <a:gridCol w="2143798">
                  <a:extLst>
                    <a:ext uri="{9D8B030D-6E8A-4147-A177-3AD203B41FA5}">
                      <a16:colId xmlns:a16="http://schemas.microsoft.com/office/drawing/2014/main" xmlns="" val="20000"/>
                    </a:ext>
                  </a:extLst>
                </a:gridCol>
                <a:gridCol w="669701">
                  <a:extLst>
                    <a:ext uri="{9D8B030D-6E8A-4147-A177-3AD203B41FA5}">
                      <a16:colId xmlns:a16="http://schemas.microsoft.com/office/drawing/2014/main" xmlns="" val="20001"/>
                    </a:ext>
                  </a:extLst>
                </a:gridCol>
                <a:gridCol w="888642">
                  <a:extLst>
                    <a:ext uri="{9D8B030D-6E8A-4147-A177-3AD203B41FA5}">
                      <a16:colId xmlns:a16="http://schemas.microsoft.com/office/drawing/2014/main" xmlns="" val="20002"/>
                    </a:ext>
                  </a:extLst>
                </a:gridCol>
                <a:gridCol w="1056068">
                  <a:extLst>
                    <a:ext uri="{9D8B030D-6E8A-4147-A177-3AD203B41FA5}">
                      <a16:colId xmlns:a16="http://schemas.microsoft.com/office/drawing/2014/main" xmlns="" val="20003"/>
                    </a:ext>
                  </a:extLst>
                </a:gridCol>
                <a:gridCol w="1083134">
                  <a:extLst>
                    <a:ext uri="{9D8B030D-6E8A-4147-A177-3AD203B41FA5}">
                      <a16:colId xmlns:a16="http://schemas.microsoft.com/office/drawing/2014/main" xmlns="" val="20004"/>
                    </a:ext>
                  </a:extLst>
                </a:gridCol>
                <a:gridCol w="978795">
                  <a:extLst>
                    <a:ext uri="{9D8B030D-6E8A-4147-A177-3AD203B41FA5}">
                      <a16:colId xmlns:a16="http://schemas.microsoft.com/office/drawing/2014/main" xmlns="" val="20005"/>
                    </a:ext>
                  </a:extLst>
                </a:gridCol>
                <a:gridCol w="605307">
                  <a:extLst>
                    <a:ext uri="{9D8B030D-6E8A-4147-A177-3AD203B41FA5}">
                      <a16:colId xmlns:a16="http://schemas.microsoft.com/office/drawing/2014/main" xmlns="" val="20006"/>
                    </a:ext>
                  </a:extLst>
                </a:gridCol>
                <a:gridCol w="578240">
                  <a:extLst>
                    <a:ext uri="{9D8B030D-6E8A-4147-A177-3AD203B41FA5}">
                      <a16:colId xmlns:a16="http://schemas.microsoft.com/office/drawing/2014/main" xmlns="" val="20007"/>
                    </a:ext>
                  </a:extLst>
                </a:gridCol>
                <a:gridCol w="374376">
                  <a:extLst>
                    <a:ext uri="{9D8B030D-6E8A-4147-A177-3AD203B41FA5}">
                      <a16:colId xmlns:a16="http://schemas.microsoft.com/office/drawing/2014/main" xmlns="" val="20008"/>
                    </a:ext>
                  </a:extLst>
                </a:gridCol>
              </a:tblGrid>
              <a:tr h="1596864">
                <a:tc>
                  <a:txBody>
                    <a:bodyPr/>
                    <a:lstStyle/>
                    <a:p>
                      <a:pPr marL="0" marR="0" algn="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Characteristics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gn="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Weighted 1-5</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lnTlToBr w="6350" cap="flat" cmpd="sng" algn="ctr">
                      <a:solidFill>
                        <a:srgbClr val="A5A5A5"/>
                      </a:solidFill>
                      <a:prstDash val="solid"/>
                      <a:round/>
                      <a:headEnd type="none" w="med" len="med"/>
                      <a:tailEnd type="none" w="med" len="med"/>
                    </a:lnTlToBr>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Accuracy</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Cost</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Pipe ᴓ (m)</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Fluid Temp(°C)</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71755" marR="71755">
                        <a:lnSpc>
                          <a:spcPct val="107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Fluid Velocity(m/s)</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50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Calculate Q̇ ?</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71755" marR="71755">
                        <a:lnSpc>
                          <a:spcPct val="100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Output (</a:t>
                      </a:r>
                      <a:r>
                        <a:rPr lang="en-US" sz="1600" i="1"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A</a:t>
                      </a: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nalog or </a:t>
                      </a:r>
                      <a:r>
                        <a:rPr lang="en-US" sz="1600" i="1" u="sng"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D</a:t>
                      </a: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igital)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A5A5A5"/>
                      </a:solidFill>
                      <a:prstDash val="solid"/>
                      <a:round/>
                      <a:headEnd type="none" w="med" len="med"/>
                      <a:tailEnd type="none" w="med" len="med"/>
                    </a:lnB>
                    <a:solidFill>
                      <a:srgbClr val="FFFFFF"/>
                    </a:solidFill>
                  </a:tcPr>
                </a:tc>
                <a:tc>
                  <a:txBody>
                    <a:bodyPr/>
                    <a:lstStyle/>
                    <a:p>
                      <a:pPr marL="0" marR="0" algn="l">
                        <a:lnSpc>
                          <a:spcPct val="100000"/>
                        </a:lnSpc>
                        <a:spcBef>
                          <a:spcPts val="0"/>
                        </a:spcBef>
                        <a:spcAft>
                          <a:spcPts val="0"/>
                        </a:spcAft>
                      </a:pPr>
                      <a:r>
                        <a:rPr lang="en-US" sz="16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r>
                        <a:rPr lang="en-US" sz="16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Total</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vert="vert270">
                    <a:lnL w="12700" cap="flat" cmpd="sng" algn="ctr">
                      <a:solidFill>
                        <a:srgbClr val="000000"/>
                      </a:solidFill>
                      <a:prstDash val="solid"/>
                      <a:round/>
                      <a:headEnd type="none" w="med" len="med"/>
                      <a:tailEnd type="none" w="med" len="med"/>
                    </a:lnL>
                    <a:lnR>
                      <a:noFill/>
                    </a:lnR>
                    <a:lnT>
                      <a:noFill/>
                    </a:lnT>
                    <a:lnB w="12700" cap="flat" cmpd="sng" algn="ctr">
                      <a:solidFill>
                        <a:srgbClr val="A5A5A5"/>
                      </a:solidFill>
                      <a:prstDash val="solid"/>
                      <a:round/>
                      <a:headEnd type="none" w="med" len="med"/>
                      <a:tailEnd type="none" w="med" len="med"/>
                    </a:lnB>
                    <a:solidFill>
                      <a:srgbClr val="FFFFFF"/>
                    </a:solidFill>
                  </a:tcPr>
                </a:tc>
                <a:extLst>
                  <a:ext uri="{0D108BD9-81ED-4DB2-BD59-A6C34878D82A}">
                    <a16:rowId xmlns:a16="http://schemas.microsoft.com/office/drawing/2014/main" xmlns="" val="10000"/>
                  </a:ext>
                </a:extLst>
              </a:tr>
              <a:tr h="282028">
                <a:tc>
                  <a:txBody>
                    <a:bodyPr/>
                    <a:lstStyle/>
                    <a:p>
                      <a:pPr marL="0" marR="0" algn="r">
                        <a:lnSpc>
                          <a:spcPct val="107000"/>
                        </a:lnSpc>
                        <a:spcBef>
                          <a:spcPts val="0"/>
                        </a:spcBef>
                        <a:spcAft>
                          <a:spcPts val="0"/>
                        </a:spcAft>
                      </a:pPr>
                      <a:r>
                        <a:rPr lang="en-US" sz="1800" i="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A5A5A5"/>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DEDED"/>
                    </a:solidFill>
                  </a:tcPr>
                </a:tc>
                <a:extLst>
                  <a:ext uri="{0D108BD9-81ED-4DB2-BD59-A6C34878D82A}">
                    <a16:rowId xmlns:a16="http://schemas.microsoft.com/office/drawing/2014/main" xmlns="" val="10001"/>
                  </a:ext>
                </a:extLst>
              </a:tr>
              <a:tr h="282028">
                <a:tc>
                  <a:txBody>
                    <a:bodyPr/>
                    <a:lstStyle/>
                    <a:p>
                      <a:pPr marL="0" marR="0" algn="ctr">
                        <a:lnSpc>
                          <a:spcPct val="107000"/>
                        </a:lnSpc>
                        <a:spcBef>
                          <a:spcPts val="0"/>
                        </a:spcBef>
                        <a:spcAft>
                          <a:spcPts val="0"/>
                        </a:spcAft>
                      </a:pPr>
                      <a:r>
                        <a:rPr lang="en-US" sz="1800" i="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gridSpan="7">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Actual Values rated from 0-3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2"/>
                  </a:ext>
                </a:extLst>
              </a:tr>
              <a:tr h="737768">
                <a:tc>
                  <a:txBody>
                    <a:bodyPr/>
                    <a:lstStyle/>
                    <a:p>
                      <a:pPr marL="0" marR="0" algn="ctr">
                        <a:lnSpc>
                          <a:spcPct val="107000"/>
                        </a:lnSpc>
                        <a:spcBef>
                          <a:spcPts val="0"/>
                        </a:spcBef>
                        <a:spcAft>
                          <a:spcPts val="0"/>
                        </a:spcAft>
                      </a:pPr>
                      <a:r>
                        <a:rPr lang="en-US" sz="1800" i="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Sierra InnovaSonic 210i</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±0.5%</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$3,170</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0.15 to 6</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to 80</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0.05 to 12</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46</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EDEDED"/>
                    </a:solidFill>
                  </a:tcPr>
                </a:tc>
                <a:extLst>
                  <a:ext uri="{0D108BD9-81ED-4DB2-BD59-A6C34878D82A}">
                    <a16:rowId xmlns:a16="http://schemas.microsoft.com/office/drawing/2014/main" xmlns="" val="10003"/>
                  </a:ext>
                </a:extLst>
              </a:tr>
              <a:tr h="737768">
                <a:tc>
                  <a:txBody>
                    <a:bodyPr/>
                    <a:lstStyle/>
                    <a:p>
                      <a:pPr marL="0" marR="0" algn="ct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Dalian </a:t>
                      </a:r>
                      <a:r>
                        <a:rPr lang="en-US" sz="1800" i="1" dirty="0" err="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Hipeak</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TDS-100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±1%</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$500-700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0.15 to 7</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0 to 90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-30 to 30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Yes</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F5FD87"/>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5FD87"/>
                    </a:solidFill>
                  </a:tcPr>
                </a:tc>
                <a:tc>
                  <a:txBody>
                    <a:bodyPr/>
                    <a:lstStyle/>
                    <a:p>
                      <a:pPr marL="0" marR="0">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66</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F5FD87"/>
                    </a:solidFill>
                  </a:tcPr>
                </a:tc>
                <a:extLst>
                  <a:ext uri="{0D108BD9-81ED-4DB2-BD59-A6C34878D82A}">
                    <a16:rowId xmlns:a16="http://schemas.microsoft.com/office/drawing/2014/main" xmlns="" val="10004"/>
                  </a:ext>
                </a:extLst>
              </a:tr>
              <a:tr h="499084">
                <a:tc>
                  <a:txBody>
                    <a:bodyPr/>
                    <a:lstStyle/>
                    <a:p>
                      <a:pPr marL="0" marR="0" algn="ctr">
                        <a:lnSpc>
                          <a:spcPct val="107000"/>
                        </a:lnSpc>
                        <a:spcBef>
                          <a:spcPts val="0"/>
                        </a:spcBef>
                        <a:spcAft>
                          <a:spcPts val="0"/>
                        </a:spcAft>
                      </a:pP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GE </a:t>
                      </a:r>
                      <a:r>
                        <a:rPr lang="en-US" sz="1800" i="1" dirty="0" err="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Panametrics</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PT878</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$10,035</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.13 to 7.6</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-10 to 50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to 40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solidFill>
                      <a:srgbClr val="EDEDED"/>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A/D</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EDEDED"/>
                    </a:solidFill>
                  </a:tcPr>
                </a:tc>
                <a:tc>
                  <a:txBody>
                    <a:bodyPr/>
                    <a:lstStyle/>
                    <a:p>
                      <a:pPr marL="0" marR="0">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39</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solidFill>
                      <a:srgbClr val="EDEDED"/>
                    </a:solidFill>
                  </a:tcPr>
                </a:tc>
                <a:extLst>
                  <a:ext uri="{0D108BD9-81ED-4DB2-BD59-A6C34878D82A}">
                    <a16:rowId xmlns:a16="http://schemas.microsoft.com/office/drawing/2014/main" xmlns="" val="10005"/>
                  </a:ext>
                </a:extLst>
              </a:tr>
              <a:tr h="737768">
                <a:tc>
                  <a:txBody>
                    <a:bodyPr/>
                    <a:lstStyle/>
                    <a:p>
                      <a:pPr marL="0" marR="0" algn="ctr">
                        <a:lnSpc>
                          <a:spcPct val="107000"/>
                        </a:lnSpc>
                        <a:spcBef>
                          <a:spcPts val="0"/>
                        </a:spcBef>
                        <a:spcAft>
                          <a:spcPts val="0"/>
                        </a:spcAft>
                      </a:pPr>
                      <a:r>
                        <a:rPr lang="en-US" sz="1800" i="1" dirty="0" err="1">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Greyline</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 </a:t>
                      </a:r>
                      <a:endPar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0" marR="0" algn="ctr">
                        <a:lnSpc>
                          <a:spcPct val="107000"/>
                        </a:lnSpc>
                        <a:spcBef>
                          <a:spcPts val="0"/>
                        </a:spcBef>
                        <a:spcAft>
                          <a:spcPts val="0"/>
                        </a:spcAft>
                      </a:pPr>
                      <a:r>
                        <a:rPr lang="en-US" sz="1800" i="1" dirty="0" smtClea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TTFM </a:t>
                      </a:r>
                      <a:r>
                        <a:rPr lang="en-US" sz="1800" i="1" dirty="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t>1.0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$2,600</a:t>
                      </a:r>
                    </a:p>
                    <a:p>
                      <a:pPr marL="0" marR="0" algn="ctr">
                        <a:lnSpc>
                          <a:spcPct val="107000"/>
                        </a:lnSpc>
                        <a:spcBef>
                          <a:spcPts val="0"/>
                        </a:spcBef>
                        <a:spcAft>
                          <a:spcPts val="0"/>
                        </a:spcAft>
                      </a:pPr>
                      <a:r>
                        <a:rPr lang="en-US" sz="1800" b="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0.12 to 1.2</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-40 to 150</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3</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0.02 to 12</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No</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0</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A5A5A5"/>
                      </a:solidFill>
                      <a:prstDash val="solid"/>
                      <a:round/>
                      <a:headEnd type="none" w="med" len="med"/>
                      <a:tailEnd type="none" w="med" len="med"/>
                    </a:lnR>
                    <a:lnT>
                      <a:noFill/>
                    </a:lnT>
                    <a:lnB>
                      <a:noFill/>
                    </a:lnB>
                  </a:tcPr>
                </a:tc>
                <a:tc>
                  <a:txBody>
                    <a:bodyPr/>
                    <a:lstStyle/>
                    <a:p>
                      <a:pPr marL="0" marR="0" algn="ctr">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a:t>
                      </a:r>
                    </a:p>
                    <a:p>
                      <a:pPr marL="0" marR="0" algn="ctr">
                        <a:lnSpc>
                          <a:spcPct val="107000"/>
                        </a:lnSpc>
                        <a:spcBef>
                          <a:spcPts val="0"/>
                        </a:spcBef>
                        <a:spcAft>
                          <a:spcPts val="0"/>
                        </a:spcAft>
                      </a:pPr>
                      <a:r>
                        <a:rPr lang="en-US" sz="1800" b="1"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2</a:t>
                      </a:r>
                      <a:endPar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A5A5A5"/>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nSpc>
                          <a:spcPct val="107000"/>
                        </a:lnSpc>
                        <a:spcBef>
                          <a:spcPts val="0"/>
                        </a:spcBef>
                        <a:spcAft>
                          <a:spcPts val="0"/>
                        </a:spcAft>
                      </a:pPr>
                      <a:r>
                        <a:rPr lang="en-US" sz="16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43</a:t>
                      </a:r>
                    </a:p>
                  </a:txBody>
                  <a:tcPr marL="68580" marR="68580" marT="0" marB="0" anchor="ctr">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bl>
          </a:graphicData>
        </a:graphic>
      </p:graphicFrame>
      <p:sp>
        <p:nvSpPr>
          <p:cNvPr id="5" name="TextBox 4"/>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3" name="TextBox 2"/>
          <p:cNvSpPr txBox="1"/>
          <p:nvPr/>
        </p:nvSpPr>
        <p:spPr>
          <a:xfrm>
            <a:off x="1403131" y="6085490"/>
            <a:ext cx="6873766" cy="207749"/>
          </a:xfrm>
          <a:prstGeom prst="rect">
            <a:avLst/>
          </a:prstGeom>
          <a:noFill/>
        </p:spPr>
        <p:txBody>
          <a:bodyPr wrap="square" lIns="0" tIns="0" rIns="0" bIns="0" rtlCol="0">
            <a:spAutoFit/>
          </a:bodyPr>
          <a:lstStyle/>
          <a:p>
            <a:pPr algn="ctr"/>
            <a:r>
              <a:rPr lang="en-US" sz="1350" dirty="0" smtClean="0"/>
              <a:t>Table 1 : Selection Matrix</a:t>
            </a:r>
          </a:p>
        </p:txBody>
      </p:sp>
    </p:spTree>
    <p:extLst>
      <p:ext uri="{BB962C8B-B14F-4D97-AF65-F5344CB8AC3E}">
        <p14:creationId xmlns:p14="http://schemas.microsoft.com/office/powerpoint/2010/main" val="34357078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pPr algn="ctr"/>
            <a:r>
              <a:rPr lang="en-US" b="1" u="sng" dirty="0" smtClean="0"/>
              <a:t>TDS-100</a:t>
            </a:r>
            <a:endParaRPr lang="en-US" b="1" u="sng" dirty="0"/>
          </a:p>
        </p:txBody>
      </p:sp>
      <p:pic>
        <p:nvPicPr>
          <p:cNvPr id="18" name="Picture 17"/>
          <p:cNvPicPr>
            <a:picLocks noChangeAspect="1"/>
          </p:cNvPicPr>
          <p:nvPr/>
        </p:nvPicPr>
        <p:blipFill>
          <a:blip r:embed="rId3"/>
          <a:stretch>
            <a:fillRect/>
          </a:stretch>
        </p:blipFill>
        <p:spPr>
          <a:xfrm>
            <a:off x="3081853" y="1355848"/>
            <a:ext cx="6062147" cy="4675267"/>
          </a:xfrm>
          <a:prstGeom prst="rect">
            <a:avLst/>
          </a:prstGeom>
        </p:spPr>
      </p:pic>
      <p:sp>
        <p:nvSpPr>
          <p:cNvPr id="19" name="TextBox 18"/>
          <p:cNvSpPr txBox="1"/>
          <p:nvPr/>
        </p:nvSpPr>
        <p:spPr>
          <a:xfrm>
            <a:off x="244699" y="1231275"/>
            <a:ext cx="2837154" cy="4985980"/>
          </a:xfrm>
          <a:prstGeom prst="rect">
            <a:avLst/>
          </a:prstGeom>
          <a:noFill/>
        </p:spPr>
        <p:txBody>
          <a:bodyPr wrap="square" lIns="0" tIns="0" rIns="0" bIns="0" rtlCol="0">
            <a:spAutoFit/>
          </a:bodyPr>
          <a:lstStyle/>
          <a:p>
            <a:pPr marL="285750" indent="-285750">
              <a:buFont typeface="Arial" panose="020B0604020202020204" pitchFamily="34" charset="0"/>
              <a:buChar char="•"/>
            </a:pPr>
            <a:r>
              <a:rPr lang="en-US" dirty="0" smtClean="0"/>
              <a:t>Large range of pipe diameters</a:t>
            </a:r>
          </a:p>
          <a:p>
            <a:pPr marL="742950" lvl="1" indent="-285750">
              <a:buFont typeface="Arial" panose="020B0604020202020204" pitchFamily="34" charset="0"/>
              <a:buChar char="•"/>
            </a:pPr>
            <a:r>
              <a:rPr lang="en-US" dirty="0" smtClean="0"/>
              <a:t>15 cm to 7 m</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Appropriate range of fluid temperatures</a:t>
            </a:r>
          </a:p>
          <a:p>
            <a:pPr marL="742950" lvl="1" indent="-285750">
              <a:buFont typeface="Arial" panose="020B0604020202020204" pitchFamily="34" charset="0"/>
              <a:buChar char="•"/>
            </a:pPr>
            <a:r>
              <a:rPr lang="en-US" dirty="0" smtClean="0"/>
              <a:t>0-90°C</a:t>
            </a:r>
          </a:p>
          <a:p>
            <a:pPr marL="742950" lvl="1"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Adjusts for current fluid temperature</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r>
              <a:rPr lang="en-US" dirty="0" smtClean="0"/>
              <a:t>Mounting points included</a:t>
            </a:r>
          </a:p>
          <a:p>
            <a:endParaRPr lang="en-US" dirty="0" smtClean="0"/>
          </a:p>
          <a:p>
            <a:pPr marL="285750" indent="-285750">
              <a:buFont typeface="Arial" panose="020B0604020202020204" pitchFamily="34" charset="0"/>
              <a:buChar char="•"/>
            </a:pPr>
            <a:r>
              <a:rPr lang="en-US" dirty="0" smtClean="0"/>
              <a:t>Versatile Output</a:t>
            </a:r>
          </a:p>
          <a:p>
            <a:pPr marL="742950" lvl="1" indent="-285750">
              <a:buFont typeface="Arial" panose="020B0604020202020204" pitchFamily="34" charset="0"/>
              <a:buChar char="•"/>
            </a:pPr>
            <a:r>
              <a:rPr lang="en-US" dirty="0" smtClean="0"/>
              <a:t>RS-485</a:t>
            </a:r>
          </a:p>
          <a:p>
            <a:pPr marL="742950" lvl="1" indent="-285750">
              <a:buFont typeface="Arial" panose="020B0604020202020204" pitchFamily="34" charset="0"/>
              <a:buChar char="•"/>
            </a:pPr>
            <a:r>
              <a:rPr lang="en-US" dirty="0" smtClean="0"/>
              <a:t>Analog 4-24mA</a:t>
            </a:r>
          </a:p>
          <a:p>
            <a:pPr marL="285750" indent="-285750">
              <a:buFont typeface="Arial" panose="020B0604020202020204" pitchFamily="34" charset="0"/>
              <a:buChar char="•"/>
            </a:pPr>
            <a:endParaRPr lang="en-US" dirty="0" smtClean="0"/>
          </a:p>
        </p:txBody>
      </p:sp>
      <p:sp>
        <p:nvSpPr>
          <p:cNvPr id="20" name="TextBox 19"/>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3" name="TextBox 2"/>
          <p:cNvSpPr txBox="1"/>
          <p:nvPr/>
        </p:nvSpPr>
        <p:spPr>
          <a:xfrm>
            <a:off x="4299891" y="6034977"/>
            <a:ext cx="3626069" cy="207749"/>
          </a:xfrm>
          <a:prstGeom prst="rect">
            <a:avLst/>
          </a:prstGeom>
          <a:noFill/>
        </p:spPr>
        <p:txBody>
          <a:bodyPr wrap="square" lIns="0" tIns="0" rIns="0" bIns="0" rtlCol="0">
            <a:spAutoFit/>
          </a:bodyPr>
          <a:lstStyle/>
          <a:p>
            <a:r>
              <a:rPr lang="en-US" sz="1350" dirty="0" smtClean="0"/>
              <a:t>Figure </a:t>
            </a:r>
            <a:r>
              <a:rPr lang="en-US" sz="1350" dirty="0"/>
              <a:t>3</a:t>
            </a:r>
            <a:r>
              <a:rPr lang="en-US" sz="1350" dirty="0" smtClean="0"/>
              <a:t> : TDS-100 Control Board</a:t>
            </a:r>
          </a:p>
        </p:txBody>
      </p:sp>
    </p:spTree>
    <p:extLst>
      <p:ext uri="{BB962C8B-B14F-4D97-AF65-F5344CB8AC3E}">
        <p14:creationId xmlns:p14="http://schemas.microsoft.com/office/powerpoint/2010/main" val="114385020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NI </a:t>
            </a:r>
            <a:r>
              <a:rPr lang="en-US" sz="3200" b="1" u="sng" dirty="0" err="1"/>
              <a:t>m</a:t>
            </a:r>
            <a:r>
              <a:rPr lang="en-US" sz="3200" b="1" u="sng" dirty="0" err="1" smtClean="0"/>
              <a:t>yRIO</a:t>
            </a:r>
            <a:endParaRPr lang="en-US" sz="3200" b="1" u="sng" dirty="0"/>
          </a:p>
        </p:txBody>
      </p:sp>
      <p:sp>
        <p:nvSpPr>
          <p:cNvPr id="3" name="Content Placeholder 2"/>
          <p:cNvSpPr>
            <a:spLocks noGrp="1"/>
          </p:cNvSpPr>
          <p:nvPr>
            <p:ph idx="1"/>
          </p:nvPr>
        </p:nvSpPr>
        <p:spPr>
          <a:xfrm>
            <a:off x="419101" y="1341438"/>
            <a:ext cx="3515225" cy="4679950"/>
          </a:xfrm>
        </p:spPr>
        <p:txBody>
          <a:bodyPr/>
          <a:lstStyle/>
          <a:p>
            <a:r>
              <a:rPr lang="en-US" sz="2000" dirty="0" smtClean="0"/>
              <a:t>A versatile system with multiple inputs and outputs</a:t>
            </a:r>
          </a:p>
          <a:p>
            <a:pPr marL="0" indent="0">
              <a:buNone/>
            </a:pPr>
            <a:endParaRPr lang="en-US" sz="2000" dirty="0" smtClean="0"/>
          </a:p>
          <a:p>
            <a:r>
              <a:rPr lang="en-US" sz="2000" dirty="0" smtClean="0"/>
              <a:t>An interface with the computer via LabVIEW</a:t>
            </a:r>
          </a:p>
          <a:p>
            <a:pPr marL="0" indent="0">
              <a:buNone/>
            </a:pPr>
            <a:endParaRPr lang="en-US" sz="2000" dirty="0" smtClean="0"/>
          </a:p>
          <a:p>
            <a:r>
              <a:rPr lang="en-US" sz="2000" dirty="0" smtClean="0"/>
              <a:t>Allows logging of data into excel files</a:t>
            </a:r>
            <a:endParaRPr lang="en-US" sz="20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pic>
        <p:nvPicPr>
          <p:cNvPr id="1026" name="Picture 2" descr="MX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4280" y="1341438"/>
            <a:ext cx="5209720" cy="29638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726128" y="4457157"/>
            <a:ext cx="3626069" cy="207749"/>
          </a:xfrm>
          <a:prstGeom prst="rect">
            <a:avLst/>
          </a:prstGeom>
          <a:noFill/>
        </p:spPr>
        <p:txBody>
          <a:bodyPr wrap="square" lIns="0" tIns="0" rIns="0" bIns="0" rtlCol="0">
            <a:spAutoFit/>
          </a:bodyPr>
          <a:lstStyle/>
          <a:p>
            <a:r>
              <a:rPr lang="en-US" sz="1350" dirty="0" smtClean="0"/>
              <a:t>Figure </a:t>
            </a:r>
            <a:r>
              <a:rPr lang="en-US" sz="1350" dirty="0"/>
              <a:t>4</a:t>
            </a:r>
            <a:r>
              <a:rPr lang="en-US" sz="1350" dirty="0" smtClean="0"/>
              <a:t> : NI </a:t>
            </a:r>
            <a:r>
              <a:rPr lang="en-US" sz="1350" dirty="0" err="1" smtClean="0"/>
              <a:t>myRIO</a:t>
            </a:r>
            <a:r>
              <a:rPr lang="en-US" sz="1350" dirty="0" smtClean="0"/>
              <a:t> input/output</a:t>
            </a:r>
          </a:p>
        </p:txBody>
      </p:sp>
    </p:spTree>
    <p:extLst>
      <p:ext uri="{BB962C8B-B14F-4D97-AF65-F5344CB8AC3E}">
        <p14:creationId xmlns:p14="http://schemas.microsoft.com/office/powerpoint/2010/main" val="167649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Test Facility “Chiller 3”</a:t>
            </a:r>
            <a:endParaRPr lang="en-US" sz="3200" b="1" u="sng" dirty="0"/>
          </a:p>
        </p:txBody>
      </p:sp>
      <p:sp>
        <p:nvSpPr>
          <p:cNvPr id="3" name="Content Placeholder 2"/>
          <p:cNvSpPr>
            <a:spLocks noGrp="1"/>
          </p:cNvSpPr>
          <p:nvPr>
            <p:ph idx="1"/>
          </p:nvPr>
        </p:nvSpPr>
        <p:spPr>
          <a:xfrm>
            <a:off x="419100" y="1341438"/>
            <a:ext cx="3141681" cy="4679950"/>
          </a:xfrm>
        </p:spPr>
        <p:txBody>
          <a:bodyPr/>
          <a:lstStyle/>
          <a:p>
            <a:r>
              <a:rPr lang="en-US" dirty="0" smtClean="0"/>
              <a:t>Full access to all operating parameters on either TT or VTT model</a:t>
            </a:r>
          </a:p>
          <a:p>
            <a:pPr lvl="1"/>
            <a:r>
              <a:rPr lang="en-US" dirty="0" smtClean="0"/>
              <a:t>Compressor Input power [kW]</a:t>
            </a:r>
          </a:p>
          <a:p>
            <a:pPr lvl="1"/>
            <a:r>
              <a:rPr lang="en-US" dirty="0" smtClean="0"/>
              <a:t> Necessary Temperature and Pressure</a:t>
            </a:r>
          </a:p>
          <a:p>
            <a:r>
              <a:rPr lang="en-US" dirty="0" smtClean="0"/>
              <a:t>Minor System modifications allowed</a:t>
            </a:r>
          </a:p>
          <a:p>
            <a:endParaRPr lang="en-US" dirty="0" smtClean="0"/>
          </a:p>
          <a:p>
            <a:pPr lvl="1"/>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0781" y="1586704"/>
            <a:ext cx="5216528" cy="3912395"/>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0783" y="1586703"/>
            <a:ext cx="5216526" cy="3912395"/>
          </a:xfrm>
          <a:prstGeom prst="rect">
            <a:avLst/>
          </a:prstGeom>
        </p:spPr>
      </p:pic>
      <p:sp>
        <p:nvSpPr>
          <p:cNvPr id="7" name="TextBox 6"/>
          <p:cNvSpPr txBox="1"/>
          <p:nvPr/>
        </p:nvSpPr>
        <p:spPr>
          <a:xfrm>
            <a:off x="3949701" y="5650526"/>
            <a:ext cx="4157996" cy="207749"/>
          </a:xfrm>
          <a:prstGeom prst="rect">
            <a:avLst/>
          </a:prstGeom>
          <a:noFill/>
        </p:spPr>
        <p:txBody>
          <a:bodyPr wrap="square" lIns="0" tIns="0" rIns="0" bIns="0" rtlCol="0">
            <a:spAutoFit/>
          </a:bodyPr>
          <a:lstStyle/>
          <a:p>
            <a:r>
              <a:rPr lang="en-US" sz="1350" dirty="0" smtClean="0"/>
              <a:t>Figure </a:t>
            </a:r>
            <a:r>
              <a:rPr lang="en-US" sz="1350" dirty="0"/>
              <a:t>5</a:t>
            </a:r>
            <a:r>
              <a:rPr lang="en-US" sz="1350" dirty="0" smtClean="0"/>
              <a:t> : Danfoss </a:t>
            </a:r>
            <a:r>
              <a:rPr lang="en-US" sz="1350" dirty="0" err="1" smtClean="0"/>
              <a:t>Turbocor</a:t>
            </a:r>
            <a:r>
              <a:rPr lang="en-US" sz="1350" dirty="0" smtClean="0"/>
              <a:t> Chiller 3 Test </a:t>
            </a:r>
            <a:r>
              <a:rPr lang="en-US" sz="1350" dirty="0"/>
              <a:t>R</a:t>
            </a:r>
            <a:r>
              <a:rPr lang="en-US" sz="1350" dirty="0" smtClean="0"/>
              <a:t>ig</a:t>
            </a:r>
          </a:p>
        </p:txBody>
      </p:sp>
      <p:sp>
        <p:nvSpPr>
          <p:cNvPr id="8" name="TextBox 7"/>
          <p:cNvSpPr txBox="1"/>
          <p:nvPr/>
        </p:nvSpPr>
        <p:spPr>
          <a:xfrm>
            <a:off x="3949701" y="5656368"/>
            <a:ext cx="3626069" cy="207749"/>
          </a:xfrm>
          <a:prstGeom prst="rect">
            <a:avLst/>
          </a:prstGeom>
          <a:noFill/>
        </p:spPr>
        <p:txBody>
          <a:bodyPr wrap="square" lIns="0" tIns="0" rIns="0" bIns="0" rtlCol="0">
            <a:spAutoFit/>
          </a:bodyPr>
          <a:lstStyle/>
          <a:p>
            <a:r>
              <a:rPr lang="en-US" sz="1350" dirty="0" smtClean="0"/>
              <a:t>Figure </a:t>
            </a:r>
            <a:r>
              <a:rPr lang="en-US" sz="1350" dirty="0"/>
              <a:t>6</a:t>
            </a:r>
            <a:r>
              <a:rPr lang="en-US" sz="1350" dirty="0" smtClean="0"/>
              <a:t> : Inlet/Outlet of </a:t>
            </a:r>
            <a:r>
              <a:rPr lang="en-US" sz="1350" dirty="0"/>
              <a:t>E</a:t>
            </a:r>
            <a:r>
              <a:rPr lang="en-US" sz="1350" dirty="0" smtClean="0"/>
              <a:t>vaporator</a:t>
            </a:r>
            <a:r>
              <a:rPr lang="en-US" sz="1350" dirty="0" smtClean="0"/>
              <a:t>  </a:t>
            </a:r>
            <a:endParaRPr lang="en-US" sz="1350" dirty="0" smtClean="0"/>
          </a:p>
        </p:txBody>
      </p:sp>
      <p:sp>
        <p:nvSpPr>
          <p:cNvPr id="9" name="TextBox 8"/>
          <p:cNvSpPr txBox="1"/>
          <p:nvPr/>
        </p:nvSpPr>
        <p:spPr>
          <a:xfrm>
            <a:off x="2425700" y="6502400"/>
            <a:ext cx="2413000" cy="215444"/>
          </a:xfrm>
          <a:prstGeom prst="rect">
            <a:avLst/>
          </a:prstGeom>
          <a:noFill/>
        </p:spPr>
        <p:txBody>
          <a:bodyPr wrap="square" lIns="0" tIns="0" rIns="0" bIns="0" rtlCol="0">
            <a:spAutoFit/>
          </a:bodyPr>
          <a:lstStyle/>
          <a:p>
            <a:r>
              <a:rPr lang="en-US" sz="1400" dirty="0" smtClean="0">
                <a:solidFill>
                  <a:schemeClr val="bg1"/>
                </a:solidFill>
              </a:rPr>
              <a:t>Presenter: Beau Rodgers</a:t>
            </a:r>
          </a:p>
        </p:txBody>
      </p:sp>
    </p:spTree>
    <p:extLst>
      <p:ext uri="{BB962C8B-B14F-4D97-AF65-F5344CB8AC3E}">
        <p14:creationId xmlns:p14="http://schemas.microsoft.com/office/powerpoint/2010/main" val="33874380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Future Plans</a:t>
            </a:r>
            <a:endParaRPr lang="en-US" sz="3200" b="1" u="sng" dirty="0"/>
          </a:p>
        </p:txBody>
      </p:sp>
      <p:sp>
        <p:nvSpPr>
          <p:cNvPr id="3" name="Content Placeholder 2"/>
          <p:cNvSpPr>
            <a:spLocks noGrp="1"/>
          </p:cNvSpPr>
          <p:nvPr>
            <p:ph idx="1"/>
          </p:nvPr>
        </p:nvSpPr>
        <p:spPr/>
        <p:txBody>
          <a:bodyPr>
            <a:noAutofit/>
          </a:bodyPr>
          <a:lstStyle/>
          <a:p>
            <a:pPr algn="just"/>
            <a:r>
              <a:rPr lang="en-US" sz="2400" dirty="0"/>
              <a:t>Use </a:t>
            </a:r>
            <a:r>
              <a:rPr lang="en-US" sz="2400" dirty="0" smtClean="0"/>
              <a:t>test </a:t>
            </a:r>
            <a:r>
              <a:rPr lang="en-US" sz="2400" dirty="0"/>
              <a:t>data </a:t>
            </a:r>
            <a:r>
              <a:rPr lang="en-US" sz="2400" dirty="0" smtClean="0"/>
              <a:t>to validate our </a:t>
            </a:r>
            <a:r>
              <a:rPr lang="en-US" sz="2400" dirty="0"/>
              <a:t>thermodynamic model.</a:t>
            </a:r>
          </a:p>
          <a:p>
            <a:pPr algn="just"/>
            <a:endParaRPr lang="en-US" sz="2400" dirty="0"/>
          </a:p>
          <a:p>
            <a:pPr algn="just"/>
            <a:r>
              <a:rPr lang="en-US" sz="2400" dirty="0"/>
              <a:t>Use hardware dimensions to begin CAD design of mounting clamp.</a:t>
            </a:r>
          </a:p>
          <a:p>
            <a:pPr marL="0" indent="0" algn="just">
              <a:buNone/>
            </a:pPr>
            <a:endParaRPr lang="en-US" sz="2400" dirty="0"/>
          </a:p>
          <a:p>
            <a:pPr algn="just"/>
            <a:r>
              <a:rPr lang="en-US" sz="2400" dirty="0" smtClean="0"/>
              <a:t>Work with our </a:t>
            </a:r>
            <a:r>
              <a:rPr lang="en-US" sz="2400" dirty="0" err="1"/>
              <a:t>T</a:t>
            </a:r>
            <a:r>
              <a:rPr lang="en-US" sz="2400" dirty="0" err="1" smtClean="0"/>
              <a:t>urbocor</a:t>
            </a:r>
            <a:r>
              <a:rPr lang="en-US" sz="2400" dirty="0" smtClean="0"/>
              <a:t> advisor (system programmer) to develop pseudocode necessary to be adopted into the </a:t>
            </a:r>
            <a:r>
              <a:rPr lang="en-US" sz="2400" dirty="0" err="1"/>
              <a:t>T</a:t>
            </a:r>
            <a:r>
              <a:rPr lang="en-US" sz="2400" dirty="0" err="1" smtClean="0"/>
              <a:t>urbocor</a:t>
            </a:r>
            <a:r>
              <a:rPr lang="en-US" sz="2400" dirty="0" smtClean="0"/>
              <a:t> platform.</a:t>
            </a:r>
            <a:endParaRPr lang="en-US" sz="2400" dirty="0"/>
          </a:p>
          <a:p>
            <a:pPr marL="360362" lvl="2" indent="0" algn="just">
              <a:buNone/>
            </a:pPr>
            <a:endParaRPr lang="en-US" sz="2400" dirty="0"/>
          </a:p>
          <a:p>
            <a:pPr marL="360362" lvl="2" indent="0" algn="just">
              <a:buNone/>
            </a:pPr>
            <a:endParaRPr lang="en-US" sz="2400" dirty="0"/>
          </a:p>
          <a:p>
            <a:pPr algn="just"/>
            <a:endParaRPr lang="en-US" sz="24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Beau Rodgers</a:t>
            </a:r>
          </a:p>
        </p:txBody>
      </p:sp>
    </p:spTree>
    <p:extLst>
      <p:ext uri="{BB962C8B-B14F-4D97-AF65-F5344CB8AC3E}">
        <p14:creationId xmlns:p14="http://schemas.microsoft.com/office/powerpoint/2010/main" val="35960543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Project Plan</a:t>
            </a:r>
            <a:endParaRPr lang="en-US" sz="3200" b="1" u="sng" dirty="0"/>
          </a:p>
        </p:txBody>
      </p:sp>
      <p:sp>
        <p:nvSpPr>
          <p:cNvPr id="3" name="TextBox 2"/>
          <p:cNvSpPr txBox="1"/>
          <p:nvPr/>
        </p:nvSpPr>
        <p:spPr>
          <a:xfrm>
            <a:off x="3389585" y="5580993"/>
            <a:ext cx="2045433" cy="207749"/>
          </a:xfrm>
          <a:prstGeom prst="rect">
            <a:avLst/>
          </a:prstGeom>
          <a:noFill/>
        </p:spPr>
        <p:txBody>
          <a:bodyPr wrap="none" lIns="0" tIns="0" rIns="0" bIns="0" rtlCol="0">
            <a:spAutoFit/>
          </a:bodyPr>
          <a:lstStyle/>
          <a:p>
            <a:pPr algn="ctr"/>
            <a:r>
              <a:rPr lang="en-US" sz="1350" dirty="0" smtClean="0"/>
              <a:t>Figure 14 : Gantt Chart</a:t>
            </a:r>
          </a:p>
        </p:txBody>
      </p:sp>
      <p:sp>
        <p:nvSpPr>
          <p:cNvPr id="5" name="TextBox 4"/>
          <p:cNvSpPr txBox="1"/>
          <p:nvPr/>
        </p:nvSpPr>
        <p:spPr>
          <a:xfrm>
            <a:off x="2692400" y="6515100"/>
            <a:ext cx="2870200" cy="215444"/>
          </a:xfrm>
          <a:prstGeom prst="rect">
            <a:avLst/>
          </a:prstGeom>
          <a:noFill/>
        </p:spPr>
        <p:txBody>
          <a:bodyPr wrap="square" lIns="0" tIns="0" rIns="0" bIns="0" rtlCol="0">
            <a:spAutoFit/>
          </a:bodyPr>
          <a:lstStyle/>
          <a:p>
            <a:r>
              <a:rPr lang="en-US" sz="1400" dirty="0" smtClean="0">
                <a:solidFill>
                  <a:schemeClr val="bg1"/>
                </a:solidFill>
              </a:rPr>
              <a:t>Presenter: Beau Rodgers</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5915"/>
            <a:ext cx="9144000" cy="4606170"/>
          </a:xfrm>
          <a:prstGeom prst="rect">
            <a:avLst/>
          </a:prstGeom>
        </p:spPr>
      </p:pic>
    </p:spTree>
    <p:extLst>
      <p:ext uri="{BB962C8B-B14F-4D97-AF65-F5344CB8AC3E}">
        <p14:creationId xmlns:p14="http://schemas.microsoft.com/office/powerpoint/2010/main" val="3948622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Conclusion</a:t>
            </a:r>
            <a:endParaRPr lang="en-US" sz="3200" b="1" u="sng" dirty="0"/>
          </a:p>
        </p:txBody>
      </p:sp>
      <p:sp>
        <p:nvSpPr>
          <p:cNvPr id="10" name="Content Placeholder 9"/>
          <p:cNvSpPr>
            <a:spLocks noGrp="1"/>
          </p:cNvSpPr>
          <p:nvPr>
            <p:ph idx="1"/>
          </p:nvPr>
        </p:nvSpPr>
        <p:spPr/>
        <p:txBody>
          <a:bodyPr/>
          <a:lstStyle/>
          <a:p>
            <a:r>
              <a:rPr lang="en-US" sz="2000" dirty="0" smtClean="0"/>
              <a:t>As new technologies begin to challenge Turbocor’s dominance, they desire added value for their products to maintain market share.</a:t>
            </a:r>
          </a:p>
          <a:p>
            <a:endParaRPr lang="en-US" sz="2000" dirty="0" smtClean="0"/>
          </a:p>
          <a:p>
            <a:r>
              <a:rPr lang="en-US" sz="2000" dirty="0" smtClean="0"/>
              <a:t>One way to achieve this goal is to add the ability to analyze data both instantly and over an extended period.</a:t>
            </a:r>
          </a:p>
          <a:p>
            <a:endParaRPr lang="en-US" sz="2000" dirty="0" smtClean="0"/>
          </a:p>
          <a:p>
            <a:r>
              <a:rPr lang="en-US" sz="2000" dirty="0" smtClean="0"/>
              <a:t>To aid in the goal of advanced data analytics we are designing a sensor module that can determine compressor efficiency to integrate into their platform.</a:t>
            </a:r>
          </a:p>
          <a:p>
            <a:endParaRPr lang="en-US" sz="2000" dirty="0"/>
          </a:p>
          <a:p>
            <a:r>
              <a:rPr lang="en-US" sz="2000" dirty="0" smtClean="0"/>
              <a:t>Measuring efficiency is a necessary stepping stone towards advanced failure modes analysis.</a:t>
            </a:r>
          </a:p>
          <a:p>
            <a:endParaRPr lang="en-US" sz="2000" dirty="0" smtClean="0"/>
          </a:p>
          <a:p>
            <a:endParaRPr lang="en-US" sz="2000" dirty="0" smtClean="0"/>
          </a:p>
          <a:p>
            <a:endParaRPr lang="en-US" sz="2000" dirty="0" smtClean="0"/>
          </a:p>
        </p:txBody>
      </p:sp>
      <p:sp>
        <p:nvSpPr>
          <p:cNvPr id="11" name="TextBox 10"/>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Beau Rodgers</a:t>
            </a:r>
          </a:p>
        </p:txBody>
      </p:sp>
    </p:spTree>
    <p:extLst>
      <p:ext uri="{BB962C8B-B14F-4D97-AF65-F5344CB8AC3E}">
        <p14:creationId xmlns:p14="http://schemas.microsoft.com/office/powerpoint/2010/main" val="14080098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52884" y="641445"/>
            <a:ext cx="2237792" cy="430887"/>
          </a:xfrm>
          <a:prstGeom prst="rect">
            <a:avLst/>
          </a:prstGeom>
          <a:noFill/>
        </p:spPr>
        <p:txBody>
          <a:bodyPr wrap="none" lIns="0" tIns="0" rIns="0" bIns="0" rtlCol="0">
            <a:spAutoFit/>
          </a:bodyPr>
          <a:lstStyle/>
          <a:p>
            <a:r>
              <a:rPr lang="en-US" sz="2800" b="1" dirty="0" smtClean="0"/>
              <a:t>Questions?</a:t>
            </a:r>
          </a:p>
        </p:txBody>
      </p:sp>
    </p:spTree>
    <p:extLst>
      <p:ext uri="{BB962C8B-B14F-4D97-AF65-F5344CB8AC3E}">
        <p14:creationId xmlns:p14="http://schemas.microsoft.com/office/powerpoint/2010/main" val="70959825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References</a:t>
            </a:r>
            <a:endParaRPr lang="en-US" b="1" u="sng" dirty="0"/>
          </a:p>
        </p:txBody>
      </p:sp>
      <p:sp>
        <p:nvSpPr>
          <p:cNvPr id="3" name="Content Placeholder 2"/>
          <p:cNvSpPr>
            <a:spLocks noGrp="1"/>
          </p:cNvSpPr>
          <p:nvPr>
            <p:ph idx="1"/>
          </p:nvPr>
        </p:nvSpPr>
        <p:spPr/>
        <p:txBody>
          <a:bodyPr/>
          <a:lstStyle/>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://www.gemeasurement.com/flow-measurement/ultrasonic-liquid/transport-pt878-portable-ultrasonic-liquid-flow-meter</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Ge </a:t>
            </a:r>
            <a:r>
              <a:rPr lang="en-US" dirty="0" err="1">
                <a:latin typeface="Calibri" panose="020F0502020204030204" pitchFamily="34" charset="0"/>
                <a:ea typeface="Calibri" panose="020F0502020204030204" pitchFamily="34" charset="0"/>
                <a:cs typeface="Times New Roman" panose="02020603050405020304" pitchFamily="18" charset="0"/>
              </a:rPr>
              <a:t>Panametrics</a:t>
            </a:r>
            <a:r>
              <a:rPr lang="en-US" dirty="0">
                <a:latin typeface="Calibri" panose="020F0502020204030204" pitchFamily="34" charset="0"/>
                <a:ea typeface="Calibri" panose="020F0502020204030204" pitchFamily="34" charset="0"/>
                <a:cs typeface="Times New Roman" panose="02020603050405020304" pitchFamily="18" charset="0"/>
              </a:rPr>
              <a:t> PT878</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4"/>
              </a:rPr>
              <a:t>://www.sierrainstruments.com/products/210Prod.html</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Sierra </a:t>
            </a:r>
            <a:r>
              <a:rPr lang="en-US" dirty="0" err="1">
                <a:latin typeface="Calibri" panose="020F0502020204030204" pitchFamily="34" charset="0"/>
                <a:ea typeface="Calibri" panose="020F0502020204030204" pitchFamily="34" charset="0"/>
                <a:cs typeface="Times New Roman" panose="02020603050405020304" pitchFamily="18" charset="0"/>
              </a:rPr>
              <a:t>InnovaSonic</a:t>
            </a:r>
            <a:r>
              <a:rPr lang="en-US" dirty="0">
                <a:latin typeface="Calibri" panose="020F0502020204030204" pitchFamily="34" charset="0"/>
                <a:ea typeface="Calibri" panose="020F0502020204030204" pitchFamily="34" charset="0"/>
                <a:cs typeface="Times New Roman" panose="02020603050405020304" pitchFamily="18" charset="0"/>
              </a:rPr>
              <a:t> 210i</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5"/>
              </a:rPr>
              <a:t>://www.ecefast.com.au/media/blfa_files/TDS-100Fmanual_ece.pdf</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rPr>
              <a:t>Dalian </a:t>
            </a:r>
            <a:r>
              <a:rPr lang="en-US" dirty="0" err="1">
                <a:latin typeface="Calibri" panose="020F0502020204030204" pitchFamily="34" charset="0"/>
                <a:ea typeface="Calibri" panose="020F0502020204030204" pitchFamily="34" charset="0"/>
                <a:cs typeface="Times New Roman" panose="02020603050405020304" pitchFamily="18" charset="0"/>
              </a:rPr>
              <a:t>Hipeak</a:t>
            </a:r>
            <a:r>
              <a:rPr lang="en-US" dirty="0">
                <a:latin typeface="Calibri" panose="020F0502020204030204" pitchFamily="34" charset="0"/>
                <a:ea typeface="Calibri" panose="020F0502020204030204" pitchFamily="34" charset="0"/>
                <a:cs typeface="Times New Roman" panose="02020603050405020304" pitchFamily="18" charset="0"/>
              </a:rPr>
              <a:t> TDS-100F</a:t>
            </a:r>
          </a:p>
          <a:p>
            <a:pPr marL="0">
              <a:lnSpc>
                <a:spcPct val="107000"/>
              </a:lnSpc>
              <a:spcAft>
                <a:spcPts val="0"/>
              </a:spcAft>
            </a:pP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http</a:t>
            </a:r>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a:t>
            </a:r>
            <a:r>
              <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6"/>
              </a:rPr>
              <a:t>www.greyline.com/ttfm10.htm</a:t>
            </a:r>
            <a:endParaRPr lang="en-US" u="sng" dirty="0" smtClean="0">
              <a:solidFill>
                <a:srgbClr val="0563C1"/>
              </a:solidFill>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err="1">
                <a:latin typeface="Calibri" panose="020F0502020204030204" pitchFamily="34" charset="0"/>
                <a:ea typeface="Calibri" panose="020F0502020204030204" pitchFamily="34" charset="0"/>
                <a:cs typeface="Times New Roman" panose="02020603050405020304" pitchFamily="18" charset="0"/>
              </a:rPr>
              <a:t>Greyline</a:t>
            </a:r>
            <a:r>
              <a:rPr lang="en-US" dirty="0">
                <a:latin typeface="Calibri" panose="020F0502020204030204" pitchFamily="34" charset="0"/>
                <a:ea typeface="Calibri" panose="020F0502020204030204" pitchFamily="34" charset="0"/>
                <a:cs typeface="Times New Roman" panose="02020603050405020304" pitchFamily="18" charset="0"/>
              </a:rPr>
              <a:t> TTFM 1.0</a:t>
            </a:r>
          </a:p>
          <a:p>
            <a:pPr marL="0">
              <a:lnSpc>
                <a:spcPct val="107000"/>
              </a:lnSpc>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http</a:t>
            </a:r>
            <a:r>
              <a:rPr lang="en-US" dirty="0">
                <a:latin typeface="Calibri" panose="020F0502020204030204" pitchFamily="34" charset="0"/>
                <a:ea typeface="Calibri" panose="020F0502020204030204" pitchFamily="34" charset="0"/>
                <a:cs typeface="Times New Roman" panose="02020603050405020304" pitchFamily="18" charset="0"/>
                <a:hlinkClick r:id="rId7"/>
              </a:rPr>
              <a:t>://</a:t>
            </a:r>
            <a:r>
              <a:rPr lang="en-US" dirty="0" smtClean="0">
                <a:latin typeface="Calibri" panose="020F0502020204030204" pitchFamily="34" charset="0"/>
                <a:ea typeface="Calibri" panose="020F0502020204030204" pitchFamily="34" charset="0"/>
                <a:cs typeface="Times New Roman" panose="02020603050405020304" pitchFamily="18" charset="0"/>
                <a:hlinkClick r:id="rId7"/>
              </a:rPr>
              <a:t>www.us.endress.com/en</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smtClean="0">
                <a:latin typeface="Calibri" panose="020F0502020204030204" pitchFamily="34" charset="0"/>
                <a:ea typeface="Calibri" panose="020F0502020204030204" pitchFamily="34" charset="0"/>
                <a:cs typeface="Times New Roman" panose="02020603050405020304" pitchFamily="18" charset="0"/>
              </a:rPr>
              <a:t>General </a:t>
            </a:r>
            <a:r>
              <a:rPr lang="en-US" dirty="0" err="1" smtClean="0">
                <a:latin typeface="Calibri" panose="020F0502020204030204" pitchFamily="34" charset="0"/>
                <a:ea typeface="Calibri" panose="020F0502020204030204" pitchFamily="34" charset="0"/>
                <a:cs typeface="Times New Roman" panose="02020603050405020304" pitchFamily="18" charset="0"/>
              </a:rPr>
              <a:t>Massflow</a:t>
            </a:r>
            <a:r>
              <a:rPr lang="en-US" dirty="0" smtClean="0">
                <a:latin typeface="Calibri" panose="020F0502020204030204" pitchFamily="34" charset="0"/>
                <a:ea typeface="Calibri" panose="020F0502020204030204" pitchFamily="34" charset="0"/>
                <a:cs typeface="Times New Roman" panose="02020603050405020304" pitchFamily="18" charset="0"/>
              </a:rPr>
              <a:t> Sensor information</a:t>
            </a:r>
          </a:p>
          <a:p>
            <a:pPr marL="0">
              <a:lnSpc>
                <a:spcPct val="107000"/>
              </a:lnSpc>
              <a:spcAft>
                <a:spcPts val="0"/>
              </a:spcAft>
            </a:pPr>
            <a:r>
              <a:rPr lang="en-US" dirty="0">
                <a:latin typeface="Calibri" panose="020F0502020204030204" pitchFamily="34" charset="0"/>
                <a:ea typeface="Calibri" panose="020F0502020204030204" pitchFamily="34" charset="0"/>
                <a:cs typeface="Times New Roman" panose="02020603050405020304" pitchFamily="18" charset="0"/>
                <a:hlinkClick r:id="rId8"/>
              </a:rPr>
              <a:t>http://www.cdiweb.com/Manufacturers/sensata/FP/Pressure_Transducer-Transmitter/?</a:t>
            </a:r>
            <a:r>
              <a:rPr lang="en-US" dirty="0" smtClean="0">
                <a:latin typeface="Calibri" panose="020F0502020204030204" pitchFamily="34" charset="0"/>
                <a:ea typeface="Calibri" panose="020F0502020204030204" pitchFamily="34" charset="0"/>
                <a:cs typeface="Times New Roman" panose="02020603050405020304" pitchFamily="18" charset="0"/>
                <a:hlinkClick r:id="rId8"/>
              </a:rPr>
              <a:t>type=94&amp;manf=512&amp;cate=512:10&amp;NavType=2#null</a:t>
            </a:r>
            <a:endParaRPr lang="en-US" dirty="0" smtClean="0">
              <a:latin typeface="Calibri" panose="020F0502020204030204" pitchFamily="34" charset="0"/>
              <a:ea typeface="Calibri" panose="020F0502020204030204" pitchFamily="34" charset="0"/>
              <a:cs typeface="Times New Roman" panose="02020603050405020304" pitchFamily="18" charset="0"/>
            </a:endParaRPr>
          </a:p>
          <a:p>
            <a:pPr marL="531812" lvl="3">
              <a:lnSpc>
                <a:spcPct val="107000"/>
              </a:lnSpc>
              <a:spcAft>
                <a:spcPts val="0"/>
              </a:spcAft>
            </a:pPr>
            <a:r>
              <a:rPr lang="en-US" dirty="0" smtClean="0">
                <a:effectLst/>
                <a:latin typeface="Calibri" panose="020F0502020204030204" pitchFamily="34" charset="0"/>
                <a:ea typeface="Calibri" panose="020F0502020204030204" pitchFamily="34" charset="0"/>
                <a:cs typeface="Times New Roman" panose="02020603050405020304" pitchFamily="18" charset="0"/>
              </a:rPr>
              <a:t>TI 112CP3-4</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64516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Danfoss Turbocor </a:t>
            </a:r>
            <a:endParaRPr lang="en-US" sz="3200" b="1" u="sng" dirty="0"/>
          </a:p>
        </p:txBody>
      </p:sp>
      <p:sp>
        <p:nvSpPr>
          <p:cNvPr id="3" name="Content Placeholder 2"/>
          <p:cNvSpPr>
            <a:spLocks noGrp="1"/>
          </p:cNvSpPr>
          <p:nvPr>
            <p:ph idx="1"/>
          </p:nvPr>
        </p:nvSpPr>
        <p:spPr>
          <a:xfrm>
            <a:off x="419101" y="1341438"/>
            <a:ext cx="4714212" cy="4441176"/>
          </a:xfrm>
        </p:spPr>
        <p:txBody>
          <a:bodyPr>
            <a:normAutofit/>
          </a:bodyPr>
          <a:lstStyle/>
          <a:p>
            <a:pPr algn="just"/>
            <a:r>
              <a:rPr lang="en-US" sz="2000" dirty="0"/>
              <a:t>Danfoss Turbocor is the world leader in oil-free centrifugal </a:t>
            </a:r>
            <a:r>
              <a:rPr lang="en-US" sz="2000" dirty="0" smtClean="0"/>
              <a:t>compressors.</a:t>
            </a:r>
          </a:p>
          <a:p>
            <a:pPr algn="just"/>
            <a:endParaRPr lang="en-US" sz="2000" dirty="0"/>
          </a:p>
          <a:p>
            <a:pPr algn="just"/>
            <a:r>
              <a:rPr lang="en-US" sz="2000" dirty="0" smtClean="0"/>
              <a:t>Danfoss Turbocor is currently only able to measure compressor efficiency on site.</a:t>
            </a:r>
          </a:p>
          <a:p>
            <a:pPr marL="0" indent="0" algn="just">
              <a:buNone/>
            </a:pPr>
            <a:endParaRPr lang="en-US" sz="2000" dirty="0" smtClean="0"/>
          </a:p>
          <a:p>
            <a:pPr algn="just"/>
            <a:r>
              <a:rPr lang="en-US" sz="2000" dirty="0" smtClean="0"/>
              <a:t>Mass </a:t>
            </a:r>
            <a:r>
              <a:rPr lang="en-US" sz="2000" dirty="0" smtClean="0"/>
              <a:t>Flow of the refrigerant </a:t>
            </a:r>
            <a:r>
              <a:rPr lang="en-US" sz="2000" dirty="0" smtClean="0"/>
              <a:t>is necessary to calculate efficiency</a:t>
            </a:r>
            <a:r>
              <a:rPr lang="en-US" sz="2000" dirty="0" smtClean="0"/>
              <a:t>.</a:t>
            </a:r>
          </a:p>
          <a:p>
            <a:pPr algn="just"/>
            <a:endParaRPr lang="en-US" sz="2000" dirty="0"/>
          </a:p>
          <a:p>
            <a:pPr marL="0" indent="0" algn="just">
              <a:buNone/>
            </a:pPr>
            <a:endParaRPr lang="en-US" sz="2000" dirty="0"/>
          </a:p>
          <a:p>
            <a:pPr marL="0" indent="0" algn="just">
              <a:buNone/>
            </a:pPr>
            <a:endParaRPr lang="en-US" sz="2000" dirty="0" smtClean="0"/>
          </a:p>
          <a:p>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56849" y="2207263"/>
            <a:ext cx="3594764" cy="2696072"/>
          </a:xfrm>
          <a:prstGeom prst="rect">
            <a:avLst/>
          </a:prstGeom>
        </p:spPr>
      </p:pic>
      <p:sp>
        <p:nvSpPr>
          <p:cNvPr id="5" name="TextBox 4"/>
          <p:cNvSpPr txBox="1"/>
          <p:nvPr/>
        </p:nvSpPr>
        <p:spPr>
          <a:xfrm>
            <a:off x="5380386" y="4903335"/>
            <a:ext cx="3594764" cy="300082"/>
          </a:xfrm>
          <a:prstGeom prst="rect">
            <a:avLst/>
          </a:prstGeom>
          <a:noFill/>
        </p:spPr>
        <p:txBody>
          <a:bodyPr wrap="square" rtlCol="0">
            <a:spAutoFit/>
          </a:bodyPr>
          <a:lstStyle/>
          <a:p>
            <a:r>
              <a:rPr lang="en-US" sz="1350" dirty="0"/>
              <a:t>Figure 1: </a:t>
            </a:r>
            <a:r>
              <a:rPr lang="en-US" sz="1350" dirty="0" err="1"/>
              <a:t>Endress</a:t>
            </a:r>
            <a:r>
              <a:rPr lang="en-US" sz="1350" dirty="0"/>
              <a:t>-Hauser flow meter</a:t>
            </a:r>
          </a:p>
        </p:txBody>
      </p:sp>
      <p:sp>
        <p:nvSpPr>
          <p:cNvPr id="13" name="TextBox 12"/>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Luis Mendez</a:t>
            </a:r>
          </a:p>
        </p:txBody>
      </p:sp>
    </p:spTree>
    <p:extLst>
      <p:ext uri="{BB962C8B-B14F-4D97-AF65-F5344CB8AC3E}">
        <p14:creationId xmlns:p14="http://schemas.microsoft.com/office/powerpoint/2010/main" val="184055994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Customer Needs</a:t>
            </a:r>
            <a:endParaRPr lang="en-US" sz="3200" b="1" u="sng" dirty="0"/>
          </a:p>
        </p:txBody>
      </p:sp>
      <p:sp>
        <p:nvSpPr>
          <p:cNvPr id="3" name="Content Placeholder 2"/>
          <p:cNvSpPr>
            <a:spLocks noGrp="1"/>
          </p:cNvSpPr>
          <p:nvPr>
            <p:ph idx="1"/>
          </p:nvPr>
        </p:nvSpPr>
        <p:spPr/>
        <p:txBody>
          <a:bodyPr/>
          <a:lstStyle/>
          <a:p>
            <a:pPr algn="just"/>
            <a:endParaRPr lang="en-US" sz="2400" dirty="0" smtClean="0"/>
          </a:p>
          <a:p>
            <a:pPr algn="just"/>
            <a:r>
              <a:rPr lang="en-US" sz="2400" b="1" u="sng" dirty="0" smtClean="0"/>
              <a:t>Need Statement</a:t>
            </a:r>
            <a:r>
              <a:rPr lang="en-US" sz="2400" dirty="0" smtClean="0"/>
              <a:t>: Turbocor seeks to add value to their existing product </a:t>
            </a:r>
            <a:r>
              <a:rPr lang="en-US" sz="2400" dirty="0" smtClean="0"/>
              <a:t>in order to compete with emerging technologies by </a:t>
            </a:r>
            <a:r>
              <a:rPr lang="en-US" sz="2400" dirty="0" smtClean="0"/>
              <a:t>determining real time efficiency at application sites.</a:t>
            </a:r>
          </a:p>
          <a:p>
            <a:pPr marL="0" indent="0" algn="just">
              <a:buNone/>
            </a:pPr>
            <a:endParaRPr lang="en-US" sz="2400" dirty="0" smtClean="0"/>
          </a:p>
          <a:p>
            <a:pPr algn="just"/>
            <a:endParaRPr lang="en-US" sz="2400" dirty="0"/>
          </a:p>
          <a:p>
            <a:pPr algn="just"/>
            <a:r>
              <a:rPr lang="en-US" sz="2400" dirty="0" smtClean="0"/>
              <a:t> </a:t>
            </a:r>
            <a:r>
              <a:rPr lang="en-US" sz="2400" b="1" u="sng" dirty="0"/>
              <a:t>Goal Statement</a:t>
            </a:r>
            <a:r>
              <a:rPr lang="en-US" sz="2400" dirty="0"/>
              <a:t>: </a:t>
            </a:r>
            <a:r>
              <a:rPr lang="en-US" sz="2400" dirty="0" smtClean="0"/>
              <a:t>Integrate external </a:t>
            </a:r>
            <a:r>
              <a:rPr lang="en-US" sz="2400" dirty="0"/>
              <a:t>mass flow </a:t>
            </a:r>
            <a:r>
              <a:rPr lang="en-US" sz="2400" dirty="0" smtClean="0"/>
              <a:t>sensor to aid in measuring real time efficiency </a:t>
            </a:r>
            <a:r>
              <a:rPr lang="en-US" sz="2400" dirty="0"/>
              <a:t>of </a:t>
            </a:r>
            <a:r>
              <a:rPr lang="en-US" sz="2400" dirty="0" smtClean="0"/>
              <a:t>Turbocor compressors.</a:t>
            </a:r>
            <a:endParaRPr lang="en-US" sz="2400" dirty="0"/>
          </a:p>
          <a:p>
            <a:endParaRPr lang="en-US"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Luis Mendez</a:t>
            </a:r>
          </a:p>
        </p:txBody>
      </p:sp>
    </p:spTree>
    <p:extLst>
      <p:ext uri="{BB962C8B-B14F-4D97-AF65-F5344CB8AC3E}">
        <p14:creationId xmlns:p14="http://schemas.microsoft.com/office/powerpoint/2010/main" val="15951540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Project Scope</a:t>
            </a:r>
            <a:endParaRPr lang="en-US" sz="3200" b="1" u="sng" dirty="0"/>
          </a:p>
        </p:txBody>
      </p:sp>
      <p:sp>
        <p:nvSpPr>
          <p:cNvPr id="3" name="Content Placeholder 2"/>
          <p:cNvSpPr>
            <a:spLocks noGrp="1"/>
          </p:cNvSpPr>
          <p:nvPr>
            <p:ph idx="1"/>
          </p:nvPr>
        </p:nvSpPr>
        <p:spPr/>
        <p:txBody>
          <a:bodyPr/>
          <a:lstStyle/>
          <a:p>
            <a:endParaRPr lang="en-US" dirty="0" smtClean="0"/>
          </a:p>
          <a:p>
            <a:endParaRPr lang="en-US" sz="2400" dirty="0" smtClean="0">
              <a:solidFill>
                <a:srgbClr val="0070C0"/>
              </a:solidFill>
            </a:endParaRPr>
          </a:p>
          <a:p>
            <a:r>
              <a:rPr lang="en-US" sz="2400" dirty="0" smtClean="0"/>
              <a:t>Using an externally mounted mass flow sensor, develop a package to determine real time compressor efficiency</a:t>
            </a:r>
          </a:p>
          <a:p>
            <a:endParaRPr lang="en-US" sz="2400" dirty="0" smtClean="0"/>
          </a:p>
          <a:p>
            <a:endParaRPr lang="en-US" sz="2400" dirty="0"/>
          </a:p>
          <a:p>
            <a:r>
              <a:rPr lang="en-US" sz="2400" dirty="0" smtClean="0"/>
              <a:t>Collected data will eventually be used to help determine future failure modes.</a:t>
            </a:r>
          </a:p>
          <a:p>
            <a:endParaRPr lang="en-US" sz="2400" dirty="0">
              <a:solidFill>
                <a:srgbClr val="0070C0"/>
              </a:solidFill>
            </a:endParaRPr>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Luis Mendez</a:t>
            </a:r>
          </a:p>
        </p:txBody>
      </p:sp>
    </p:spTree>
    <p:extLst>
      <p:ext uri="{BB962C8B-B14F-4D97-AF65-F5344CB8AC3E}">
        <p14:creationId xmlns:p14="http://schemas.microsoft.com/office/powerpoint/2010/main" val="38904024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u="sng" dirty="0" smtClean="0"/>
              <a:t>Our Needs</a:t>
            </a:r>
            <a:endParaRPr lang="en-US" b="1" u="sng" dirty="0"/>
          </a:p>
        </p:txBody>
      </p:sp>
      <p:sp>
        <p:nvSpPr>
          <p:cNvPr id="3" name="Content Placeholder 2"/>
          <p:cNvSpPr>
            <a:spLocks noGrp="1"/>
          </p:cNvSpPr>
          <p:nvPr>
            <p:ph idx="1"/>
          </p:nvPr>
        </p:nvSpPr>
        <p:spPr/>
        <p:txBody>
          <a:bodyPr/>
          <a:lstStyle/>
          <a:p>
            <a:r>
              <a:rPr lang="en-US" dirty="0" smtClean="0"/>
              <a:t>Determine relevant thermodynamic properties and required parameters.</a:t>
            </a:r>
          </a:p>
          <a:p>
            <a:endParaRPr lang="en-US" dirty="0" smtClean="0"/>
          </a:p>
          <a:p>
            <a:r>
              <a:rPr lang="en-US" dirty="0"/>
              <a:t>R</a:t>
            </a:r>
            <a:r>
              <a:rPr lang="en-US" dirty="0" smtClean="0"/>
              <a:t>esearch relations/equations to calculate desired values.</a:t>
            </a:r>
          </a:p>
          <a:p>
            <a:endParaRPr lang="en-US" dirty="0"/>
          </a:p>
          <a:p>
            <a:r>
              <a:rPr lang="en-US" dirty="0" smtClean="0"/>
              <a:t>Use </a:t>
            </a:r>
            <a:r>
              <a:rPr lang="en-US" dirty="0"/>
              <a:t>Turbocor supplied software and data to </a:t>
            </a:r>
            <a:r>
              <a:rPr lang="en-US" dirty="0" smtClean="0"/>
              <a:t>test equations.</a:t>
            </a:r>
            <a:endParaRPr lang="en-US" dirty="0"/>
          </a:p>
          <a:p>
            <a:endParaRPr lang="en-US" dirty="0"/>
          </a:p>
          <a:p>
            <a:r>
              <a:rPr lang="en-US" dirty="0" smtClean="0"/>
              <a:t>Analyze </a:t>
            </a:r>
            <a:r>
              <a:rPr lang="en-US" dirty="0"/>
              <a:t>sensor output to determine </a:t>
            </a:r>
            <a:r>
              <a:rPr lang="en-US" dirty="0" smtClean="0"/>
              <a:t>compatibility.</a:t>
            </a:r>
            <a:endParaRPr lang="en-US" dirty="0"/>
          </a:p>
          <a:p>
            <a:endParaRPr lang="en-US" dirty="0"/>
          </a:p>
          <a:p>
            <a:r>
              <a:rPr lang="en-US" dirty="0" smtClean="0"/>
              <a:t>Test </a:t>
            </a:r>
            <a:r>
              <a:rPr lang="en-US" dirty="0"/>
              <a:t>system and determine errors and possible </a:t>
            </a:r>
            <a:r>
              <a:rPr lang="en-US" dirty="0" smtClean="0"/>
              <a:t>remedies.</a:t>
            </a:r>
            <a:endParaRPr lang="en-US" dirty="0"/>
          </a:p>
        </p:txBody>
      </p:sp>
      <p:sp>
        <p:nvSpPr>
          <p:cNvPr id="4" name="TextBox 3"/>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Luis Mendez</a:t>
            </a:r>
          </a:p>
        </p:txBody>
      </p:sp>
    </p:spTree>
    <p:extLst>
      <p:ext uri="{BB962C8B-B14F-4D97-AF65-F5344CB8AC3E}">
        <p14:creationId xmlns:p14="http://schemas.microsoft.com/office/powerpoint/2010/main" val="11783936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Design Concept</a:t>
            </a:r>
            <a:endParaRPr lang="en-US" sz="3200" b="1" u="sng" dirty="0"/>
          </a:p>
        </p:txBody>
      </p:sp>
      <p:sp>
        <p:nvSpPr>
          <p:cNvPr id="3" name="Content Placeholder 2"/>
          <p:cNvSpPr>
            <a:spLocks noGrp="1"/>
          </p:cNvSpPr>
          <p:nvPr>
            <p:ph idx="1"/>
          </p:nvPr>
        </p:nvSpPr>
        <p:spPr/>
        <p:txBody>
          <a:bodyPr>
            <a:normAutofit/>
          </a:bodyPr>
          <a:lstStyle/>
          <a:p>
            <a:pPr algn="just"/>
            <a:endParaRPr lang="en-US" sz="2400" dirty="0" smtClean="0">
              <a:solidFill>
                <a:srgbClr val="FF0000"/>
              </a:solidFill>
            </a:endParaRPr>
          </a:p>
          <a:p>
            <a:pPr algn="just"/>
            <a:endParaRPr lang="en-US" sz="2400" dirty="0" smtClean="0">
              <a:solidFill>
                <a:srgbClr val="0070C0"/>
              </a:solidFill>
            </a:endParaRPr>
          </a:p>
          <a:p>
            <a:pPr algn="just"/>
            <a:r>
              <a:rPr lang="en-US" sz="2400" dirty="0" smtClean="0"/>
              <a:t>Use existing ultrasonic sensors with corresponding modules to determine mass flow rate and focus on integrating sensor outputs into existing Turbocor platforms.</a:t>
            </a:r>
          </a:p>
          <a:p>
            <a:pPr algn="just"/>
            <a:endParaRPr lang="en-US" sz="2400" dirty="0" smtClean="0"/>
          </a:p>
          <a:p>
            <a:endParaRPr lang="en-US" dirty="0"/>
          </a:p>
        </p:txBody>
      </p:sp>
      <p:sp>
        <p:nvSpPr>
          <p:cNvPr id="8" name="TextBox 7"/>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Luis Mendez</a:t>
            </a:r>
          </a:p>
        </p:txBody>
      </p:sp>
    </p:spTree>
    <p:extLst>
      <p:ext uri="{BB962C8B-B14F-4D97-AF65-F5344CB8AC3E}">
        <p14:creationId xmlns:p14="http://schemas.microsoft.com/office/powerpoint/2010/main" val="34174054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Potential Challenges</a:t>
            </a:r>
            <a:endParaRPr lang="en-US" sz="3200" b="1" u="sng" dirty="0"/>
          </a:p>
        </p:txBody>
      </p:sp>
      <p:sp>
        <p:nvSpPr>
          <p:cNvPr id="3" name="Content Placeholder 2"/>
          <p:cNvSpPr>
            <a:spLocks noGrp="1"/>
          </p:cNvSpPr>
          <p:nvPr>
            <p:ph idx="1"/>
          </p:nvPr>
        </p:nvSpPr>
        <p:spPr/>
        <p:txBody>
          <a:bodyPr/>
          <a:lstStyle/>
          <a:p>
            <a:pPr>
              <a:lnSpc>
                <a:spcPct val="150000"/>
              </a:lnSpc>
            </a:pPr>
            <a:r>
              <a:rPr lang="en-US" sz="2400" dirty="0" smtClean="0"/>
              <a:t>Maintaining budget (~$2000)</a:t>
            </a:r>
          </a:p>
          <a:p>
            <a:pPr>
              <a:lnSpc>
                <a:spcPct val="150000"/>
              </a:lnSpc>
            </a:pPr>
            <a:r>
              <a:rPr lang="en-US" sz="2400" dirty="0" smtClean="0"/>
              <a:t>Flow measurement accuracy (&lt;1% error)</a:t>
            </a:r>
          </a:p>
          <a:p>
            <a:pPr>
              <a:lnSpc>
                <a:spcPct val="150000"/>
              </a:lnSpc>
            </a:pPr>
            <a:r>
              <a:rPr lang="en-US" sz="2400" dirty="0" smtClean="0"/>
              <a:t>Clamp versatility</a:t>
            </a:r>
          </a:p>
          <a:p>
            <a:pPr>
              <a:lnSpc>
                <a:spcPct val="150000"/>
              </a:lnSpc>
            </a:pPr>
            <a:r>
              <a:rPr lang="en-US" sz="2400" dirty="0" smtClean="0"/>
              <a:t>Compatibility of systems</a:t>
            </a:r>
          </a:p>
          <a:p>
            <a:pPr lvl="3">
              <a:lnSpc>
                <a:spcPct val="150000"/>
              </a:lnSpc>
            </a:pPr>
            <a:r>
              <a:rPr lang="en-US" sz="2400" dirty="0" smtClean="0"/>
              <a:t>Sensors must have output that can be integrated into Turbocor’s existing platform. </a:t>
            </a:r>
          </a:p>
          <a:p>
            <a:pPr>
              <a:lnSpc>
                <a:spcPct val="150000"/>
              </a:lnSpc>
            </a:pPr>
            <a:r>
              <a:rPr lang="en-US" sz="2400" dirty="0" smtClean="0"/>
              <a:t>Calibration of System</a:t>
            </a:r>
            <a:endParaRPr lang="en-US" sz="2400" dirty="0"/>
          </a:p>
        </p:txBody>
      </p:sp>
      <p:sp>
        <p:nvSpPr>
          <p:cNvPr id="7" name="TextBox 6"/>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Luis Mendez</a:t>
            </a:r>
          </a:p>
        </p:txBody>
      </p:sp>
    </p:spTree>
    <p:extLst>
      <p:ext uri="{BB962C8B-B14F-4D97-AF65-F5344CB8AC3E}">
        <p14:creationId xmlns:p14="http://schemas.microsoft.com/office/powerpoint/2010/main" val="144657485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200" b="1" u="sng" dirty="0" smtClean="0"/>
              <a:t>Current Progress</a:t>
            </a:r>
            <a:endParaRPr lang="en-US" sz="3200" b="1" u="sng" dirty="0"/>
          </a:p>
        </p:txBody>
      </p:sp>
      <p:sp>
        <p:nvSpPr>
          <p:cNvPr id="3" name="Content Placeholder 2"/>
          <p:cNvSpPr>
            <a:spLocks noGrp="1"/>
          </p:cNvSpPr>
          <p:nvPr>
            <p:ph idx="1"/>
          </p:nvPr>
        </p:nvSpPr>
        <p:spPr>
          <a:xfrm>
            <a:off x="419099" y="1373710"/>
            <a:ext cx="8308975" cy="4679950"/>
          </a:xfrm>
        </p:spPr>
        <p:txBody>
          <a:bodyPr/>
          <a:lstStyle/>
          <a:p>
            <a:r>
              <a:rPr lang="en-US" dirty="0" smtClean="0"/>
              <a:t>Researched relevant thermodynamic principles</a:t>
            </a:r>
          </a:p>
          <a:p>
            <a:endParaRPr lang="en-US" dirty="0" smtClean="0"/>
          </a:p>
          <a:p>
            <a:r>
              <a:rPr lang="en-US" dirty="0" smtClean="0"/>
              <a:t>Developed equation model using simplified system diagram</a:t>
            </a:r>
          </a:p>
          <a:p>
            <a:endParaRPr lang="en-US" dirty="0" smtClean="0"/>
          </a:p>
          <a:p>
            <a:r>
              <a:rPr lang="en-US" dirty="0" smtClean="0"/>
              <a:t>Ordered ultrasonic sensor</a:t>
            </a:r>
          </a:p>
          <a:p>
            <a:pPr marL="0" indent="0">
              <a:buNone/>
            </a:pPr>
            <a:endParaRPr lang="en-US" dirty="0" smtClean="0"/>
          </a:p>
          <a:p>
            <a:r>
              <a:rPr lang="en-US" dirty="0" smtClean="0"/>
              <a:t>Acquired NI </a:t>
            </a:r>
            <a:r>
              <a:rPr lang="en-US" dirty="0" err="1" smtClean="0"/>
              <a:t>myRIO</a:t>
            </a:r>
            <a:r>
              <a:rPr lang="en-US" dirty="0" smtClean="0"/>
              <a:t> for data testing and acquisition </a:t>
            </a:r>
          </a:p>
          <a:p>
            <a:endParaRPr lang="en-US" dirty="0" smtClean="0"/>
          </a:p>
          <a:p>
            <a:r>
              <a:rPr lang="en-US" dirty="0"/>
              <a:t>Acquired temperature sensors</a:t>
            </a:r>
          </a:p>
          <a:p>
            <a:endParaRPr lang="en-US" dirty="0" smtClean="0"/>
          </a:p>
          <a:p>
            <a:r>
              <a:rPr lang="en-US" dirty="0" smtClean="0"/>
              <a:t>Contacted Danfoss about scheduling times at their test facility</a:t>
            </a:r>
          </a:p>
          <a:p>
            <a:endParaRPr lang="en-US" dirty="0" smtClean="0"/>
          </a:p>
        </p:txBody>
      </p:sp>
      <p:sp>
        <p:nvSpPr>
          <p:cNvPr id="4" name="TextBox 3"/>
          <p:cNvSpPr txBox="1"/>
          <p:nvPr/>
        </p:nvSpPr>
        <p:spPr>
          <a:xfrm>
            <a:off x="2540000" y="6502400"/>
            <a:ext cx="3162300" cy="215444"/>
          </a:xfrm>
          <a:prstGeom prst="rect">
            <a:avLst/>
          </a:prstGeom>
          <a:noFill/>
        </p:spPr>
        <p:txBody>
          <a:bodyPr wrap="square" lIns="0" tIns="0" rIns="0" bIns="0" rtlCol="0">
            <a:spAutoFit/>
          </a:bodyPr>
          <a:lstStyle/>
          <a:p>
            <a:r>
              <a:rPr lang="en-US" sz="1400" dirty="0" smtClean="0">
                <a:solidFill>
                  <a:schemeClr val="bg1"/>
                </a:solidFill>
              </a:rPr>
              <a:t>Presenter: Brian Roberts</a:t>
            </a:r>
          </a:p>
        </p:txBody>
      </p:sp>
    </p:spTree>
    <p:extLst>
      <p:ext uri="{BB962C8B-B14F-4D97-AF65-F5344CB8AC3E}">
        <p14:creationId xmlns:p14="http://schemas.microsoft.com/office/powerpoint/2010/main" val="38923169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u="sng" dirty="0" smtClean="0"/>
              <a:t>Necessary Parameters</a:t>
            </a:r>
            <a:endParaRPr lang="en-US" sz="3200" b="1" u="sng"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sz="2000" dirty="0" smtClean="0"/>
                  <a:t>Available Parameters</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𝑖𝑛</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𝑜𝑢𝑡</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𝑖𝑛</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𝑃</m:t>
                        </m:r>
                      </m:e>
                      <m:sub>
                        <m:r>
                          <a:rPr lang="en-US" sz="2000" b="0" i="1" smtClean="0">
                            <a:latin typeface="Cambria Math" panose="02040503050406030204" pitchFamily="18" charset="0"/>
                          </a:rPr>
                          <m:t>𝑜𝑢𝑡</m:t>
                        </m:r>
                        <m:r>
                          <a:rPr lang="en-US" sz="2000" b="0" i="1" smtClean="0">
                            <a:latin typeface="Cambria Math" panose="02040503050406030204" pitchFamily="18" charset="0"/>
                          </a:rPr>
                          <m:t>,</m:t>
                        </m:r>
                        <m:r>
                          <a:rPr lang="en-US" sz="2000" b="0" i="1" smtClean="0">
                            <a:latin typeface="Cambria Math" panose="02040503050406030204" pitchFamily="18" charset="0"/>
                          </a:rPr>
                          <m:t>𝑐𝑜𝑚𝑝𝑟𝑒𝑠𝑠𝑜𝑟</m:t>
                        </m:r>
                      </m:sub>
                    </m:sSub>
                  </m:oMath>
                </a14:m>
                <a:endParaRPr lang="en-US" sz="2000" dirty="0" smtClean="0"/>
              </a:p>
              <a:p>
                <a:endParaRPr lang="en-US" sz="2000" dirty="0" smtClean="0"/>
              </a:p>
              <a:p>
                <a:r>
                  <a:rPr lang="en-US" sz="2000" dirty="0" smtClean="0"/>
                  <a:t>Required Parameters</a:t>
                </a:r>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𝑤𝑎𝑡𝑒𝑟</m:t>
                        </m:r>
                        <m:r>
                          <a:rPr lang="en-US" sz="2000" b="0" i="1" smtClean="0">
                            <a:latin typeface="Cambria Math" panose="02040503050406030204" pitchFamily="18" charset="0"/>
                          </a:rPr>
                          <m:t>,</m:t>
                        </m:r>
                        <m:r>
                          <a:rPr lang="en-US" sz="2000" b="0" i="1" smtClean="0">
                            <a:latin typeface="Cambria Math" panose="02040503050406030204" pitchFamily="18" charset="0"/>
                          </a:rPr>
                          <m:t>𝑖𝑛</m:t>
                        </m:r>
                      </m:sub>
                    </m:sSub>
                  </m:oMath>
                </a14:m>
                <a:endParaRPr lang="en-US" sz="2000" b="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𝑇</m:t>
                        </m:r>
                      </m:e>
                      <m:sub>
                        <m:r>
                          <a:rPr lang="en-US" sz="2000" b="0" i="1" smtClean="0">
                            <a:latin typeface="Cambria Math" panose="02040503050406030204" pitchFamily="18" charset="0"/>
                          </a:rPr>
                          <m:t>𝑤𝑎𝑡𝑒𝑟</m:t>
                        </m:r>
                        <m:r>
                          <a:rPr lang="en-US" sz="2000" b="0" i="1" smtClean="0">
                            <a:latin typeface="Cambria Math" panose="02040503050406030204" pitchFamily="18" charset="0"/>
                          </a:rPr>
                          <m:t>,</m:t>
                        </m:r>
                        <m:r>
                          <a:rPr lang="en-US" sz="2000" b="0" i="1" smtClean="0">
                            <a:latin typeface="Cambria Math" panose="02040503050406030204" pitchFamily="18" charset="0"/>
                          </a:rPr>
                          <m:t>𝑜𝑢𝑡</m:t>
                        </m:r>
                      </m:sub>
                    </m:sSub>
                  </m:oMath>
                </a14:m>
                <a:endParaRPr lang="en-US" sz="2000" b="0" dirty="0" smtClean="0"/>
              </a:p>
              <a:p>
                <a:pPr lvl="1"/>
                <a14:m>
                  <m:oMath xmlns:m="http://schemas.openxmlformats.org/officeDocument/2006/math">
                    <m:sSub>
                      <m:sSubPr>
                        <m:ctrlPr>
                          <a:rPr lang="en-US" sz="2000" i="1" smtClean="0">
                            <a:latin typeface="Cambria Math" panose="02040503050406030204" pitchFamily="18" charset="0"/>
                          </a:rPr>
                        </m:ctrlPr>
                      </m:sSubPr>
                      <m:e>
                        <m:acc>
                          <m:accPr>
                            <m:chr m:val="̇"/>
                            <m:ctrlPr>
                              <a:rPr lang="en-US" sz="2000" i="1" smtClean="0">
                                <a:latin typeface="Cambria Math" panose="02040503050406030204" pitchFamily="18" charset="0"/>
                              </a:rPr>
                            </m:ctrlPr>
                          </m:accPr>
                          <m:e>
                            <m:r>
                              <a:rPr lang="en-US" sz="2000" b="0" i="1" smtClean="0">
                                <a:latin typeface="Cambria Math" panose="02040503050406030204" pitchFamily="18" charset="0"/>
                              </a:rPr>
                              <m:t>𝑚</m:t>
                            </m:r>
                          </m:e>
                        </m:acc>
                      </m:e>
                      <m:sub>
                        <m:r>
                          <a:rPr lang="en-US" sz="2000" b="0" i="1" smtClean="0">
                            <a:latin typeface="Cambria Math" panose="02040503050406030204" pitchFamily="18" charset="0"/>
                          </a:rPr>
                          <m:t>𝑤𝑎𝑡𝑒𝑟</m:t>
                        </m:r>
                      </m:sub>
                    </m:sSub>
                  </m:oMath>
                </a14:m>
                <a:endParaRPr lang="en-US" sz="2000" dirty="0" smtClean="0"/>
              </a:p>
              <a:p>
                <a:pPr lvl="1"/>
                <a14:m>
                  <m:oMath xmlns:m="http://schemas.openxmlformats.org/officeDocument/2006/math">
                    <m:sSub>
                      <m:sSubPr>
                        <m:ctrlPr>
                          <a:rPr lang="en-US" sz="2000" i="1" smtClean="0">
                            <a:latin typeface="Cambria Math" panose="02040503050406030204" pitchFamily="18" charset="0"/>
                          </a:rPr>
                        </m:ctrlPr>
                      </m:sSubPr>
                      <m:e>
                        <m:r>
                          <a:rPr lang="en-US" sz="2000" b="0" i="1" smtClean="0">
                            <a:latin typeface="Cambria Math" panose="02040503050406030204" pitchFamily="18" charset="0"/>
                          </a:rPr>
                          <m:t>h</m:t>
                        </m:r>
                      </m:e>
                      <m:sub>
                        <m:r>
                          <a:rPr lang="en-US" sz="2000" b="0" i="1" smtClean="0">
                            <a:latin typeface="Cambria Math" panose="02040503050406030204" pitchFamily="18" charset="0"/>
                          </a:rPr>
                          <m:t>𝑅</m:t>
                        </m:r>
                        <m:r>
                          <a:rPr lang="en-US" sz="2000" b="0" i="1" smtClean="0">
                            <a:latin typeface="Cambria Math" panose="02040503050406030204" pitchFamily="18" charset="0"/>
                          </a:rPr>
                          <m:t>,</m:t>
                        </m:r>
                        <m:r>
                          <a:rPr lang="en-US" sz="2000" b="0" i="1" smtClean="0">
                            <a:latin typeface="Cambria Math" panose="02040503050406030204" pitchFamily="18" charset="0"/>
                          </a:rPr>
                          <m:t>𝑖𝑛</m:t>
                        </m:r>
                        <m:r>
                          <a:rPr lang="en-US" sz="2000" b="0" i="1" smtClean="0">
                            <a:latin typeface="Cambria Math" panose="02040503050406030204" pitchFamily="18" charset="0"/>
                          </a:rPr>
                          <m:t>_</m:t>
                        </m:r>
                        <m:r>
                          <a:rPr lang="en-US" sz="2000" b="0" i="1" smtClean="0">
                            <a:latin typeface="Cambria Math" panose="02040503050406030204" pitchFamily="18" charset="0"/>
                          </a:rPr>
                          <m:t>𝑐h𝑖𝑙𝑙𝑒𝑟</m:t>
                        </m:r>
                      </m:sub>
                    </m:sSub>
                  </m:oMath>
                </a14:m>
                <a:endParaRPr lang="en-US" dirty="0" smtClean="0"/>
              </a:p>
              <a:p>
                <a:pPr lvl="1"/>
                <a:endParaRPr lang="en-US" dirty="0" smtClean="0"/>
              </a:p>
              <a:p>
                <a:pPr lvl="1"/>
                <a:endParaRPr lang="en-US" sz="1500" dirty="0"/>
              </a:p>
              <a:p>
                <a:pPr lvl="1"/>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3"/>
                <a:stretch>
                  <a:fillRect l="-1908" t="-1823"/>
                </a:stretch>
              </a:blipFill>
            </p:spPr>
            <p:txBody>
              <a:bodyPr/>
              <a:lstStyle/>
              <a:p>
                <a:r>
                  <a:rPr lang="en-US">
                    <a:noFill/>
                  </a:rPr>
                  <a:t> </a:t>
                </a:r>
              </a:p>
            </p:txBody>
          </p:sp>
        </mc:Fallback>
      </mc:AlternateContent>
      <p:pic>
        <p:nvPicPr>
          <p:cNvPr id="8" name="Picture 7"/>
          <p:cNvPicPr>
            <a:picLocks noChangeAspect="1"/>
          </p:cNvPicPr>
          <p:nvPr/>
        </p:nvPicPr>
        <p:blipFill>
          <a:blip r:embed="rId4"/>
          <a:stretch>
            <a:fillRect/>
          </a:stretch>
        </p:blipFill>
        <p:spPr>
          <a:xfrm>
            <a:off x="3150104" y="1341438"/>
            <a:ext cx="6277402" cy="3446704"/>
          </a:xfrm>
          <a:prstGeom prst="rect">
            <a:avLst/>
          </a:prstGeom>
        </p:spPr>
      </p:pic>
      <p:sp>
        <p:nvSpPr>
          <p:cNvPr id="5" name="TextBox 4"/>
          <p:cNvSpPr txBox="1"/>
          <p:nvPr/>
        </p:nvSpPr>
        <p:spPr>
          <a:xfrm>
            <a:off x="2915383" y="6508664"/>
            <a:ext cx="2579426" cy="215444"/>
          </a:xfrm>
          <a:prstGeom prst="rect">
            <a:avLst/>
          </a:prstGeom>
          <a:noFill/>
        </p:spPr>
        <p:txBody>
          <a:bodyPr wrap="square" lIns="0" tIns="0" rIns="0" bIns="0" rtlCol="0">
            <a:spAutoFit/>
          </a:bodyPr>
          <a:lstStyle/>
          <a:p>
            <a:r>
              <a:rPr lang="en-US" sz="1400" dirty="0" smtClean="0">
                <a:solidFill>
                  <a:schemeClr val="bg1"/>
                </a:solidFill>
              </a:rPr>
              <a:t>Presenter : Brian Roberts</a:t>
            </a:r>
          </a:p>
        </p:txBody>
      </p:sp>
      <p:sp>
        <p:nvSpPr>
          <p:cNvPr id="4" name="TextBox 3"/>
          <p:cNvSpPr txBox="1"/>
          <p:nvPr/>
        </p:nvSpPr>
        <p:spPr>
          <a:xfrm>
            <a:off x="3452649" y="4891603"/>
            <a:ext cx="4950372" cy="207749"/>
          </a:xfrm>
          <a:prstGeom prst="rect">
            <a:avLst/>
          </a:prstGeom>
          <a:noFill/>
        </p:spPr>
        <p:txBody>
          <a:bodyPr wrap="square" lIns="0" tIns="0" rIns="0" bIns="0" rtlCol="0">
            <a:spAutoFit/>
          </a:bodyPr>
          <a:lstStyle/>
          <a:p>
            <a:pPr algn="ctr"/>
            <a:r>
              <a:rPr lang="en-US" sz="1350" dirty="0" smtClean="0"/>
              <a:t>Figure 2 : Thermodynamic Cycle</a:t>
            </a:r>
          </a:p>
        </p:txBody>
      </p:sp>
    </p:spTree>
    <p:extLst>
      <p:ext uri="{BB962C8B-B14F-4D97-AF65-F5344CB8AC3E}">
        <p14:creationId xmlns:p14="http://schemas.microsoft.com/office/powerpoint/2010/main" val="4171219621"/>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SDNEW" val="False"/>
</p:tagLst>
</file>

<file path=ppt/theme/theme1.xml><?xml version="1.0" encoding="utf-8"?>
<a:theme xmlns:a="http://schemas.openxmlformats.org/drawingml/2006/main" name="Danfoss 4_3_template CC">
  <a:themeElements>
    <a:clrScheme name="Danfoss">
      <a:dk1>
        <a:srgbClr val="000000"/>
      </a:dk1>
      <a:lt1>
        <a:sysClr val="window" lastClr="FFFFFF"/>
      </a:lt1>
      <a:dk2>
        <a:srgbClr val="878786"/>
      </a:dk2>
      <a:lt2>
        <a:srgbClr val="B4BCC3"/>
      </a:lt2>
      <a:accent1>
        <a:srgbClr val="B10A11"/>
      </a:accent1>
      <a:accent2>
        <a:srgbClr val="E60A11"/>
      </a:accent2>
      <a:accent3>
        <a:srgbClr val="869199"/>
      </a:accent3>
      <a:accent4>
        <a:srgbClr val="C44A34"/>
      </a:accent4>
      <a:accent5>
        <a:srgbClr val="9DA7AF"/>
      </a:accent5>
      <a:accent6>
        <a:srgbClr val="575757"/>
      </a:accent6>
      <a:hlink>
        <a:srgbClr val="E2000F"/>
      </a:hlink>
      <a:folHlink>
        <a:srgbClr val="869098"/>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60A11"/>
        </a:solidFill>
        <a:ln w="9525">
          <a:solidFill>
            <a:srgbClr val="E60A11"/>
          </a:solidFill>
        </a:ln>
      </a:spPr>
      <a:bodyPr rtlCol="0" anchor="ctr"/>
      <a:lstStyle>
        <a:defPPr algn="ctr">
          <a:defRPr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rgbClr val="000000"/>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defPPr>
      </a:lstStyle>
    </a:txDef>
  </a:objectDefaults>
  <a:extraClrSchemeLst/>
  <a:custClrLst>
    <a:custClr name="Danfoss Red">
      <a:srgbClr val="E2000F"/>
    </a:custClr>
    <a:custClr name="Danfoss Deep Red">
      <a:srgbClr val="B6000F"/>
    </a:custClr>
    <a:custClr name="White">
      <a:srgbClr val="FFFFFF"/>
    </a:custClr>
    <a:custClr name="Black">
      <a:srgbClr val="000000"/>
    </a:custClr>
    <a:custClr name="Gray">
      <a:srgbClr val="869098"/>
    </a:custClr>
    <a:custClr name="80% Danfoss Deep Red">
      <a:srgbClr val="C44A34"/>
    </a:custClr>
    <a:custClr name="60% Danfoss Deep Red">
      <a:srgbClr val="D3785E"/>
    </a:custClr>
    <a:custClr name="40% Danfoss Deep Red">
      <a:srgbClr val="E2A690"/>
    </a:custClr>
    <a:custClr name="20% Danfoss Deep Red">
      <a:srgbClr val="F1D3C7"/>
    </a:custClr>
    <a:custClr name="10% Danfoss Deep Red">
      <a:srgbClr val="F8E9E3"/>
    </a:custClr>
    <a:custClr name="80% Black">
      <a:srgbClr val="575756"/>
    </a:custClr>
    <a:custClr name="60% Black">
      <a:srgbClr val="878786"/>
    </a:custClr>
    <a:custClr name="40% Black (Text)">
      <a:srgbClr val="B0B0B1"/>
    </a:custClr>
    <a:custClr name="20% Black">
      <a:srgbClr val="D8D8D9"/>
    </a:custClr>
    <a:custClr name="10% Black">
      <a:srgbClr val="EBEBEB"/>
    </a:custClr>
    <a:custClr name="80% Gray">
      <a:srgbClr val="869098"/>
    </a:custClr>
    <a:custClr name="60% Gray">
      <a:srgbClr val="B4BCC3"/>
    </a:custClr>
    <a:custClr name="40% Gray">
      <a:srgbClr val="CCD3D8"/>
    </a:custClr>
    <a:custClr name="20% Gray">
      <a:srgbClr val="E5E8EB"/>
    </a:custClr>
    <a:custClr name="10% Gray">
      <a:srgbClr val="F1F3F5"/>
    </a:custClr>
  </a:custClr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7237DFFD11EA42990FD8D45DEAF754" ma:contentTypeVersion="1" ma:contentTypeDescription="Create a new document." ma:contentTypeScope="" ma:versionID="6a88d1a29564c4686b9c91d9a5233955">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2860D87-8910-40B5-9EDF-7D8CD5DA8AD2}">
  <ds:schemaRefs>
    <ds:schemaRef ds:uri="http://schemas.microsoft.com/sharepoint/v3/contenttype/forms"/>
  </ds:schemaRefs>
</ds:datastoreItem>
</file>

<file path=customXml/itemProps2.xml><?xml version="1.0" encoding="utf-8"?>
<ds:datastoreItem xmlns:ds="http://schemas.openxmlformats.org/officeDocument/2006/customXml" ds:itemID="{C6127E4F-AE5E-43A9-8AFD-F901F4DFB1F3}">
  <ds:schemaRefs>
    <ds:schemaRef ds:uri="http://schemas.microsoft.com/office/2006/metadata/propertie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www.w3.org/XML/1998/namespace"/>
    <ds:schemaRef ds:uri="http://purl.org/dc/dcmitype/"/>
  </ds:schemaRefs>
</ds:datastoreItem>
</file>

<file path=customXml/itemProps3.xml><?xml version="1.0" encoding="utf-8"?>
<ds:datastoreItem xmlns:ds="http://schemas.openxmlformats.org/officeDocument/2006/customXml" ds:itemID="{55EED9FA-DCC3-4D8D-829C-7D21E6D0F75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Turbocor Template</Template>
  <TotalTime>0</TotalTime>
  <Words>1972</Words>
  <Application>Microsoft Office PowerPoint</Application>
  <PresentationFormat>On-screen Show (4:3)</PresentationFormat>
  <Paragraphs>315</Paragraphs>
  <Slides>19</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SimHei</vt:lpstr>
      <vt:lpstr>Arial</vt:lpstr>
      <vt:lpstr>Calibri</vt:lpstr>
      <vt:lpstr>Calibri Light</vt:lpstr>
      <vt:lpstr>Cambria Math</vt:lpstr>
      <vt:lpstr>Times New Roman</vt:lpstr>
      <vt:lpstr>Verdana</vt:lpstr>
      <vt:lpstr>Danfoss 4_3_template CC</vt:lpstr>
      <vt:lpstr>Mass Flow Sensor Integration</vt:lpstr>
      <vt:lpstr>Danfoss Turbocor </vt:lpstr>
      <vt:lpstr>Customer Needs</vt:lpstr>
      <vt:lpstr>Project Scope</vt:lpstr>
      <vt:lpstr>Our Needs</vt:lpstr>
      <vt:lpstr>Design Concept</vt:lpstr>
      <vt:lpstr>Potential Challenges</vt:lpstr>
      <vt:lpstr>Current Progress</vt:lpstr>
      <vt:lpstr>Necessary Parameters</vt:lpstr>
      <vt:lpstr>Thermal-Fluid Correlations</vt:lpstr>
      <vt:lpstr>Sensor Selection Matrix</vt:lpstr>
      <vt:lpstr>TDS-100</vt:lpstr>
      <vt:lpstr>NI myRIO</vt:lpstr>
      <vt:lpstr>Test Facility “Chiller 3”</vt:lpstr>
      <vt:lpstr>Future Plans</vt:lpstr>
      <vt:lpstr>Project Plan</vt:lpstr>
      <vt:lpstr>Conclusion</vt:lpstr>
      <vt:lpstr>PowerPoint Presentation</vt:lpstr>
      <vt:lpstr>References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Mass Flow Sensor Integration</dc:title>
  <dc:creator/>
  <cp:lastModifiedBy/>
  <cp:revision>24</cp:revision>
  <dcterms:created xsi:type="dcterms:W3CDTF">2014-10-13T19:42:05Z</dcterms:created>
  <dcterms:modified xsi:type="dcterms:W3CDTF">2016-01-19T20:08:16Z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www.skabelondesign.com</vt:lpwstr>
  </property>
  <property fmtid="{D5CDD505-2E9C-101B-9397-08002B2CF9AE}" pid="3" name="ContentTypeId">
    <vt:lpwstr>0x010100D57237DFFD11EA42990FD8D45DEAF754</vt:lpwstr>
  </property>
</Properties>
</file>