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4"/>
  </p:sldMasterIdLst>
  <p:notesMasterIdLst>
    <p:notesMasterId r:id="rId20"/>
  </p:notesMasterIdLst>
  <p:handoutMasterIdLst>
    <p:handoutMasterId r:id="rId21"/>
  </p:handoutMasterIdLst>
  <p:sldIdLst>
    <p:sldId id="285" r:id="rId5"/>
    <p:sldId id="286" r:id="rId6"/>
    <p:sldId id="288" r:id="rId7"/>
    <p:sldId id="317" r:id="rId8"/>
    <p:sldId id="287" r:id="rId9"/>
    <p:sldId id="318" r:id="rId10"/>
    <p:sldId id="319" r:id="rId11"/>
    <p:sldId id="320" r:id="rId12"/>
    <p:sldId id="323" r:id="rId13"/>
    <p:sldId id="322" r:id="rId14"/>
    <p:sldId id="314" r:id="rId15"/>
    <p:sldId id="324" r:id="rId16"/>
    <p:sldId id="305" r:id="rId17"/>
    <p:sldId id="312" r:id="rId18"/>
    <p:sldId id="311" r:id="rId19"/>
  </p:sldIdLst>
  <p:sldSz cx="9144000" cy="6858000" type="screen4x3"/>
  <p:notesSz cx="9309100" cy="7053263"/>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93">
          <p15:clr>
            <a:srgbClr val="A4A3A4"/>
          </p15:clr>
        </p15:guide>
        <p15:guide id="3" orient="horz" pos="186">
          <p15:clr>
            <a:srgbClr val="A4A3A4"/>
          </p15:clr>
        </p15:guide>
        <p15:guide id="4" pos="5498">
          <p15:clr>
            <a:srgbClr val="A4A3A4"/>
          </p15:clr>
        </p15:guide>
        <p15:guide id="5" pos="264">
          <p15:clr>
            <a:srgbClr val="A4A3A4"/>
          </p15:clr>
        </p15:guide>
        <p15:guide id="6" pos="2826">
          <p15:clr>
            <a:srgbClr val="A4A3A4"/>
          </p15:clr>
        </p15:guide>
        <p15:guide id="7" pos="2935">
          <p15:clr>
            <a:srgbClr val="A4A3A4"/>
          </p15:clr>
        </p15:guide>
      </p15:sldGuideLst>
    </p:ext>
    <p:ext uri="{2D200454-40CA-4A62-9FC3-DE9A4176ACB9}">
      <p15:notesGuideLst xmlns:p15="http://schemas.microsoft.com/office/powerpoint/2012/main">
        <p15:guide id="1" orient="horz" pos="222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7"/>
    <a:srgbClr val="869199"/>
    <a:srgbClr val="000000"/>
    <a:srgbClr val="FFFFFF"/>
    <a:srgbClr val="C00808"/>
    <a:srgbClr val="E2000F"/>
    <a:srgbClr val="AF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6" autoAdjust="0"/>
    <p:restoredTop sz="94434" autoAdjust="0"/>
  </p:normalViewPr>
  <p:slideViewPr>
    <p:cSldViewPr snapToGrid="0">
      <p:cViewPr varScale="1">
        <p:scale>
          <a:sx n="79" d="100"/>
          <a:sy n="79" d="100"/>
        </p:scale>
        <p:origin x="150" y="120"/>
      </p:cViewPr>
      <p:guideLst>
        <p:guide orient="horz" pos="845"/>
        <p:guide orient="horz" pos="3793"/>
        <p:guide orient="horz" pos="186"/>
        <p:guide pos="5498"/>
        <p:guide pos="264"/>
        <p:guide pos="2826"/>
        <p:guide pos="2935"/>
      </p:guideLst>
    </p:cSldViewPr>
  </p:slideViewPr>
  <p:outlineViewPr>
    <p:cViewPr>
      <p:scale>
        <a:sx n="33" d="100"/>
        <a:sy n="33" d="100"/>
      </p:scale>
      <p:origin x="0" y="-1065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30" d="100"/>
          <a:sy n="130" d="100"/>
        </p:scale>
        <p:origin x="966" y="102"/>
      </p:cViewPr>
      <p:guideLst>
        <p:guide orient="horz" pos="222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sz="quarter" idx="1"/>
          </p:nvPr>
        </p:nvSpPr>
        <p:spPr>
          <a:xfrm>
            <a:off x="5273002" y="0"/>
            <a:ext cx="4033943" cy="352663"/>
          </a:xfrm>
          <a:prstGeom prst="rect">
            <a:avLst/>
          </a:prstGeom>
        </p:spPr>
        <p:txBody>
          <a:bodyPr vert="horz" lIns="93475" tIns="46738" rIns="93475" bIns="46738" rtlCol="0"/>
          <a:lstStyle>
            <a:lvl1pPr algn="r">
              <a:defRPr sz="1200"/>
            </a:lvl1pPr>
          </a:lstStyle>
          <a:p>
            <a:fld id="{68DDC775-D96C-47F1-A7F6-3BB2D8E76A25}" type="datetimeFigureOut">
              <a:rPr lang="en-GB" smtClean="0"/>
              <a:t>16/02/2016</a:t>
            </a:fld>
            <a:endParaRPr lang="en-GB" dirty="0"/>
          </a:p>
        </p:txBody>
      </p:sp>
      <p:sp>
        <p:nvSpPr>
          <p:cNvPr id="4" name="Footer Placeholder 3"/>
          <p:cNvSpPr>
            <a:spLocks noGrp="1"/>
          </p:cNvSpPr>
          <p:nvPr>
            <p:ph type="ftr" sz="quarter" idx="2"/>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5" name="Slide Number Placeholder 4"/>
          <p:cNvSpPr>
            <a:spLocks noGrp="1"/>
          </p:cNvSpPr>
          <p:nvPr>
            <p:ph type="sldNum" sz="quarter" idx="3"/>
          </p:nvPr>
        </p:nvSpPr>
        <p:spPr>
          <a:xfrm>
            <a:off x="5273002" y="6699376"/>
            <a:ext cx="4033943" cy="352663"/>
          </a:xfrm>
          <a:prstGeom prst="rect">
            <a:avLst/>
          </a:prstGeom>
        </p:spPr>
        <p:txBody>
          <a:bodyPr vert="horz" lIns="93475" tIns="46738" rIns="93475" bIns="46738" rtlCol="0" anchor="b"/>
          <a:lstStyle>
            <a:lvl1pPr algn="r">
              <a:defRPr sz="12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idx="1"/>
          </p:nvPr>
        </p:nvSpPr>
        <p:spPr>
          <a:xfrm>
            <a:off x="5273002" y="0"/>
            <a:ext cx="4033943" cy="352663"/>
          </a:xfrm>
          <a:prstGeom prst="rect">
            <a:avLst/>
          </a:prstGeom>
        </p:spPr>
        <p:txBody>
          <a:bodyPr vert="horz" lIns="93475" tIns="46738" rIns="93475" bIns="46738" rtlCol="0"/>
          <a:lstStyle>
            <a:lvl1pPr algn="r">
              <a:defRPr sz="1200"/>
            </a:lvl1pPr>
          </a:lstStyle>
          <a:p>
            <a:fld id="{A271B8D7-5601-426C-90BB-417F03FCEA1A}" type="datetimeFigureOut">
              <a:rPr lang="en-GB" smtClean="0"/>
              <a:t>16/02/2016</a:t>
            </a:fld>
            <a:endParaRPr lang="en-GB" dirty="0"/>
          </a:p>
        </p:txBody>
      </p:sp>
      <p:sp>
        <p:nvSpPr>
          <p:cNvPr id="4" name="Slide Image Placeholder 3"/>
          <p:cNvSpPr>
            <a:spLocks noGrp="1" noRot="1" noChangeAspect="1"/>
          </p:cNvSpPr>
          <p:nvPr>
            <p:ph type="sldImg" idx="2"/>
          </p:nvPr>
        </p:nvSpPr>
        <p:spPr>
          <a:xfrm>
            <a:off x="2890838" y="528638"/>
            <a:ext cx="3527425" cy="2644775"/>
          </a:xfrm>
          <a:prstGeom prst="rect">
            <a:avLst/>
          </a:prstGeom>
          <a:noFill/>
          <a:ln w="12700">
            <a:solidFill>
              <a:prstClr val="black"/>
            </a:solidFill>
          </a:ln>
        </p:spPr>
        <p:txBody>
          <a:bodyPr vert="horz" lIns="93475" tIns="46738" rIns="93475" bIns="46738" rtlCol="0" anchor="ctr"/>
          <a:lstStyle/>
          <a:p>
            <a:endParaRPr lang="en-US" dirty="0"/>
          </a:p>
        </p:txBody>
      </p:sp>
      <p:sp>
        <p:nvSpPr>
          <p:cNvPr id="5" name="Notes Placeholder 4"/>
          <p:cNvSpPr>
            <a:spLocks noGrp="1"/>
          </p:cNvSpPr>
          <p:nvPr>
            <p:ph type="body" sz="quarter" idx="3"/>
          </p:nvPr>
        </p:nvSpPr>
        <p:spPr>
          <a:xfrm>
            <a:off x="930910" y="3350302"/>
            <a:ext cx="7447280" cy="3173968"/>
          </a:xfrm>
          <a:prstGeom prst="rect">
            <a:avLst/>
          </a:prstGeom>
        </p:spPr>
        <p:txBody>
          <a:bodyPr vert="horz" lIns="93475" tIns="46738" rIns="93475" bIns="46738"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73002" y="6699376"/>
            <a:ext cx="4033943" cy="352663"/>
          </a:xfrm>
          <a:prstGeom prst="rect">
            <a:avLst/>
          </a:prstGeom>
        </p:spPr>
        <p:txBody>
          <a:bodyPr vert="horz" lIns="93475" tIns="46738" rIns="93475" bIns="46738" rtlCol="0" anchor="b"/>
          <a:lstStyle>
            <a:lvl1pPr algn="r">
              <a:defRPr sz="12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We are working together with our sponsor Danfoss Turbocor, and our faculty advisor Dr. shih.</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a:t>
            </a:fld>
            <a:endParaRPr lang="en-US"/>
          </a:p>
        </p:txBody>
      </p:sp>
    </p:spTree>
    <p:extLst>
      <p:ext uri="{BB962C8B-B14F-4D97-AF65-F5344CB8AC3E}">
        <p14:creationId xmlns:p14="http://schemas.microsoft.com/office/powerpoint/2010/main" val="115089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10</a:t>
            </a:fld>
            <a:endParaRPr lang="en-US"/>
          </a:p>
        </p:txBody>
      </p:sp>
    </p:spTree>
    <p:extLst>
      <p:ext uri="{BB962C8B-B14F-4D97-AF65-F5344CB8AC3E}">
        <p14:creationId xmlns:p14="http://schemas.microsoft.com/office/powerpoint/2010/main" val="13539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11</a:t>
            </a:fld>
            <a:endParaRPr lang="en-US"/>
          </a:p>
        </p:txBody>
      </p:sp>
    </p:spTree>
    <p:extLst>
      <p:ext uri="{BB962C8B-B14F-4D97-AF65-F5344CB8AC3E}">
        <p14:creationId xmlns:p14="http://schemas.microsoft.com/office/powerpoint/2010/main" val="403353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12</a:t>
            </a:fld>
            <a:endParaRPr lang="en-US"/>
          </a:p>
        </p:txBody>
      </p:sp>
    </p:spTree>
    <p:extLst>
      <p:ext uri="{BB962C8B-B14F-4D97-AF65-F5344CB8AC3E}">
        <p14:creationId xmlns:p14="http://schemas.microsoft.com/office/powerpoint/2010/main" val="396395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13</a:t>
            </a:fld>
            <a:endParaRPr lang="en-GB" dirty="0"/>
          </a:p>
        </p:txBody>
      </p:sp>
    </p:spTree>
    <p:extLst>
      <p:ext uri="{BB962C8B-B14F-4D97-AF65-F5344CB8AC3E}">
        <p14:creationId xmlns:p14="http://schemas.microsoft.com/office/powerpoint/2010/main" val="60317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14</a:t>
            </a:fld>
            <a:endParaRPr lang="en-GB" dirty="0"/>
          </a:p>
        </p:txBody>
      </p:sp>
    </p:spTree>
    <p:extLst>
      <p:ext uri="{BB962C8B-B14F-4D97-AF65-F5344CB8AC3E}">
        <p14:creationId xmlns:p14="http://schemas.microsoft.com/office/powerpoint/2010/main" val="320957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15</a:t>
            </a:fld>
            <a:endParaRPr lang="en-GB" dirty="0"/>
          </a:p>
        </p:txBody>
      </p:sp>
    </p:spTree>
    <p:extLst>
      <p:ext uri="{BB962C8B-B14F-4D97-AF65-F5344CB8AC3E}">
        <p14:creationId xmlns:p14="http://schemas.microsoft.com/office/powerpoint/2010/main" val="155019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begin I want to give a little background on Turbocor and what they do. Danfoss Turbocor has designed maglev technology that uses magnetic bearings to levitate the compressor shaft eliminating the need for oil.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Currently Turbocor can only measure the efficiency of these compressors at their testing facility using very bulky in-line mass flow sensors.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2</a:t>
            </a:fld>
            <a:endParaRPr lang="en-US"/>
          </a:p>
        </p:txBody>
      </p:sp>
    </p:spTree>
    <p:extLst>
      <p:ext uri="{BB962C8B-B14F-4D97-AF65-F5344CB8AC3E}">
        <p14:creationId xmlns:p14="http://schemas.microsoft.com/office/powerpoint/2010/main" val="100082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Currently, more companies are starting to develop oil free compressors making the field more competitive. To stand out on top, Turbocor wants to develop a failure modes prediction system to provide to their customers.  As of now Turbocor does not have a way of acquiring real time data or monitoring real time efficiency of their compressors.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here is to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oncentrate on providing a means by which Turbocor can measure real-time efficiency on existing Turbocor platforms that can easily be used with their current compressor monitoring system. This is a stepping stone in developing a failure modes prediction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3</a:t>
            </a:fld>
            <a:endParaRPr lang="en-US"/>
          </a:p>
        </p:txBody>
      </p:sp>
    </p:spTree>
    <p:extLst>
      <p:ext uri="{BB962C8B-B14F-4D97-AF65-F5344CB8AC3E}">
        <p14:creationId xmlns:p14="http://schemas.microsoft.com/office/powerpoint/2010/main" val="403353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provide this to Turbocor we must first understand the thermodynamics behind the water cooled HVAC systems</a:t>
            </a:r>
            <a:r>
              <a:rPr lang="en-US" baseline="0" dirty="0" smtClean="0"/>
              <a:t> that Turbocor compressors are used in. Here is a simplified diagram of the refrigerant cycle of system with relevant temperatures and pressures. The process starts on the suction side of the compressor and continues through the condenser to the throttling process and finally to the evaporator where heat is removed from the water that is providing AC to the environment. </a:t>
            </a:r>
          </a:p>
          <a:p>
            <a:pPr marL="171450" indent="-171450">
              <a:buFont typeface="Arial" panose="020B0604020202020204" pitchFamily="34" charset="0"/>
              <a:buChar char="•"/>
            </a:pPr>
            <a:r>
              <a:rPr lang="en-US" baseline="0" dirty="0" smtClean="0"/>
              <a:t>Looking at a Temperature-entropy diagram for a compressor we can extract the information that is needed to define the efficiency and the coefficient of performance of the evaporator as well as the compressor itself which is our goal. After meeting with Dr. Kumar and engineers at Turbocor we have recently discovered errors in our thought process and found new ways to obtain these efficiencies.</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4</a:t>
            </a:fld>
            <a:endParaRPr lang="en-US"/>
          </a:p>
        </p:txBody>
      </p:sp>
    </p:spTree>
    <p:extLst>
      <p:ext uri="{BB962C8B-B14F-4D97-AF65-F5344CB8AC3E}">
        <p14:creationId xmlns:p14="http://schemas.microsoft.com/office/powerpoint/2010/main" val="403353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First, we</a:t>
                </a:r>
                <a:r>
                  <a:rPr lang="en-US" baseline="0" dirty="0" smtClean="0"/>
                  <a:t> found that in industry the COP is used to express how well the system is running and is given by this first equation. With the mass flow rate sensor that we purchased we will be able to find each parameter to give the COP in the KW/TON of cooling capacity standard.  </a:t>
                </a:r>
                <a:endParaRPr lang="en-US" dirty="0" smtClean="0"/>
              </a:p>
              <a:p>
                <a:pPr marL="171450" indent="-171450">
                  <a:buFont typeface="Arial" panose="020B0604020202020204" pitchFamily="34" charset="0"/>
                  <a:buChar char="•"/>
                </a:pPr>
                <a:r>
                  <a:rPr lang="en-US" baseline="0" dirty="0" smtClean="0"/>
                  <a:t>Then, we discovered that our definition of the compressor power output was incorrect because we did not take into account that some of the mass flow rate of the refrigerant through the compressor, which is used to find the volume flow rate, is actually sent to cool the motor and perform other task. This means that we would be artificially overinflating the efficiency of the machine by using this equation here.</a:t>
                </a:r>
              </a:p>
              <a:p>
                <a:pPr marL="171450" indent="-171450">
                  <a:buFont typeface="Arial" panose="020B0604020202020204" pitchFamily="34" charset="0"/>
                  <a:buChar char="•"/>
                </a:pPr>
                <a:r>
                  <a:rPr lang="en-US" baseline="0" dirty="0" smtClean="0"/>
                  <a:t>To overcome this adversity we will instead be using this equation which gives the work done by the compressor with the correct amount of refrigerant flow rate. Logically that mass flow rate will be the mass flow rate of the refrigerant going to the heat exchanger providing the cooling capacity.</a:t>
                </a:r>
              </a:p>
              <a:p>
                <a:pPr marL="171450" indent="-171450">
                  <a:buFont typeface="Arial" panose="020B0604020202020204" pitchFamily="34" charset="0"/>
                  <a:buChar char="•"/>
                </a:pPr>
                <a:r>
                  <a:rPr lang="en-US" baseline="0" dirty="0" smtClean="0"/>
                  <a:t>The cooling or refrigeration capacity is defined as the  rate of heat transfer of refrigerant through a control volume enclosing the refrigerant side of the evaporator. We will be assuming that the heat transfer between the refrigerant and water are equal which means that the </a:t>
                </a:r>
                <a14:m>
                  <m:oMath xmlns:m="http://schemas.openxmlformats.org/officeDocument/2006/math">
                    <m:sSub>
                      <m:sSubPr>
                        <m:ctrlPr>
                          <a:rPr lang="en-US" sz="1200" b="0" i="1" smtClean="0">
                            <a:latin typeface="Cambria Math" panose="02040503050406030204" pitchFamily="18" charset="0"/>
                          </a:rPr>
                        </m:ctrlPr>
                      </m:sSub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𝑄</m:t>
                            </m:r>
                          </m:e>
                        </m:acc>
                      </m:e>
                      <m:sub>
                        <m:r>
                          <a:rPr lang="en-US" sz="1200" b="0" i="1" smtClean="0">
                            <a:latin typeface="Cambria Math" panose="02040503050406030204" pitchFamily="18" charset="0"/>
                          </a:rPr>
                          <m:t>𝑅</m:t>
                        </m:r>
                      </m:sub>
                    </m:sSub>
                  </m:oMath>
                </a14:m>
                <a:r>
                  <a:rPr lang="en-US" dirty="0" smtClean="0"/>
                  <a:t> is the same as</a:t>
                </a:r>
                <a:r>
                  <a:rPr lang="en-US" baseline="0" dirty="0" smtClean="0"/>
                  <a:t> </a:t>
                </a:r>
                <a14:m>
                  <m:oMath xmlns:m="http://schemas.openxmlformats.org/officeDocument/2006/math">
                    <m:sSub>
                      <m:sSubPr>
                        <m:ctrlPr>
                          <a:rPr lang="en-US" sz="1200" b="0" i="1" smtClean="0">
                            <a:latin typeface="Cambria Math" panose="02040503050406030204" pitchFamily="18" charset="0"/>
                          </a:rPr>
                        </m:ctrlPr>
                      </m:sSub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𝑄</m:t>
                            </m:r>
                          </m:e>
                        </m:acc>
                      </m:e>
                      <m:sub>
                        <m:r>
                          <a:rPr lang="en-US" sz="1200" b="0" i="1" smtClean="0">
                            <a:latin typeface="Cambria Math" panose="02040503050406030204" pitchFamily="18" charset="0"/>
                          </a:rPr>
                          <m:t>𝑤</m:t>
                        </m:r>
                      </m:sub>
                    </m:sSub>
                  </m:oMath>
                </a14:m>
                <a:r>
                  <a:rPr lang="en-US" dirty="0" smtClean="0"/>
                  <a:t>. Thus,</a:t>
                </a:r>
                <a:r>
                  <a:rPr lang="en-US" baseline="0" dirty="0" smtClean="0"/>
                  <a:t> by using refrigerant tables the mass flow sensor and temperature sensors we will know the mass flow rate through the evaporator.</a:t>
                </a:r>
              </a:p>
              <a:p>
                <a:pPr marL="171450" indent="-171450">
                  <a:buFont typeface="Arial" panose="020B0604020202020204" pitchFamily="34" charset="0"/>
                  <a:buChar char="•"/>
                </a:pPr>
                <a:r>
                  <a:rPr lang="en-US" baseline="0" dirty="0" smtClean="0"/>
                  <a:t>Finally, we will be able to find the efficiency of the compressor itself using the final correlation here.</a:t>
                </a:r>
              </a:p>
              <a:p>
                <a:pPr marL="171450" indent="-171450">
                  <a:buFont typeface="Arial" panose="020B0604020202020204" pitchFamily="34" charset="0"/>
                  <a:buChar char="•"/>
                </a:pPr>
                <a:r>
                  <a:rPr lang="en-US" baseline="0" dirty="0" smtClean="0"/>
                  <a:t>The reason we must use isentropic enthalpy difference in these two equations is because it gives the ideal power output with the given evaporator refrigerant flow rate.  </a:t>
                </a: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First, we</a:t>
                </a:r>
                <a:r>
                  <a:rPr lang="en-US" baseline="0" dirty="0" smtClean="0"/>
                  <a:t> found that in industry the COP is used to express how well the system is running and is given by this first equation. With the mass flow rate sensor that we purchased we will be able to find each parameter to give the COP in the KW/TON of cooling capacity standard.  </a:t>
                </a:r>
                <a:endParaRPr lang="en-US" dirty="0" smtClean="0"/>
              </a:p>
              <a:p>
                <a:pPr marL="171450" indent="-171450">
                  <a:buFont typeface="Arial" panose="020B0604020202020204" pitchFamily="34" charset="0"/>
                  <a:buChar char="•"/>
                </a:pPr>
                <a:r>
                  <a:rPr lang="en-US" baseline="0" dirty="0" smtClean="0"/>
                  <a:t>Then, we discovered that our definition of the compressor power output was incorrect because we did not take into account that some of the mass flow rate of the refrigerant through the compressor, which is used to find the volume flow rate, is actually sent to cool the motor and perform other task. This means that we would be artificially overinflating the efficiency of the machine by using this equation here.</a:t>
                </a:r>
              </a:p>
              <a:p>
                <a:pPr marL="171450" indent="-171450">
                  <a:buFont typeface="Arial" panose="020B0604020202020204" pitchFamily="34" charset="0"/>
                  <a:buChar char="•"/>
                </a:pPr>
                <a:r>
                  <a:rPr lang="en-US" baseline="0" dirty="0" smtClean="0"/>
                  <a:t>To overcome this adversity we will instead be using this equation which gives the work done by the compressor with the correct amount of refrigerant flow rate. Logically that mass flow rate will be the mass flow rate of the refrigerant going to the heat exchanger providing the cooling capacity.</a:t>
                </a:r>
              </a:p>
              <a:p>
                <a:pPr marL="171450" indent="-171450">
                  <a:buFont typeface="Arial" panose="020B0604020202020204" pitchFamily="34" charset="0"/>
                  <a:buChar char="•"/>
                </a:pPr>
                <a:r>
                  <a:rPr lang="en-US" baseline="0" dirty="0" smtClean="0"/>
                  <a:t>The cooling or refrigeration capacity is defined as the  rate of heat transfer of refrigerant through a control volume enclosing the refrigerant side of the evaporator. We will be assuming that the heat transfer between the refrigerant and water are equal which means that the </a:t>
                </a:r>
                <a:r>
                  <a:rPr lang="en-US" sz="1200" b="0" i="0" smtClean="0">
                    <a:latin typeface="Cambria Math" panose="02040503050406030204" pitchFamily="18" charset="0"/>
                  </a:rPr>
                  <a:t>𝑄 ̇</a:t>
                </a:r>
                <a:r>
                  <a:rPr lang="en-US" sz="1200" b="0" i="0" smtClean="0">
                    <a:latin typeface="Cambria Math" panose="02040503050406030204" pitchFamily="18" charset="0"/>
                  </a:rPr>
                  <a:t>_</a:t>
                </a:r>
                <a:r>
                  <a:rPr lang="en-US" sz="1200" b="0" i="0" smtClean="0">
                    <a:latin typeface="Cambria Math" panose="02040503050406030204" pitchFamily="18" charset="0"/>
                  </a:rPr>
                  <a:t>𝑅</a:t>
                </a:r>
                <a:r>
                  <a:rPr lang="en-US" dirty="0" smtClean="0"/>
                  <a:t> is the same as</a:t>
                </a:r>
                <a:r>
                  <a:rPr lang="en-US" baseline="0" dirty="0" smtClean="0"/>
                  <a:t> </a:t>
                </a:r>
                <a:r>
                  <a:rPr lang="en-US" sz="1200" b="0" i="0" smtClean="0">
                    <a:latin typeface="Cambria Math" panose="02040503050406030204" pitchFamily="18" charset="0"/>
                  </a:rPr>
                  <a:t>𝑄 ̇</a:t>
                </a:r>
                <a:r>
                  <a:rPr lang="en-US" sz="1200" b="0" i="0" smtClean="0">
                    <a:latin typeface="Cambria Math" panose="02040503050406030204" pitchFamily="18" charset="0"/>
                  </a:rPr>
                  <a:t>_𝑤</a:t>
                </a:r>
                <a:r>
                  <a:rPr lang="en-US" dirty="0" smtClean="0"/>
                  <a:t>. Thus,</a:t>
                </a:r>
                <a:r>
                  <a:rPr lang="en-US" baseline="0" dirty="0" smtClean="0"/>
                  <a:t> by using refrigerant tables the mass flow sensor and temperature sensors we will know the mass flow rate through the evaporator.</a:t>
                </a:r>
              </a:p>
              <a:p>
                <a:pPr marL="171450" indent="-171450">
                  <a:buFont typeface="Arial" panose="020B0604020202020204" pitchFamily="34" charset="0"/>
                  <a:buChar char="•"/>
                </a:pPr>
                <a:r>
                  <a:rPr lang="en-US" baseline="0" dirty="0" smtClean="0"/>
                  <a:t>Finally, we will be able to find the efficiency of the compressor itself using the final correlation here.</a:t>
                </a:r>
              </a:p>
              <a:p>
                <a:pPr marL="171450" indent="-171450">
                  <a:buFont typeface="Arial" panose="020B0604020202020204" pitchFamily="34" charset="0"/>
                  <a:buChar char="•"/>
                </a:pPr>
                <a:r>
                  <a:rPr lang="en-US" baseline="0" dirty="0" smtClean="0"/>
                  <a:t>The reason we must use isentropic enthalpy difference in these two equations is because it gives the ideal power output with the given evaporator refrigerant flow rate.  </a:t>
                </a:r>
                <a:endParaRPr lang="en-US" dirty="0"/>
              </a:p>
            </p:txBody>
          </p:sp>
        </mc:Fallback>
      </mc:AlternateContent>
      <p:sp>
        <p:nvSpPr>
          <p:cNvPr id="4" name="Slide Number Placeholder 3"/>
          <p:cNvSpPr>
            <a:spLocks noGrp="1"/>
          </p:cNvSpPr>
          <p:nvPr>
            <p:ph type="sldNum" sz="quarter" idx="10"/>
          </p:nvPr>
        </p:nvSpPr>
        <p:spPr/>
        <p:txBody>
          <a:bodyPr/>
          <a:lstStyle/>
          <a:p>
            <a:fld id="{3D5A9888-1CFC-4D1F-89CD-28D8639215B1}" type="slidenum">
              <a:rPr lang="en-US" smtClean="0"/>
              <a:t>5</a:t>
            </a:fld>
            <a:endParaRPr lang="en-US"/>
          </a:p>
        </p:txBody>
      </p:sp>
    </p:spTree>
    <p:extLst>
      <p:ext uri="{BB962C8B-B14F-4D97-AF65-F5344CB8AC3E}">
        <p14:creationId xmlns:p14="http://schemas.microsoft.com/office/powerpoint/2010/main" val="271339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6</a:t>
            </a:fld>
            <a:endParaRPr lang="en-US"/>
          </a:p>
        </p:txBody>
      </p:sp>
    </p:spTree>
    <p:extLst>
      <p:ext uri="{BB962C8B-B14F-4D97-AF65-F5344CB8AC3E}">
        <p14:creationId xmlns:p14="http://schemas.microsoft.com/office/powerpoint/2010/main" val="403353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7</a:t>
            </a:fld>
            <a:endParaRPr lang="en-US"/>
          </a:p>
        </p:txBody>
      </p:sp>
    </p:spTree>
    <p:extLst>
      <p:ext uri="{BB962C8B-B14F-4D97-AF65-F5344CB8AC3E}">
        <p14:creationId xmlns:p14="http://schemas.microsoft.com/office/powerpoint/2010/main" val="271339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8</a:t>
            </a:fld>
            <a:endParaRPr lang="en-US"/>
          </a:p>
        </p:txBody>
      </p:sp>
    </p:spTree>
    <p:extLst>
      <p:ext uri="{BB962C8B-B14F-4D97-AF65-F5344CB8AC3E}">
        <p14:creationId xmlns:p14="http://schemas.microsoft.com/office/powerpoint/2010/main" val="271339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9</a:t>
            </a:fld>
            <a:endParaRPr lang="en-GB" dirty="0"/>
          </a:p>
        </p:txBody>
      </p:sp>
    </p:spTree>
    <p:extLst>
      <p:ext uri="{BB962C8B-B14F-4D97-AF65-F5344CB8AC3E}">
        <p14:creationId xmlns:p14="http://schemas.microsoft.com/office/powerpoint/2010/main" val="2811581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sp>
        <p:nvSpPr>
          <p:cNvPr id="15" name="Pladsholder til billede 14"/>
          <p:cNvSpPr>
            <a:spLocks noGrp="1"/>
          </p:cNvSpPr>
          <p:nvPr>
            <p:ph type="pic" sz="quarter" idx="13"/>
          </p:nvPr>
        </p:nvSpPr>
        <p:spPr>
          <a:xfrm>
            <a:off x="0" y="0"/>
            <a:ext cx="9144000" cy="6858000"/>
          </a:xfrm>
        </p:spPr>
        <p:txBody>
          <a:bodyPr tIns="4320000"/>
          <a:lstStyle>
            <a:lvl1pPr marL="0" indent="0" algn="ctr">
              <a:buNone/>
              <a:defRPr sz="1400"/>
            </a:lvl1pPr>
          </a:lstStyle>
          <a:p>
            <a:r>
              <a:rPr lang="en-US" smtClean="0"/>
              <a:t>Click icon to add picture</a:t>
            </a:r>
            <a:endParaRPr lang="en-US" dirty="0" smtClean="0"/>
          </a:p>
        </p:txBody>
      </p:sp>
      <p:sp>
        <p:nvSpPr>
          <p:cNvPr id="5" name="Backdrop single"/>
          <p:cNvSpPr>
            <a:spLocks noGrp="1"/>
          </p:cNvSpPr>
          <p:nvPr>
            <p:ph type="body" sz="quarter" idx="10" hasCustomPrompt="1"/>
          </p:nvPr>
        </p:nvSpPr>
        <p:spPr>
          <a:xfrm>
            <a:off x="0" y="0"/>
            <a:ext cx="9144000" cy="11592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7"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
        <p:nvSpPr>
          <p:cNvPr id="10" name="Title 7"/>
          <p:cNvSpPr>
            <a:spLocks noGrp="1"/>
          </p:cNvSpPr>
          <p:nvPr>
            <p:ph type="ctrTitle" hasCustomPrompt="1"/>
          </p:nvPr>
        </p:nvSpPr>
        <p:spPr>
          <a:xfrm>
            <a:off x="420687" y="1341438"/>
            <a:ext cx="8307388" cy="1157378"/>
          </a:xfrm>
        </p:spPr>
        <p:txBody>
          <a:bodyPr anchor="b" anchorCtr="0"/>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12" name="Subtitle 8"/>
          <p:cNvSpPr>
            <a:spLocks noGrp="1"/>
          </p:cNvSpPr>
          <p:nvPr>
            <p:ph type="subTitle" idx="1" hasCustomPrompt="1"/>
          </p:nvPr>
        </p:nvSpPr>
        <p:spPr>
          <a:xfrm>
            <a:off x="419099" y="2682581"/>
            <a:ext cx="8308975" cy="389093"/>
          </a:xfrm>
        </p:spPr>
        <p:txBody>
          <a:bodyPr/>
          <a:lstStyle>
            <a:lvl1pPr marL="0" marR="0" indent="0" algn="l" defTabSz="914400" rtl="0" eaLnBrk="1" fontAlgn="auto" latinLnBrk="0" hangingPunct="1">
              <a:lnSpc>
                <a:spcPct val="100000"/>
              </a:lnSpc>
              <a:spcBef>
                <a:spcPts val="0"/>
              </a:spcBef>
              <a:spcAft>
                <a:spcPts val="600"/>
              </a:spcAft>
              <a:buClr>
                <a:schemeClr val="tx1">
                  <a:lumMod val="50000"/>
                  <a:lumOff val="50000"/>
                </a:schemeClr>
              </a:buClr>
              <a:buSzTx/>
              <a:buFont typeface="Verdana" panose="020B0604030504040204" pitchFamily="34" charset="0"/>
              <a:buNone/>
              <a:tabLst/>
              <a:defRPr sz="1400"/>
            </a:lvl1pPr>
          </a:lstStyle>
          <a:p>
            <a:r>
              <a:rPr lang="en-GB" dirty="0" smtClean="0"/>
              <a:t>Click to insert name and title of presenter</a:t>
            </a:r>
          </a:p>
          <a:p>
            <a:endParaRPr lang="en-GB" dirty="0" smtClean="0"/>
          </a:p>
        </p:txBody>
      </p:sp>
    </p:spTree>
    <p:extLst>
      <p:ext uri="{BB962C8B-B14F-4D97-AF65-F5344CB8AC3E}">
        <p14:creationId xmlns:p14="http://schemas.microsoft.com/office/powerpoint/2010/main" val="210661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6435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9938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hasCustomPrompt="1"/>
          </p:nvPr>
        </p:nvSpPr>
        <p:spPr>
          <a:xfrm>
            <a:off x="4659313" y="0"/>
            <a:ext cx="4484686" cy="6392863"/>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195700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0" y="0"/>
            <a:ext cx="4486275" cy="6392863"/>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14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5747275" y="1341439"/>
            <a:ext cx="2980800" cy="4679950"/>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80105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419100" y="1341439"/>
            <a:ext cx="2980800" cy="4679950"/>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0801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smtClean="0">
                <a:solidFill>
                  <a:schemeClr val="tx1"/>
                </a:solidFill>
                <a:ea typeface="SimHei"/>
                <a:cs typeface="Arial" charset="0"/>
              </a:rPr>
              <a:t> |</a:t>
            </a:r>
            <a:endParaRPr lang="en-GB" sz="800" dirty="0">
              <a:solidFill>
                <a:schemeClr val="tx1"/>
              </a:solidFill>
              <a:ea typeface="SimHei"/>
              <a:cs typeface="Arial" charset="0"/>
            </a:endParaRPr>
          </a:p>
        </p:txBody>
      </p:sp>
    </p:spTree>
    <p:extLst>
      <p:ext uri="{BB962C8B-B14F-4D97-AF65-F5344CB8AC3E}">
        <p14:creationId xmlns:p14="http://schemas.microsoft.com/office/powerpoint/2010/main" val="28237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9144000" cy="6392863"/>
          </a:xfrm>
        </p:spPr>
        <p:txBody>
          <a:bodyPr tIns="900000" anchor="ctr" anchorCtr="0"/>
          <a:lstStyle>
            <a:lvl1pPr marL="0" indent="0" algn="ctr">
              <a:buNone/>
              <a:defRPr sz="1400"/>
            </a:lvl1pPr>
          </a:lstStyle>
          <a:p>
            <a:r>
              <a:rPr lang="en-US" smtClean="0"/>
              <a:t>Click icon to add picture</a:t>
            </a:r>
            <a:endParaRPr lang="en-US" dirty="0"/>
          </a:p>
        </p:txBody>
      </p:sp>
      <p:sp>
        <p:nvSpPr>
          <p:cNvPr id="3"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25999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
        <p:nvSpPr>
          <p:cNvPr id="6"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7"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Tree>
    <p:extLst>
      <p:ext uri="{BB962C8B-B14F-4D97-AF65-F5344CB8AC3E}">
        <p14:creationId xmlns:p14="http://schemas.microsoft.com/office/powerpoint/2010/main" val="31118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2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0758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2/16/2016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267908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2/16/2016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91391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sp>
        <p:nvSpPr>
          <p:cNvPr id="15" name="Pladsholder til billede 14"/>
          <p:cNvSpPr>
            <a:spLocks noGrp="1"/>
          </p:cNvSpPr>
          <p:nvPr>
            <p:ph type="pic" sz="quarter" idx="13" hasCustomPrompt="1"/>
          </p:nvPr>
        </p:nvSpPr>
        <p:spPr>
          <a:xfrm>
            <a:off x="0" y="0"/>
            <a:ext cx="9144000" cy="6858000"/>
          </a:xfrm>
        </p:spPr>
        <p:txBody>
          <a:bodyPr tIns="720000" anchor="ctr" anchorCtr="0"/>
          <a:lstStyle>
            <a:lvl1pPr marL="0" indent="0" algn="ctr">
              <a:buNone/>
              <a:defRPr sz="1400"/>
            </a:lvl1pPr>
          </a:lstStyle>
          <a:p>
            <a:r>
              <a:rPr lang="da-DK" dirty="0" err="1" smtClean="0"/>
              <a:t>Click</a:t>
            </a:r>
            <a:r>
              <a:rPr lang="da-DK" dirty="0" smtClean="0"/>
              <a:t> </a:t>
            </a:r>
            <a:r>
              <a:rPr lang="da-DK" dirty="0" err="1" smtClean="0"/>
              <a:t>icon</a:t>
            </a:r>
            <a:r>
              <a:rPr lang="da-DK" dirty="0" smtClean="0"/>
              <a:t> to </a:t>
            </a:r>
            <a:br>
              <a:rPr lang="da-DK" dirty="0" smtClean="0"/>
            </a:br>
            <a:r>
              <a:rPr lang="da-DK" dirty="0" err="1" smtClean="0"/>
              <a:t>add</a:t>
            </a:r>
            <a:r>
              <a:rPr lang="da-DK" dirty="0" smtClean="0"/>
              <a:t> </a:t>
            </a:r>
            <a:r>
              <a:rPr lang="da-DK" dirty="0" err="1" smtClean="0"/>
              <a:t>picture</a:t>
            </a:r>
            <a:endParaRPr lang="en-US" dirty="0" smtClean="0"/>
          </a:p>
        </p:txBody>
      </p:sp>
      <p:sp>
        <p:nvSpPr>
          <p:cNvPr id="5" name="Backdrop single"/>
          <p:cNvSpPr>
            <a:spLocks noGrp="1"/>
          </p:cNvSpPr>
          <p:nvPr>
            <p:ph type="body" sz="quarter" idx="10" hasCustomPrompt="1"/>
          </p:nvPr>
        </p:nvSpPr>
        <p:spPr>
          <a:xfrm>
            <a:off x="0" y="7200"/>
            <a:ext cx="9144000" cy="30924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
        <p:nvSpPr>
          <p:cNvPr id="13"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Tree>
    <p:extLst>
      <p:ext uri="{BB962C8B-B14F-4D97-AF65-F5344CB8AC3E}">
        <p14:creationId xmlns:p14="http://schemas.microsoft.com/office/powerpoint/2010/main" val="108567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6672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3"/>
          <p:cNvSpPr>
            <a:spLocks noGrp="1"/>
          </p:cNvSpPr>
          <p:nvPr>
            <p:ph type="pic" sz="quarter" idx="12" hasCustomPrompt="1"/>
          </p:nvPr>
        </p:nvSpPr>
        <p:spPr>
          <a:xfrm>
            <a:off x="4659313" y="0"/>
            <a:ext cx="4484686" cy="6392863"/>
          </a:xfrm>
        </p:spPr>
        <p:txBody>
          <a:bodyPr tIns="900000" anchor="ctr" anchorCtr="0"/>
          <a:lstStyle>
            <a:lvl1pPr marL="0" indent="0" algn="ctr">
              <a:buNone/>
              <a:defRPr sz="1400"/>
            </a:lvl1pPr>
          </a:lstStyle>
          <a:p>
            <a:r>
              <a:rPr lang="da-DK" dirty="0" err="1" smtClean="0"/>
              <a:t>Click</a:t>
            </a:r>
            <a:r>
              <a:rPr lang="da-DK" dirty="0" smtClean="0"/>
              <a:t> </a:t>
            </a:r>
            <a:r>
              <a:rPr lang="da-DK" dirty="0" err="1" smtClean="0"/>
              <a:t>icon</a:t>
            </a:r>
            <a:r>
              <a:rPr lang="da-DK" dirty="0" smtClean="0"/>
              <a:t> to </a:t>
            </a:r>
            <a:br>
              <a:rPr lang="da-DK" dirty="0" smtClean="0"/>
            </a:br>
            <a:r>
              <a:rPr lang="da-DK" dirty="0" err="1" smtClean="0"/>
              <a:t>add</a:t>
            </a:r>
            <a:r>
              <a:rPr lang="da-DK" dirty="0" smtClean="0"/>
              <a:t> </a:t>
            </a:r>
            <a:r>
              <a:rPr lang="da-DK" dirty="0" err="1" smtClean="0"/>
              <a:t>picture</a:t>
            </a:r>
            <a:endParaRPr lang="en-US" dirty="0" smtClean="0"/>
          </a:p>
        </p:txBody>
      </p:sp>
    </p:spTree>
    <p:extLst>
      <p:ext uri="{BB962C8B-B14F-4D97-AF65-F5344CB8AC3E}">
        <p14:creationId xmlns:p14="http://schemas.microsoft.com/office/powerpoint/2010/main" val="343759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0" y="0"/>
            <a:ext cx="4486275" cy="6392863"/>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182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5747275" y="1341439"/>
            <a:ext cx="2980800" cy="4679950"/>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8994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419100" y="1341439"/>
            <a:ext cx="2980800" cy="4679950"/>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9397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smtClean="0">
                <a:solidFill>
                  <a:schemeClr val="tx1"/>
                </a:solidFill>
                <a:ea typeface="SimHei"/>
                <a:cs typeface="Arial" charset="0"/>
              </a:rPr>
              <a:t> |</a:t>
            </a:r>
            <a:endParaRPr lang="en-GB" sz="800" dirty="0">
              <a:solidFill>
                <a:schemeClr val="tx1"/>
              </a:solidFill>
              <a:ea typeface="SimHei"/>
              <a:cs typeface="Arial" charset="0"/>
            </a:endParaRPr>
          </a:p>
        </p:txBody>
      </p:sp>
    </p:spTree>
    <p:extLst>
      <p:ext uri="{BB962C8B-B14F-4D97-AF65-F5344CB8AC3E}">
        <p14:creationId xmlns:p14="http://schemas.microsoft.com/office/powerpoint/2010/main" val="35583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Danfoss\Jobs\5123_Hjaelp til PowerPoint skabeloner\Received\Nyeste grafikker\Ny Grafik til SD\Ny Grafik til SD\PPT__4-3_bottom_bar.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Danfoss\Jobs\5123_Hjaelp til PowerPoint skabeloner\Received\Nyeste grafikker\Ny Grafik til SD\Ny Grafik til SD\PPT__4-3_bottom_bar_logo-only.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4431" y="6355331"/>
            <a:ext cx="9144000" cy="463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bg1"/>
                </a:solidFill>
                <a:ea typeface="SimHei"/>
                <a:cs typeface="Arial" charset="0"/>
              </a:rPr>
              <a:pPr algn="r" fontAlgn="base">
                <a:spcBef>
                  <a:spcPct val="20000"/>
                </a:spcBef>
                <a:spcAft>
                  <a:spcPct val="0"/>
                </a:spcAft>
                <a:buClr>
                  <a:srgbClr val="808080"/>
                </a:buClr>
              </a:pPr>
              <a:t>‹#›</a:t>
            </a:fld>
            <a:r>
              <a:rPr lang="en-GB" sz="800" dirty="0" smtClean="0">
                <a:solidFill>
                  <a:schemeClr val="bg1"/>
                </a:solidFill>
                <a:ea typeface="SimHei"/>
                <a:cs typeface="Arial" charset="0"/>
              </a:rPr>
              <a:t> </a:t>
            </a:r>
            <a:r>
              <a:rPr lang="en-GB" sz="900" dirty="0" smtClean="0">
                <a:solidFill>
                  <a:schemeClr val="bg1"/>
                </a:solidFill>
                <a:ea typeface="SimHei"/>
                <a:cs typeface="Arial" charset="0"/>
              </a:rPr>
              <a:t>|</a:t>
            </a:r>
            <a:endParaRPr lang="en-GB" sz="900" dirty="0">
              <a:solidFill>
                <a:schemeClr val="bg1"/>
              </a:solidFill>
              <a:ea typeface="SimHei"/>
              <a:cs typeface="Arial" charset="0"/>
            </a:endParaRP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bmkFldAdditionalInfo"/>
          <p:cNvSpPr txBox="1">
            <a:spLocks noChangeArrowheads="1"/>
          </p:cNvSpPr>
          <p:nvPr/>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GB" sz="800" dirty="0" smtClean="0">
                <a:solidFill>
                  <a:schemeClr val="bg1"/>
                </a:solidFill>
                <a:ea typeface="SimHei"/>
                <a:cs typeface="Arial" charset="0"/>
              </a:rPr>
              <a:t>Turbocor</a:t>
            </a:r>
            <a:r>
              <a:rPr lang="en-GB" sz="800" baseline="30000" dirty="0" smtClean="0">
                <a:solidFill>
                  <a:schemeClr val="bg1"/>
                </a:solidFill>
                <a:ea typeface="SimHei"/>
                <a:cs typeface="Arial" charset="0"/>
              </a:rPr>
              <a:t>®</a:t>
            </a:r>
            <a:r>
              <a:rPr lang="en-GB" sz="800" dirty="0" smtClean="0">
                <a:solidFill>
                  <a:schemeClr val="bg1"/>
                </a:solidFill>
                <a:ea typeface="SimHei"/>
                <a:cs typeface="Arial" charset="0"/>
              </a:rPr>
              <a:t> | February 2016</a:t>
            </a:r>
            <a:endParaRPr lang="en-GB" sz="800" dirty="0">
              <a:solidFill>
                <a:schemeClr val="bg1"/>
              </a:solidFill>
              <a:ea typeface="SimHei"/>
              <a:cs typeface="Arial" charset="0"/>
            </a:endParaRPr>
          </a:p>
        </p:txBody>
      </p:sp>
    </p:spTree>
    <p:extLst>
      <p:ext uri="{BB962C8B-B14F-4D97-AF65-F5344CB8AC3E}">
        <p14:creationId xmlns:p14="http://schemas.microsoft.com/office/powerpoint/2010/main" val="1716963410"/>
      </p:ext>
    </p:extLst>
  </p:cSld>
  <p:clrMap bg1="lt1" tx1="dk1" bg2="lt2" tx2="dk2" accent1="accent1" accent2="accent2" accent3="accent3" accent4="accent4" accent5="accent5" accent6="accent6" hlink="hlink" folHlink="folHlink"/>
  <p:sldLayoutIdLst>
    <p:sldLayoutId id="2147483730" r:id="rId1"/>
    <p:sldLayoutId id="2147483655" r:id="rId2"/>
    <p:sldLayoutId id="2147483733" r:id="rId3"/>
    <p:sldLayoutId id="2147483675" r:id="rId4"/>
    <p:sldLayoutId id="2147483686" r:id="rId5"/>
    <p:sldLayoutId id="2147483688" r:id="rId6"/>
    <p:sldLayoutId id="2147483674" r:id="rId7"/>
    <p:sldLayoutId id="2147483673" r:id="rId8"/>
    <p:sldLayoutId id="2147483660" r:id="rId9"/>
    <p:sldLayoutId id="2147483710" r:id="rId10"/>
    <p:sldLayoutId id="2147483720" r:id="rId11"/>
    <p:sldLayoutId id="2147483725" r:id="rId12"/>
    <p:sldLayoutId id="2147483726" r:id="rId13"/>
    <p:sldLayoutId id="2147483727" r:id="rId14"/>
    <p:sldLayoutId id="2147483728" r:id="rId15"/>
    <p:sldLayoutId id="2147483729" r:id="rId16"/>
    <p:sldLayoutId id="2147483666" r:id="rId17"/>
    <p:sldLayoutId id="2147483732" r:id="rId18"/>
    <p:sldLayoutId id="2147483709" r:id="rId19"/>
    <p:sldLayoutId id="2147483735" r:id="rId20"/>
    <p:sldLayoutId id="2147483736" r:id="rId21"/>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hyperlink" Target="http://www.cdiweb.com/Manufacturers/sensata/FP/Pressure_Transducer-Transmitter/?type=94&amp;manf=512&amp;cate=512:10&amp;NavType=2#null" TargetMode="External"/><Relationship Id="rId3" Type="http://schemas.openxmlformats.org/officeDocument/2006/relationships/hyperlink" Target="https://www.gemeasurement.com/flow-measurement/ultrasonic-liquid/transport-pt878-portable-ultrasonic-liquid-flow-meter" TargetMode="External"/><Relationship Id="rId7" Type="http://schemas.openxmlformats.org/officeDocument/2006/relationships/hyperlink" Target="http://www.us.endress.com/en"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www.greyline.com/ttfm10.htm" TargetMode="External"/><Relationship Id="rId5" Type="http://schemas.openxmlformats.org/officeDocument/2006/relationships/hyperlink" Target="http://www.ecefast.com.au/media/blfa_files/TDS-100Fmanual_ece.pdf" TargetMode="External"/><Relationship Id="rId4" Type="http://schemas.openxmlformats.org/officeDocument/2006/relationships/hyperlink" Target="http://www.sierrainstruments.com/products/210Pro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87" y="1341438"/>
            <a:ext cx="8307388" cy="564635"/>
          </a:xfrm>
        </p:spPr>
        <p:txBody>
          <a:bodyPr>
            <a:normAutofit/>
          </a:bodyPr>
          <a:lstStyle/>
          <a:p>
            <a:r>
              <a:rPr lang="en-US" sz="3200" b="1" dirty="0" smtClean="0"/>
              <a:t>Mass Flow Sensor Integration</a:t>
            </a:r>
            <a:endParaRPr lang="en-US" sz="3200" b="1" dirty="0"/>
          </a:p>
        </p:txBody>
      </p:sp>
      <p:sp>
        <p:nvSpPr>
          <p:cNvPr id="3" name="Subtitle 2"/>
          <p:cNvSpPr>
            <a:spLocks noGrp="1"/>
          </p:cNvSpPr>
          <p:nvPr>
            <p:ph type="subTitle" idx="1"/>
          </p:nvPr>
        </p:nvSpPr>
        <p:spPr>
          <a:xfrm>
            <a:off x="699261" y="4678806"/>
            <a:ext cx="3525009" cy="1544407"/>
          </a:xfrm>
        </p:spPr>
        <p:txBody>
          <a:bodyPr>
            <a:noAutofit/>
          </a:bodyPr>
          <a:lstStyle/>
          <a:p>
            <a:pPr algn="l"/>
            <a:r>
              <a:rPr lang="en-US" sz="1600" dirty="0" smtClean="0"/>
              <a:t>Team 5:</a:t>
            </a:r>
          </a:p>
          <a:p>
            <a:pPr algn="l"/>
            <a:r>
              <a:rPr lang="en-US" sz="1600" dirty="0" smtClean="0"/>
              <a:t>Beau Rodgers</a:t>
            </a:r>
          </a:p>
          <a:p>
            <a:pPr algn="l"/>
            <a:r>
              <a:rPr lang="en-US" sz="1600" dirty="0" smtClean="0"/>
              <a:t>Luis Mendez</a:t>
            </a:r>
          </a:p>
          <a:p>
            <a:pPr algn="l"/>
            <a:r>
              <a:rPr lang="en-US" sz="1600" dirty="0" smtClean="0">
                <a:solidFill>
                  <a:srgbClr val="FFFF00"/>
                </a:solidFill>
              </a:rPr>
              <a:t>Brian Roberts</a:t>
            </a:r>
          </a:p>
          <a:p>
            <a:pPr algn="l"/>
            <a:r>
              <a:rPr lang="en-US" sz="1600" dirty="0" smtClean="0">
                <a:solidFill>
                  <a:srgbClr val="FFFF00"/>
                </a:solidFill>
              </a:rPr>
              <a:t>Keenan Cheeks</a:t>
            </a:r>
          </a:p>
        </p:txBody>
      </p:sp>
      <p:sp>
        <p:nvSpPr>
          <p:cNvPr id="8" name="TextBox 7"/>
          <p:cNvSpPr txBox="1"/>
          <p:nvPr/>
        </p:nvSpPr>
        <p:spPr>
          <a:xfrm>
            <a:off x="5315174" y="5653826"/>
            <a:ext cx="3412901" cy="569387"/>
          </a:xfrm>
          <a:prstGeom prst="rect">
            <a:avLst/>
          </a:prstGeom>
          <a:noFill/>
        </p:spPr>
        <p:txBody>
          <a:bodyPr wrap="square" lIns="0" tIns="0" rIns="0" bIns="0" rtlCol="0">
            <a:spAutoFit/>
          </a:bodyPr>
          <a:lstStyle/>
          <a:p>
            <a:pPr lvl="0">
              <a:spcAft>
                <a:spcPts val="600"/>
              </a:spcAft>
              <a:buClr>
                <a:srgbClr val="000000">
                  <a:lumMod val="50000"/>
                  <a:lumOff val="50000"/>
                </a:srgbClr>
              </a:buClr>
            </a:pPr>
            <a:r>
              <a:rPr lang="en-US" sz="1600" dirty="0">
                <a:solidFill>
                  <a:prstClr val="white"/>
                </a:solidFill>
              </a:rPr>
              <a:t>Sponsored by: Danfoss Turbocor</a:t>
            </a:r>
          </a:p>
          <a:p>
            <a:pPr lvl="0">
              <a:spcAft>
                <a:spcPts val="600"/>
              </a:spcAft>
              <a:buClr>
                <a:srgbClr val="000000">
                  <a:lumMod val="50000"/>
                  <a:lumOff val="50000"/>
                </a:srgbClr>
              </a:buClr>
            </a:pPr>
            <a:r>
              <a:rPr lang="en-US" sz="1600" dirty="0">
                <a:solidFill>
                  <a:prstClr val="white"/>
                </a:solidFill>
              </a:rPr>
              <a:t>Advised by: Dr. Shih</a:t>
            </a:r>
          </a:p>
        </p:txBody>
      </p:sp>
    </p:spTree>
    <p:extLst>
      <p:ext uri="{BB962C8B-B14F-4D97-AF65-F5344CB8AC3E}">
        <p14:creationId xmlns:p14="http://schemas.microsoft.com/office/powerpoint/2010/main" val="765092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myRIO</a:t>
            </a:r>
            <a:endParaRPr lang="en-US" sz="3200" b="1" u="sng" dirty="0"/>
          </a:p>
        </p:txBody>
      </p:sp>
      <p:sp>
        <p:nvSpPr>
          <p:cNvPr id="3" name="Content Placeholder 2"/>
          <p:cNvSpPr>
            <a:spLocks noGrp="1"/>
          </p:cNvSpPr>
          <p:nvPr>
            <p:ph idx="1"/>
          </p:nvPr>
        </p:nvSpPr>
        <p:spPr>
          <a:xfrm>
            <a:off x="419099" y="968189"/>
            <a:ext cx="8308975" cy="2182888"/>
          </a:xfrm>
        </p:spPr>
        <p:txBody>
          <a:bodyPr numCol="2">
            <a:normAutofit fontScale="92500" lnSpcReduction="10000"/>
          </a:bodyPr>
          <a:lstStyle/>
          <a:p>
            <a:r>
              <a:rPr lang="en-US" sz="2400" dirty="0" smtClean="0"/>
              <a:t>Versatile I/O</a:t>
            </a:r>
          </a:p>
          <a:p>
            <a:pPr lvl="1"/>
            <a:r>
              <a:rPr lang="en-US" sz="2400" dirty="0" smtClean="0"/>
              <a:t>10 </a:t>
            </a:r>
            <a:r>
              <a:rPr lang="en-US" sz="2400" dirty="0"/>
              <a:t>analog </a:t>
            </a:r>
            <a:r>
              <a:rPr lang="en-US" sz="2400" dirty="0" smtClean="0"/>
              <a:t>inputs</a:t>
            </a:r>
          </a:p>
          <a:p>
            <a:pPr lvl="1"/>
            <a:r>
              <a:rPr lang="en-US" sz="2400" dirty="0" smtClean="0"/>
              <a:t>6 </a:t>
            </a:r>
            <a:r>
              <a:rPr lang="en-US" sz="2400" dirty="0"/>
              <a:t>analog </a:t>
            </a:r>
            <a:r>
              <a:rPr lang="en-US" sz="2400" dirty="0" smtClean="0"/>
              <a:t>outputs</a:t>
            </a:r>
          </a:p>
          <a:p>
            <a:pPr lvl="1"/>
            <a:r>
              <a:rPr lang="en-US" sz="2400" dirty="0" smtClean="0"/>
              <a:t>40 </a:t>
            </a:r>
            <a:r>
              <a:rPr lang="en-US" sz="2400" dirty="0"/>
              <a:t>digital I/O </a:t>
            </a:r>
            <a:r>
              <a:rPr lang="en-US" sz="2400" dirty="0" smtClean="0"/>
              <a:t>lines</a:t>
            </a:r>
          </a:p>
          <a:p>
            <a:r>
              <a:rPr lang="en-US" sz="2400" dirty="0" smtClean="0"/>
              <a:t>256 MB  Internal Memory</a:t>
            </a:r>
          </a:p>
          <a:p>
            <a:r>
              <a:rPr lang="en-US" sz="2400" dirty="0" smtClean="0"/>
              <a:t>USB 2.0 Port </a:t>
            </a:r>
          </a:p>
          <a:p>
            <a:r>
              <a:rPr lang="en-US" sz="2400" dirty="0" smtClean="0"/>
              <a:t>Xilinx </a:t>
            </a:r>
            <a:r>
              <a:rPr lang="en-US" sz="2400" dirty="0"/>
              <a:t>FPGA and dual-core ARM Cortex-A9 </a:t>
            </a:r>
            <a:r>
              <a:rPr lang="en-US" sz="2400" dirty="0" smtClean="0"/>
              <a:t>processor</a:t>
            </a:r>
          </a:p>
          <a:p>
            <a:pPr lvl="1"/>
            <a:r>
              <a:rPr lang="en-US" sz="2400" dirty="0" smtClean="0"/>
              <a:t>667 MHz</a:t>
            </a:r>
            <a:endParaRPr lang="en-US" sz="2400" dirty="0"/>
          </a:p>
          <a:p>
            <a:r>
              <a:rPr lang="en-US" sz="2400" dirty="0"/>
              <a:t>Programmable with LabVIEW or </a:t>
            </a:r>
            <a:r>
              <a:rPr lang="en-US" sz="2400" dirty="0" smtClean="0"/>
              <a:t>C</a:t>
            </a:r>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pic>
        <p:nvPicPr>
          <p:cNvPr id="5" name="Picture 2" descr="MX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726" y="3106930"/>
            <a:ext cx="5209720" cy="2963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68726" y="6082633"/>
            <a:ext cx="5209720" cy="646331"/>
          </a:xfrm>
          <a:prstGeom prst="rect">
            <a:avLst/>
          </a:prstGeom>
        </p:spPr>
        <p:txBody>
          <a:bodyPr wrap="square">
            <a:spAutoFit/>
          </a:bodyPr>
          <a:lstStyle/>
          <a:p>
            <a:pPr algn="ctr"/>
            <a:r>
              <a:rPr lang="en-US" dirty="0"/>
              <a:t>Figure </a:t>
            </a:r>
            <a:r>
              <a:rPr lang="en-US" dirty="0" smtClean="0"/>
              <a:t>9 : myRIO</a:t>
            </a:r>
          </a:p>
          <a:p>
            <a:pPr algn="ctr"/>
            <a:endParaRPr lang="en-US" dirty="0"/>
          </a:p>
        </p:txBody>
      </p:sp>
    </p:spTree>
    <p:extLst>
      <p:ext uri="{BB962C8B-B14F-4D97-AF65-F5344CB8AC3E}">
        <p14:creationId xmlns:p14="http://schemas.microsoft.com/office/powerpoint/2010/main" val="643263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Sensor Calibration</a:t>
            </a:r>
            <a:endParaRPr lang="en-US" sz="3200" b="1"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lgn="just"/>
                <a:r>
                  <a:rPr lang="en-US" sz="2400" dirty="0" smtClean="0"/>
                  <a:t>Will use time on Danfoss test rig to collect </a:t>
                </a:r>
                <a:r>
                  <a:rPr lang="en-US" sz="2400" dirty="0" smtClean="0"/>
                  <a:t>data</a:t>
                </a:r>
              </a:p>
              <a:p>
                <a:pPr lvl="2" algn="just"/>
                <a:r>
                  <a:rPr lang="en-US" sz="2400" dirty="0" smtClean="0"/>
                  <a:t>Attempts have been made to access other facilities as well</a:t>
                </a:r>
              </a:p>
              <a:p>
                <a:pPr lvl="2" algn="just"/>
                <a:endParaRPr lang="en-US" sz="2400" dirty="0" smtClean="0"/>
              </a:p>
              <a:p>
                <a:pPr algn="just"/>
                <a:r>
                  <a:rPr lang="en-US" sz="2400" dirty="0"/>
                  <a:t>Danfoss collects operating data for predetermined conditions</a:t>
                </a:r>
              </a:p>
              <a:p>
                <a:pPr algn="just"/>
                <a:endParaRPr lang="en-US" sz="2400" dirty="0" smtClean="0"/>
              </a:p>
              <a:p>
                <a:pPr algn="just"/>
                <a:r>
                  <a:rPr lang="en-US" sz="2400" dirty="0" smtClean="0"/>
                  <a:t>Using a specialized routine the myRIO will collect data </a:t>
                </a:r>
                <a:r>
                  <a:rPr lang="en-US" sz="2400" dirty="0" smtClean="0"/>
                  <a:t>during these tests</a:t>
                </a:r>
              </a:p>
              <a:p>
                <a:pPr algn="just"/>
                <a:endParaRPr lang="en-US" sz="2400" dirty="0" smtClean="0"/>
              </a:p>
              <a:p>
                <a:pPr algn="just"/>
                <a:r>
                  <a:rPr lang="en-US" sz="2400" dirty="0" smtClean="0"/>
                  <a:t>These two data sets will be compared in order to determine the relationship between V </a:t>
                </a:r>
                <a:r>
                  <a:rPr lang="en-US" sz="2400" dirty="0"/>
                  <a:t>and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𝑚</m:t>
                        </m:r>
                      </m:e>
                    </m:acc>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274" t="-1953" r="-2201" b="-9115"/>
                </a:stretch>
              </a:blipFill>
            </p:spPr>
            <p:txBody>
              <a:bodyPr/>
              <a:lstStyle/>
              <a:p>
                <a:r>
                  <a:rPr lang="en-US">
                    <a:noFill/>
                  </a:rPr>
                  <a:t> </a:t>
                </a:r>
              </a:p>
            </p:txBody>
          </p:sp>
        </mc:Fallback>
      </mc:AlternateContent>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2595045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Future Plans</a:t>
            </a:r>
            <a:endParaRPr lang="en-US" sz="3200" b="1" u="sng" dirty="0"/>
          </a:p>
        </p:txBody>
      </p:sp>
      <p:sp>
        <p:nvSpPr>
          <p:cNvPr id="3" name="Content Placeholder 2"/>
          <p:cNvSpPr>
            <a:spLocks noGrp="1"/>
          </p:cNvSpPr>
          <p:nvPr>
            <p:ph idx="1"/>
          </p:nvPr>
        </p:nvSpPr>
        <p:spPr/>
        <p:txBody>
          <a:bodyPr/>
          <a:lstStyle/>
          <a:p>
            <a:endParaRPr lang="en-US" dirty="0" smtClean="0"/>
          </a:p>
          <a:p>
            <a:endParaRPr lang="en-US" sz="2400" dirty="0" smtClean="0">
              <a:solidFill>
                <a:srgbClr val="0070C0"/>
              </a:solidFill>
            </a:endParaRPr>
          </a:p>
          <a:p>
            <a:endParaRPr lang="en-US" sz="2400" dirty="0">
              <a:solidFill>
                <a:srgbClr val="0070C0"/>
              </a:solidFill>
            </a:endParaRPr>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a:t>
            </a:r>
            <a:r>
              <a:rPr lang="en-US" sz="1400" dirty="0" smtClean="0">
                <a:solidFill>
                  <a:schemeClr val="bg1"/>
                </a:solidFill>
              </a:rPr>
              <a:t>: Keenan Cheeks</a:t>
            </a:r>
          </a:p>
        </p:txBody>
      </p:sp>
      <mc:AlternateContent xmlns:mc="http://schemas.openxmlformats.org/markup-compatibility/2006" xmlns:a14="http://schemas.microsoft.com/office/drawing/2010/main">
        <mc:Choice Requires="a14">
          <p:sp>
            <p:nvSpPr>
              <p:cNvPr id="4" name="TextBox 3"/>
              <p:cNvSpPr txBox="1"/>
              <p:nvPr/>
            </p:nvSpPr>
            <p:spPr>
              <a:xfrm>
                <a:off x="419098" y="1742420"/>
                <a:ext cx="8308976" cy="38779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2800" dirty="0" smtClean="0"/>
                  <a:t>Schedule time in test facility </a:t>
                </a:r>
              </a:p>
              <a:p>
                <a:endParaRPr lang="en-US" sz="2800" dirty="0" smtClean="0"/>
              </a:p>
              <a:p>
                <a:pPr marL="285750" indent="-285750">
                  <a:buFont typeface="Arial" panose="020B0604020202020204" pitchFamily="34" charset="0"/>
                  <a:buChar char="•"/>
                </a:pPr>
                <a:r>
                  <a:rPr lang="en-US" sz="2800" dirty="0" smtClean="0"/>
                  <a:t>Machine and build the mounting clamp</a:t>
                </a: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Create a demo VI</a:t>
                </a:r>
              </a:p>
              <a:p>
                <a:pPr marL="285750" indent="-285750">
                  <a:buFont typeface="Arial" panose="020B0604020202020204" pitchFamily="34" charset="0"/>
                  <a:buChar char="•"/>
                </a:pPr>
                <a:endParaRPr lang="en-US" sz="2800" kern="1200" dirty="0">
                  <a:solidFill>
                    <a:schemeClr val="tx1"/>
                  </a:solidFill>
                </a:endParaRPr>
              </a:p>
              <a:p>
                <a:pPr marL="285750" indent="-285750">
                  <a:buFont typeface="Arial" panose="020B0604020202020204" pitchFamily="34" charset="0"/>
                  <a:buChar char="•"/>
                </a:pPr>
                <a:r>
                  <a:rPr lang="en-US" sz="2800" kern="1200" dirty="0" smtClean="0">
                    <a:solidFill>
                      <a:schemeClr val="tx1"/>
                    </a:solidFill>
                  </a:rPr>
                  <a:t>Define V and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𝑚</m:t>
                        </m:r>
                      </m:e>
                    </m:acc>
                  </m:oMath>
                </a14:m>
                <a:r>
                  <a:rPr lang="en-US" sz="2800" kern="1200" dirty="0" smtClean="0">
                    <a:solidFill>
                      <a:schemeClr val="tx1"/>
                    </a:solidFill>
                  </a:rPr>
                  <a:t> relationship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kern="1200" dirty="0" smtClean="0">
                    <a:solidFill>
                      <a:schemeClr val="tx1"/>
                    </a:solidFill>
                  </a:rPr>
                  <a:t>Integrate into existing hardware</a:t>
                </a:r>
              </a:p>
            </p:txBody>
          </p:sp>
        </mc:Choice>
        <mc:Fallback xmlns="">
          <p:sp>
            <p:nvSpPr>
              <p:cNvPr id="4" name="TextBox 3"/>
              <p:cNvSpPr txBox="1">
                <a:spLocks noRot="1" noChangeAspect="1" noMove="1" noResize="1" noEditPoints="1" noAdjustHandles="1" noChangeArrowheads="1" noChangeShapeType="1" noTextEdit="1"/>
              </p:cNvSpPr>
              <p:nvPr/>
            </p:nvSpPr>
            <p:spPr>
              <a:xfrm>
                <a:off x="419098" y="1742420"/>
                <a:ext cx="8308976" cy="3877985"/>
              </a:xfrm>
              <a:prstGeom prst="rect">
                <a:avLst/>
              </a:prstGeom>
              <a:blipFill rotWithShape="0">
                <a:blip r:embed="rId3"/>
                <a:stretch>
                  <a:fillRect l="-2421" t="-2830" b="-4560"/>
                </a:stretch>
              </a:blipFill>
            </p:spPr>
            <p:txBody>
              <a:bodyPr/>
              <a:lstStyle/>
              <a:p>
                <a:r>
                  <a:rPr lang="en-US">
                    <a:noFill/>
                  </a:rPr>
                  <a:t> </a:t>
                </a:r>
              </a:p>
            </p:txBody>
          </p:sp>
        </mc:Fallback>
      </mc:AlternateContent>
    </p:spTree>
    <p:extLst>
      <p:ext uri="{BB962C8B-B14F-4D97-AF65-F5344CB8AC3E}">
        <p14:creationId xmlns:p14="http://schemas.microsoft.com/office/powerpoint/2010/main" val="158383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Conclusion</a:t>
            </a:r>
            <a:endParaRPr lang="en-US" sz="3200" b="1" u="sng" dirty="0"/>
          </a:p>
        </p:txBody>
      </p:sp>
      <p:sp>
        <p:nvSpPr>
          <p:cNvPr id="10" name="Content Placeholder 9"/>
          <p:cNvSpPr>
            <a:spLocks noGrp="1"/>
          </p:cNvSpPr>
          <p:nvPr>
            <p:ph idx="1"/>
          </p:nvPr>
        </p:nvSpPr>
        <p:spPr/>
        <p:txBody>
          <a:bodyPr/>
          <a:lstStyle/>
          <a:p>
            <a:r>
              <a:rPr lang="en-US" sz="2400" dirty="0" smtClean="0"/>
              <a:t>Danfoss desires the ability to determine real-time efficiency</a:t>
            </a:r>
          </a:p>
          <a:p>
            <a:endParaRPr lang="en-US" sz="2400" dirty="0"/>
          </a:p>
          <a:p>
            <a:r>
              <a:rPr lang="en-US" sz="2400" dirty="0" smtClean="0"/>
              <a:t>In order to fulfill this request a mass flow sensor needs to be added to the system</a:t>
            </a:r>
          </a:p>
          <a:p>
            <a:endParaRPr lang="en-US" sz="2400" dirty="0" smtClean="0"/>
          </a:p>
          <a:p>
            <a:r>
              <a:rPr lang="en-US" sz="2400" dirty="0" smtClean="0"/>
              <a:t>An Ultrasonic mass flow sensor meets the requirements</a:t>
            </a:r>
          </a:p>
          <a:p>
            <a:endParaRPr lang="en-US" sz="2400" dirty="0"/>
          </a:p>
          <a:p>
            <a:r>
              <a:rPr lang="en-US" sz="2400" dirty="0" smtClean="0"/>
              <a:t>Data analysis </a:t>
            </a:r>
            <a:r>
              <a:rPr lang="en-US" sz="2400" dirty="0" smtClean="0"/>
              <a:t>process has </a:t>
            </a:r>
            <a:r>
              <a:rPr lang="en-US" sz="2400" smtClean="0"/>
              <a:t>been initiated.</a:t>
            </a:r>
            <a:endParaRPr lang="en-US" sz="2400" dirty="0" smtClean="0"/>
          </a:p>
          <a:p>
            <a:endParaRPr lang="en-US" sz="2000" dirty="0"/>
          </a:p>
          <a:p>
            <a:endParaRPr lang="en-US" sz="2000" dirty="0" smtClean="0"/>
          </a:p>
          <a:p>
            <a:endParaRPr lang="en-US" sz="2000" dirty="0" smtClean="0"/>
          </a:p>
          <a:p>
            <a:endParaRPr lang="en-US" sz="2000" dirty="0" smtClean="0"/>
          </a:p>
        </p:txBody>
      </p:sp>
      <p:sp>
        <p:nvSpPr>
          <p:cNvPr id="11" name="TextBox 10"/>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a:t>
            </a:r>
            <a:r>
              <a:rPr lang="en-US" sz="1400" dirty="0" smtClean="0">
                <a:solidFill>
                  <a:schemeClr val="bg1"/>
                </a:solidFill>
              </a:rPr>
              <a:t>: Keenan Cheeks</a:t>
            </a:r>
            <a:endParaRPr lang="en-US" sz="1400" dirty="0" smtClean="0">
              <a:solidFill>
                <a:schemeClr val="bg1"/>
              </a:solidFill>
            </a:endParaRPr>
          </a:p>
        </p:txBody>
      </p:sp>
    </p:spTree>
    <p:extLst>
      <p:ext uri="{BB962C8B-B14F-4D97-AF65-F5344CB8AC3E}">
        <p14:creationId xmlns:p14="http://schemas.microsoft.com/office/powerpoint/2010/main" val="1408009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2884" y="641445"/>
            <a:ext cx="2237792" cy="430887"/>
          </a:xfrm>
          <a:prstGeom prst="rect">
            <a:avLst/>
          </a:prstGeom>
          <a:noFill/>
        </p:spPr>
        <p:txBody>
          <a:bodyPr wrap="none" lIns="0" tIns="0" rIns="0" bIns="0" rtlCol="0">
            <a:spAutoFit/>
          </a:bodyPr>
          <a:lstStyle/>
          <a:p>
            <a:r>
              <a:rPr lang="en-US" sz="2800" b="1" dirty="0" smtClean="0"/>
              <a:t>Questions?</a:t>
            </a:r>
          </a:p>
        </p:txBody>
      </p:sp>
    </p:spTree>
    <p:extLst>
      <p:ext uri="{BB962C8B-B14F-4D97-AF65-F5344CB8AC3E}">
        <p14:creationId xmlns:p14="http://schemas.microsoft.com/office/powerpoint/2010/main" val="709598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References</a:t>
            </a:r>
            <a:endParaRPr lang="en-US" b="1" u="sng" dirty="0"/>
          </a:p>
        </p:txBody>
      </p:sp>
      <p:sp>
        <p:nvSpPr>
          <p:cNvPr id="3" name="Content Placeholder 2"/>
          <p:cNvSpPr>
            <a:spLocks noGrp="1"/>
          </p:cNvSpPr>
          <p:nvPr>
            <p:ph idx="1"/>
          </p:nvPr>
        </p:nvSpPr>
        <p:spPr/>
        <p:txBody>
          <a:bodyPr/>
          <a:lstStyle/>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://www.gemeasurement.com/flow-measurement/ultrasonic-liquid/transport-pt878-portable-ultrasonic-liquid-flow-meter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Ge </a:t>
            </a:r>
            <a:r>
              <a:rPr lang="en-US" dirty="0" err="1">
                <a:latin typeface="Calibri" panose="020F0502020204030204" pitchFamily="34" charset="0"/>
                <a:ea typeface="Calibri" panose="020F0502020204030204" pitchFamily="34" charset="0"/>
                <a:cs typeface="Times New Roman" panose="02020603050405020304" pitchFamily="18" charset="0"/>
              </a:rPr>
              <a:t>Panametrics</a:t>
            </a:r>
            <a:r>
              <a:rPr lang="en-US" dirty="0">
                <a:latin typeface="Calibri" panose="020F0502020204030204" pitchFamily="34" charset="0"/>
                <a:ea typeface="Calibri" panose="020F0502020204030204" pitchFamily="34" charset="0"/>
                <a:cs typeface="Times New Roman" panose="02020603050405020304" pitchFamily="18" charset="0"/>
              </a:rPr>
              <a:t> PT878</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://www.sierrainstruments.com/products/210Prod.html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Sierra </a:t>
            </a:r>
            <a:r>
              <a:rPr lang="en-US" dirty="0" err="1">
                <a:latin typeface="Calibri" panose="020F0502020204030204" pitchFamily="34" charset="0"/>
                <a:ea typeface="Calibri" panose="020F0502020204030204" pitchFamily="34" charset="0"/>
                <a:cs typeface="Times New Roman" panose="02020603050405020304" pitchFamily="18" charset="0"/>
              </a:rPr>
              <a:t>InnovaSonic</a:t>
            </a:r>
            <a:r>
              <a:rPr lang="en-US" dirty="0">
                <a:latin typeface="Calibri" panose="020F0502020204030204" pitchFamily="34" charset="0"/>
                <a:ea typeface="Calibri" panose="020F0502020204030204" pitchFamily="34" charset="0"/>
                <a:cs typeface="Times New Roman" panose="02020603050405020304" pitchFamily="18" charset="0"/>
              </a:rPr>
              <a:t> 210i</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://www.ecefast.com.au/media/blfa_files/TDS-100Fmanual_ece.pdf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Dalian </a:t>
            </a:r>
            <a:r>
              <a:rPr lang="en-US" dirty="0" err="1">
                <a:latin typeface="Calibri" panose="020F0502020204030204" pitchFamily="34" charset="0"/>
                <a:ea typeface="Calibri" panose="020F0502020204030204" pitchFamily="34" charset="0"/>
                <a:cs typeface="Times New Roman" panose="02020603050405020304" pitchFamily="18" charset="0"/>
              </a:rPr>
              <a:t>Hipeak</a:t>
            </a:r>
            <a:r>
              <a:rPr lang="en-US" dirty="0">
                <a:latin typeface="Calibri" panose="020F0502020204030204" pitchFamily="34" charset="0"/>
                <a:ea typeface="Calibri" panose="020F0502020204030204" pitchFamily="34" charset="0"/>
                <a:cs typeface="Times New Roman" panose="02020603050405020304" pitchFamily="18" charset="0"/>
              </a:rPr>
              <a:t> TDS-100F</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
            </a: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www.greyline.com/ttfm10.htm</a:t>
            </a:r>
            <a:endPar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err="1">
                <a:latin typeface="Calibri" panose="020F0502020204030204" pitchFamily="34" charset="0"/>
                <a:ea typeface="Calibri" panose="020F0502020204030204" pitchFamily="34" charset="0"/>
                <a:cs typeface="Times New Roman" panose="02020603050405020304" pitchFamily="18" charset="0"/>
              </a:rPr>
              <a:t>Greyline</a:t>
            </a:r>
            <a:r>
              <a:rPr lang="en-US" dirty="0">
                <a:latin typeface="Calibri" panose="020F0502020204030204" pitchFamily="34" charset="0"/>
                <a:ea typeface="Calibri" panose="020F0502020204030204" pitchFamily="34" charset="0"/>
                <a:cs typeface="Times New Roman" panose="02020603050405020304" pitchFamily="18" charset="0"/>
              </a:rPr>
              <a:t> TTFM 1.0</a:t>
            </a:r>
          </a:p>
          <a:p>
            <a:pPr marL="0">
              <a:lnSpc>
                <a:spcPct val="107000"/>
              </a:lnSpc>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http</a:t>
            </a:r>
            <a:r>
              <a:rPr lang="en-US" dirty="0">
                <a:latin typeface="Calibri" panose="020F0502020204030204" pitchFamily="34" charset="0"/>
                <a:ea typeface="Calibri" panose="020F0502020204030204" pitchFamily="34" charset="0"/>
                <a:cs typeface="Times New Roman" panose="02020603050405020304" pitchFamily="18" charset="0"/>
                <a:hlinkClick r:id="rId7"/>
              </a:rPr>
              <a:t>://</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www.us.endress.com/en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General </a:t>
            </a:r>
            <a:r>
              <a:rPr lang="en-US" dirty="0" err="1" smtClean="0">
                <a:latin typeface="Calibri" panose="020F0502020204030204" pitchFamily="34" charset="0"/>
                <a:ea typeface="Calibri" panose="020F0502020204030204" pitchFamily="34" charset="0"/>
                <a:cs typeface="Times New Roman" panose="02020603050405020304" pitchFamily="18" charset="0"/>
              </a:rPr>
              <a:t>Massflow</a:t>
            </a:r>
            <a:r>
              <a:rPr lang="en-US" dirty="0" smtClean="0">
                <a:latin typeface="Calibri" panose="020F0502020204030204" pitchFamily="34" charset="0"/>
                <a:ea typeface="Calibri" panose="020F0502020204030204" pitchFamily="34" charset="0"/>
                <a:cs typeface="Times New Roman" panose="02020603050405020304" pitchFamily="18" charset="0"/>
              </a:rPr>
              <a:t> Sensor information</a:t>
            </a:r>
          </a:p>
          <a:p>
            <a:pPr marL="0">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8"/>
              </a:rPr>
              <a:t>http://www.cdiweb.com/Manufacturers/sensata/FP/Pressure_Transducer-Transmitter/?</a:t>
            </a:r>
            <a:r>
              <a:rPr lang="en-US" dirty="0" smtClean="0">
                <a:latin typeface="Calibri" panose="020F0502020204030204" pitchFamily="34" charset="0"/>
                <a:ea typeface="Calibri" panose="020F0502020204030204" pitchFamily="34" charset="0"/>
                <a:cs typeface="Times New Roman" panose="02020603050405020304" pitchFamily="18" charset="0"/>
                <a:hlinkClick r:id="rId8"/>
              </a:rPr>
              <a:t>type=94&amp;manf=512&amp;cate=512:10&amp;NavType=2#null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TI 112CP3-4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451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Danfoss Turbocor </a:t>
            </a:r>
            <a:endParaRPr lang="en-US" sz="3200" b="1" u="sng" dirty="0"/>
          </a:p>
        </p:txBody>
      </p:sp>
      <p:sp>
        <p:nvSpPr>
          <p:cNvPr id="3" name="Content Placeholder 2"/>
          <p:cNvSpPr>
            <a:spLocks noGrp="1"/>
          </p:cNvSpPr>
          <p:nvPr>
            <p:ph idx="1"/>
          </p:nvPr>
        </p:nvSpPr>
        <p:spPr>
          <a:xfrm>
            <a:off x="419101" y="1341438"/>
            <a:ext cx="4714212" cy="4441176"/>
          </a:xfrm>
        </p:spPr>
        <p:txBody>
          <a:bodyPr>
            <a:normAutofit/>
          </a:bodyPr>
          <a:lstStyle/>
          <a:p>
            <a:pPr algn="just"/>
            <a:r>
              <a:rPr lang="en-US" sz="2000" dirty="0"/>
              <a:t>Danfoss Turbocor is the world leader in oil-free centrifugal </a:t>
            </a:r>
            <a:r>
              <a:rPr lang="en-US" sz="2000" dirty="0" smtClean="0"/>
              <a:t>compressors.</a:t>
            </a:r>
          </a:p>
          <a:p>
            <a:pPr algn="just"/>
            <a:endParaRPr lang="en-US" sz="2000" dirty="0"/>
          </a:p>
          <a:p>
            <a:pPr algn="just"/>
            <a:r>
              <a:rPr lang="en-US" sz="2000" dirty="0" smtClean="0"/>
              <a:t>Danfoss Turbocor is currently only able to measure compressor efficiency on site.</a:t>
            </a:r>
          </a:p>
          <a:p>
            <a:pPr marL="0" indent="0" algn="just">
              <a:buNone/>
            </a:pPr>
            <a:endParaRPr lang="en-US" sz="2000" dirty="0" smtClean="0"/>
          </a:p>
          <a:p>
            <a:pPr algn="just"/>
            <a:r>
              <a:rPr lang="en-US" sz="2000" dirty="0" smtClean="0"/>
              <a:t>Mass Flow of the refrigerant is necessary to calculate efficiency.</a:t>
            </a:r>
          </a:p>
          <a:p>
            <a:pPr algn="just"/>
            <a:endParaRPr lang="en-US" sz="2000" dirty="0"/>
          </a:p>
          <a:p>
            <a:pPr marL="0" indent="0" algn="just">
              <a:buNone/>
            </a:pPr>
            <a:endParaRPr lang="en-US" sz="2000" dirty="0"/>
          </a:p>
          <a:p>
            <a:pPr marL="0" indent="0" algn="just">
              <a:buNone/>
            </a:pPr>
            <a:endParaRPr lang="en-US" sz="2000" dirty="0" smtClean="0"/>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49" y="2207263"/>
            <a:ext cx="3594764" cy="2696072"/>
          </a:xfrm>
          <a:prstGeom prst="rect">
            <a:avLst/>
          </a:prstGeom>
        </p:spPr>
      </p:pic>
      <p:sp>
        <p:nvSpPr>
          <p:cNvPr id="5" name="TextBox 4"/>
          <p:cNvSpPr txBox="1"/>
          <p:nvPr/>
        </p:nvSpPr>
        <p:spPr>
          <a:xfrm>
            <a:off x="5380386" y="4903335"/>
            <a:ext cx="3594764" cy="300082"/>
          </a:xfrm>
          <a:prstGeom prst="rect">
            <a:avLst/>
          </a:prstGeom>
          <a:noFill/>
        </p:spPr>
        <p:txBody>
          <a:bodyPr wrap="square" rtlCol="0">
            <a:spAutoFit/>
          </a:bodyPr>
          <a:lstStyle/>
          <a:p>
            <a:r>
              <a:rPr lang="en-US" sz="1350" dirty="0"/>
              <a:t>Figure 1: </a:t>
            </a:r>
            <a:r>
              <a:rPr lang="en-US" sz="1350" dirty="0" err="1"/>
              <a:t>Endress</a:t>
            </a:r>
            <a:r>
              <a:rPr lang="en-US" sz="1350" dirty="0"/>
              <a:t>-Hauser flow meter</a:t>
            </a:r>
          </a:p>
        </p:txBody>
      </p:sp>
      <p:sp>
        <p:nvSpPr>
          <p:cNvPr id="13" name="TextBox 12"/>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Tree>
    <p:extLst>
      <p:ext uri="{BB962C8B-B14F-4D97-AF65-F5344CB8AC3E}">
        <p14:creationId xmlns:p14="http://schemas.microsoft.com/office/powerpoint/2010/main" val="1840559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Problem Definition </a:t>
            </a:r>
            <a:endParaRPr lang="en-US" sz="3200" b="1" u="sng" dirty="0"/>
          </a:p>
        </p:txBody>
      </p:sp>
      <p:sp>
        <p:nvSpPr>
          <p:cNvPr id="3" name="Content Placeholder 2"/>
          <p:cNvSpPr>
            <a:spLocks noGrp="1"/>
          </p:cNvSpPr>
          <p:nvPr>
            <p:ph idx="1"/>
          </p:nvPr>
        </p:nvSpPr>
        <p:spPr/>
        <p:txBody>
          <a:bodyPr/>
          <a:lstStyle/>
          <a:p>
            <a:pPr algn="just"/>
            <a:endParaRPr lang="en-US" sz="2400" dirty="0" smtClean="0"/>
          </a:p>
          <a:p>
            <a:endParaRPr lang="en-US" dirty="0"/>
          </a:p>
        </p:txBody>
      </p:sp>
      <p:sp>
        <p:nvSpPr>
          <p:cNvPr id="7" name="TextBox 6"/>
          <p:cNvSpPr txBox="1"/>
          <p:nvPr/>
        </p:nvSpPr>
        <p:spPr>
          <a:xfrm>
            <a:off x="2915383" y="6508664"/>
            <a:ext cx="2579426" cy="430887"/>
          </a:xfrm>
          <a:prstGeom prst="rect">
            <a:avLst/>
          </a:prstGeom>
          <a:noFill/>
        </p:spPr>
        <p:txBody>
          <a:bodyPr wrap="square" lIns="0" tIns="0" rIns="0" bIns="0" rtlCol="0">
            <a:spAutoFit/>
          </a:bodyPr>
          <a:lstStyle/>
          <a:p>
            <a:r>
              <a:rPr lang="en-US" sz="1400" dirty="0">
                <a:solidFill>
                  <a:schemeClr val="bg1"/>
                </a:solidFill>
              </a:rPr>
              <a:t>Presenter : Keenan Cheeks</a:t>
            </a:r>
          </a:p>
          <a:p>
            <a:endParaRPr lang="en-US" sz="1400" dirty="0" smtClean="0">
              <a:solidFill>
                <a:schemeClr val="bg1"/>
              </a:solidFill>
            </a:endParaRPr>
          </a:p>
        </p:txBody>
      </p:sp>
      <p:sp>
        <p:nvSpPr>
          <p:cNvPr id="5" name="TextBox 4"/>
          <p:cNvSpPr txBox="1"/>
          <p:nvPr/>
        </p:nvSpPr>
        <p:spPr>
          <a:xfrm>
            <a:off x="419099" y="1648326"/>
            <a:ext cx="8308975" cy="3323987"/>
          </a:xfrm>
          <a:prstGeom prst="rect">
            <a:avLst/>
          </a:prstGeom>
          <a:noFill/>
        </p:spPr>
        <p:txBody>
          <a:bodyPr wrap="square" lIns="0" tIns="0" rIns="0" bIns="0" rtlCol="0">
            <a:spAutoFit/>
          </a:bodyPr>
          <a:lstStyle/>
          <a:p>
            <a:pPr algn="just"/>
            <a:endParaRPr lang="en-US" b="1" u="sng" dirty="0" smtClean="0"/>
          </a:p>
          <a:p>
            <a:pPr algn="just"/>
            <a:endParaRPr lang="en-US" b="1" u="sng" dirty="0"/>
          </a:p>
          <a:p>
            <a:pPr algn="just"/>
            <a:r>
              <a:rPr lang="en-US" b="1" u="sng" dirty="0" smtClean="0"/>
              <a:t>Need </a:t>
            </a:r>
            <a:r>
              <a:rPr lang="en-US" b="1" u="sng" dirty="0"/>
              <a:t>Statement</a:t>
            </a:r>
            <a:r>
              <a:rPr lang="en-US" dirty="0"/>
              <a:t>: Turbocor seeks to add value to their existing product in order to compete with emerging technologies by determining real time efficiency at </a:t>
            </a:r>
            <a:r>
              <a:rPr lang="en-US" dirty="0" smtClean="0"/>
              <a:t>existing application </a:t>
            </a:r>
            <a:r>
              <a:rPr lang="en-US" dirty="0"/>
              <a:t>sites</a:t>
            </a:r>
            <a:r>
              <a:rPr lang="en-US" dirty="0" smtClean="0"/>
              <a:t>.</a:t>
            </a:r>
          </a:p>
          <a:p>
            <a:pPr algn="just"/>
            <a:endParaRPr lang="en-US" dirty="0"/>
          </a:p>
          <a:p>
            <a:pPr algn="just"/>
            <a:endParaRPr lang="en-US" dirty="0" smtClean="0"/>
          </a:p>
          <a:p>
            <a:pPr algn="just"/>
            <a:endParaRPr lang="en-US" dirty="0"/>
          </a:p>
          <a:p>
            <a:pPr algn="just"/>
            <a:endParaRPr lang="en-US" dirty="0"/>
          </a:p>
          <a:p>
            <a:pPr algn="just"/>
            <a:endParaRPr lang="en-US" dirty="0"/>
          </a:p>
          <a:p>
            <a:pPr algn="just"/>
            <a:r>
              <a:rPr lang="en-US" dirty="0"/>
              <a:t> </a:t>
            </a:r>
            <a:r>
              <a:rPr lang="en-US" b="1" u="sng" dirty="0"/>
              <a:t>Goal Statement</a:t>
            </a:r>
            <a:r>
              <a:rPr lang="en-US" dirty="0"/>
              <a:t>: </a:t>
            </a:r>
            <a:r>
              <a:rPr lang="en-US" dirty="0" smtClean="0"/>
              <a:t>Integrate externally mounted </a:t>
            </a:r>
            <a:r>
              <a:rPr lang="en-US" dirty="0"/>
              <a:t>mass flow sensor to aid in measuring real time </a:t>
            </a:r>
            <a:r>
              <a:rPr lang="en-US" dirty="0" smtClean="0">
                <a:solidFill>
                  <a:srgbClr val="FF0000"/>
                </a:solidFill>
              </a:rPr>
              <a:t>efficiency (COP)</a:t>
            </a:r>
            <a:r>
              <a:rPr lang="en-US" dirty="0" smtClean="0"/>
              <a:t> </a:t>
            </a:r>
            <a:r>
              <a:rPr lang="en-US" dirty="0"/>
              <a:t>of Turbocor </a:t>
            </a:r>
            <a:r>
              <a:rPr lang="en-US" dirty="0" smtClean="0"/>
              <a:t>compressors</a:t>
            </a:r>
            <a:r>
              <a:rPr lang="en-US" dirty="0"/>
              <a:t>.</a:t>
            </a:r>
          </a:p>
        </p:txBody>
      </p:sp>
    </p:spTree>
    <p:extLst>
      <p:ext uri="{BB962C8B-B14F-4D97-AF65-F5344CB8AC3E}">
        <p14:creationId xmlns:p14="http://schemas.microsoft.com/office/powerpoint/2010/main" val="1595154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Thermodynamic Principles</a:t>
            </a:r>
            <a:endParaRPr lang="en-US" sz="3200" b="1" u="sng" dirty="0"/>
          </a:p>
        </p:txBody>
      </p:sp>
      <p:sp>
        <p:nvSpPr>
          <p:cNvPr id="3" name="Content Placeholder 2"/>
          <p:cNvSpPr>
            <a:spLocks noGrp="1"/>
          </p:cNvSpPr>
          <p:nvPr>
            <p:ph idx="1"/>
          </p:nvPr>
        </p:nvSpPr>
        <p:spPr/>
        <p:txBody>
          <a:bodyPr/>
          <a:lstStyle/>
          <a:p>
            <a:pPr algn="just"/>
            <a:endParaRPr lang="en-US" sz="2400" dirty="0" smtClean="0"/>
          </a:p>
          <a:p>
            <a:endParaRPr lang="en-US"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pic>
        <p:nvPicPr>
          <p:cNvPr id="5" name="Picture 4"/>
          <p:cNvPicPr>
            <a:picLocks noChangeAspect="1"/>
          </p:cNvPicPr>
          <p:nvPr/>
        </p:nvPicPr>
        <p:blipFill>
          <a:blip r:embed="rId3"/>
          <a:stretch>
            <a:fillRect/>
          </a:stretch>
        </p:blipFill>
        <p:spPr>
          <a:xfrm>
            <a:off x="1194252" y="1465888"/>
            <a:ext cx="7344379" cy="403254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9027" r="729" b="4861"/>
          <a:stretch/>
        </p:blipFill>
        <p:spPr>
          <a:xfrm>
            <a:off x="941385" y="1231275"/>
            <a:ext cx="7264401" cy="4726052"/>
          </a:xfrm>
          <a:prstGeom prst="rect">
            <a:avLst/>
          </a:prstGeom>
        </p:spPr>
      </p:pic>
      <p:sp>
        <p:nvSpPr>
          <p:cNvPr id="9" name="TextBox 8"/>
          <p:cNvSpPr txBox="1"/>
          <p:nvPr/>
        </p:nvSpPr>
        <p:spPr>
          <a:xfrm>
            <a:off x="3069059" y="6021388"/>
            <a:ext cx="3594764" cy="300082"/>
          </a:xfrm>
          <a:prstGeom prst="rect">
            <a:avLst/>
          </a:prstGeom>
          <a:noFill/>
        </p:spPr>
        <p:txBody>
          <a:bodyPr wrap="square" rtlCol="0">
            <a:spAutoFit/>
          </a:bodyPr>
          <a:lstStyle/>
          <a:p>
            <a:pPr algn="ctr"/>
            <a:r>
              <a:rPr lang="en-US" sz="1350" dirty="0"/>
              <a:t>Figure </a:t>
            </a:r>
            <a:r>
              <a:rPr lang="en-US" sz="1350" dirty="0" smtClean="0"/>
              <a:t>2: System Diagram</a:t>
            </a:r>
            <a:endParaRPr lang="en-US" sz="1350" dirty="0"/>
          </a:p>
        </p:txBody>
      </p:sp>
      <p:sp>
        <p:nvSpPr>
          <p:cNvPr id="10" name="TextBox 9"/>
          <p:cNvSpPr txBox="1"/>
          <p:nvPr/>
        </p:nvSpPr>
        <p:spPr>
          <a:xfrm>
            <a:off x="2776203" y="6021388"/>
            <a:ext cx="3594764" cy="300082"/>
          </a:xfrm>
          <a:prstGeom prst="rect">
            <a:avLst/>
          </a:prstGeom>
          <a:noFill/>
        </p:spPr>
        <p:txBody>
          <a:bodyPr wrap="square" rtlCol="0">
            <a:spAutoFit/>
          </a:bodyPr>
          <a:lstStyle/>
          <a:p>
            <a:pPr algn="ctr"/>
            <a:r>
              <a:rPr lang="en-US" sz="1350" dirty="0"/>
              <a:t>Figure </a:t>
            </a:r>
            <a:r>
              <a:rPr lang="en-US" sz="1350" dirty="0" smtClean="0"/>
              <a:t>3: Cycle T-s Diagram</a:t>
            </a:r>
            <a:endParaRPr lang="en-US" sz="1350" dirty="0"/>
          </a:p>
        </p:txBody>
      </p:sp>
    </p:spTree>
    <p:extLst>
      <p:ext uri="{BB962C8B-B14F-4D97-AF65-F5344CB8AC3E}">
        <p14:creationId xmlns:p14="http://schemas.microsoft.com/office/powerpoint/2010/main" val="344941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Thermodynamic Principles</a:t>
            </a:r>
            <a:endParaRPr lang="en-US" sz="3200"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2067" y="1178804"/>
                <a:ext cx="4226052" cy="4679950"/>
              </a:xfrm>
            </p:spPr>
            <p:txBody>
              <a:bodyPr/>
              <a:lstStyle/>
              <a:p>
                <a:endParaRPr lang="en-US" dirty="0" smtClean="0"/>
              </a:p>
              <a:p>
                <a14:m>
                  <m:oMath xmlns:m="http://schemas.openxmlformats.org/officeDocument/2006/math">
                    <m:r>
                      <a:rPr lang="en-US" sz="2800" b="0" i="1" smtClean="0">
                        <a:latin typeface="Cambria Math" panose="02040503050406030204" pitchFamily="18" charset="0"/>
                      </a:rPr>
                      <m:t>𝐶𝑂𝑃</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𝑖𝑛</m:t>
                            </m:r>
                            <m:r>
                              <a:rPr lang="en-US" sz="2800" b="0" i="1" smtClean="0">
                                <a:latin typeface="Cambria Math" panose="02040503050406030204" pitchFamily="18" charset="0"/>
                              </a:rPr>
                              <m:t>,</m:t>
                            </m:r>
                            <m:r>
                              <a:rPr lang="en-US" sz="2800" b="0" i="1" smtClean="0">
                                <a:latin typeface="Cambria Math" panose="02040503050406030204" pitchFamily="18" charset="0"/>
                              </a:rPr>
                              <m:t>𝑐𝑜𝑚𝑝</m:t>
                            </m:r>
                          </m:sub>
                        </m:sSub>
                      </m:num>
                      <m:den>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solidFill>
                                  <a:srgbClr val="0070C0"/>
                                </a:solidFill>
                                <a:latin typeface="Cambria Math" panose="02040503050406030204" pitchFamily="18" charset="0"/>
                              </a:rPr>
                              <m:t>𝑤</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𝑐</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solidFill>
                                  <a:srgbClr val="0070C0"/>
                                </a:solidFill>
                                <a:latin typeface="Cambria Math" panose="02040503050406030204" pitchFamily="18" charset="0"/>
                                <a:ea typeface="Cambria Math" panose="02040503050406030204" pitchFamily="18" charset="0"/>
                              </a:rPr>
                              <m:t>𝑤</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𝑖𝑛</m:t>
                            </m:r>
                            <m:r>
                              <a:rPr lang="en-US" sz="2800" b="0" i="1" smtClean="0">
                                <a:solidFill>
                                  <a:schemeClr val="tx1"/>
                                </a:solidFill>
                                <a:latin typeface="Cambria Math" panose="02040503050406030204" pitchFamily="18" charset="0"/>
                                <a:ea typeface="Cambria Math" panose="02040503050406030204" pitchFamily="18" charset="0"/>
                              </a:rPr>
                              <m:t> −</m:t>
                            </m:r>
                          </m:sub>
                        </m:sSub>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𝑇</m:t>
                            </m:r>
                          </m:e>
                          <m:sub>
                            <m:r>
                              <a:rPr lang="en-US" sz="2800" i="1">
                                <a:solidFill>
                                  <a:srgbClr val="0070C0"/>
                                </a:solidFill>
                                <a:latin typeface="Cambria Math" panose="02040503050406030204" pitchFamily="18" charset="0"/>
                                <a:ea typeface="Cambria Math" panose="02040503050406030204" pitchFamily="18" charset="0"/>
                              </a:rPr>
                              <m:t>𝑤</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𝑜𝑢𝑡</m:t>
                            </m:r>
                            <m:r>
                              <a:rPr lang="en-US" sz="2800" i="1">
                                <a:latin typeface="Cambria Math" panose="02040503050406030204" pitchFamily="18" charset="0"/>
                                <a:ea typeface="Cambria Math" panose="02040503050406030204" pitchFamily="18" charset="0"/>
                              </a:rPr>
                              <m:t> </m:t>
                            </m:r>
                          </m:sub>
                        </m:sSub>
                        <m:r>
                          <a:rPr lang="en-US" sz="2800" b="0" i="1" smtClean="0">
                            <a:latin typeface="Cambria Math" panose="02040503050406030204" pitchFamily="18" charset="0"/>
                            <a:ea typeface="Cambria Math" panose="02040503050406030204" pitchFamily="18" charset="0"/>
                          </a:rPr>
                          <m:t>)</m:t>
                        </m:r>
                      </m:den>
                    </m:f>
                  </m:oMath>
                </a14:m>
                <a:endParaRPr lang="en-US" sz="2400" i="1" dirty="0" smtClean="0">
                  <a:latin typeface="Cambria Math" panose="02040503050406030204" pitchFamily="18" charset="0"/>
                </a:endParaRPr>
              </a:p>
              <a:p>
                <a:endParaRPr lang="en-US" sz="2400" i="1" dirty="0" smtClean="0">
                  <a:latin typeface="Cambria Math" panose="02040503050406030204" pitchFamily="18" charset="0"/>
                </a:endParaRPr>
              </a:p>
              <a:p>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𝑊</m:t>
                            </m:r>
                          </m:e>
                        </m:acc>
                      </m:e>
                      <m:sub>
                        <m:r>
                          <a:rPr lang="en-US" sz="2400" i="1">
                            <a:latin typeface="Cambria Math" panose="02040503050406030204" pitchFamily="18" charset="0"/>
                          </a:rPr>
                          <m:t>𝑜𝑢𝑡</m:t>
                        </m:r>
                        <m:r>
                          <a:rPr lang="en-US" sz="2400" i="1">
                            <a:latin typeface="Cambria Math" panose="02040503050406030204" pitchFamily="18" charset="0"/>
                          </a:rPr>
                          <m:t>,</m:t>
                        </m:r>
                        <m:r>
                          <a:rPr lang="en-US" sz="2400" i="1">
                            <a:latin typeface="Cambria Math" panose="02040503050406030204" pitchFamily="18" charset="0"/>
                          </a:rPr>
                          <m:t>𝑐𝑜𝑚𝑝</m:t>
                        </m:r>
                      </m:sub>
                    </m:sSub>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𝑖𝑛</m:t>
                            </m:r>
                            <m:r>
                              <a:rPr lang="en-US" sz="2400" i="1">
                                <a:latin typeface="Cambria Math" panose="02040503050406030204" pitchFamily="18" charset="0"/>
                              </a:rPr>
                              <m:t>,</m:t>
                            </m:r>
                            <m:r>
                              <a:rPr lang="en-US" sz="2400" i="1">
                                <a:solidFill>
                                  <a:srgbClr val="FF0000"/>
                                </a:solidFill>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𝑜𝑢𝑡</m:t>
                            </m:r>
                            <m:r>
                              <a:rPr lang="en-US" sz="2400" i="1">
                                <a:latin typeface="Cambria Math" panose="02040503050406030204" pitchFamily="18" charset="0"/>
                              </a:rPr>
                              <m:t>,</m:t>
                            </m:r>
                            <m:r>
                              <a:rPr lang="en-US" sz="2400" i="1">
                                <a:solidFill>
                                  <a:srgbClr val="FF0000"/>
                                </a:solidFill>
                                <a:latin typeface="Cambria Math" panose="02040503050406030204" pitchFamily="18" charset="0"/>
                              </a:rPr>
                              <m:t>𝑅</m:t>
                            </m:r>
                          </m:sub>
                        </m:sSub>
                      </m:e>
                    </m:d>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e>
                      <m:sub>
                        <m:r>
                          <a:rPr lang="en-US" sz="2400" i="1">
                            <a:solidFill>
                              <a:srgbClr val="FF0000"/>
                            </a:solidFill>
                            <a:latin typeface="Cambria Math" panose="02040503050406030204" pitchFamily="18" charset="0"/>
                          </a:rPr>
                          <m:t>𝑅</m:t>
                        </m:r>
                      </m:sub>
                    </m:sSub>
                  </m:oMath>
                </a14:m>
                <a:endParaRPr lang="en-US" sz="2400" dirty="0" smtClean="0">
                  <a:solidFill>
                    <a:srgbClr val="FF0000"/>
                  </a:solidFill>
                </a:endParaRPr>
              </a:p>
              <a:p>
                <a:endParaRPr lang="en-US" sz="2400" dirty="0" smtClean="0"/>
              </a:p>
              <a:p>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e>
                      <m:sub>
                        <m:r>
                          <a:rPr lang="en-US" sz="2400" b="0" i="1" smtClean="0">
                            <a:latin typeface="Cambria Math" panose="02040503050406030204" pitchFamily="18" charset="0"/>
                          </a:rPr>
                          <m:t>𝑒𝑣𝑎𝑝</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𝑖𝑠𝑒𝑛𝑡𝑟𝑜𝑝𝑖𝑐</m:t>
                        </m:r>
                      </m:sub>
                    </m:sSub>
                  </m:oMath>
                </a14:m>
                <a:endParaRPr lang="en-US" sz="2400" b="0" dirty="0" smtClean="0">
                  <a:ea typeface="Cambria Math" panose="02040503050406030204" pitchFamily="18" charset="0"/>
                </a:endParaRPr>
              </a:p>
              <a:p>
                <a:endParaRPr lang="en-US" sz="2400" dirty="0" smtClean="0"/>
              </a:p>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𝜂</m:t>
                        </m:r>
                      </m:e>
                      <m:sub>
                        <m:r>
                          <a:rPr lang="en-US" sz="2400" b="0" i="1" smtClean="0">
                            <a:latin typeface="Cambria Math" panose="02040503050406030204" pitchFamily="18" charset="0"/>
                          </a:rPr>
                          <m:t>𝑐𝑜𝑚𝑝</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e>
                          <m:sub>
                            <m:r>
                              <a:rPr lang="en-US" sz="2400" i="1">
                                <a:latin typeface="Cambria Math" panose="02040503050406030204" pitchFamily="18" charset="0"/>
                              </a:rPr>
                              <m:t>𝑒𝑣𝑎𝑝</m:t>
                            </m:r>
                          </m:sub>
                        </m:sSub>
                        <m:r>
                          <a:rPr lang="en-US" sz="240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𝑖𝑠𝑒𝑛𝑡𝑟𝑜𝑝𝑖𝑐</m:t>
                            </m:r>
                          </m:sub>
                        </m:sSub>
                        <m:r>
                          <m:rPr>
                            <m:nor/>
                          </m:rPr>
                          <a:rPr lang="en-US" sz="2400" dirty="0"/>
                          <m:t>) </m:t>
                        </m:r>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𝑖𝑛</m:t>
                            </m:r>
                            <m:r>
                              <a:rPr lang="en-US" sz="2400" i="1">
                                <a:latin typeface="Cambria Math" panose="02040503050406030204" pitchFamily="18" charset="0"/>
                              </a:rPr>
                              <m:t>,</m:t>
                            </m:r>
                            <m:r>
                              <a:rPr lang="en-US" sz="2400" i="1">
                                <a:latin typeface="Cambria Math" panose="02040503050406030204" pitchFamily="18" charset="0"/>
                              </a:rPr>
                              <m:t>𝑐𝑜𝑚𝑝</m:t>
                            </m:r>
                          </m:sub>
                        </m:sSub>
                      </m:den>
                    </m:f>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2067" y="1178804"/>
                <a:ext cx="4226052" cy="4679950"/>
              </a:xfrm>
              <a:blipFill>
                <a:blip r:embed="rId3"/>
                <a:stretch>
                  <a:fillRect/>
                </a:stretch>
              </a:blipFill>
            </p:spPr>
            <p:txBody>
              <a:bodyPr/>
              <a:lstStyle/>
              <a:p>
                <a:r>
                  <a:rPr lang="en-US">
                    <a:noFill/>
                  </a:rPr>
                  <a:t> </a:t>
                </a:r>
              </a:p>
            </p:txBody>
          </p:sp>
        </mc:Fallback>
      </mc:AlternateContent>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mc:AlternateContent xmlns:mc="http://schemas.openxmlformats.org/markup-compatibility/2006">
        <mc:Choice xmlns:a14="http://schemas.microsoft.com/office/drawing/2010/main" Requires="a14">
          <p:sp>
            <p:nvSpPr>
              <p:cNvPr id="6" name="TextBox 5"/>
              <p:cNvSpPr txBox="1"/>
              <p:nvPr/>
            </p:nvSpPr>
            <p:spPr>
              <a:xfrm>
                <a:off x="3634704" y="1231275"/>
                <a:ext cx="5635280" cy="4803303"/>
              </a:xfrm>
              <a:prstGeom prst="rect">
                <a:avLst/>
              </a:prstGeom>
              <a:noFill/>
            </p:spPr>
            <p:txBody>
              <a:bodyPr wrap="square" rtlCol="0">
                <a:spAutoFit/>
              </a:bodyPr>
              <a:lstStyle/>
              <a:p>
                <a:r>
                  <a:rPr lang="en-US" sz="2000" dirty="0" smtClean="0">
                    <a:solidFill>
                      <a:prstClr val="black"/>
                    </a:solidFill>
                  </a:rPr>
                  <a:t>	</a:t>
                </a:r>
                <a:r>
                  <a:rPr lang="en-US" sz="2000" b="1" dirty="0" smtClean="0">
                    <a:solidFill>
                      <a:prstClr val="black"/>
                    </a:solidFill>
                  </a:rPr>
                  <a:t>Where:</a:t>
                </a:r>
              </a:p>
              <a:p>
                <a:endParaRPr lang="en-US" sz="2000" dirty="0">
                  <a:solidFill>
                    <a:prstClr val="black"/>
                  </a:solidFill>
                </a:endParaRPr>
              </a:p>
              <a:p>
                <a:r>
                  <a:rPr lang="en-US" sz="2000" dirty="0" smtClean="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n-US" i="1" smtClean="0">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𝑚</m:t>
                            </m:r>
                          </m:e>
                        </m:acc>
                        <m:r>
                          <a:rPr lang="en-US" b="0" i="1" smtClean="0">
                            <a:solidFill>
                              <a:prstClr val="black"/>
                            </a:solidFill>
                            <a:latin typeface="Cambria Math" panose="02040503050406030204" pitchFamily="18" charset="0"/>
                          </a:rPr>
                          <m:t> </m:t>
                        </m:r>
                      </m:e>
                      <m:sub>
                        <m:r>
                          <a:rPr lang="en-US" i="1">
                            <a:solidFill>
                              <a:srgbClr val="4472C4">
                                <a:lumMod val="75000"/>
                              </a:srgbClr>
                            </a:solidFill>
                            <a:latin typeface="Cambria Math" panose="02040503050406030204" pitchFamily="18" charset="0"/>
                          </a:rPr>
                          <m:t>𝑤</m:t>
                        </m:r>
                      </m:sub>
                    </m:sSub>
                    <m:r>
                      <a:rPr lang="en-US" i="1">
                        <a:solidFill>
                          <a:prstClr val="black"/>
                        </a:solidFill>
                        <a:latin typeface="Cambria Math" panose="02040503050406030204" pitchFamily="18" charset="0"/>
                      </a:rPr>
                      <m:t>=</m:t>
                    </m:r>
                  </m:oMath>
                </a14:m>
                <a:r>
                  <a:rPr lang="en-US" dirty="0">
                    <a:solidFill>
                      <a:prstClr val="black"/>
                    </a:solidFill>
                  </a:rPr>
                  <a:t> mass flow rate of water</a:t>
                </a:r>
              </a:p>
              <a:p>
                <a:r>
                  <a:rPr lang="en-US" dirty="0" smtClean="0">
                    <a:solidFill>
                      <a:prstClr val="black"/>
                    </a:solidFill>
                  </a:rPr>
                  <a:t>	</a:t>
                </a:r>
                <a14:m>
                  <m:oMath xmlns:m="http://schemas.openxmlformats.org/officeDocument/2006/math">
                    <m:r>
                      <m:rPr>
                        <m:nor/>
                      </m:rPr>
                      <a:rPr lang="en-US" dirty="0">
                        <a:solidFill>
                          <a:prstClr val="black"/>
                        </a:solidFill>
                      </a:rPr>
                      <m:t>COP</m:t>
                    </m:r>
                    <m:r>
                      <m:rPr>
                        <m:nor/>
                      </m:rPr>
                      <a:rPr lang="en-US" dirty="0">
                        <a:solidFill>
                          <a:prstClr val="black"/>
                        </a:solidFill>
                      </a:rPr>
                      <m:t> = </m:t>
                    </m:r>
                    <m:r>
                      <m:rPr>
                        <m:nor/>
                      </m:rPr>
                      <a:rPr lang="en-US" dirty="0">
                        <a:solidFill>
                          <a:prstClr val="black"/>
                        </a:solidFill>
                      </a:rPr>
                      <m:t>coefficient</m:t>
                    </m:r>
                    <m:r>
                      <m:rPr>
                        <m:nor/>
                      </m:rPr>
                      <a:rPr lang="en-US" dirty="0">
                        <a:solidFill>
                          <a:prstClr val="black"/>
                        </a:solidFill>
                      </a:rPr>
                      <m:t> </m:t>
                    </m:r>
                    <m:r>
                      <m:rPr>
                        <m:nor/>
                      </m:rPr>
                      <a:rPr lang="en-US" dirty="0">
                        <a:solidFill>
                          <a:prstClr val="black"/>
                        </a:solidFill>
                      </a:rPr>
                      <m:t>of</m:t>
                    </m:r>
                    <m:r>
                      <m:rPr>
                        <m:nor/>
                      </m:rPr>
                      <a:rPr lang="en-US" dirty="0">
                        <a:solidFill>
                          <a:prstClr val="black"/>
                        </a:solidFill>
                      </a:rPr>
                      <m:t> </m:t>
                    </m:r>
                    <m:r>
                      <m:rPr>
                        <m:nor/>
                      </m:rPr>
                      <a:rPr lang="en-US" dirty="0">
                        <a:solidFill>
                          <a:prstClr val="black"/>
                        </a:solidFill>
                      </a:rPr>
                      <m:t>performance</m:t>
                    </m:r>
                  </m:oMath>
                </a14:m>
                <a:endParaRPr lang="en-US" dirty="0">
                  <a:solidFill>
                    <a:prstClr val="black"/>
                  </a:solidFill>
                </a:endParaRPr>
              </a:p>
              <a:p>
                <a:r>
                  <a:rPr lang="en-US" dirty="0" smtClean="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𝑝</m:t>
                        </m:r>
                      </m:sub>
                    </m:sSub>
                    <m:r>
                      <m:rPr>
                        <m:nor/>
                      </m:rPr>
                      <a:rPr lang="en-US" dirty="0">
                        <a:solidFill>
                          <a:prstClr val="black"/>
                        </a:solidFill>
                      </a:rPr>
                      <m:t> = </m:t>
                    </m:r>
                    <m:r>
                      <m:rPr>
                        <m:nor/>
                      </m:rPr>
                      <a:rPr lang="en-US" dirty="0">
                        <a:solidFill>
                          <a:prstClr val="black"/>
                        </a:solidFill>
                      </a:rPr>
                      <m:t>Specific</m:t>
                    </m:r>
                    <m:r>
                      <m:rPr>
                        <m:nor/>
                      </m:rPr>
                      <a:rPr lang="en-US" dirty="0">
                        <a:solidFill>
                          <a:prstClr val="black"/>
                        </a:solidFill>
                      </a:rPr>
                      <m:t> </m:t>
                    </m:r>
                    <m:r>
                      <m:rPr>
                        <m:nor/>
                      </m:rPr>
                      <a:rPr lang="en-US" dirty="0">
                        <a:solidFill>
                          <a:prstClr val="black"/>
                        </a:solidFill>
                      </a:rPr>
                      <m:t>Heat</m:t>
                    </m:r>
                    <m:r>
                      <m:rPr>
                        <m:nor/>
                      </m:rPr>
                      <a:rPr lang="en-US" dirty="0">
                        <a:solidFill>
                          <a:prstClr val="black"/>
                        </a:solidFill>
                      </a:rPr>
                      <m:t> </m:t>
                    </m:r>
                    <m:r>
                      <m:rPr>
                        <m:nor/>
                      </m:rPr>
                      <a:rPr lang="en-US" dirty="0">
                        <a:solidFill>
                          <a:prstClr val="black"/>
                        </a:solidFill>
                      </a:rPr>
                      <m:t>Capacity</m:t>
                    </m:r>
                    <m:r>
                      <m:rPr>
                        <m:nor/>
                      </m:rPr>
                      <a:rPr lang="en-US" dirty="0">
                        <a:solidFill>
                          <a:prstClr val="black"/>
                        </a:solidFill>
                      </a:rPr>
                      <m:t> </m:t>
                    </m:r>
                  </m:oMath>
                </a14:m>
                <a:endParaRPr lang="en-US" dirty="0">
                  <a:solidFill>
                    <a:prstClr val="black"/>
                  </a:solidFill>
                </a:endParaRPr>
              </a:p>
              <a:p>
                <a:r>
                  <a:rPr lang="en-US" dirty="0" smtClean="0">
                    <a:solidFill>
                      <a:prstClr val="black"/>
                    </a:solidFill>
                  </a:rPr>
                  <a:t>	</a:t>
                </a:r>
                <a14:m>
                  <m:oMath xmlns:m="http://schemas.openxmlformats.org/officeDocument/2006/math">
                    <m:r>
                      <m:rPr>
                        <m:nor/>
                      </m:rPr>
                      <a:rPr lang="en-US" dirty="0">
                        <a:solidFill>
                          <a:prstClr val="black"/>
                        </a:solidFill>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𝑖𝑛</m:t>
                        </m:r>
                        <m:r>
                          <a:rPr lang="en-US" i="1">
                            <a:latin typeface="Cambria Math" panose="02040503050406030204" pitchFamily="18" charset="0"/>
                          </a:rPr>
                          <m:t>,</m:t>
                        </m:r>
                        <m:r>
                          <a:rPr lang="en-US" i="1">
                            <a:latin typeface="Cambria Math" panose="02040503050406030204" pitchFamily="18" charset="0"/>
                          </a:rPr>
                          <m:t>𝑐𝑜𝑚𝑝</m:t>
                        </m:r>
                      </m:sub>
                    </m:sSub>
                    <m:r>
                      <m:rPr>
                        <m:nor/>
                      </m:rPr>
                      <a:rPr lang="en-US" dirty="0">
                        <a:solidFill>
                          <a:prstClr val="black"/>
                        </a:solidFill>
                      </a:rPr>
                      <m:t> = </m:t>
                    </m:r>
                    <m:r>
                      <m:rPr>
                        <m:nor/>
                      </m:rPr>
                      <a:rPr lang="en-US" dirty="0">
                        <a:solidFill>
                          <a:prstClr val="black"/>
                        </a:solidFill>
                      </a:rPr>
                      <m:t>Power</m:t>
                    </m:r>
                    <m:r>
                      <m:rPr>
                        <m:nor/>
                      </m:rPr>
                      <a:rPr lang="en-US" dirty="0">
                        <a:solidFill>
                          <a:prstClr val="black"/>
                        </a:solidFill>
                      </a:rPr>
                      <m:t> </m:t>
                    </m:r>
                    <m:r>
                      <m:rPr>
                        <m:nor/>
                      </m:rPr>
                      <a:rPr lang="en-US" dirty="0">
                        <a:solidFill>
                          <a:prstClr val="black"/>
                        </a:solidFill>
                      </a:rPr>
                      <m:t>drawn</m:t>
                    </m:r>
                    <m:r>
                      <m:rPr>
                        <m:nor/>
                      </m:rPr>
                      <a:rPr lang="en-US" dirty="0">
                        <a:solidFill>
                          <a:prstClr val="black"/>
                        </a:solidFill>
                      </a:rPr>
                      <m:t> </m:t>
                    </m:r>
                    <m:r>
                      <m:rPr>
                        <m:nor/>
                      </m:rPr>
                      <a:rPr lang="en-US" dirty="0">
                        <a:solidFill>
                          <a:prstClr val="black"/>
                        </a:solidFill>
                      </a:rPr>
                      <m:t>by</m:t>
                    </m:r>
                    <m:r>
                      <m:rPr>
                        <m:nor/>
                      </m:rPr>
                      <a:rPr lang="en-US" dirty="0">
                        <a:solidFill>
                          <a:prstClr val="black"/>
                        </a:solidFill>
                      </a:rPr>
                      <m:t> </m:t>
                    </m:r>
                    <m:r>
                      <m:rPr>
                        <m:nor/>
                      </m:rPr>
                      <a:rPr lang="en-US" dirty="0">
                        <a:solidFill>
                          <a:prstClr val="black"/>
                        </a:solidFill>
                      </a:rPr>
                      <m:t>compressor</m:t>
                    </m:r>
                  </m:oMath>
                </a14:m>
                <a:endParaRPr lang="en-US" dirty="0">
                  <a:solidFill>
                    <a:prstClr val="black"/>
                  </a:solidFill>
                </a:endParaRPr>
              </a:p>
              <a:p>
                <a:r>
                  <a:rPr lang="en-US" dirty="0" smtClean="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𝑇</m:t>
                        </m:r>
                      </m:e>
                      <m:sub>
                        <m:r>
                          <a:rPr lang="en-US" i="1">
                            <a:solidFill>
                              <a:srgbClr val="4472C4">
                                <a:lumMod val="75000"/>
                              </a:srgbClr>
                            </a:solidFill>
                            <a:latin typeface="Cambria Math" panose="02040503050406030204" pitchFamily="18" charset="0"/>
                          </a:rPr>
                          <m:t>𝑤</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𝑖𝑛</m:t>
                        </m:r>
                      </m:sub>
                    </m:sSub>
                  </m:oMath>
                </a14:m>
                <a:r>
                  <a:rPr lang="en-US" dirty="0">
                    <a:solidFill>
                      <a:prstClr val="black"/>
                    </a:solidFill>
                  </a:rPr>
                  <a:t> = Inlet water temperature</a:t>
                </a:r>
              </a:p>
              <a:p>
                <a:r>
                  <a:rPr lang="en-US" dirty="0" smtClean="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𝑇</m:t>
                        </m:r>
                      </m:e>
                      <m:sub>
                        <m:r>
                          <a:rPr lang="en-US" i="1">
                            <a:solidFill>
                              <a:srgbClr val="4472C4">
                                <a:lumMod val="75000"/>
                              </a:srgbClr>
                            </a:solidFill>
                            <a:latin typeface="Cambria Math" panose="02040503050406030204" pitchFamily="18" charset="0"/>
                          </a:rPr>
                          <m:t>𝑤</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𝑜𝑢𝑡</m:t>
                        </m:r>
                      </m:sub>
                    </m:sSub>
                    <m:r>
                      <a:rPr lang="en-US">
                        <a:solidFill>
                          <a:prstClr val="black"/>
                        </a:solidFill>
                        <a:latin typeface="Cambria Math" panose="02040503050406030204" pitchFamily="18" charset="0"/>
                      </a:rPr>
                      <m:t>=</m:t>
                    </m:r>
                  </m:oMath>
                </a14:m>
                <a:r>
                  <a:rPr lang="en-US" dirty="0">
                    <a:solidFill>
                      <a:prstClr val="black"/>
                    </a:solidFill>
                  </a:rPr>
                  <a:t> </a:t>
                </a:r>
                <a:r>
                  <a:rPr lang="en-US" dirty="0" smtClean="0">
                    <a:solidFill>
                      <a:prstClr val="black"/>
                    </a:solidFill>
                  </a:rPr>
                  <a:t>exit water temperature	</a:t>
                </a:r>
              </a:p>
              <a:p>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𝑃</m:t>
                        </m:r>
                      </m:e>
                      <m:sub>
                        <m:r>
                          <a:rPr lang="en-US" i="1">
                            <a:solidFill>
                              <a:prstClr val="black"/>
                            </a:solidFill>
                            <a:latin typeface="Cambria Math" panose="02040503050406030204" pitchFamily="18" charset="0"/>
                          </a:rPr>
                          <m:t>𝑖𝑛</m:t>
                        </m:r>
                        <m:r>
                          <a:rPr lang="en-US" i="1">
                            <a:solidFill>
                              <a:prstClr val="black"/>
                            </a:solidFill>
                            <a:latin typeface="Cambria Math" panose="02040503050406030204" pitchFamily="18" charset="0"/>
                          </a:rPr>
                          <m:t>,</m:t>
                        </m:r>
                        <m:r>
                          <a:rPr lang="en-US" i="1">
                            <a:solidFill>
                              <a:srgbClr val="FF0000"/>
                            </a:solidFill>
                            <a:latin typeface="Cambria Math" panose="02040503050406030204" pitchFamily="18" charset="0"/>
                          </a:rPr>
                          <m:t>𝑅</m:t>
                        </m:r>
                      </m:sub>
                    </m:sSub>
                  </m:oMath>
                </a14:m>
                <a:r>
                  <a:rPr lang="en-US" dirty="0">
                    <a:solidFill>
                      <a:prstClr val="black"/>
                    </a:solidFill>
                  </a:rPr>
                  <a:t> = inlet pressure of refrigerant</a:t>
                </a:r>
              </a:p>
              <a:p>
                <a:r>
                  <a:rPr lang="en-US" dirty="0" smtClean="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𝑃</m:t>
                        </m:r>
                      </m:e>
                      <m:sub>
                        <m:r>
                          <a:rPr lang="en-US" i="1">
                            <a:solidFill>
                              <a:prstClr val="black"/>
                            </a:solidFill>
                            <a:latin typeface="Cambria Math" panose="02040503050406030204" pitchFamily="18" charset="0"/>
                          </a:rPr>
                          <m:t>𝑜𝑢𝑡</m:t>
                        </m:r>
                        <m:r>
                          <a:rPr lang="en-US" i="1">
                            <a:solidFill>
                              <a:prstClr val="black"/>
                            </a:solidFill>
                            <a:latin typeface="Cambria Math" panose="02040503050406030204" pitchFamily="18" charset="0"/>
                          </a:rPr>
                          <m:t>,</m:t>
                        </m:r>
                        <m:r>
                          <a:rPr lang="en-US" i="1">
                            <a:solidFill>
                              <a:srgbClr val="FF0000"/>
                            </a:solidFill>
                            <a:latin typeface="Cambria Math" panose="02040503050406030204" pitchFamily="18" charset="0"/>
                          </a:rPr>
                          <m:t>𝑅</m:t>
                        </m:r>
                      </m:sub>
                    </m:sSub>
                  </m:oMath>
                </a14:m>
                <a:r>
                  <a:rPr lang="en-US" dirty="0">
                    <a:solidFill>
                      <a:prstClr val="black"/>
                    </a:solidFill>
                  </a:rPr>
                  <a:t> = exit pressure of refrigerant</a:t>
                </a:r>
              </a:p>
              <a:p>
                <a:r>
                  <a:rPr lang="en-US" dirty="0" smtClean="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𝑉</m:t>
                            </m:r>
                          </m:e>
                        </m:acc>
                      </m:e>
                      <m:sub>
                        <m:r>
                          <a:rPr lang="en-US" i="1">
                            <a:solidFill>
                              <a:srgbClr val="FF0000"/>
                            </a:solidFill>
                            <a:latin typeface="Cambria Math" panose="02040503050406030204" pitchFamily="18" charset="0"/>
                          </a:rPr>
                          <m:t>𝑅</m:t>
                        </m:r>
                      </m:sub>
                    </m:sSub>
                  </m:oMath>
                </a14:m>
                <a:r>
                  <a:rPr lang="en-US" dirty="0">
                    <a:solidFill>
                      <a:prstClr val="black"/>
                    </a:solidFill>
                  </a:rPr>
                  <a:t> = volume flow rate of </a:t>
                </a:r>
                <a:r>
                  <a:rPr lang="en-US" dirty="0" smtClean="0">
                    <a:solidFill>
                      <a:prstClr val="black"/>
                    </a:solidFill>
                  </a:rPr>
                  <a:t>refrigerant</a:t>
                </a:r>
              </a:p>
              <a:p>
                <a:r>
                  <a:rPr lang="en-US" dirty="0">
                    <a:solidFill>
                      <a:prstClr val="black"/>
                    </a:solidFill>
                  </a:rPr>
                  <a:t>	</a:t>
                </a:r>
                <a14:m>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h</m:t>
                        </m:r>
                      </m:e>
                      <m:sub>
                        <m:r>
                          <a:rPr lang="en-US" b="0" i="1" smtClean="0">
                            <a:solidFill>
                              <a:prstClr val="black"/>
                            </a:solidFill>
                            <a:latin typeface="Cambria Math" panose="02040503050406030204" pitchFamily="18" charset="0"/>
                          </a:rPr>
                          <m:t>2</m:t>
                        </m:r>
                        <m:r>
                          <a:rPr lang="en-US" b="0" i="1" smtClean="0">
                            <a:solidFill>
                              <a:prstClr val="black"/>
                            </a:solidFill>
                            <a:latin typeface="Cambria Math" panose="02040503050406030204" pitchFamily="18" charset="0"/>
                          </a:rPr>
                          <m:t>𝑠</m:t>
                        </m:r>
                      </m:sub>
                    </m:sSub>
                  </m:oMath>
                </a14:m>
                <a:r>
                  <a:rPr lang="en-US" dirty="0" smtClean="0">
                    <a:solidFill>
                      <a:prstClr val="black"/>
                    </a:solidFill>
                  </a:rPr>
                  <a:t> = Isentropic enthalpy at discharge</a:t>
                </a:r>
              </a:p>
              <a:p>
                <a:r>
                  <a:rPr lang="en-US" dirty="0">
                    <a:solidFill>
                      <a:prstClr val="black"/>
                    </a:solidFill>
                  </a:rPr>
                  <a:t>	</a:t>
                </a:r>
                <a14:m>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h</m:t>
                        </m:r>
                      </m:e>
                      <m:sub>
                        <m:r>
                          <a:rPr lang="en-US" b="0" i="1" smtClean="0">
                            <a:solidFill>
                              <a:prstClr val="black"/>
                            </a:solidFill>
                            <a:latin typeface="Cambria Math" panose="02040503050406030204" pitchFamily="18" charset="0"/>
                          </a:rPr>
                          <m:t>4</m:t>
                        </m:r>
                      </m:sub>
                    </m:sSub>
                  </m:oMath>
                </a14:m>
                <a:r>
                  <a:rPr lang="en-US" dirty="0" smtClean="0">
                    <a:solidFill>
                      <a:prstClr val="black"/>
                    </a:solidFill>
                  </a:rPr>
                  <a:t> = Enthalpy at evaporator entrance </a:t>
                </a:r>
              </a:p>
              <a:p>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𝑚</m:t>
                            </m:r>
                          </m:e>
                        </m:acc>
                      </m:e>
                      <m:sub>
                        <m:r>
                          <a:rPr lang="en-US" i="1">
                            <a:solidFill>
                              <a:prstClr val="black"/>
                            </a:solidFill>
                            <a:latin typeface="Cambria Math" panose="02040503050406030204" pitchFamily="18" charset="0"/>
                          </a:rPr>
                          <m:t>𝑒𝑣𝑎𝑝</m:t>
                        </m:r>
                      </m:sub>
                    </m:sSub>
                    <m:r>
                      <a:rPr lang="en-US" i="1">
                        <a:solidFill>
                          <a:srgbClr val="FF0000"/>
                        </a:solidFill>
                        <a:latin typeface="Cambria Math" panose="02040503050406030204" pitchFamily="18" charset="0"/>
                      </a:rPr>
                      <m:t>  </m:t>
                    </m:r>
                    <m:r>
                      <a:rPr lang="en-US" i="1">
                        <a:solidFill>
                          <a:prstClr val="black"/>
                        </a:solidFill>
                        <a:latin typeface="Cambria Math" panose="02040503050406030204" pitchFamily="18" charset="0"/>
                      </a:rPr>
                      <m:t>=</m:t>
                    </m:r>
                  </m:oMath>
                </a14:m>
                <a:r>
                  <a:rPr lang="en-US" dirty="0">
                    <a:solidFill>
                      <a:prstClr val="black"/>
                    </a:solidFill>
                  </a:rPr>
                  <a:t> mass flow rate </a:t>
                </a:r>
                <a:r>
                  <a:rPr lang="en-US" dirty="0">
                    <a:solidFill>
                      <a:prstClr val="black"/>
                    </a:solidFill>
                  </a:rPr>
                  <a:t>in </a:t>
                </a:r>
                <a:r>
                  <a:rPr lang="en-US" dirty="0" smtClean="0">
                    <a:solidFill>
                      <a:prstClr val="black"/>
                    </a:solidFill>
                  </a:rPr>
                  <a:t>evaporator</a:t>
                </a:r>
                <a:r>
                  <a:rPr lang="en-US" dirty="0">
                    <a:solidFill>
                      <a:prstClr val="black"/>
                    </a:solidFill>
                  </a:rPr>
                  <a:t>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𝑖𝑠𝑒𝑛𝑡𝑟𝑜𝑝𝑖𝑐</m:t>
                        </m:r>
                      </m:sub>
                    </m:sSub>
                  </m:oMath>
                </a14:m>
                <a:r>
                  <a:rPr lang="en-US" dirty="0" smtClean="0">
                    <a:solidFill>
                      <a:prstClr val="black"/>
                    </a:solidFill>
                  </a:rPr>
                  <a:t> =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h</m:t>
                        </m:r>
                      </m:e>
                      <m:sub>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𝑠</m:t>
                        </m:r>
                      </m:sub>
                    </m:sSub>
                  </m:oMath>
                </a14:m>
                <a:r>
                  <a:rPr lang="en-US" dirty="0" smtClean="0">
                    <a:solidFill>
                      <a:prstClr val="black"/>
                    </a:solidFill>
                  </a:rPr>
                  <a:t> -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h</m:t>
                        </m:r>
                      </m:e>
                      <m:sub>
                        <m:r>
                          <a:rPr lang="en-US" i="1">
                            <a:solidFill>
                              <a:prstClr val="black"/>
                            </a:solidFill>
                            <a:latin typeface="Cambria Math" panose="02040503050406030204" pitchFamily="18" charset="0"/>
                          </a:rPr>
                          <m:t>4</m:t>
                        </m:r>
                      </m:sub>
                    </m:sSub>
                  </m:oMath>
                </a14:m>
                <a:endParaRPr lang="en-US" dirty="0" smtClean="0">
                  <a:solidFill>
                    <a:prstClr val="black"/>
                  </a:solidFill>
                </a:endParaRPr>
              </a:p>
              <a:p>
                <a:r>
                  <a:rPr lang="en-US" dirty="0">
                    <a:solidFill>
                      <a:prstClr val="black"/>
                    </a:solidFill>
                  </a:rPr>
                  <a:t>	</a:t>
                </a:r>
              </a:p>
            </p:txBody>
          </p:sp>
        </mc:Choice>
        <mc:Fallback>
          <p:sp>
            <p:nvSpPr>
              <p:cNvPr id="6" name="TextBox 5"/>
              <p:cNvSpPr txBox="1">
                <a:spLocks noRot="1" noChangeAspect="1" noMove="1" noResize="1" noEditPoints="1" noAdjustHandles="1" noChangeArrowheads="1" noChangeShapeType="1" noTextEdit="1"/>
              </p:cNvSpPr>
              <p:nvPr/>
            </p:nvSpPr>
            <p:spPr>
              <a:xfrm>
                <a:off x="3634704" y="1231275"/>
                <a:ext cx="5635280" cy="4803303"/>
              </a:xfrm>
              <a:prstGeom prst="rect">
                <a:avLst/>
              </a:prstGeom>
              <a:blipFill rotWithShape="0">
                <a:blip r:embed="rId4"/>
                <a:stretch>
                  <a:fillRect t="-761"/>
                </a:stretch>
              </a:blipFill>
            </p:spPr>
            <p:txBody>
              <a:bodyPr/>
              <a:lstStyle/>
              <a:p>
                <a:r>
                  <a:rPr lang="en-US">
                    <a:noFill/>
                  </a:rPr>
                  <a:t> </a:t>
                </a:r>
              </a:p>
            </p:txBody>
          </p:sp>
        </mc:Fallback>
      </mc:AlternateContent>
      <p:sp>
        <p:nvSpPr>
          <p:cNvPr id="4" name="Rounded Rectangle 3"/>
          <p:cNvSpPr/>
          <p:nvPr/>
        </p:nvSpPr>
        <p:spPr>
          <a:xfrm>
            <a:off x="153797" y="1355746"/>
            <a:ext cx="4342585" cy="105087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
        <p:nvSpPr>
          <p:cNvPr id="8" name="Rounded Rectangle 7"/>
          <p:cNvSpPr/>
          <p:nvPr/>
        </p:nvSpPr>
        <p:spPr>
          <a:xfrm>
            <a:off x="153799" y="3490406"/>
            <a:ext cx="4342585" cy="105087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
        <p:nvSpPr>
          <p:cNvPr id="9" name="Rounded Rectangle 8"/>
          <p:cNvSpPr/>
          <p:nvPr/>
        </p:nvSpPr>
        <p:spPr>
          <a:xfrm>
            <a:off x="153800" y="4541283"/>
            <a:ext cx="4342585" cy="105087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
        <p:nvSpPr>
          <p:cNvPr id="10" name="Rounded Rectangle 9"/>
          <p:cNvSpPr/>
          <p:nvPr/>
        </p:nvSpPr>
        <p:spPr>
          <a:xfrm>
            <a:off x="153798" y="2439529"/>
            <a:ext cx="4342585" cy="105087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
        <p:nvSpPr>
          <p:cNvPr id="5" name="Rounded Rectangle 4"/>
          <p:cNvSpPr/>
          <p:nvPr/>
        </p:nvSpPr>
        <p:spPr>
          <a:xfrm>
            <a:off x="4496382" y="1878925"/>
            <a:ext cx="4647618" cy="1819617"/>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
        <p:nvSpPr>
          <p:cNvPr id="11" name="Rounded Rectangle 10"/>
          <p:cNvSpPr/>
          <p:nvPr/>
        </p:nvSpPr>
        <p:spPr>
          <a:xfrm>
            <a:off x="4499123" y="3643850"/>
            <a:ext cx="4647618" cy="992931"/>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
        <p:nvSpPr>
          <p:cNvPr id="13" name="Rounded Rectangle 12"/>
          <p:cNvSpPr/>
          <p:nvPr/>
        </p:nvSpPr>
        <p:spPr>
          <a:xfrm>
            <a:off x="4496383" y="4574189"/>
            <a:ext cx="4647618" cy="1142442"/>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
        <p:nvSpPr>
          <p:cNvPr id="14" name="Rounded Rectangle 13"/>
          <p:cNvSpPr/>
          <p:nvPr/>
        </p:nvSpPr>
        <p:spPr>
          <a:xfrm>
            <a:off x="4496382" y="2801110"/>
            <a:ext cx="4647618" cy="36865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smtClean="0"/>
          </a:p>
        </p:txBody>
      </p:sp>
    </p:spTree>
    <p:extLst>
      <p:ext uri="{BB962C8B-B14F-4D97-AF65-F5344CB8AC3E}">
        <p14:creationId xmlns:p14="http://schemas.microsoft.com/office/powerpoint/2010/main" val="3890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10" grpId="0" animBg="1"/>
      <p:bldP spid="10" grpId="1" animBg="1"/>
      <p:bldP spid="5" grpId="0" animBg="1"/>
      <p:bldP spid="5" grpId="1" animBg="1"/>
      <p:bldP spid="11" grpId="0" animBg="1"/>
      <p:bldP spid="11" grpId="1"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Mass Flow Sensor Requirements</a:t>
            </a:r>
            <a:endParaRPr lang="en-US" sz="3200" b="1" u="sng" dirty="0"/>
          </a:p>
        </p:txBody>
      </p:sp>
      <p:sp>
        <p:nvSpPr>
          <p:cNvPr id="3" name="Content Placeholder 2"/>
          <p:cNvSpPr>
            <a:spLocks noGrp="1"/>
          </p:cNvSpPr>
          <p:nvPr>
            <p:ph idx="1"/>
          </p:nvPr>
        </p:nvSpPr>
        <p:spPr/>
        <p:txBody>
          <a:bodyPr/>
          <a:lstStyle/>
          <a:p>
            <a:pPr algn="just"/>
            <a:r>
              <a:rPr lang="en-US" sz="2400" dirty="0" smtClean="0"/>
              <a:t>Externally mounted with no cutting required</a:t>
            </a:r>
          </a:p>
          <a:p>
            <a:pPr algn="just"/>
            <a:endParaRPr lang="en-US" sz="2400" dirty="0" smtClean="0"/>
          </a:p>
          <a:p>
            <a:pPr algn="just"/>
            <a:r>
              <a:rPr lang="en-US" sz="2400" dirty="0" smtClean="0"/>
              <a:t>Accuracy within ±1%</a:t>
            </a:r>
          </a:p>
          <a:p>
            <a:pPr algn="just"/>
            <a:endParaRPr lang="en-US" sz="2400" dirty="0" smtClean="0"/>
          </a:p>
          <a:p>
            <a:pPr algn="just"/>
            <a:r>
              <a:rPr lang="en-US" sz="2400" dirty="0" smtClean="0"/>
              <a:t>Able to interface with existing hardware</a:t>
            </a:r>
          </a:p>
          <a:p>
            <a:pPr algn="just"/>
            <a:endParaRPr lang="en-US" sz="2400" dirty="0" smtClean="0"/>
          </a:p>
          <a:p>
            <a:pPr algn="just"/>
            <a:r>
              <a:rPr lang="en-US" sz="2400" dirty="0" smtClean="0"/>
              <a:t>System cost &lt;$1000</a:t>
            </a:r>
          </a:p>
          <a:p>
            <a:pPr algn="just"/>
            <a:endParaRPr lang="en-US" sz="2400" dirty="0" smtClean="0"/>
          </a:p>
          <a:p>
            <a:pPr algn="just"/>
            <a:endParaRPr lang="en-US" sz="2400" dirty="0" smtClean="0"/>
          </a:p>
          <a:p>
            <a:pPr algn="just"/>
            <a:endParaRPr lang="en-US" sz="2400" dirty="0" smtClean="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2505210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Mass Flow Sensor Choice</a:t>
            </a:r>
            <a:endParaRPr lang="en-US" sz="3200" b="1" u="sng" dirty="0"/>
          </a:p>
        </p:txBody>
      </p:sp>
      <p:sp>
        <p:nvSpPr>
          <p:cNvPr id="3" name="Content Placeholder 2"/>
          <p:cNvSpPr>
            <a:spLocks noGrp="1"/>
          </p:cNvSpPr>
          <p:nvPr>
            <p:ph idx="1"/>
          </p:nvPr>
        </p:nvSpPr>
        <p:spPr>
          <a:xfrm>
            <a:off x="419101" y="1341438"/>
            <a:ext cx="3559342" cy="4679950"/>
          </a:xfrm>
        </p:spPr>
        <p:txBody>
          <a:bodyPr/>
          <a:lstStyle/>
          <a:p>
            <a:pPr marL="360362" lvl="2" indent="0" algn="ctr">
              <a:buNone/>
            </a:pPr>
            <a:r>
              <a:rPr lang="en-US" sz="2000" b="1" u="sng" dirty="0" smtClean="0"/>
              <a:t>TDS 100-F</a:t>
            </a:r>
          </a:p>
          <a:p>
            <a:pPr marL="360362" lvl="2" indent="0" algn="ctr">
              <a:buNone/>
            </a:pPr>
            <a:endParaRPr lang="en-US" sz="2000" b="1" u="sng" dirty="0" smtClean="0"/>
          </a:p>
          <a:p>
            <a:r>
              <a:rPr lang="en-US" sz="2000" dirty="0" smtClean="0"/>
              <a:t>Large </a:t>
            </a:r>
            <a:r>
              <a:rPr lang="en-US" sz="2000" dirty="0"/>
              <a:t>range of pipe diameters</a:t>
            </a:r>
          </a:p>
          <a:p>
            <a:pPr lvl="3"/>
            <a:r>
              <a:rPr lang="en-US" sz="2000" dirty="0"/>
              <a:t>15 cm to 7 m</a:t>
            </a:r>
          </a:p>
          <a:p>
            <a:r>
              <a:rPr lang="en-US" sz="2000" dirty="0" smtClean="0"/>
              <a:t>Appropriate </a:t>
            </a:r>
            <a:r>
              <a:rPr lang="en-US" sz="2000" dirty="0"/>
              <a:t>range of fluid temperatures</a:t>
            </a:r>
          </a:p>
          <a:p>
            <a:pPr lvl="3"/>
            <a:r>
              <a:rPr lang="en-US" sz="2000" dirty="0"/>
              <a:t>0-90°C</a:t>
            </a:r>
          </a:p>
          <a:p>
            <a:r>
              <a:rPr lang="en-US" sz="2000" dirty="0" smtClean="0"/>
              <a:t>Adjusts output </a:t>
            </a:r>
            <a:r>
              <a:rPr lang="en-US" sz="2000" dirty="0"/>
              <a:t>for current fluid temperature</a:t>
            </a:r>
          </a:p>
          <a:p>
            <a:r>
              <a:rPr lang="en-US" sz="2000" dirty="0" smtClean="0"/>
              <a:t>Versatile </a:t>
            </a:r>
            <a:r>
              <a:rPr lang="en-US" sz="2000" dirty="0"/>
              <a:t>Output</a:t>
            </a:r>
          </a:p>
          <a:p>
            <a:pPr lvl="3"/>
            <a:r>
              <a:rPr lang="en-US" sz="2000" dirty="0"/>
              <a:t>RS-485</a:t>
            </a:r>
          </a:p>
          <a:p>
            <a:pPr lvl="3"/>
            <a:r>
              <a:rPr lang="en-US" sz="2000" dirty="0"/>
              <a:t>Analog 4-24mA</a:t>
            </a:r>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pic>
        <p:nvPicPr>
          <p:cNvPr id="4" name="Picture 3"/>
          <p:cNvPicPr>
            <a:picLocks noChangeAspect="1"/>
          </p:cNvPicPr>
          <p:nvPr/>
        </p:nvPicPr>
        <p:blipFill>
          <a:blip r:embed="rId3"/>
          <a:stretch>
            <a:fillRect/>
          </a:stretch>
        </p:blipFill>
        <p:spPr>
          <a:xfrm>
            <a:off x="4045940" y="1341438"/>
            <a:ext cx="4682134" cy="4676037"/>
          </a:xfrm>
          <a:prstGeom prst="rect">
            <a:avLst/>
          </a:prstGeom>
        </p:spPr>
      </p:pic>
      <p:sp>
        <p:nvSpPr>
          <p:cNvPr id="6" name="TextBox 5"/>
          <p:cNvSpPr txBox="1"/>
          <p:nvPr/>
        </p:nvSpPr>
        <p:spPr>
          <a:xfrm>
            <a:off x="4437377" y="6017475"/>
            <a:ext cx="3899260" cy="300082"/>
          </a:xfrm>
          <a:prstGeom prst="rect">
            <a:avLst/>
          </a:prstGeom>
          <a:noFill/>
        </p:spPr>
        <p:txBody>
          <a:bodyPr wrap="square" rtlCol="0">
            <a:spAutoFit/>
          </a:bodyPr>
          <a:lstStyle/>
          <a:p>
            <a:pPr algn="ctr"/>
            <a:r>
              <a:rPr lang="en-US" sz="1350" dirty="0"/>
              <a:t>Figure </a:t>
            </a:r>
            <a:r>
              <a:rPr lang="en-US" sz="1350" dirty="0" smtClean="0"/>
              <a:t>4 : TDS 100-F Mass Flow Sensor</a:t>
            </a:r>
            <a:endParaRPr lang="en-US" sz="1350" dirty="0"/>
          </a:p>
        </p:txBody>
      </p:sp>
    </p:spTree>
    <p:extLst>
      <p:ext uri="{BB962C8B-B14F-4D97-AF65-F5344CB8AC3E}">
        <p14:creationId xmlns:p14="http://schemas.microsoft.com/office/powerpoint/2010/main" val="129601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Hardware Integration</a:t>
            </a:r>
            <a:endParaRPr lang="en-US" sz="3200" b="1" u="sng" dirty="0"/>
          </a:p>
        </p:txBody>
      </p:sp>
      <p:sp>
        <p:nvSpPr>
          <p:cNvPr id="3" name="Content Placeholder 2"/>
          <p:cNvSpPr>
            <a:spLocks noGrp="1"/>
          </p:cNvSpPr>
          <p:nvPr>
            <p:ph idx="1"/>
          </p:nvPr>
        </p:nvSpPr>
        <p:spPr/>
        <p:txBody>
          <a:bodyPr/>
          <a:lstStyle/>
          <a:p>
            <a:endParaRPr lang="en-US" dirty="0" smtClean="0"/>
          </a:p>
          <a:p>
            <a:r>
              <a:rPr lang="en-US" sz="2400" dirty="0"/>
              <a:t>Quick release mounting system being designed for sensor </a:t>
            </a:r>
            <a:r>
              <a:rPr lang="en-US" sz="2400" dirty="0" smtClean="0"/>
              <a:t>package</a:t>
            </a:r>
          </a:p>
          <a:p>
            <a:endParaRPr lang="en-US" sz="2400" dirty="0"/>
          </a:p>
          <a:p>
            <a:r>
              <a:rPr lang="en-US" sz="2400" dirty="0" smtClean="0"/>
              <a:t>National </a:t>
            </a:r>
            <a:r>
              <a:rPr lang="en-US" sz="2400" dirty="0" smtClean="0"/>
              <a:t>Instruments myRIO will be used to collect sensor data</a:t>
            </a:r>
          </a:p>
          <a:p>
            <a:endParaRPr lang="en-US" sz="2400" dirty="0"/>
          </a:p>
          <a:p>
            <a:r>
              <a:rPr lang="en-US" sz="2400" dirty="0" smtClean="0"/>
              <a:t>After </a:t>
            </a:r>
            <a:r>
              <a:rPr lang="en-US" sz="2400" dirty="0" smtClean="0"/>
              <a:t>sensor calibration, device will be wired directly to compressor control </a:t>
            </a:r>
            <a:r>
              <a:rPr lang="en-US" sz="2400" dirty="0" smtClean="0"/>
              <a:t>board</a:t>
            </a:r>
            <a:endParaRPr lang="en-US" sz="2400" dirty="0" smtClean="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365347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4" y="104124"/>
            <a:ext cx="8308975" cy="936000"/>
          </a:xfrm>
        </p:spPr>
        <p:txBody>
          <a:bodyPr/>
          <a:lstStyle/>
          <a:p>
            <a:pPr algn="ctr"/>
            <a:r>
              <a:rPr lang="en-US" dirty="0" smtClean="0"/>
              <a:t>Mounting Bracket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1472" y="1040124"/>
            <a:ext cx="5851878" cy="43926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091" y="636450"/>
            <a:ext cx="5770634" cy="5234066"/>
          </a:xfrm>
          <a:prstGeom prst="rect">
            <a:avLst/>
          </a:prstGeom>
        </p:spPr>
      </p:pic>
      <p:pic>
        <p:nvPicPr>
          <p:cNvPr id="6" name="Picture 5"/>
          <p:cNvPicPr>
            <a:picLocks noChangeAspect="1"/>
          </p:cNvPicPr>
          <p:nvPr/>
        </p:nvPicPr>
        <p:blipFill rotWithShape="1">
          <a:blip r:embed="rId5"/>
          <a:srcRect l="9658" t="7013" r="11965" b="6385"/>
          <a:stretch/>
        </p:blipFill>
        <p:spPr>
          <a:xfrm>
            <a:off x="1681266" y="571175"/>
            <a:ext cx="6032285" cy="536461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605" t="20834" r="-2346" b="25277"/>
          <a:stretch/>
        </p:blipFill>
        <p:spPr>
          <a:xfrm>
            <a:off x="1902347" y="595435"/>
            <a:ext cx="5590121" cy="5316095"/>
          </a:xfrm>
          <a:prstGeom prst="rect">
            <a:avLst/>
          </a:prstGeom>
        </p:spPr>
      </p:pic>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9" name="TextBox 8"/>
          <p:cNvSpPr txBox="1"/>
          <p:nvPr/>
        </p:nvSpPr>
        <p:spPr>
          <a:xfrm>
            <a:off x="2407714" y="6057861"/>
            <a:ext cx="3594764" cy="300082"/>
          </a:xfrm>
          <a:prstGeom prst="rect">
            <a:avLst/>
          </a:prstGeom>
          <a:noFill/>
        </p:spPr>
        <p:txBody>
          <a:bodyPr wrap="square" rtlCol="0">
            <a:spAutoFit/>
          </a:bodyPr>
          <a:lstStyle/>
          <a:p>
            <a:pPr algn="ctr"/>
            <a:r>
              <a:rPr lang="en-US" sz="1350" dirty="0"/>
              <a:t>Figure </a:t>
            </a:r>
            <a:r>
              <a:rPr lang="en-US" sz="1350" dirty="0" smtClean="0"/>
              <a:t>8 : Quick Release Mechanism</a:t>
            </a:r>
            <a:endParaRPr lang="en-US" sz="1350" dirty="0"/>
          </a:p>
        </p:txBody>
      </p:sp>
      <p:sp>
        <p:nvSpPr>
          <p:cNvPr id="10" name="TextBox 9"/>
          <p:cNvSpPr txBox="1"/>
          <p:nvPr/>
        </p:nvSpPr>
        <p:spPr>
          <a:xfrm>
            <a:off x="2407714" y="6043734"/>
            <a:ext cx="3594764" cy="300082"/>
          </a:xfrm>
          <a:prstGeom prst="rect">
            <a:avLst/>
          </a:prstGeom>
          <a:noFill/>
        </p:spPr>
        <p:txBody>
          <a:bodyPr wrap="square" rtlCol="0">
            <a:spAutoFit/>
          </a:bodyPr>
          <a:lstStyle/>
          <a:p>
            <a:pPr algn="ctr"/>
            <a:r>
              <a:rPr lang="en-US" sz="1350" dirty="0"/>
              <a:t>Figure </a:t>
            </a:r>
            <a:r>
              <a:rPr lang="en-US" sz="1350" dirty="0" smtClean="0"/>
              <a:t>7 : Mounting Bracket Assembly</a:t>
            </a:r>
            <a:endParaRPr lang="en-US" sz="1350" dirty="0"/>
          </a:p>
        </p:txBody>
      </p:sp>
      <p:sp>
        <p:nvSpPr>
          <p:cNvPr id="11" name="TextBox 10"/>
          <p:cNvSpPr txBox="1"/>
          <p:nvPr/>
        </p:nvSpPr>
        <p:spPr>
          <a:xfrm>
            <a:off x="2915383" y="6064964"/>
            <a:ext cx="3594764" cy="300082"/>
          </a:xfrm>
          <a:prstGeom prst="rect">
            <a:avLst/>
          </a:prstGeom>
          <a:noFill/>
        </p:spPr>
        <p:txBody>
          <a:bodyPr wrap="square" rtlCol="0">
            <a:spAutoFit/>
          </a:bodyPr>
          <a:lstStyle/>
          <a:p>
            <a:pPr algn="ctr"/>
            <a:r>
              <a:rPr lang="en-US" sz="1350" dirty="0"/>
              <a:t>Figure </a:t>
            </a:r>
            <a:r>
              <a:rPr lang="en-US" sz="1350" dirty="0" smtClean="0"/>
              <a:t>6 </a:t>
            </a:r>
            <a:r>
              <a:rPr lang="en-US" sz="1350" dirty="0"/>
              <a:t>: Mounting Bracket - </a:t>
            </a:r>
            <a:r>
              <a:rPr lang="en-US" sz="1350" dirty="0" smtClean="0"/>
              <a:t>Sensor</a:t>
            </a:r>
            <a:endParaRPr lang="en-US" sz="1350" dirty="0"/>
          </a:p>
        </p:txBody>
      </p:sp>
      <p:sp>
        <p:nvSpPr>
          <p:cNvPr id="12" name="TextBox 11"/>
          <p:cNvSpPr txBox="1"/>
          <p:nvPr/>
        </p:nvSpPr>
        <p:spPr>
          <a:xfrm>
            <a:off x="2900025" y="6043734"/>
            <a:ext cx="3594764" cy="300082"/>
          </a:xfrm>
          <a:prstGeom prst="rect">
            <a:avLst/>
          </a:prstGeom>
          <a:noFill/>
        </p:spPr>
        <p:txBody>
          <a:bodyPr wrap="square" rtlCol="0">
            <a:spAutoFit/>
          </a:bodyPr>
          <a:lstStyle/>
          <a:p>
            <a:pPr algn="ctr"/>
            <a:r>
              <a:rPr lang="en-US" sz="1350" dirty="0"/>
              <a:t>Figure </a:t>
            </a:r>
            <a:r>
              <a:rPr lang="en-US" sz="1350" dirty="0" smtClean="0"/>
              <a:t>5 : Mounting Bracket - Pipe </a:t>
            </a:r>
            <a:endParaRPr lang="en-US" sz="1350" dirty="0"/>
          </a:p>
        </p:txBody>
      </p:sp>
    </p:spTree>
    <p:extLst>
      <p:ext uri="{BB962C8B-B14F-4D97-AF65-F5344CB8AC3E}">
        <p14:creationId xmlns:p14="http://schemas.microsoft.com/office/powerpoint/2010/main" val="19268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Danfoss 4_3_template CC">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7237DFFD11EA42990FD8D45DEAF754" ma:contentTypeVersion="1" ma:contentTypeDescription="Create a new document." ma:contentTypeScope="" ma:versionID="6a88d1a29564c4686b9c91d9a523395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60D87-8910-40B5-9EDF-7D8CD5DA8AD2}">
  <ds:schemaRefs>
    <ds:schemaRef ds:uri="http://schemas.microsoft.com/sharepoint/v3/contenttype/forms"/>
  </ds:schemaRefs>
</ds:datastoreItem>
</file>

<file path=customXml/itemProps2.xml><?xml version="1.0" encoding="utf-8"?>
<ds:datastoreItem xmlns:ds="http://schemas.openxmlformats.org/officeDocument/2006/customXml" ds:itemID="{C6127E4F-AE5E-43A9-8AFD-F901F4DFB1F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5EED9FA-DCC3-4D8D-829C-7D21E6D0F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Turbocor Template</Template>
  <TotalTime>0</TotalTime>
  <Words>1091</Words>
  <Application>Microsoft Office PowerPoint</Application>
  <PresentationFormat>On-screen Show (4:3)</PresentationFormat>
  <Paragraphs>186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SimHei</vt:lpstr>
      <vt:lpstr>Arial</vt:lpstr>
      <vt:lpstr>Calibri</vt:lpstr>
      <vt:lpstr>Cambria Math</vt:lpstr>
      <vt:lpstr>Times New Roman</vt:lpstr>
      <vt:lpstr>Verdana</vt:lpstr>
      <vt:lpstr>Danfoss 4_3_template CC</vt:lpstr>
      <vt:lpstr>Mass Flow Sensor Integration</vt:lpstr>
      <vt:lpstr>Danfoss Turbocor </vt:lpstr>
      <vt:lpstr>Problem Definition </vt:lpstr>
      <vt:lpstr>Thermodynamic Principles</vt:lpstr>
      <vt:lpstr>Thermodynamic Principles</vt:lpstr>
      <vt:lpstr>Mass Flow Sensor Requirements</vt:lpstr>
      <vt:lpstr>Mass Flow Sensor Choice</vt:lpstr>
      <vt:lpstr>Hardware Integration</vt:lpstr>
      <vt:lpstr>Mounting Bracket </vt:lpstr>
      <vt:lpstr>myRIO</vt:lpstr>
      <vt:lpstr>Sensor Calibration</vt:lpstr>
      <vt:lpstr>Future Plans</vt:lpstr>
      <vt:lpstr>Conclusion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Flow Sensor Integration</dc:title>
  <dc:creator/>
  <cp:lastModifiedBy/>
  <cp:revision>24</cp:revision>
  <dcterms:created xsi:type="dcterms:W3CDTF">2014-10-13T19:42:05Z</dcterms:created>
  <dcterms:modified xsi:type="dcterms:W3CDTF">2016-02-16T18:43:45Z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ontentTypeId">
    <vt:lpwstr>0x010100D57237DFFD11EA42990FD8D45DEAF754</vt:lpwstr>
  </property>
</Properties>
</file>