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7"/>
  </p:notesMasterIdLst>
  <p:handoutMasterIdLst>
    <p:handoutMasterId r:id="rId38"/>
  </p:handoutMasterIdLst>
  <p:sldIdLst>
    <p:sldId id="256" r:id="rId2"/>
    <p:sldId id="262" r:id="rId3"/>
    <p:sldId id="264" r:id="rId4"/>
    <p:sldId id="265" r:id="rId5"/>
    <p:sldId id="266" r:id="rId6"/>
    <p:sldId id="267" r:id="rId7"/>
    <p:sldId id="268" r:id="rId8"/>
    <p:sldId id="269" r:id="rId9"/>
    <p:sldId id="270" r:id="rId10"/>
    <p:sldId id="271" r:id="rId11"/>
    <p:sldId id="272" r:id="rId12"/>
    <p:sldId id="263" r:id="rId13"/>
    <p:sldId id="299" r:id="rId14"/>
    <p:sldId id="307" r:id="rId15"/>
    <p:sldId id="309" r:id="rId16"/>
    <p:sldId id="261" r:id="rId17"/>
    <p:sldId id="310" r:id="rId18"/>
    <p:sldId id="259" r:id="rId19"/>
    <p:sldId id="260" r:id="rId20"/>
    <p:sldId id="311" r:id="rId21"/>
    <p:sldId id="324" r:id="rId22"/>
    <p:sldId id="312" r:id="rId23"/>
    <p:sldId id="320" r:id="rId24"/>
    <p:sldId id="321" r:id="rId25"/>
    <p:sldId id="322" r:id="rId26"/>
    <p:sldId id="323" r:id="rId27"/>
    <p:sldId id="317" r:id="rId28"/>
    <p:sldId id="318" r:id="rId29"/>
    <p:sldId id="319" r:id="rId30"/>
    <p:sldId id="283" r:id="rId31"/>
    <p:sldId id="284" r:id="rId32"/>
    <p:sldId id="286" r:id="rId33"/>
    <p:sldId id="303" r:id="rId34"/>
    <p:sldId id="304" r:id="rId35"/>
    <p:sldId id="28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ani" id="{41175E2E-DEDD-4F2F-B858-3E6B3D4A3605}">
          <p14:sldIdLst>
            <p14:sldId id="256"/>
            <p14:sldId id="262"/>
            <p14:sldId id="264"/>
            <p14:sldId id="265"/>
            <p14:sldId id="266"/>
            <p14:sldId id="267"/>
            <p14:sldId id="268"/>
            <p14:sldId id="269"/>
            <p14:sldId id="270"/>
            <p14:sldId id="271"/>
            <p14:sldId id="272"/>
            <p14:sldId id="263"/>
            <p14:sldId id="299"/>
          </p14:sldIdLst>
        </p14:section>
        <p14:section name="Matthew" id="{FAEE9062-6242-4D32-ADD5-092BE02A90A6}">
          <p14:sldIdLst>
            <p14:sldId id="307"/>
            <p14:sldId id="309"/>
            <p14:sldId id="261"/>
            <p14:sldId id="310"/>
          </p14:sldIdLst>
        </p14:section>
        <p14:section name="Pat" id="{C20FC053-1FCC-4893-A6C2-E0977C39A8FA}">
          <p14:sldIdLst>
            <p14:sldId id="259"/>
            <p14:sldId id="260"/>
          </p14:sldIdLst>
        </p14:section>
        <p14:section name="Gabe" id="{A1685915-6396-4941-9DBD-8E68CA0B53B9}">
          <p14:sldIdLst>
            <p14:sldId id="311"/>
            <p14:sldId id="324"/>
            <p14:sldId id="312"/>
          </p14:sldIdLst>
        </p14:section>
        <p14:section name="Derek" id="{3DA97D72-D19A-4FF9-A8B2-455A92FEBB3F}">
          <p14:sldIdLst>
            <p14:sldId id="320"/>
            <p14:sldId id="321"/>
            <p14:sldId id="322"/>
            <p14:sldId id="323"/>
          </p14:sldIdLst>
        </p14:section>
        <p14:section name="Tico" id="{BFA18C2E-97B4-441A-95F1-B456DD0964EE}">
          <p14:sldIdLst>
            <p14:sldId id="317"/>
            <p14:sldId id="318"/>
            <p14:sldId id="319"/>
          </p14:sldIdLst>
        </p14:section>
        <p14:section name="Enrique" id="{70D49E91-B49C-4B4D-B4F4-4DDBD1AC4946}">
          <p14:sldIdLst>
            <p14:sldId id="283"/>
            <p14:sldId id="284"/>
            <p14:sldId id="286"/>
            <p14:sldId id="303"/>
            <p14:sldId id="304"/>
            <p14:sldId id="285"/>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rek Morin" initials="DM"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BB4"/>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61" autoAdjust="0"/>
    <p:restoredTop sz="80197" autoAdjust="0"/>
  </p:normalViewPr>
  <p:slideViewPr>
    <p:cSldViewPr snapToGrid="0">
      <p:cViewPr>
        <p:scale>
          <a:sx n="73" d="100"/>
          <a:sy n="73" d="100"/>
        </p:scale>
        <p:origin x="-845" y="1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B3CB06-D91E-4645-B67C-CC195D48B505}" type="datetimeFigureOut">
              <a:rPr lang="en-US" smtClean="0"/>
              <a:t>1/29/2016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1A2B63-C1A3-4C3D-A526-4D6118470BFE}" type="slidenum">
              <a:rPr lang="en-US" smtClean="0"/>
              <a:t>‹#›</a:t>
            </a:fld>
            <a:endParaRPr lang="en-US"/>
          </a:p>
        </p:txBody>
      </p:sp>
    </p:spTree>
    <p:extLst>
      <p:ext uri="{BB962C8B-B14F-4D97-AF65-F5344CB8AC3E}">
        <p14:creationId xmlns:p14="http://schemas.microsoft.com/office/powerpoint/2010/main" val="1556442404"/>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03DDE6-C67C-4778-9205-D104E3674745}" type="datetimeFigureOut">
              <a:rPr lang="en-US" smtClean="0"/>
              <a:t>1/29/2016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B69C67-81AC-4FCF-A000-73BA08AAAD02}" type="slidenum">
              <a:rPr lang="en-US" smtClean="0"/>
              <a:t>‹#›</a:t>
            </a:fld>
            <a:endParaRPr lang="en-US"/>
          </a:p>
        </p:txBody>
      </p:sp>
    </p:spTree>
    <p:extLst>
      <p:ext uri="{BB962C8B-B14F-4D97-AF65-F5344CB8AC3E}">
        <p14:creationId xmlns:p14="http://schemas.microsoft.com/office/powerpoint/2010/main" val="1979331484"/>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a:t>
            </a:r>
            <a:r>
              <a:rPr lang="en-US" baseline="0" dirty="0" smtClean="0"/>
              <a:t> yourself</a:t>
            </a:r>
            <a:endParaRPr lang="en-US" dirty="0"/>
          </a:p>
        </p:txBody>
      </p:sp>
      <p:sp>
        <p:nvSpPr>
          <p:cNvPr id="4" name="Slide Number Placeholder 3"/>
          <p:cNvSpPr>
            <a:spLocks noGrp="1"/>
          </p:cNvSpPr>
          <p:nvPr>
            <p:ph type="sldNum" sz="quarter" idx="10"/>
          </p:nvPr>
        </p:nvSpPr>
        <p:spPr/>
        <p:txBody>
          <a:bodyPr/>
          <a:lstStyle/>
          <a:p>
            <a:fld id="{46B69C67-81AC-4FCF-A000-73BA08AAAD02}" type="slidenum">
              <a:rPr lang="en-US" smtClean="0"/>
              <a:t>1</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3680871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A5007F-5C0A-4E0B-95F9-50D73C388964}" type="slidenum">
              <a:rPr lang="en-US" smtClean="0"/>
              <a:t>23</a:t>
            </a:fld>
            <a:endParaRPr lang="en-US"/>
          </a:p>
        </p:txBody>
      </p:sp>
    </p:spTree>
    <p:extLst>
      <p:ext uri="{BB962C8B-B14F-4D97-AF65-F5344CB8AC3E}">
        <p14:creationId xmlns:p14="http://schemas.microsoft.com/office/powerpoint/2010/main" val="2349287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A5007F-5C0A-4E0B-95F9-50D73C388964}" type="slidenum">
              <a:rPr lang="en-US" smtClean="0"/>
              <a:t>24</a:t>
            </a:fld>
            <a:endParaRPr lang="en-US"/>
          </a:p>
        </p:txBody>
      </p:sp>
    </p:spTree>
    <p:extLst>
      <p:ext uri="{BB962C8B-B14F-4D97-AF65-F5344CB8AC3E}">
        <p14:creationId xmlns:p14="http://schemas.microsoft.com/office/powerpoint/2010/main" val="3413640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A5007F-5C0A-4E0B-95F9-50D73C388964}" type="slidenum">
              <a:rPr lang="en-US" smtClean="0"/>
              <a:t>25</a:t>
            </a:fld>
            <a:endParaRPr lang="en-US"/>
          </a:p>
        </p:txBody>
      </p:sp>
    </p:spTree>
    <p:extLst>
      <p:ext uri="{BB962C8B-B14F-4D97-AF65-F5344CB8AC3E}">
        <p14:creationId xmlns:p14="http://schemas.microsoft.com/office/powerpoint/2010/main" val="2607442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A5007F-5C0A-4E0B-95F9-50D73C388964}" type="slidenum">
              <a:rPr lang="en-US" smtClean="0"/>
              <a:t>28</a:t>
            </a:fld>
            <a:endParaRPr lang="en-US"/>
          </a:p>
        </p:txBody>
      </p:sp>
    </p:spTree>
    <p:extLst>
      <p:ext uri="{BB962C8B-B14F-4D97-AF65-F5344CB8AC3E}">
        <p14:creationId xmlns:p14="http://schemas.microsoft.com/office/powerpoint/2010/main" val="1422961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A5007F-5C0A-4E0B-95F9-50D73C388964}" type="slidenum">
              <a:rPr lang="en-US" smtClean="0"/>
              <a:t>29</a:t>
            </a:fld>
            <a:endParaRPr lang="en-US"/>
          </a:p>
        </p:txBody>
      </p:sp>
    </p:spTree>
    <p:extLst>
      <p:ext uri="{BB962C8B-B14F-4D97-AF65-F5344CB8AC3E}">
        <p14:creationId xmlns:p14="http://schemas.microsoft.com/office/powerpoint/2010/main" val="819483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decided to approach this project from the top down since the ring is not only the most complex, it’s also the most important. After designing the ring and cutter and looking for different parts we found that in order to get it to work properly and meet all design requirements it would make up the majority of our budget. Therefore, in order to leave some room in our budget for unexpected failures we have decided to concentrate the majority of the prototype assembly on the cutting and traversing mechanism, but still design the pole and base for following years to build off of.</a:t>
            </a:r>
            <a:endParaRPr lang="en-US" dirty="0"/>
          </a:p>
        </p:txBody>
      </p:sp>
      <p:sp>
        <p:nvSpPr>
          <p:cNvPr id="4" name="Slide Number Placeholder 3"/>
          <p:cNvSpPr>
            <a:spLocks noGrp="1"/>
          </p:cNvSpPr>
          <p:nvPr>
            <p:ph type="sldNum" sz="quarter" idx="10"/>
          </p:nvPr>
        </p:nvSpPr>
        <p:spPr/>
        <p:txBody>
          <a:bodyPr/>
          <a:lstStyle/>
          <a:p>
            <a:fld id="{46B69C67-81AC-4FCF-A000-73BA08AAAD02}" type="slidenum">
              <a:rPr lang="en-US" smtClean="0"/>
              <a:t>30</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1330486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 sponsor</a:t>
            </a:r>
            <a:endParaRPr lang="en-US" dirty="0"/>
          </a:p>
        </p:txBody>
      </p:sp>
      <p:sp>
        <p:nvSpPr>
          <p:cNvPr id="4" name="Slide Number Placeholder 3"/>
          <p:cNvSpPr>
            <a:spLocks noGrp="1"/>
          </p:cNvSpPr>
          <p:nvPr>
            <p:ph type="sldNum" sz="quarter" idx="10"/>
          </p:nvPr>
        </p:nvSpPr>
        <p:spPr/>
        <p:txBody>
          <a:bodyPr/>
          <a:lstStyle/>
          <a:p>
            <a:fld id="{AAFB9691-E002-4A70-B758-80F5DAEF755E}" type="slidenum">
              <a:rPr lang="en-US" smtClean="0"/>
              <a:t>2</a:t>
            </a:fld>
            <a:endParaRPr lang="en-US" dirty="0"/>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1370405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Stakeholders</a:t>
            </a:r>
            <a:r>
              <a:rPr lang="en-US" baseline="0" dirty="0" smtClean="0"/>
              <a:t> include…</a:t>
            </a:r>
          </a:p>
          <a:p>
            <a:r>
              <a:rPr lang="en-US" baseline="0" dirty="0" smtClean="0"/>
              <a:t>Dr. Okoli, our sponsor</a:t>
            </a:r>
            <a:endParaRPr lang="en-US" dirty="0"/>
          </a:p>
        </p:txBody>
      </p:sp>
      <p:sp>
        <p:nvSpPr>
          <p:cNvPr id="4" name="Slide Number Placeholder 3"/>
          <p:cNvSpPr>
            <a:spLocks noGrp="1"/>
          </p:cNvSpPr>
          <p:nvPr>
            <p:ph type="sldNum" sz="quarter" idx="10"/>
          </p:nvPr>
        </p:nvSpPr>
        <p:spPr/>
        <p:txBody>
          <a:bodyPr/>
          <a:lstStyle/>
          <a:p>
            <a:fld id="{AAFB9691-E002-4A70-B758-80F5DAEF755E}" type="slidenum">
              <a:rPr lang="en-US" smtClean="0"/>
              <a:t>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3255077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69C67-81AC-4FCF-A000-73BA08AAAD02}" type="slidenum">
              <a:rPr lang="en-US" smtClean="0"/>
              <a:t>4</a:t>
            </a:fld>
            <a:endParaRPr lang="en-US"/>
          </a:p>
        </p:txBody>
      </p:sp>
    </p:spTree>
    <p:extLst>
      <p:ext uri="{BB962C8B-B14F-4D97-AF65-F5344CB8AC3E}">
        <p14:creationId xmlns:p14="http://schemas.microsoft.com/office/powerpoint/2010/main" val="1150460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previous phase, we came</a:t>
            </a:r>
            <a:r>
              <a:rPr lang="en-US" baseline="0" dirty="0" smtClean="0"/>
              <a:t> up with this design. We devised a ring with a cutting mechanism that traverses around the ring. It is connected by a pole to a stand. The operator would insert 5-foot sections of the pole from the ground to push the mechanism upward toward the tree. </a:t>
            </a:r>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69C67-81AC-4FCF-A000-73BA08AAAD02}" type="slidenum">
              <a:rPr lang="en-US" smtClean="0"/>
              <a:t>14</a:t>
            </a:fld>
            <a:endParaRPr lang="en-US"/>
          </a:p>
        </p:txBody>
      </p:sp>
    </p:spTree>
    <p:extLst>
      <p:ext uri="{BB962C8B-B14F-4D97-AF65-F5344CB8AC3E}">
        <p14:creationId xmlns:p14="http://schemas.microsoft.com/office/powerpoint/2010/main" val="4106838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previous phase report we proposed three design concepts. In this selected design we borrowed ideas from two of them: the pole pruner and the tree climber.</a:t>
            </a:r>
            <a:endParaRPr lang="en-US" dirty="0"/>
          </a:p>
        </p:txBody>
      </p:sp>
      <p:sp>
        <p:nvSpPr>
          <p:cNvPr id="4" name="Slide Number Placeholder 3"/>
          <p:cNvSpPr>
            <a:spLocks noGrp="1"/>
          </p:cNvSpPr>
          <p:nvPr>
            <p:ph type="sldNum" sz="quarter" idx="10"/>
          </p:nvPr>
        </p:nvSpPr>
        <p:spPr/>
        <p:txBody>
          <a:bodyPr/>
          <a:lstStyle/>
          <a:p>
            <a:fld id="{46B69C67-81AC-4FCF-A000-73BA08AAAD02}" type="slidenum">
              <a:rPr lang="en-US" smtClean="0"/>
              <a:t>16</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241124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Cite 2015 report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Telescoping pole, wheels, cart, saw</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Talk about it.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cheapest initial approach would be to improve the previous year’s design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Utilized a telescoping aluminum poll with an electric saw at the end</a:t>
            </a:r>
          </a:p>
          <a:p>
            <a:endParaRPr lang="en-US" dirty="0"/>
          </a:p>
        </p:txBody>
      </p:sp>
      <p:sp>
        <p:nvSpPr>
          <p:cNvPr id="4" name="Slide Number Placeholder 3"/>
          <p:cNvSpPr>
            <a:spLocks noGrp="1"/>
          </p:cNvSpPr>
          <p:nvPr>
            <p:ph type="sldNum" sz="quarter" idx="10"/>
          </p:nvPr>
        </p:nvSpPr>
        <p:spPr/>
        <p:txBody>
          <a:bodyPr/>
          <a:lstStyle/>
          <a:p>
            <a:fld id="{AAFB9691-E002-4A70-B758-80F5DAEF755E}" type="slidenum">
              <a:rPr lang="en-US" smtClean="0"/>
              <a:t>17</a:t>
            </a:fld>
            <a:endParaRPr lang="en-US" dirty="0"/>
          </a:p>
        </p:txBody>
      </p:sp>
    </p:spTree>
    <p:extLst>
      <p:ext uri="{BB962C8B-B14F-4D97-AF65-F5344CB8AC3E}">
        <p14:creationId xmlns:p14="http://schemas.microsoft.com/office/powerpoint/2010/main" val="2296630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may recall, the pole pruner was a</a:t>
            </a:r>
            <a:r>
              <a:rPr lang="en-US" baseline="0" dirty="0" smtClean="0"/>
              <a:t> modification to an existing landscaping tool. It utilized light weight material for its pole to be able to be hand held and reach 40-feet. It also was equipped with a wireless camera so that the operator may have a better view of the fruit they are cutting. </a:t>
            </a:r>
            <a:endParaRPr lang="en-US" dirty="0"/>
          </a:p>
        </p:txBody>
      </p:sp>
      <p:sp>
        <p:nvSpPr>
          <p:cNvPr id="4" name="Slide Number Placeholder 3"/>
          <p:cNvSpPr>
            <a:spLocks noGrp="1"/>
          </p:cNvSpPr>
          <p:nvPr>
            <p:ph type="sldNum" sz="quarter" idx="10"/>
          </p:nvPr>
        </p:nvSpPr>
        <p:spPr/>
        <p:txBody>
          <a:bodyPr/>
          <a:lstStyle/>
          <a:p>
            <a:fld id="{AAFB9691-E002-4A70-B758-80F5DAEF755E}" type="slidenum">
              <a:rPr lang="en-US" smtClean="0"/>
              <a:t>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2240029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is just a visual representation of the extended pole pruner, as you can see it is gas operated, it has a telescoping pole to extend to the fruit and a chainsaw equipped with a camera that can be viewed by the operator on the ground</a:t>
            </a:r>
            <a:endParaRPr lang="en-US" dirty="0" smtClean="0"/>
          </a:p>
        </p:txBody>
      </p:sp>
      <p:sp>
        <p:nvSpPr>
          <p:cNvPr id="4" name="Slide Number Placeholder 3"/>
          <p:cNvSpPr>
            <a:spLocks noGrp="1"/>
          </p:cNvSpPr>
          <p:nvPr>
            <p:ph type="sldNum" sz="quarter" idx="10"/>
          </p:nvPr>
        </p:nvSpPr>
        <p:spPr/>
        <p:txBody>
          <a:bodyPr/>
          <a:lstStyle/>
          <a:p>
            <a:fld id="{AAFB9691-E002-4A70-B758-80F5DAEF755E}" type="slidenum">
              <a:rPr lang="en-US" smtClean="0"/>
              <a:t>19</a:t>
            </a:fld>
            <a:endParaRPr lang="en-US" dirty="0"/>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1233926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7C76DB-3AF6-4397-B673-259CADC6EBA2}" type="datetime1">
              <a:rPr lang="en-US" smtClean="0"/>
              <a:t>1/29/2016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1443392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DDFAD-8478-45B2-BF6B-23D7EEEDD23C}" type="datetime1">
              <a:rPr lang="en-US" smtClean="0"/>
              <a:t>1/29/2016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1919210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798B3F-5327-4FB2-B391-DE095DE26BB0}" type="datetime1">
              <a:rPr lang="en-US" smtClean="0"/>
              <a:t>1/29/2016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905593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6BCD22-EBED-4DA5-A91B-1A8E2D2BE198}" type="datetime1">
              <a:rPr lang="en-US" smtClean="0"/>
              <a:t>1/29/2016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400">
                <a:solidFill>
                  <a:schemeClr val="bg1"/>
                </a:solidFill>
              </a:defRPr>
            </a:lvl1pPr>
          </a:lstStyle>
          <a:p>
            <a:r>
              <a:rPr lang="en-US" dirty="0" smtClean="0"/>
              <a:t>1</a:t>
            </a:r>
            <a:endParaRPr lang="en-US" dirty="0"/>
          </a:p>
        </p:txBody>
      </p:sp>
    </p:spTree>
    <p:extLst>
      <p:ext uri="{BB962C8B-B14F-4D97-AF65-F5344CB8AC3E}">
        <p14:creationId xmlns:p14="http://schemas.microsoft.com/office/powerpoint/2010/main" val="33062995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1CCFFC-B5CD-4DE2-8F5F-AADE48C8D18C}" type="datetime1">
              <a:rPr lang="en-US" smtClean="0"/>
              <a:t>1/29/2016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243215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8BEBEE-BF8E-48D4-8892-75DB4AE7972C}" type="datetime1">
              <a:rPr lang="en-US" smtClean="0"/>
              <a:t>1/29/2016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1794229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A4CC26-99CF-47E2-B884-C90948203D9C}" type="datetime1">
              <a:rPr lang="en-US" smtClean="0"/>
              <a:t>1/29/2016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325718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CA07B6-C036-4DBB-8EC6-7D0341CE993A}" type="datetime1">
              <a:rPr lang="en-US" smtClean="0"/>
              <a:t>1/29/2016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804496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C1638C-A147-4121-BDA1-182A253F15F4}" type="datetime1">
              <a:rPr lang="en-US" smtClean="0"/>
              <a:t>1/29/2016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1427861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72DBD5-3D34-41A9-AEA0-6D49CA63417D}" type="datetime1">
              <a:rPr lang="en-US" smtClean="0"/>
              <a:t>1/29/2016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1590255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38C8F7-9FF9-4B74-B554-0EAC9668959F}" type="datetime1">
              <a:rPr lang="en-US" smtClean="0"/>
              <a:t>1/29/2016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3585784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E58565-79A7-4B23-B097-5D94532B45D5}" type="datetime1">
              <a:rPr lang="en-US" smtClean="0"/>
              <a:t>1/29/2016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E4D663-9EEF-4DAA-A847-67F8BC508AFF}" type="slidenum">
              <a:rPr lang="en-US" smtClean="0"/>
              <a:t>‹#›</a:t>
            </a:fld>
            <a:endParaRPr lang="en-US"/>
          </a:p>
        </p:txBody>
      </p:sp>
    </p:spTree>
    <p:extLst>
      <p:ext uri="{BB962C8B-B14F-4D97-AF65-F5344CB8AC3E}">
        <p14:creationId xmlns:p14="http://schemas.microsoft.com/office/powerpoint/2010/main" val="1030289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2.PNG"/><Relationship Id="rId7"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14.PNG"/><Relationship Id="rId4" Type="http://schemas.openxmlformats.org/officeDocument/2006/relationships/image" Target="../media/image25.jpeg"/><Relationship Id="rId9"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humanfoodproject.com/wp-content/uploads/2013/02/palm-oil-fru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2"/>
          <p:cNvSpPr>
            <a:spLocks noGrp="1"/>
          </p:cNvSpPr>
          <p:nvPr>
            <p:ph type="subTitle" idx="1"/>
          </p:nvPr>
        </p:nvSpPr>
        <p:spPr>
          <a:xfrm>
            <a:off x="1523999" y="2708910"/>
            <a:ext cx="9144000" cy="3920490"/>
          </a:xfrm>
          <a:solidFill>
            <a:srgbClr val="006BB4">
              <a:alpha val="60000"/>
            </a:srgbClr>
          </a:solidFill>
        </p:spPr>
        <p:txBody>
          <a:bodyPr>
            <a:noAutofit/>
          </a:bodyPr>
          <a:lstStyle/>
          <a:p>
            <a:r>
              <a:rPr lang="en-US" sz="3200" dirty="0" smtClean="0">
                <a:solidFill>
                  <a:schemeClr val="bg1"/>
                </a:solidFill>
              </a:rPr>
              <a:t>Maria </a:t>
            </a:r>
            <a:r>
              <a:rPr lang="en-US" sz="3200" dirty="0" err="1" smtClean="0">
                <a:solidFill>
                  <a:schemeClr val="bg1"/>
                </a:solidFill>
              </a:rPr>
              <a:t>Vetencourt</a:t>
            </a:r>
            <a:endParaRPr lang="en-US" sz="3200" dirty="0" smtClean="0">
              <a:solidFill>
                <a:schemeClr val="bg1"/>
              </a:solidFill>
            </a:endParaRPr>
          </a:p>
          <a:p>
            <a:r>
              <a:rPr lang="en-US" sz="3200" dirty="0" smtClean="0">
                <a:solidFill>
                  <a:schemeClr val="bg1"/>
                </a:solidFill>
              </a:rPr>
              <a:t>Matthew </a:t>
            </a:r>
            <a:r>
              <a:rPr lang="en-US" sz="3200" dirty="0" err="1">
                <a:solidFill>
                  <a:schemeClr val="bg1"/>
                </a:solidFill>
              </a:rPr>
              <a:t>Gerstenblitt</a:t>
            </a:r>
            <a:endParaRPr lang="en-US" sz="3200" dirty="0">
              <a:solidFill>
                <a:schemeClr val="bg1"/>
              </a:solidFill>
            </a:endParaRPr>
          </a:p>
          <a:p>
            <a:r>
              <a:rPr lang="en-US" sz="3200" dirty="0">
                <a:solidFill>
                  <a:schemeClr val="bg1"/>
                </a:solidFill>
              </a:rPr>
              <a:t>Patrick Howard</a:t>
            </a:r>
          </a:p>
          <a:p>
            <a:r>
              <a:rPr lang="en-US" sz="3200" dirty="0">
                <a:solidFill>
                  <a:schemeClr val="bg1"/>
                </a:solidFill>
              </a:rPr>
              <a:t>Gabriel </a:t>
            </a:r>
            <a:r>
              <a:rPr lang="en-US" sz="3200" dirty="0" err="1">
                <a:solidFill>
                  <a:schemeClr val="bg1"/>
                </a:solidFill>
              </a:rPr>
              <a:t>Diez</a:t>
            </a:r>
            <a:endParaRPr lang="en-US" sz="3200" dirty="0">
              <a:solidFill>
                <a:schemeClr val="bg1"/>
              </a:solidFill>
            </a:endParaRPr>
          </a:p>
          <a:p>
            <a:r>
              <a:rPr lang="en-US" sz="3200" dirty="0" smtClean="0">
                <a:solidFill>
                  <a:schemeClr val="bg1"/>
                </a:solidFill>
              </a:rPr>
              <a:t>Alberto Machado</a:t>
            </a:r>
          </a:p>
          <a:p>
            <a:r>
              <a:rPr lang="en-US" sz="3200" dirty="0" smtClean="0">
                <a:solidFill>
                  <a:schemeClr val="bg1"/>
                </a:solidFill>
              </a:rPr>
              <a:t>Derek Morin</a:t>
            </a:r>
          </a:p>
          <a:p>
            <a:r>
              <a:rPr lang="en-US" sz="3200" dirty="0">
                <a:solidFill>
                  <a:schemeClr val="bg1"/>
                </a:solidFill>
              </a:rPr>
              <a:t>Enrique Gonzalez</a:t>
            </a:r>
          </a:p>
          <a:p>
            <a:endParaRPr lang="en-US" sz="3200" dirty="0">
              <a:solidFill>
                <a:schemeClr val="bg1"/>
              </a:solidFill>
            </a:endParaRPr>
          </a:p>
          <a:p>
            <a:endParaRPr lang="en-US" sz="3200" dirty="0" smtClean="0">
              <a:solidFill>
                <a:schemeClr val="bg1"/>
              </a:solidFill>
            </a:endParaRPr>
          </a:p>
          <a:p>
            <a:endParaRPr lang="en-US" sz="3200" dirty="0" smtClean="0">
              <a:solidFill>
                <a:schemeClr val="bg1"/>
              </a:solidFill>
            </a:endParaRPr>
          </a:p>
          <a:p>
            <a:endParaRPr lang="en-US" sz="3200" dirty="0" smtClean="0">
              <a:solidFill>
                <a:schemeClr val="bg1"/>
              </a:solidFill>
            </a:endParaRPr>
          </a:p>
        </p:txBody>
      </p:sp>
      <p:sp>
        <p:nvSpPr>
          <p:cNvPr id="5" name="Title 1"/>
          <p:cNvSpPr>
            <a:spLocks noGrp="1"/>
          </p:cNvSpPr>
          <p:nvPr>
            <p:ph type="ctrTitle"/>
          </p:nvPr>
        </p:nvSpPr>
        <p:spPr>
          <a:xfrm>
            <a:off x="380999" y="160655"/>
            <a:ext cx="11430000" cy="2387600"/>
          </a:xfrm>
          <a:solidFill>
            <a:srgbClr val="006BB4">
              <a:alpha val="60000"/>
            </a:srgbClr>
          </a:solidFill>
        </p:spPr>
        <p:txBody>
          <a:bodyPr anchor="ctr">
            <a:normAutofit fontScale="90000"/>
          </a:bodyPr>
          <a:lstStyle/>
          <a:p>
            <a:r>
              <a:rPr lang="en-US" sz="3600" dirty="0" smtClean="0">
                <a:solidFill>
                  <a:schemeClr val="bg1"/>
                </a:solidFill>
                <a:latin typeface="+mn-lt"/>
              </a:rPr>
              <a:t>Group 10</a:t>
            </a:r>
            <a:r>
              <a:rPr lang="en-US" sz="3200" dirty="0" smtClean="0">
                <a:solidFill>
                  <a:schemeClr val="bg1"/>
                </a:solidFill>
                <a:latin typeface="+mn-lt"/>
              </a:rPr>
              <a:t/>
            </a:r>
            <a:br>
              <a:rPr lang="en-US" sz="3200" dirty="0" smtClean="0">
                <a:solidFill>
                  <a:schemeClr val="bg1"/>
                </a:solidFill>
                <a:latin typeface="+mn-lt"/>
              </a:rPr>
            </a:br>
            <a:r>
              <a:rPr lang="en-US" sz="5000" dirty="0" smtClean="0">
                <a:solidFill>
                  <a:schemeClr val="bg1"/>
                </a:solidFill>
                <a:latin typeface="+mn-lt"/>
              </a:rPr>
              <a:t>Semi-Autonomous </a:t>
            </a:r>
            <a:br>
              <a:rPr lang="en-US" sz="5000" dirty="0" smtClean="0">
                <a:solidFill>
                  <a:schemeClr val="bg1"/>
                </a:solidFill>
                <a:latin typeface="+mn-lt"/>
              </a:rPr>
            </a:br>
            <a:r>
              <a:rPr lang="en-US" sz="5000" dirty="0" smtClean="0">
                <a:solidFill>
                  <a:schemeClr val="bg1"/>
                </a:solidFill>
                <a:latin typeface="+mn-lt"/>
              </a:rPr>
              <a:t>Oil Palm Fruit Harvesting</a:t>
            </a:r>
            <a:br>
              <a:rPr lang="en-US" sz="5000" dirty="0" smtClean="0">
                <a:solidFill>
                  <a:schemeClr val="bg1"/>
                </a:solidFill>
                <a:latin typeface="+mn-lt"/>
              </a:rPr>
            </a:br>
            <a:r>
              <a:rPr lang="en-US" sz="4000" dirty="0" smtClean="0">
                <a:solidFill>
                  <a:schemeClr val="bg1"/>
                </a:solidFill>
                <a:latin typeface="+mn-lt"/>
              </a:rPr>
              <a:t>Analyze Phase</a:t>
            </a:r>
            <a:endParaRPr lang="en-US" sz="4000" dirty="0">
              <a:solidFill>
                <a:schemeClr val="bg1"/>
              </a:solidFill>
              <a:latin typeface="+mn-lt"/>
            </a:endParaRPr>
          </a:p>
        </p:txBody>
      </p:sp>
    </p:spTree>
    <p:extLst>
      <p:ext uri="{BB962C8B-B14F-4D97-AF65-F5344CB8AC3E}">
        <p14:creationId xmlns:p14="http://schemas.microsoft.com/office/powerpoint/2010/main" val="23668093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oundslakecc.com/ordereze/Files/shutterstock_16520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17220"/>
            <a:ext cx="12207241" cy="8138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tx1">
              <a:alpha val="40000"/>
            </a:schemeClr>
          </a:solidFill>
        </p:spPr>
        <p:txBody>
          <a:bodyPr/>
          <a:lstStyle/>
          <a:p>
            <a:pPr algn="ctr"/>
            <a:r>
              <a:rPr lang="en-US" dirty="0" smtClean="0">
                <a:solidFill>
                  <a:schemeClr val="bg1"/>
                </a:solidFill>
                <a:latin typeface="+mn-lt"/>
              </a:rPr>
              <a:t>Stakeholders</a:t>
            </a:r>
            <a:endParaRPr lang="en-US" dirty="0">
              <a:solidFill>
                <a:schemeClr val="bg1"/>
              </a:solidFill>
              <a:latin typeface="+mn-lt"/>
            </a:endParaRPr>
          </a:p>
        </p:txBody>
      </p:sp>
      <p:sp>
        <p:nvSpPr>
          <p:cNvPr id="5" name="Slide Number Placeholder 3"/>
          <p:cNvSpPr txBox="1">
            <a:spLocks/>
          </p:cNvSpPr>
          <p:nvPr/>
        </p:nvSpPr>
        <p:spPr>
          <a:xfrm>
            <a:off x="9275549" y="70418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sp>
        <p:nvSpPr>
          <p:cNvPr id="6" name="Slide Number Placeholder 5"/>
          <p:cNvSpPr txBox="1">
            <a:spLocks/>
          </p:cNvSpPr>
          <p:nvPr/>
        </p:nvSpPr>
        <p:spPr>
          <a:xfrm>
            <a:off x="-266080" y="70418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sp>
        <p:nvSpPr>
          <p:cNvPr id="7" name="Slide Number Placeholder 3"/>
          <p:cNvSpPr>
            <a:spLocks noGrp="1"/>
          </p:cNvSpPr>
          <p:nvPr>
            <p:ph type="sldNum" sz="quarter" idx="12"/>
          </p:nvPr>
        </p:nvSpPr>
        <p:spPr>
          <a:xfrm>
            <a:off x="9275379" y="6377781"/>
            <a:ext cx="2743200" cy="365125"/>
          </a:xfrm>
        </p:spPr>
        <p:txBody>
          <a:bodyPr/>
          <a:lstStyle/>
          <a:p>
            <a:r>
              <a:rPr lang="en-US" dirty="0"/>
              <a:t>3</a:t>
            </a:r>
            <a:endParaRPr lang="en-US" dirty="0"/>
          </a:p>
        </p:txBody>
      </p:sp>
      <p:sp>
        <p:nvSpPr>
          <p:cNvPr id="8" name="Slide Number Placeholder 5"/>
          <p:cNvSpPr txBox="1">
            <a:spLocks/>
          </p:cNvSpPr>
          <p:nvPr/>
        </p:nvSpPr>
        <p:spPr>
          <a:xfrm>
            <a:off x="-312208" y="637778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95062147"/>
              </p:ext>
            </p:extLst>
          </p:nvPr>
        </p:nvGraphicFramePr>
        <p:xfrm>
          <a:off x="853440" y="1827941"/>
          <a:ext cx="10515600" cy="4887819"/>
        </p:xfrm>
        <a:graphic>
          <a:graphicData uri="http://schemas.openxmlformats.org/drawingml/2006/table">
            <a:tbl>
              <a:tblPr firstRow="1" bandRow="1">
                <a:tableStyleId>{5C22544A-7EE6-4342-B048-85BDC9FD1C3A}</a:tableStyleId>
              </a:tblPr>
              <a:tblGrid>
                <a:gridCol w="10515600"/>
              </a:tblGrid>
              <a:tr h="543091">
                <a:tc>
                  <a:txBody>
                    <a:bodyPr/>
                    <a:lstStyle/>
                    <a:p>
                      <a:pPr algn="ctr"/>
                      <a:r>
                        <a:rPr lang="en-US" sz="3000" dirty="0" smtClean="0"/>
                        <a:t>Dr. Okenwa Okoli</a:t>
                      </a:r>
                      <a:endParaRPr lang="en-US" sz="3000" dirty="0"/>
                    </a:p>
                  </a:txBody>
                  <a:tcPr marL="84947" marR="84947" marT="42473" marB="42473"/>
                </a:tc>
              </a:tr>
              <a:tr h="543091">
                <a:tc>
                  <a:txBody>
                    <a:bodyPr/>
                    <a:lstStyle/>
                    <a:p>
                      <a:pPr algn="ctr"/>
                      <a:r>
                        <a:rPr lang="en-US" sz="3000" dirty="0" smtClean="0"/>
                        <a:t>Dr. Nikhil Gupta</a:t>
                      </a:r>
                      <a:endParaRPr lang="en-US" sz="3000" dirty="0"/>
                    </a:p>
                  </a:txBody>
                  <a:tcPr marL="84947" marR="84947" marT="42473" marB="42473"/>
                </a:tc>
              </a:tr>
              <a:tr h="543091">
                <a:tc>
                  <a:txBody>
                    <a:bodyPr/>
                    <a:lstStyle/>
                    <a:p>
                      <a:pPr algn="ctr"/>
                      <a:r>
                        <a:rPr lang="en-US" sz="3000" dirty="0" smtClean="0"/>
                        <a:t>Dr. Jerris Hooker</a:t>
                      </a:r>
                      <a:endParaRPr lang="en-US" sz="3000" dirty="0"/>
                    </a:p>
                  </a:txBody>
                  <a:tcPr marL="84947" marR="84947" marT="42473" marB="42473"/>
                </a:tc>
              </a:tr>
              <a:tr h="543091">
                <a:tc>
                  <a:txBody>
                    <a:bodyPr/>
                    <a:lstStyle/>
                    <a:p>
                      <a:pPr algn="ctr"/>
                      <a:r>
                        <a:rPr lang="en-US" sz="3000" dirty="0" smtClean="0"/>
                        <a:t>Ms. Margaret Scheiner</a:t>
                      </a:r>
                      <a:endParaRPr lang="en-US" sz="3000" dirty="0"/>
                    </a:p>
                  </a:txBody>
                  <a:tcPr marL="84947" marR="84947" marT="42473" marB="42473"/>
                </a:tc>
              </a:tr>
              <a:tr h="543091">
                <a:tc>
                  <a:txBody>
                    <a:bodyPr/>
                    <a:lstStyle/>
                    <a:p>
                      <a:pPr algn="ctr"/>
                      <a:r>
                        <a:rPr lang="en-US" sz="3000" dirty="0" smtClean="0"/>
                        <a:t>Mr. Ryan Adams</a:t>
                      </a:r>
                      <a:endParaRPr lang="en-US" sz="3000" dirty="0"/>
                    </a:p>
                  </a:txBody>
                  <a:tcPr marL="84947" marR="84947" marT="42473" marB="42473"/>
                </a:tc>
              </a:tr>
              <a:tr h="543091">
                <a:tc>
                  <a:txBody>
                    <a:bodyPr/>
                    <a:lstStyle/>
                    <a:p>
                      <a:pPr algn="ctr"/>
                      <a:r>
                        <a:rPr lang="en-US" sz="3000" dirty="0" smtClean="0"/>
                        <a:t>FAMU-FSU College of Engineering</a:t>
                      </a:r>
                      <a:endParaRPr lang="en-US" sz="3000" dirty="0"/>
                    </a:p>
                  </a:txBody>
                  <a:tcPr marL="84947" marR="84947" marT="42473" marB="42473"/>
                </a:tc>
              </a:tr>
              <a:tr h="543091">
                <a:tc>
                  <a:txBody>
                    <a:bodyPr/>
                    <a:lstStyle/>
                    <a:p>
                      <a:pPr algn="ctr"/>
                      <a:r>
                        <a:rPr lang="en-US" sz="3000" dirty="0" smtClean="0"/>
                        <a:t>Department of Industrial and Manufacturing Engineering</a:t>
                      </a:r>
                      <a:endParaRPr lang="en-US" sz="3000" dirty="0"/>
                    </a:p>
                  </a:txBody>
                  <a:tcPr marL="84947" marR="84947" marT="42473" marB="42473"/>
                </a:tc>
              </a:tr>
              <a:tr h="543091">
                <a:tc>
                  <a:txBody>
                    <a:bodyPr/>
                    <a:lstStyle/>
                    <a:p>
                      <a:pPr algn="ctr"/>
                      <a:r>
                        <a:rPr lang="en-US" sz="3000" dirty="0" smtClean="0"/>
                        <a:t>Department of Mechanical Engineering</a:t>
                      </a:r>
                      <a:endParaRPr lang="en-US" sz="3000" dirty="0"/>
                    </a:p>
                  </a:txBody>
                  <a:tcPr marL="84947" marR="84947" marT="42473" marB="42473"/>
                </a:tc>
              </a:tr>
              <a:tr h="543091">
                <a:tc>
                  <a:txBody>
                    <a:bodyPr/>
                    <a:lstStyle/>
                    <a:p>
                      <a:pPr algn="ctr"/>
                      <a:endParaRPr lang="en-US" sz="3000" dirty="0"/>
                    </a:p>
                  </a:txBody>
                  <a:tcPr marL="84947" marR="84947" marT="42473" marB="42473"/>
                </a:tc>
              </a:tr>
            </a:tbl>
          </a:graphicData>
        </a:graphic>
      </p:graphicFrame>
    </p:spTree>
    <p:extLst>
      <p:ext uri="{BB962C8B-B14F-4D97-AF65-F5344CB8AC3E}">
        <p14:creationId xmlns:p14="http://schemas.microsoft.com/office/powerpoint/2010/main" val="6949450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oundslakecc.com/ordereze/Files/shutterstock_16520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17220"/>
            <a:ext cx="12207241" cy="8138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tx1">
              <a:alpha val="40000"/>
            </a:schemeClr>
          </a:solidFill>
        </p:spPr>
        <p:txBody>
          <a:bodyPr/>
          <a:lstStyle/>
          <a:p>
            <a:pPr algn="ctr"/>
            <a:r>
              <a:rPr lang="en-US" dirty="0" smtClean="0">
                <a:solidFill>
                  <a:schemeClr val="bg1"/>
                </a:solidFill>
                <a:latin typeface="+mn-lt"/>
              </a:rPr>
              <a:t>Stakeholders</a:t>
            </a:r>
            <a:endParaRPr lang="en-US" dirty="0">
              <a:solidFill>
                <a:schemeClr val="bg1"/>
              </a:solidFill>
              <a:latin typeface="+mn-lt"/>
            </a:endParaRPr>
          </a:p>
        </p:txBody>
      </p:sp>
      <p:sp>
        <p:nvSpPr>
          <p:cNvPr id="5" name="Slide Number Placeholder 3"/>
          <p:cNvSpPr txBox="1">
            <a:spLocks/>
          </p:cNvSpPr>
          <p:nvPr/>
        </p:nvSpPr>
        <p:spPr>
          <a:xfrm>
            <a:off x="9259614" y="696584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sp>
        <p:nvSpPr>
          <p:cNvPr id="6" name="Slide Number Placeholder 5"/>
          <p:cNvSpPr txBox="1">
            <a:spLocks/>
          </p:cNvSpPr>
          <p:nvPr/>
        </p:nvSpPr>
        <p:spPr>
          <a:xfrm>
            <a:off x="-313375" y="696584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sp>
        <p:nvSpPr>
          <p:cNvPr id="7" name="Slide Number Placeholder 3"/>
          <p:cNvSpPr>
            <a:spLocks noGrp="1"/>
          </p:cNvSpPr>
          <p:nvPr>
            <p:ph type="sldNum" sz="quarter" idx="12"/>
          </p:nvPr>
        </p:nvSpPr>
        <p:spPr>
          <a:xfrm>
            <a:off x="9275379" y="6377781"/>
            <a:ext cx="2743200" cy="365125"/>
          </a:xfrm>
        </p:spPr>
        <p:txBody>
          <a:bodyPr/>
          <a:lstStyle/>
          <a:p>
            <a:r>
              <a:rPr lang="en-US" dirty="0"/>
              <a:t>3</a:t>
            </a:r>
            <a:endParaRPr lang="en-US" dirty="0"/>
          </a:p>
        </p:txBody>
      </p:sp>
      <p:sp>
        <p:nvSpPr>
          <p:cNvPr id="8" name="Slide Number Placeholder 5"/>
          <p:cNvSpPr txBox="1">
            <a:spLocks/>
          </p:cNvSpPr>
          <p:nvPr/>
        </p:nvSpPr>
        <p:spPr>
          <a:xfrm>
            <a:off x="-312208" y="637778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13875811"/>
              </p:ext>
            </p:extLst>
          </p:nvPr>
        </p:nvGraphicFramePr>
        <p:xfrm>
          <a:off x="853440" y="1827941"/>
          <a:ext cx="10515600" cy="4887819"/>
        </p:xfrm>
        <a:graphic>
          <a:graphicData uri="http://schemas.openxmlformats.org/drawingml/2006/table">
            <a:tbl>
              <a:tblPr firstRow="1" bandRow="1">
                <a:tableStyleId>{5C22544A-7EE6-4342-B048-85BDC9FD1C3A}</a:tableStyleId>
              </a:tblPr>
              <a:tblGrid>
                <a:gridCol w="10515600"/>
              </a:tblGrid>
              <a:tr h="543091">
                <a:tc>
                  <a:txBody>
                    <a:bodyPr/>
                    <a:lstStyle/>
                    <a:p>
                      <a:pPr algn="ctr"/>
                      <a:r>
                        <a:rPr lang="en-US" sz="3000" dirty="0" smtClean="0"/>
                        <a:t>Dr. Okenwa Okoli</a:t>
                      </a:r>
                      <a:endParaRPr lang="en-US" sz="3000" dirty="0"/>
                    </a:p>
                  </a:txBody>
                  <a:tcPr marL="84947" marR="84947" marT="42473" marB="42473"/>
                </a:tc>
              </a:tr>
              <a:tr h="543091">
                <a:tc>
                  <a:txBody>
                    <a:bodyPr/>
                    <a:lstStyle/>
                    <a:p>
                      <a:pPr algn="ctr"/>
                      <a:r>
                        <a:rPr lang="en-US" sz="3000" dirty="0" smtClean="0"/>
                        <a:t>Dr. Nikhil Gupta</a:t>
                      </a:r>
                      <a:endParaRPr lang="en-US" sz="3000" dirty="0"/>
                    </a:p>
                  </a:txBody>
                  <a:tcPr marL="84947" marR="84947" marT="42473" marB="42473"/>
                </a:tc>
              </a:tr>
              <a:tr h="543091">
                <a:tc>
                  <a:txBody>
                    <a:bodyPr/>
                    <a:lstStyle/>
                    <a:p>
                      <a:pPr algn="ctr"/>
                      <a:r>
                        <a:rPr lang="en-US" sz="3000" dirty="0" smtClean="0"/>
                        <a:t>Dr. Jerris Hooker</a:t>
                      </a:r>
                      <a:endParaRPr lang="en-US" sz="3000" dirty="0"/>
                    </a:p>
                  </a:txBody>
                  <a:tcPr marL="84947" marR="84947" marT="42473" marB="42473"/>
                </a:tc>
              </a:tr>
              <a:tr h="543091">
                <a:tc>
                  <a:txBody>
                    <a:bodyPr/>
                    <a:lstStyle/>
                    <a:p>
                      <a:pPr algn="ctr"/>
                      <a:r>
                        <a:rPr lang="en-US" sz="3000" dirty="0" smtClean="0"/>
                        <a:t>Ms. Margaret Scheiner</a:t>
                      </a:r>
                      <a:endParaRPr lang="en-US" sz="3000" dirty="0"/>
                    </a:p>
                  </a:txBody>
                  <a:tcPr marL="84947" marR="84947" marT="42473" marB="42473"/>
                </a:tc>
              </a:tr>
              <a:tr h="543091">
                <a:tc>
                  <a:txBody>
                    <a:bodyPr/>
                    <a:lstStyle/>
                    <a:p>
                      <a:pPr algn="ctr"/>
                      <a:r>
                        <a:rPr lang="en-US" sz="3000" dirty="0" smtClean="0"/>
                        <a:t>Mr. Ryan Adams</a:t>
                      </a:r>
                      <a:endParaRPr lang="en-US" sz="3000" dirty="0"/>
                    </a:p>
                  </a:txBody>
                  <a:tcPr marL="84947" marR="84947" marT="42473" marB="42473"/>
                </a:tc>
              </a:tr>
              <a:tr h="543091">
                <a:tc>
                  <a:txBody>
                    <a:bodyPr/>
                    <a:lstStyle/>
                    <a:p>
                      <a:pPr algn="ctr"/>
                      <a:r>
                        <a:rPr lang="en-US" sz="3000" dirty="0" smtClean="0"/>
                        <a:t>FAMU-FSU College of Engineering</a:t>
                      </a:r>
                      <a:endParaRPr lang="en-US" sz="3000" dirty="0"/>
                    </a:p>
                  </a:txBody>
                  <a:tcPr marL="84947" marR="84947" marT="42473" marB="42473"/>
                </a:tc>
              </a:tr>
              <a:tr h="543091">
                <a:tc>
                  <a:txBody>
                    <a:bodyPr/>
                    <a:lstStyle/>
                    <a:p>
                      <a:pPr algn="ctr"/>
                      <a:r>
                        <a:rPr lang="en-US" sz="3000" dirty="0" smtClean="0"/>
                        <a:t>Department of Industrial and Manufacturing Engineering</a:t>
                      </a:r>
                      <a:endParaRPr lang="en-US" sz="3000" dirty="0"/>
                    </a:p>
                  </a:txBody>
                  <a:tcPr marL="84947" marR="84947" marT="42473" marB="42473"/>
                </a:tc>
              </a:tr>
              <a:tr h="543091">
                <a:tc>
                  <a:txBody>
                    <a:bodyPr/>
                    <a:lstStyle/>
                    <a:p>
                      <a:pPr algn="ctr"/>
                      <a:r>
                        <a:rPr lang="en-US" sz="3000" dirty="0" smtClean="0"/>
                        <a:t>Department of Mechanical Engineering</a:t>
                      </a:r>
                      <a:endParaRPr lang="en-US" sz="3000" dirty="0"/>
                    </a:p>
                  </a:txBody>
                  <a:tcPr marL="84947" marR="84947" marT="42473" marB="42473"/>
                </a:tc>
              </a:tr>
              <a:tr h="543091">
                <a:tc>
                  <a:txBody>
                    <a:bodyPr/>
                    <a:lstStyle/>
                    <a:p>
                      <a:pPr algn="ctr"/>
                      <a:r>
                        <a:rPr lang="en-US" sz="3000" dirty="0" smtClean="0"/>
                        <a:t>Department of Electrical</a:t>
                      </a:r>
                      <a:r>
                        <a:rPr lang="en-US" sz="3000" baseline="0" dirty="0" smtClean="0"/>
                        <a:t> and Computer Engineering</a:t>
                      </a:r>
                      <a:endParaRPr lang="en-US" sz="3000" dirty="0"/>
                    </a:p>
                  </a:txBody>
                  <a:tcPr marL="84947" marR="84947" marT="42473" marB="42473"/>
                </a:tc>
              </a:tr>
            </a:tbl>
          </a:graphicData>
        </a:graphic>
      </p:graphicFrame>
    </p:spTree>
    <p:extLst>
      <p:ext uri="{BB962C8B-B14F-4D97-AF65-F5344CB8AC3E}">
        <p14:creationId xmlns:p14="http://schemas.microsoft.com/office/powerpoint/2010/main" val="13155601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sustainablepalmoil.org/files/2012/09/IMG_52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0"/>
            <a:ext cx="12230100" cy="8153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accent5">
              <a:lumMod val="75000"/>
              <a:alpha val="70000"/>
            </a:schemeClr>
          </a:solidFill>
        </p:spPr>
        <p:txBody>
          <a:bodyPr/>
          <a:lstStyle/>
          <a:p>
            <a:pPr algn="ctr"/>
            <a:r>
              <a:rPr lang="en-US" dirty="0" smtClean="0">
                <a:solidFill>
                  <a:schemeClr val="bg1"/>
                </a:solidFill>
                <a:latin typeface="+mn-lt"/>
              </a:rPr>
              <a:t>Project</a:t>
            </a:r>
            <a:endParaRPr lang="en-US" dirty="0">
              <a:solidFill>
                <a:schemeClr val="bg1"/>
              </a:solidFill>
              <a:latin typeface="+mn-lt"/>
            </a:endParaRPr>
          </a:p>
        </p:txBody>
      </p:sp>
      <p:sp>
        <p:nvSpPr>
          <p:cNvPr id="3" name="Content Placeholder 2"/>
          <p:cNvSpPr>
            <a:spLocks noGrp="1"/>
          </p:cNvSpPr>
          <p:nvPr>
            <p:ph idx="1"/>
          </p:nvPr>
        </p:nvSpPr>
        <p:spPr>
          <a:solidFill>
            <a:schemeClr val="accent5">
              <a:lumMod val="75000"/>
              <a:alpha val="70000"/>
            </a:schemeClr>
          </a:solidFill>
        </p:spPr>
        <p:txBody>
          <a:bodyPr>
            <a:normAutofit/>
          </a:bodyPr>
          <a:lstStyle/>
          <a:p>
            <a:r>
              <a:rPr lang="en-US" sz="3200" dirty="0" smtClean="0">
                <a:solidFill>
                  <a:schemeClr val="bg1"/>
                </a:solidFill>
              </a:rPr>
              <a:t>Develop a device to harvest oil palm fruit</a:t>
            </a:r>
            <a:endParaRPr lang="en-US" sz="3200" dirty="0">
              <a:solidFill>
                <a:schemeClr val="bg1"/>
              </a:solidFill>
            </a:endParaRPr>
          </a:p>
        </p:txBody>
      </p:sp>
      <p:sp>
        <p:nvSpPr>
          <p:cNvPr id="4" name="Slide Number Placeholder 3"/>
          <p:cNvSpPr>
            <a:spLocks noGrp="1"/>
          </p:cNvSpPr>
          <p:nvPr>
            <p:ph type="sldNum" sz="quarter" idx="12"/>
          </p:nvPr>
        </p:nvSpPr>
        <p:spPr>
          <a:xfrm>
            <a:off x="9275379" y="6377781"/>
            <a:ext cx="2743200" cy="365125"/>
          </a:xfrm>
        </p:spPr>
        <p:txBody>
          <a:bodyPr/>
          <a:lstStyle/>
          <a:p>
            <a:r>
              <a:rPr lang="en-US" dirty="0" smtClean="0"/>
              <a:t>4</a:t>
            </a:r>
            <a:endParaRPr lang="en-US" dirty="0"/>
          </a:p>
        </p:txBody>
      </p:sp>
      <p:sp>
        <p:nvSpPr>
          <p:cNvPr id="6" name="Slide Number Placeholder 5"/>
          <p:cNvSpPr txBox="1">
            <a:spLocks/>
          </p:cNvSpPr>
          <p:nvPr/>
        </p:nvSpPr>
        <p:spPr>
          <a:xfrm>
            <a:off x="-312208" y="637778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spTree>
    <p:extLst>
      <p:ext uri="{BB962C8B-B14F-4D97-AF65-F5344CB8AC3E}">
        <p14:creationId xmlns:p14="http://schemas.microsoft.com/office/powerpoint/2010/main" val="292705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Title 1"/>
          <p:cNvSpPr>
            <a:spLocks noGrp="1"/>
          </p:cNvSpPr>
          <p:nvPr>
            <p:ph type="title"/>
          </p:nvPr>
        </p:nvSpPr>
        <p:spPr>
          <a:xfrm>
            <a:off x="838200" y="365125"/>
            <a:ext cx="10515600" cy="1325563"/>
          </a:xfrm>
          <a:solidFill>
            <a:schemeClr val="accent5">
              <a:lumMod val="75000"/>
              <a:alpha val="70000"/>
            </a:schemeClr>
          </a:solidFill>
        </p:spPr>
        <p:txBody>
          <a:bodyPr/>
          <a:lstStyle/>
          <a:p>
            <a:pPr algn="ctr"/>
            <a:r>
              <a:rPr lang="en-US" dirty="0" smtClean="0">
                <a:solidFill>
                  <a:schemeClr val="bg1"/>
                </a:solidFill>
                <a:latin typeface="+mn-lt"/>
              </a:rPr>
              <a:t>Background</a:t>
            </a:r>
            <a:endParaRPr lang="en-US" u="sng" dirty="0">
              <a:solidFill>
                <a:srgbClr val="FF0000"/>
              </a:solidFill>
              <a:latin typeface="+mn-lt"/>
            </a:endParaRPr>
          </a:p>
        </p:txBody>
      </p:sp>
      <p:sp>
        <p:nvSpPr>
          <p:cNvPr id="6" name="Content Placeholder 2"/>
          <p:cNvSpPr>
            <a:spLocks noGrp="1"/>
          </p:cNvSpPr>
          <p:nvPr>
            <p:ph idx="1"/>
          </p:nvPr>
        </p:nvSpPr>
        <p:spPr>
          <a:xfrm>
            <a:off x="838200" y="1825625"/>
            <a:ext cx="10515600" cy="4351338"/>
          </a:xfrm>
          <a:solidFill>
            <a:schemeClr val="accent5">
              <a:lumMod val="75000"/>
              <a:alpha val="70000"/>
            </a:schemeClr>
          </a:solidFill>
        </p:spPr>
        <p:txBody>
          <a:bodyPr>
            <a:normAutofit/>
          </a:bodyPr>
          <a:lstStyle/>
          <a:p>
            <a:r>
              <a:rPr lang="en-US" sz="3200" dirty="0" smtClean="0">
                <a:solidFill>
                  <a:schemeClr val="bg1"/>
                </a:solidFill>
              </a:rPr>
              <a:t>Height of the trees</a:t>
            </a:r>
          </a:p>
          <a:p>
            <a:r>
              <a:rPr lang="en-US" sz="3200" dirty="0" smtClean="0">
                <a:solidFill>
                  <a:schemeClr val="bg1"/>
                </a:solidFill>
              </a:rPr>
              <a:t>Fibrous consistency </a:t>
            </a:r>
          </a:p>
          <a:p>
            <a:r>
              <a:rPr lang="en-US" sz="3200" dirty="0" smtClean="0">
                <a:solidFill>
                  <a:schemeClr val="bg1"/>
                </a:solidFill>
              </a:rPr>
              <a:t>Budget</a:t>
            </a:r>
          </a:p>
          <a:p>
            <a:r>
              <a:rPr lang="en-US" sz="3200" dirty="0" smtClean="0">
                <a:solidFill>
                  <a:schemeClr val="bg1"/>
                </a:solidFill>
              </a:rPr>
              <a:t>Safety</a:t>
            </a:r>
          </a:p>
          <a:p>
            <a:endParaRPr lang="en-US" sz="3200" dirty="0">
              <a:solidFill>
                <a:schemeClr val="bg1"/>
              </a:solidFill>
            </a:endParaRPr>
          </a:p>
        </p:txBody>
      </p:sp>
      <p:sp>
        <p:nvSpPr>
          <p:cNvPr id="7" name="Slide Number Placeholder 5"/>
          <p:cNvSpPr>
            <a:spLocks noGrp="1"/>
          </p:cNvSpPr>
          <p:nvPr>
            <p:ph type="sldNum" sz="quarter" idx="12"/>
          </p:nvPr>
        </p:nvSpPr>
        <p:spPr>
          <a:xfrm>
            <a:off x="9481285" y="6492875"/>
            <a:ext cx="2743200" cy="365125"/>
          </a:xfrm>
        </p:spPr>
        <p:txBody>
          <a:bodyPr/>
          <a:lstStyle/>
          <a:p>
            <a:r>
              <a:rPr lang="en-US" dirty="0"/>
              <a:t>5</a:t>
            </a:r>
            <a:endParaRPr lang="en-US" sz="2400" dirty="0">
              <a:solidFill>
                <a:schemeClr val="bg1"/>
              </a:solidFill>
            </a:endParaRPr>
          </a:p>
        </p:txBody>
      </p:sp>
      <p:sp>
        <p:nvSpPr>
          <p:cNvPr id="8" name="Slide Number Placeholder 5"/>
          <p:cNvSpPr txBox="1">
            <a:spLocks/>
          </p:cNvSpPr>
          <p:nvPr/>
        </p:nvSpPr>
        <p:spPr>
          <a:xfrm>
            <a:off x="-406801" y="64214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spTree>
    <p:extLst>
      <p:ext uri="{BB962C8B-B14F-4D97-AF65-F5344CB8AC3E}">
        <p14:creationId xmlns:p14="http://schemas.microsoft.com/office/powerpoint/2010/main" val="156662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21200" y="1084101"/>
            <a:ext cx="1826437" cy="5773900"/>
          </a:xfrm>
        </p:spPr>
      </p:pic>
      <p:sp>
        <p:nvSpPr>
          <p:cNvPr id="6" name="TextBox 5"/>
          <p:cNvSpPr txBox="1"/>
          <p:nvPr/>
        </p:nvSpPr>
        <p:spPr>
          <a:xfrm>
            <a:off x="7226974" y="1575854"/>
            <a:ext cx="1092200" cy="584775"/>
          </a:xfrm>
          <a:prstGeom prst="rect">
            <a:avLst/>
          </a:prstGeom>
          <a:noFill/>
        </p:spPr>
        <p:txBody>
          <a:bodyPr wrap="square" rtlCol="0">
            <a:spAutoFit/>
          </a:bodyPr>
          <a:lstStyle/>
          <a:p>
            <a:r>
              <a:rPr lang="en-US" sz="3200" dirty="0" smtClean="0">
                <a:solidFill>
                  <a:srgbClr val="006BB4"/>
                </a:solidFill>
              </a:rPr>
              <a:t>Ring</a:t>
            </a:r>
            <a:endParaRPr lang="en-US" sz="3200" dirty="0">
              <a:solidFill>
                <a:srgbClr val="006BB4"/>
              </a:solidFill>
            </a:endParaRPr>
          </a:p>
        </p:txBody>
      </p:sp>
      <p:sp>
        <p:nvSpPr>
          <p:cNvPr id="7" name="TextBox 6"/>
          <p:cNvSpPr txBox="1"/>
          <p:nvPr/>
        </p:nvSpPr>
        <p:spPr>
          <a:xfrm>
            <a:off x="6952195" y="2860220"/>
            <a:ext cx="1092200" cy="584775"/>
          </a:xfrm>
          <a:prstGeom prst="rect">
            <a:avLst/>
          </a:prstGeom>
          <a:noFill/>
        </p:spPr>
        <p:txBody>
          <a:bodyPr wrap="square" rtlCol="0">
            <a:spAutoFit/>
          </a:bodyPr>
          <a:lstStyle/>
          <a:p>
            <a:r>
              <a:rPr lang="en-US" sz="3200" dirty="0" smtClean="0">
                <a:solidFill>
                  <a:srgbClr val="006BB4"/>
                </a:solidFill>
              </a:rPr>
              <a:t>Pole</a:t>
            </a:r>
            <a:endParaRPr lang="en-US" sz="3200" dirty="0">
              <a:solidFill>
                <a:srgbClr val="006BB4"/>
              </a:solidFill>
            </a:endParaRPr>
          </a:p>
        </p:txBody>
      </p:sp>
      <p:sp>
        <p:nvSpPr>
          <p:cNvPr id="8" name="TextBox 7"/>
          <p:cNvSpPr txBox="1"/>
          <p:nvPr/>
        </p:nvSpPr>
        <p:spPr>
          <a:xfrm>
            <a:off x="7111999" y="5003800"/>
            <a:ext cx="1183861" cy="584775"/>
          </a:xfrm>
          <a:prstGeom prst="rect">
            <a:avLst/>
          </a:prstGeom>
          <a:noFill/>
        </p:spPr>
        <p:txBody>
          <a:bodyPr wrap="square" rtlCol="0">
            <a:spAutoFit/>
          </a:bodyPr>
          <a:lstStyle/>
          <a:p>
            <a:r>
              <a:rPr lang="en-US" sz="3200" dirty="0" smtClean="0">
                <a:solidFill>
                  <a:srgbClr val="006BB4"/>
                </a:solidFill>
              </a:rPr>
              <a:t>Stand</a:t>
            </a:r>
            <a:endParaRPr lang="en-US" sz="3200" dirty="0">
              <a:solidFill>
                <a:srgbClr val="006BB4"/>
              </a:solidFill>
            </a:endParaRPr>
          </a:p>
        </p:txBody>
      </p:sp>
      <p:cxnSp>
        <p:nvCxnSpPr>
          <p:cNvPr id="9" name="Straight Arrow Connector 8"/>
          <p:cNvCxnSpPr/>
          <p:nvPr/>
        </p:nvCxnSpPr>
        <p:spPr>
          <a:xfrm flipH="1" flipV="1">
            <a:off x="5816694" y="1323482"/>
            <a:ext cx="1410280" cy="562709"/>
          </a:xfrm>
          <a:prstGeom prst="straightConnector1">
            <a:avLst/>
          </a:prstGeom>
          <a:ln w="50800">
            <a:solidFill>
              <a:srgbClr val="006BB4"/>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434418" y="3272372"/>
            <a:ext cx="1495838" cy="654108"/>
          </a:xfrm>
          <a:prstGeom prst="straightConnector1">
            <a:avLst/>
          </a:prstGeom>
          <a:ln w="50800">
            <a:solidFill>
              <a:srgbClr val="006BB4"/>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553873" y="5312661"/>
            <a:ext cx="1495838" cy="654108"/>
          </a:xfrm>
          <a:prstGeom prst="straightConnector1">
            <a:avLst/>
          </a:prstGeom>
          <a:ln w="50800">
            <a:solidFill>
              <a:srgbClr val="006BB4"/>
            </a:solidFill>
            <a:tailEnd type="triangle"/>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p:nvPr>
        </p:nvSpPr>
        <p:spPr>
          <a:xfrm>
            <a:off x="838200" y="113071"/>
            <a:ext cx="10515600" cy="1325563"/>
          </a:xfrm>
        </p:spPr>
        <p:txBody>
          <a:bodyPr/>
          <a:lstStyle/>
          <a:p>
            <a:pPr algn="ctr"/>
            <a:r>
              <a:rPr lang="en-US" dirty="0" smtClean="0">
                <a:latin typeface="+mn-lt"/>
              </a:rPr>
              <a:t>Measure Phase Design</a:t>
            </a:r>
            <a:endParaRPr lang="en-US" dirty="0">
              <a:latin typeface="+mn-lt"/>
            </a:endParaRPr>
          </a:p>
        </p:txBody>
      </p:sp>
      <p:sp>
        <p:nvSpPr>
          <p:cNvPr id="13" name="Slide Number Placeholder 5"/>
          <p:cNvSpPr txBox="1">
            <a:spLocks/>
          </p:cNvSpPr>
          <p:nvPr/>
        </p:nvSpPr>
        <p:spPr>
          <a:xfrm>
            <a:off x="0" y="6541753"/>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Matthew </a:t>
            </a:r>
            <a:r>
              <a:rPr lang="en-US" dirty="0" err="1" smtClean="0">
                <a:solidFill>
                  <a:schemeClr val="tx1"/>
                </a:solidFill>
              </a:rPr>
              <a:t>Gerstenblitt</a:t>
            </a:r>
            <a:endParaRPr lang="en-US" dirty="0">
              <a:solidFill>
                <a:schemeClr val="tx1"/>
              </a:solidFill>
            </a:endParaRPr>
          </a:p>
        </p:txBody>
      </p:sp>
      <p:sp>
        <p:nvSpPr>
          <p:cNvPr id="14" name="Slide Number Placeholder 5"/>
          <p:cNvSpPr txBox="1">
            <a:spLocks/>
          </p:cNvSpPr>
          <p:nvPr/>
        </p:nvSpPr>
        <p:spPr>
          <a:xfrm>
            <a:off x="9481285"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6</a:t>
            </a:r>
          </a:p>
        </p:txBody>
      </p:sp>
    </p:spTree>
    <p:extLst>
      <p:ext uri="{BB962C8B-B14F-4D97-AF65-F5344CB8AC3E}">
        <p14:creationId xmlns:p14="http://schemas.microsoft.com/office/powerpoint/2010/main" val="197068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smtClean="0"/>
              <a:t>1</a:t>
            </a:r>
            <a:endParaRPr lang="en-US" dirty="0"/>
          </a:p>
        </p:txBody>
      </p:sp>
      <p:pic>
        <p:nvPicPr>
          <p:cNvPr id="5" name="Picture 4" descr="https://upload.wikimedia.org/wikipedia/commons/8/8d/Oilpalm_malaysia.jpg"/>
          <p:cNvPicPr>
            <a:picLocks noChangeAspect="1" noChangeArrowheads="1"/>
          </p:cNvPicPr>
          <p:nvPr/>
        </p:nvPicPr>
        <p:blipFill rotWithShape="1">
          <a:blip r:embed="rId2">
            <a:extLst>
              <a:ext uri="{28A0092B-C50C-407E-A947-70E740481C1C}">
                <a14:useLocalDpi xmlns:a14="http://schemas.microsoft.com/office/drawing/2010/main" val="0"/>
              </a:ext>
            </a:extLst>
          </a:blip>
          <a:srcRect l="53" t="18574" r="-1"/>
          <a:stretch/>
        </p:blipFill>
        <p:spPr bwMode="auto">
          <a:xfrm>
            <a:off x="-16329" y="-620486"/>
            <a:ext cx="12276909" cy="750134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864325" y="267752"/>
            <a:ext cx="10515600" cy="1325563"/>
          </a:xfrm>
          <a:prstGeom prst="rect">
            <a:avLst/>
          </a:prstGeom>
          <a:solidFill>
            <a:schemeClr val="accent5">
              <a:lumMod val="75000"/>
              <a:alpha val="7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Measure Phase Design</a:t>
            </a:r>
            <a:endParaRPr lang="en-US" dirty="0">
              <a:solidFill>
                <a:schemeClr val="bg1"/>
              </a:solidFill>
              <a:latin typeface="+mn-lt"/>
            </a:endParaRPr>
          </a:p>
        </p:txBody>
      </p:sp>
      <p:sp>
        <p:nvSpPr>
          <p:cNvPr id="7" name="Content Placeholder 2"/>
          <p:cNvSpPr txBox="1">
            <a:spLocks/>
          </p:cNvSpPr>
          <p:nvPr/>
        </p:nvSpPr>
        <p:spPr>
          <a:xfrm>
            <a:off x="926804" y="1903597"/>
            <a:ext cx="10515600" cy="4351338"/>
          </a:xfrm>
          <a:prstGeom prst="rect">
            <a:avLst/>
          </a:prstGeom>
          <a:solidFill>
            <a:schemeClr val="accent5">
              <a:lumMod val="75000"/>
              <a:alpha val="7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smtClean="0">
                <a:solidFill>
                  <a:schemeClr val="bg1"/>
                </a:solidFill>
              </a:rPr>
              <a:t>Conducted finite element analysis</a:t>
            </a:r>
          </a:p>
          <a:p>
            <a:pPr lvl="1"/>
            <a:r>
              <a:rPr lang="en-US" sz="3200" dirty="0" smtClean="0">
                <a:solidFill>
                  <a:schemeClr val="bg1"/>
                </a:solidFill>
              </a:rPr>
              <a:t>Pole could not withstand load</a:t>
            </a:r>
          </a:p>
          <a:p>
            <a:r>
              <a:rPr lang="en-US" sz="3200" dirty="0" smtClean="0">
                <a:solidFill>
                  <a:schemeClr val="bg1"/>
                </a:solidFill>
              </a:rPr>
              <a:t>Required design change</a:t>
            </a:r>
          </a:p>
          <a:p>
            <a:pPr marL="0" indent="0">
              <a:buNone/>
            </a:pPr>
            <a:r>
              <a:rPr lang="en-US" sz="3200" dirty="0" smtClean="0">
                <a:solidFill>
                  <a:schemeClr val="bg1"/>
                </a:solidFill>
              </a:rPr>
              <a:t>	</a:t>
            </a:r>
          </a:p>
        </p:txBody>
      </p:sp>
      <p:sp>
        <p:nvSpPr>
          <p:cNvPr id="8" name="Slide Number Placeholder 5"/>
          <p:cNvSpPr txBox="1">
            <a:spLocks/>
          </p:cNvSpPr>
          <p:nvPr/>
        </p:nvSpPr>
        <p:spPr>
          <a:xfrm>
            <a:off x="0" y="6541753"/>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Matthew </a:t>
            </a:r>
            <a:r>
              <a:rPr lang="en-US" dirty="0" err="1" smtClean="0"/>
              <a:t>Gerstenblitt</a:t>
            </a:r>
            <a:endParaRPr lang="en-US" dirty="0"/>
          </a:p>
        </p:txBody>
      </p:sp>
      <p:sp>
        <p:nvSpPr>
          <p:cNvPr id="9" name="Slide Number Placeholder 3"/>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7</a:t>
            </a:r>
          </a:p>
        </p:txBody>
      </p:sp>
    </p:spTree>
    <p:extLst>
      <p:ext uri="{BB962C8B-B14F-4D97-AF65-F5344CB8AC3E}">
        <p14:creationId xmlns:p14="http://schemas.microsoft.com/office/powerpoint/2010/main" val="205436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5" name="Content Placeholder 2"/>
          <p:cNvSpPr txBox="1">
            <a:spLocks/>
          </p:cNvSpPr>
          <p:nvPr/>
        </p:nvSpPr>
        <p:spPr>
          <a:xfrm>
            <a:off x="926804" y="1903597"/>
            <a:ext cx="10515600" cy="4351338"/>
          </a:xfrm>
          <a:prstGeom prst="rect">
            <a:avLst/>
          </a:prstGeom>
          <a:solidFill>
            <a:schemeClr val="accent5">
              <a:lumMod val="75000"/>
              <a:alpha val="7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smtClean="0">
                <a:solidFill>
                  <a:schemeClr val="bg1"/>
                </a:solidFill>
              </a:rPr>
              <a:t>Adopted last year’s telescoping pole</a:t>
            </a:r>
            <a:endParaRPr lang="en-US" sz="3200" dirty="0">
              <a:solidFill>
                <a:schemeClr val="bg1"/>
              </a:solidFill>
            </a:endParaRPr>
          </a:p>
          <a:p>
            <a:r>
              <a:rPr lang="en-US" sz="3200" dirty="0" smtClean="0">
                <a:solidFill>
                  <a:schemeClr val="bg1"/>
                </a:solidFill>
              </a:rPr>
              <a:t>Improved cutter</a:t>
            </a:r>
          </a:p>
        </p:txBody>
      </p:sp>
      <p:sp>
        <p:nvSpPr>
          <p:cNvPr id="7" name="Title 1"/>
          <p:cNvSpPr txBox="1">
            <a:spLocks/>
          </p:cNvSpPr>
          <p:nvPr/>
        </p:nvSpPr>
        <p:spPr>
          <a:xfrm>
            <a:off x="926804" y="289017"/>
            <a:ext cx="10515600" cy="1325563"/>
          </a:xfrm>
          <a:prstGeom prst="rect">
            <a:avLst/>
          </a:prstGeom>
          <a:solidFill>
            <a:schemeClr val="accent5">
              <a:lumMod val="75000"/>
              <a:alpha val="7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New Design</a:t>
            </a:r>
            <a:endParaRPr lang="en-US" dirty="0">
              <a:solidFill>
                <a:schemeClr val="bg1"/>
              </a:solidFill>
              <a:latin typeface="+mn-lt"/>
            </a:endParaRPr>
          </a:p>
        </p:txBody>
      </p:sp>
      <p:sp>
        <p:nvSpPr>
          <p:cNvPr id="2" name="Slide Number Placeholder 1"/>
          <p:cNvSpPr>
            <a:spLocks noGrp="1"/>
          </p:cNvSpPr>
          <p:nvPr>
            <p:ph type="sldNum" sz="quarter" idx="12"/>
          </p:nvPr>
        </p:nvSpPr>
        <p:spPr>
          <a:xfrm>
            <a:off x="9448800" y="6492875"/>
            <a:ext cx="2743200" cy="365125"/>
          </a:xfrm>
        </p:spPr>
        <p:txBody>
          <a:bodyPr/>
          <a:lstStyle/>
          <a:p>
            <a:r>
              <a:rPr lang="en-US" dirty="0" smtClean="0"/>
              <a:t>8</a:t>
            </a:r>
            <a:endParaRPr lang="en-US" dirty="0"/>
          </a:p>
        </p:txBody>
      </p:sp>
      <p:sp>
        <p:nvSpPr>
          <p:cNvPr id="6" name="Slide Number Placeholder 5"/>
          <p:cNvSpPr txBox="1">
            <a:spLocks/>
          </p:cNvSpPr>
          <p:nvPr/>
        </p:nvSpPr>
        <p:spPr>
          <a:xfrm>
            <a:off x="0" y="6492875"/>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Matthew </a:t>
            </a:r>
            <a:r>
              <a:rPr lang="en-US" dirty="0" err="1" smtClean="0"/>
              <a:t>Gerstenblitt</a:t>
            </a:r>
            <a:endParaRPr lang="en-US" dirty="0"/>
          </a:p>
        </p:txBody>
      </p:sp>
    </p:spTree>
    <p:extLst>
      <p:ext uri="{BB962C8B-B14F-4D97-AF65-F5344CB8AC3E}">
        <p14:creationId xmlns:p14="http://schemas.microsoft.com/office/powerpoint/2010/main" val="1613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n-lt"/>
              </a:rPr>
              <a:t>Class of 2015’s Design</a:t>
            </a:r>
            <a:endParaRPr lang="en-US" dirty="0">
              <a:latin typeface="+mn-lt"/>
            </a:endParaRPr>
          </a:p>
        </p:txBody>
      </p:sp>
      <p:pic>
        <p:nvPicPr>
          <p:cNvPr id="5" name="Picture 4"/>
          <p:cNvPicPr>
            <a:picLocks noChangeAspect="1"/>
          </p:cNvPicPr>
          <p:nvPr/>
        </p:nvPicPr>
        <p:blipFill>
          <a:blip r:embed="rId3"/>
          <a:stretch>
            <a:fillRect/>
          </a:stretch>
        </p:blipFill>
        <p:spPr>
          <a:xfrm>
            <a:off x="5567363" y="1967409"/>
            <a:ext cx="1057275" cy="4838700"/>
          </a:xfrm>
          <a:prstGeom prst="rect">
            <a:avLst/>
          </a:prstGeom>
        </p:spPr>
      </p:pic>
      <p:grpSp>
        <p:nvGrpSpPr>
          <p:cNvPr id="35" name="Group 34"/>
          <p:cNvGrpSpPr/>
          <p:nvPr/>
        </p:nvGrpSpPr>
        <p:grpSpPr>
          <a:xfrm>
            <a:off x="2127273" y="2383275"/>
            <a:ext cx="3813192" cy="1283334"/>
            <a:chOff x="2127273" y="2383275"/>
            <a:chExt cx="3813192" cy="1283334"/>
          </a:xfrm>
        </p:grpSpPr>
        <p:cxnSp>
          <p:nvCxnSpPr>
            <p:cNvPr id="7" name="Straight Arrow Connector 6"/>
            <p:cNvCxnSpPr>
              <a:stCxn id="8" idx="2"/>
            </p:cNvCxnSpPr>
            <p:nvPr/>
          </p:nvCxnSpPr>
          <p:spPr>
            <a:xfrm>
              <a:off x="3671927" y="2968050"/>
              <a:ext cx="2268538" cy="698559"/>
            </a:xfrm>
            <a:prstGeom prst="straightConnector1">
              <a:avLst/>
            </a:prstGeom>
            <a:ln w="50800">
              <a:solidFill>
                <a:srgbClr val="006BB4"/>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127273" y="2383275"/>
              <a:ext cx="3089307" cy="584775"/>
            </a:xfrm>
            <a:prstGeom prst="rect">
              <a:avLst/>
            </a:prstGeom>
            <a:noFill/>
          </p:spPr>
          <p:txBody>
            <a:bodyPr wrap="none" rtlCol="0">
              <a:spAutoFit/>
            </a:bodyPr>
            <a:lstStyle/>
            <a:p>
              <a:r>
                <a:rPr lang="en-US" sz="3200" dirty="0" smtClean="0">
                  <a:solidFill>
                    <a:srgbClr val="006BB4"/>
                  </a:solidFill>
                </a:rPr>
                <a:t>Telescoping</a:t>
              </a:r>
              <a:r>
                <a:rPr lang="en-US" sz="3200" dirty="0" smtClean="0"/>
                <a:t> </a:t>
              </a:r>
              <a:r>
                <a:rPr lang="en-US" sz="3200" dirty="0" smtClean="0">
                  <a:solidFill>
                    <a:srgbClr val="006BB4"/>
                  </a:solidFill>
                </a:rPr>
                <a:t>Poles</a:t>
              </a:r>
              <a:endParaRPr lang="en-US" sz="3200" dirty="0">
                <a:solidFill>
                  <a:srgbClr val="006BB4"/>
                </a:solidFill>
              </a:endParaRPr>
            </a:p>
          </p:txBody>
        </p:sp>
      </p:grpSp>
      <p:grpSp>
        <p:nvGrpSpPr>
          <p:cNvPr id="38" name="Group 37"/>
          <p:cNvGrpSpPr/>
          <p:nvPr/>
        </p:nvGrpSpPr>
        <p:grpSpPr>
          <a:xfrm>
            <a:off x="6624638" y="1715859"/>
            <a:ext cx="5166513" cy="584775"/>
            <a:chOff x="6624638" y="1715859"/>
            <a:chExt cx="5166513" cy="584775"/>
          </a:xfrm>
        </p:grpSpPr>
        <p:cxnSp>
          <p:nvCxnSpPr>
            <p:cNvPr id="12" name="Straight Arrow Connector 11"/>
            <p:cNvCxnSpPr>
              <a:stCxn id="13" idx="1"/>
            </p:cNvCxnSpPr>
            <p:nvPr/>
          </p:nvCxnSpPr>
          <p:spPr>
            <a:xfrm flipH="1" flipV="1">
              <a:off x="6624638" y="2008246"/>
              <a:ext cx="2181209" cy="1"/>
            </a:xfrm>
            <a:prstGeom prst="straightConnector1">
              <a:avLst/>
            </a:prstGeom>
            <a:ln w="50800">
              <a:solidFill>
                <a:srgbClr val="006BB4"/>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805847" y="1715859"/>
              <a:ext cx="2985304" cy="584775"/>
            </a:xfrm>
            <a:prstGeom prst="rect">
              <a:avLst/>
            </a:prstGeom>
            <a:noFill/>
          </p:spPr>
          <p:txBody>
            <a:bodyPr wrap="none" rtlCol="0">
              <a:spAutoFit/>
            </a:bodyPr>
            <a:lstStyle/>
            <a:p>
              <a:r>
                <a:rPr lang="en-US" sz="3200" dirty="0" smtClean="0">
                  <a:solidFill>
                    <a:srgbClr val="006BB4"/>
                  </a:solidFill>
                </a:rPr>
                <a:t>Electric Pole Saw</a:t>
              </a:r>
              <a:endParaRPr lang="en-US" sz="3200" dirty="0">
                <a:solidFill>
                  <a:srgbClr val="006BB4"/>
                </a:solidFill>
              </a:endParaRPr>
            </a:p>
          </p:txBody>
        </p:sp>
      </p:grpSp>
      <p:grpSp>
        <p:nvGrpSpPr>
          <p:cNvPr id="37" name="Group 36"/>
          <p:cNvGrpSpPr/>
          <p:nvPr/>
        </p:nvGrpSpPr>
        <p:grpSpPr>
          <a:xfrm>
            <a:off x="6350000" y="4386759"/>
            <a:ext cx="4439082" cy="1658441"/>
            <a:chOff x="6350000" y="4386759"/>
            <a:chExt cx="4439082" cy="1658441"/>
          </a:xfrm>
        </p:grpSpPr>
        <p:cxnSp>
          <p:nvCxnSpPr>
            <p:cNvPr id="16" name="Straight Arrow Connector 15"/>
            <p:cNvCxnSpPr>
              <a:stCxn id="17" idx="1"/>
            </p:cNvCxnSpPr>
            <p:nvPr/>
          </p:nvCxnSpPr>
          <p:spPr>
            <a:xfrm flipH="1">
              <a:off x="6350000" y="4679147"/>
              <a:ext cx="2455847" cy="1366053"/>
            </a:xfrm>
            <a:prstGeom prst="straightConnector1">
              <a:avLst/>
            </a:prstGeom>
            <a:ln w="50800">
              <a:solidFill>
                <a:srgbClr val="006BB4"/>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805847" y="4386759"/>
              <a:ext cx="1983235" cy="584775"/>
            </a:xfrm>
            <a:prstGeom prst="rect">
              <a:avLst/>
            </a:prstGeom>
            <a:noFill/>
          </p:spPr>
          <p:txBody>
            <a:bodyPr wrap="none" rtlCol="0">
              <a:spAutoFit/>
            </a:bodyPr>
            <a:lstStyle/>
            <a:p>
              <a:r>
                <a:rPr lang="en-US" sz="3200" dirty="0" smtClean="0">
                  <a:solidFill>
                    <a:srgbClr val="006BB4"/>
                  </a:solidFill>
                </a:rPr>
                <a:t>Utility Cart</a:t>
              </a:r>
              <a:endParaRPr lang="en-US" sz="3200" dirty="0">
                <a:solidFill>
                  <a:srgbClr val="006BB4"/>
                </a:solidFill>
              </a:endParaRPr>
            </a:p>
          </p:txBody>
        </p:sp>
      </p:grpSp>
      <p:sp>
        <p:nvSpPr>
          <p:cNvPr id="14" name="Slide Number Placeholder 5"/>
          <p:cNvSpPr txBox="1">
            <a:spLocks/>
          </p:cNvSpPr>
          <p:nvPr/>
        </p:nvSpPr>
        <p:spPr>
          <a:xfrm>
            <a:off x="9481285"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9</a:t>
            </a:r>
            <a:endParaRPr lang="en-US" dirty="0">
              <a:solidFill>
                <a:schemeClr val="tx1"/>
              </a:solidFill>
            </a:endParaRPr>
          </a:p>
        </p:txBody>
      </p:sp>
      <p:sp>
        <p:nvSpPr>
          <p:cNvPr id="15" name="Slide Number Placeholder 5"/>
          <p:cNvSpPr txBox="1">
            <a:spLocks/>
          </p:cNvSpPr>
          <p:nvPr/>
        </p:nvSpPr>
        <p:spPr>
          <a:xfrm>
            <a:off x="0" y="6492875"/>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Matthew </a:t>
            </a:r>
            <a:r>
              <a:rPr lang="en-US" dirty="0" err="1" smtClean="0">
                <a:solidFill>
                  <a:schemeClr val="tx1"/>
                </a:solidFill>
              </a:rPr>
              <a:t>Gerstenblitt</a:t>
            </a:r>
            <a:endParaRPr lang="en-US" dirty="0">
              <a:solidFill>
                <a:schemeClr val="tx1"/>
              </a:solidFill>
            </a:endParaRPr>
          </a:p>
        </p:txBody>
      </p:sp>
    </p:spTree>
    <p:extLst>
      <p:ext uri="{BB962C8B-B14F-4D97-AF65-F5344CB8AC3E}">
        <p14:creationId xmlns:p14="http://schemas.microsoft.com/office/powerpoint/2010/main" val="70823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cargill.com/wcm/groups/public/@ccom/documents/image/na30513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066"/>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accent5">
              <a:lumMod val="75000"/>
              <a:alpha val="70000"/>
            </a:schemeClr>
          </a:solidFill>
        </p:spPr>
        <p:txBody>
          <a:bodyPr/>
          <a:lstStyle/>
          <a:p>
            <a:pPr algn="ctr"/>
            <a:r>
              <a:rPr lang="en-US" dirty="0" smtClean="0">
                <a:solidFill>
                  <a:schemeClr val="bg1"/>
                </a:solidFill>
                <a:latin typeface="+mn-lt"/>
              </a:rPr>
              <a:t>Our Design</a:t>
            </a:r>
            <a:endParaRPr lang="en-US" dirty="0">
              <a:solidFill>
                <a:schemeClr val="bg1"/>
              </a:solidFill>
              <a:latin typeface="+mn-lt"/>
            </a:endParaRPr>
          </a:p>
        </p:txBody>
      </p:sp>
      <p:sp>
        <p:nvSpPr>
          <p:cNvPr id="3" name="Content Placeholder 2"/>
          <p:cNvSpPr>
            <a:spLocks noGrp="1"/>
          </p:cNvSpPr>
          <p:nvPr>
            <p:ph idx="1"/>
          </p:nvPr>
        </p:nvSpPr>
        <p:spPr>
          <a:solidFill>
            <a:schemeClr val="accent5">
              <a:lumMod val="75000"/>
              <a:alpha val="70000"/>
            </a:schemeClr>
          </a:solidFill>
        </p:spPr>
        <p:txBody>
          <a:bodyPr>
            <a:normAutofit/>
          </a:bodyPr>
          <a:lstStyle/>
          <a:p>
            <a:r>
              <a:rPr lang="en-US" sz="3200" dirty="0" smtClean="0">
                <a:solidFill>
                  <a:schemeClr val="bg1"/>
                </a:solidFill>
              </a:rPr>
              <a:t>Conducted new finite element analysis</a:t>
            </a:r>
          </a:p>
          <a:p>
            <a:r>
              <a:rPr lang="en-US" sz="3200" dirty="0" smtClean="0">
                <a:solidFill>
                  <a:schemeClr val="bg1"/>
                </a:solidFill>
              </a:rPr>
              <a:t>Portability</a:t>
            </a:r>
          </a:p>
          <a:p>
            <a:r>
              <a:rPr lang="en-US" sz="3200" dirty="0" smtClean="0">
                <a:solidFill>
                  <a:schemeClr val="bg1"/>
                </a:solidFill>
              </a:rPr>
              <a:t>Cutter mobility</a:t>
            </a:r>
          </a:p>
          <a:p>
            <a:r>
              <a:rPr lang="en-US" sz="3200" dirty="0" smtClean="0">
                <a:solidFill>
                  <a:schemeClr val="bg1"/>
                </a:solidFill>
              </a:rPr>
              <a:t>Ring</a:t>
            </a:r>
          </a:p>
          <a:p>
            <a:pPr marL="0" indent="0">
              <a:buNone/>
            </a:pPr>
            <a:endParaRPr lang="en-US" sz="3200" dirty="0" smtClean="0">
              <a:solidFill>
                <a:schemeClr val="bg1"/>
              </a:solidFill>
            </a:endParaRPr>
          </a:p>
          <a:p>
            <a:pPr marL="0" indent="0">
              <a:buNone/>
            </a:pPr>
            <a:endParaRPr lang="en-US" sz="3200" dirty="0" smtClean="0">
              <a:solidFill>
                <a:schemeClr val="bg1"/>
              </a:solidFill>
            </a:endParaRPr>
          </a:p>
          <a:p>
            <a:pPr marL="0" indent="0">
              <a:buNone/>
            </a:pPr>
            <a:endParaRPr lang="en-US" sz="3200" dirty="0" smtClean="0">
              <a:solidFill>
                <a:schemeClr val="bg1"/>
              </a:solidFill>
            </a:endParaRPr>
          </a:p>
          <a:p>
            <a:pPr marL="0" indent="0">
              <a:buNone/>
            </a:pPr>
            <a:endParaRPr lang="en-US" sz="3200" dirty="0" smtClean="0">
              <a:solidFill>
                <a:schemeClr val="bg1"/>
              </a:solidFill>
            </a:endParaRPr>
          </a:p>
        </p:txBody>
      </p:sp>
      <p:sp>
        <p:nvSpPr>
          <p:cNvPr id="17" name="Slide Number Placeholder 2"/>
          <p:cNvSpPr>
            <a:spLocks noGrp="1"/>
          </p:cNvSpPr>
          <p:nvPr>
            <p:ph type="sldNum" sz="quarter" idx="12"/>
          </p:nvPr>
        </p:nvSpPr>
        <p:spPr>
          <a:xfrm>
            <a:off x="9291145" y="6382010"/>
            <a:ext cx="2743200" cy="365125"/>
          </a:xfrm>
        </p:spPr>
        <p:txBody>
          <a:bodyPr/>
          <a:lstStyle/>
          <a:p>
            <a:r>
              <a:rPr lang="en-US" dirty="0" smtClean="0"/>
              <a:t>11</a:t>
            </a:r>
            <a:endParaRPr lang="en-US" dirty="0"/>
          </a:p>
        </p:txBody>
      </p:sp>
      <p:sp>
        <p:nvSpPr>
          <p:cNvPr id="18" name="Slide Number Placeholder 5"/>
          <p:cNvSpPr txBox="1">
            <a:spLocks/>
          </p:cNvSpPr>
          <p:nvPr/>
        </p:nvSpPr>
        <p:spPr>
          <a:xfrm>
            <a:off x="-617822" y="6411023"/>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Patrick Howard</a:t>
            </a:r>
            <a:endParaRPr lang="en-US" dirty="0"/>
          </a:p>
        </p:txBody>
      </p:sp>
    </p:spTree>
    <p:extLst>
      <p:ext uri="{BB962C8B-B14F-4D97-AF65-F5344CB8AC3E}">
        <p14:creationId xmlns:p14="http://schemas.microsoft.com/office/powerpoint/2010/main" val="265837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448800" y="6492875"/>
            <a:ext cx="2743200" cy="365125"/>
          </a:xfrm>
        </p:spPr>
        <p:txBody>
          <a:bodyPr/>
          <a:lstStyle/>
          <a:p>
            <a:r>
              <a:rPr lang="en-US" dirty="0" smtClean="0">
                <a:solidFill>
                  <a:schemeClr val="tx1"/>
                </a:solidFill>
              </a:rPr>
              <a:t>11</a:t>
            </a:r>
            <a:endParaRPr lang="en-US" dirty="0">
              <a:solidFill>
                <a:schemeClr val="tx1"/>
              </a:solidFill>
            </a:endParaRPr>
          </a:p>
        </p:txBody>
      </p:sp>
      <p:sp>
        <p:nvSpPr>
          <p:cNvPr id="18" name="Slide Number Placeholder 5"/>
          <p:cNvSpPr txBox="1">
            <a:spLocks/>
          </p:cNvSpPr>
          <p:nvPr/>
        </p:nvSpPr>
        <p:spPr>
          <a:xfrm>
            <a:off x="-805543" y="6492875"/>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Patrick Howard</a:t>
            </a:r>
            <a:endParaRPr lang="en-US" dirty="0">
              <a:solidFill>
                <a:schemeClr val="tx1"/>
              </a:solidFill>
            </a:endParaRPr>
          </a:p>
        </p:txBody>
      </p:sp>
      <p:pic>
        <p:nvPicPr>
          <p:cNvPr id="4" name="Picture 3"/>
          <p:cNvPicPr>
            <a:picLocks noChangeAspect="1"/>
          </p:cNvPicPr>
          <p:nvPr/>
        </p:nvPicPr>
        <p:blipFill>
          <a:blip r:embed="rId3"/>
          <a:stretch>
            <a:fillRect/>
          </a:stretch>
        </p:blipFill>
        <p:spPr>
          <a:xfrm>
            <a:off x="3345177" y="1179727"/>
            <a:ext cx="4657725" cy="5528179"/>
          </a:xfrm>
          <a:prstGeom prst="rect">
            <a:avLst/>
          </a:prstGeom>
        </p:spPr>
      </p:pic>
      <p:sp>
        <p:nvSpPr>
          <p:cNvPr id="2" name="Title 1"/>
          <p:cNvSpPr>
            <a:spLocks noGrp="1"/>
          </p:cNvSpPr>
          <p:nvPr>
            <p:ph type="title"/>
          </p:nvPr>
        </p:nvSpPr>
        <p:spPr/>
        <p:txBody>
          <a:bodyPr/>
          <a:lstStyle/>
          <a:p>
            <a:pPr algn="ctr"/>
            <a:r>
              <a:rPr lang="en-US" dirty="0" smtClean="0">
                <a:latin typeface="+mn-lt"/>
              </a:rPr>
              <a:t>New Design</a:t>
            </a:r>
            <a:endParaRPr lang="en-US" dirty="0">
              <a:latin typeface="+mn-lt"/>
            </a:endParaRPr>
          </a:p>
        </p:txBody>
      </p:sp>
      <p:grpSp>
        <p:nvGrpSpPr>
          <p:cNvPr id="8" name="Group 7"/>
          <p:cNvGrpSpPr/>
          <p:nvPr/>
        </p:nvGrpSpPr>
        <p:grpSpPr>
          <a:xfrm>
            <a:off x="4767571" y="1606326"/>
            <a:ext cx="3096338" cy="732501"/>
            <a:chOff x="5178058" y="1809795"/>
            <a:chExt cx="3096338" cy="732501"/>
          </a:xfrm>
        </p:grpSpPr>
        <p:cxnSp>
          <p:nvCxnSpPr>
            <p:cNvPr id="6" name="Straight Arrow Connector 5"/>
            <p:cNvCxnSpPr/>
            <p:nvPr/>
          </p:nvCxnSpPr>
          <p:spPr>
            <a:xfrm flipH="1" flipV="1">
              <a:off x="5178058" y="1809795"/>
              <a:ext cx="1005840" cy="295452"/>
            </a:xfrm>
            <a:prstGeom prst="straightConnector1">
              <a:avLst/>
            </a:prstGeom>
            <a:ln w="38100">
              <a:solidFill>
                <a:srgbClr val="006BB4"/>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315740" y="1957521"/>
              <a:ext cx="1958656" cy="584775"/>
            </a:xfrm>
            <a:prstGeom prst="rect">
              <a:avLst/>
            </a:prstGeom>
            <a:noFill/>
          </p:spPr>
          <p:txBody>
            <a:bodyPr wrap="square" rtlCol="0">
              <a:spAutoFit/>
            </a:bodyPr>
            <a:lstStyle/>
            <a:p>
              <a:r>
                <a:rPr lang="en-US" sz="3200" dirty="0" smtClean="0">
                  <a:solidFill>
                    <a:srgbClr val="006BB4"/>
                  </a:solidFill>
                </a:rPr>
                <a:t>Ring</a:t>
              </a:r>
              <a:endParaRPr lang="en-US" sz="3200" dirty="0">
                <a:solidFill>
                  <a:srgbClr val="006BB4"/>
                </a:solidFill>
              </a:endParaRPr>
            </a:p>
          </p:txBody>
        </p:sp>
      </p:grpSp>
      <p:grpSp>
        <p:nvGrpSpPr>
          <p:cNvPr id="9" name="Group 8"/>
          <p:cNvGrpSpPr/>
          <p:nvPr/>
        </p:nvGrpSpPr>
        <p:grpSpPr>
          <a:xfrm>
            <a:off x="4436701" y="2716380"/>
            <a:ext cx="4095098" cy="584775"/>
            <a:chOff x="5399869" y="3159814"/>
            <a:chExt cx="4095098" cy="584775"/>
          </a:xfrm>
        </p:grpSpPr>
        <p:cxnSp>
          <p:nvCxnSpPr>
            <p:cNvPr id="11" name="Straight Arrow Connector 10"/>
            <p:cNvCxnSpPr/>
            <p:nvPr/>
          </p:nvCxnSpPr>
          <p:spPr>
            <a:xfrm flipH="1">
              <a:off x="5399869" y="3381153"/>
              <a:ext cx="915871" cy="203655"/>
            </a:xfrm>
            <a:prstGeom prst="straightConnector1">
              <a:avLst/>
            </a:prstGeom>
            <a:ln w="38100">
              <a:solidFill>
                <a:srgbClr val="006BB4"/>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450718" y="3159814"/>
              <a:ext cx="3044249" cy="584775"/>
            </a:xfrm>
            <a:prstGeom prst="rect">
              <a:avLst/>
            </a:prstGeom>
            <a:noFill/>
          </p:spPr>
          <p:txBody>
            <a:bodyPr wrap="square" rtlCol="0">
              <a:spAutoFit/>
            </a:bodyPr>
            <a:lstStyle/>
            <a:p>
              <a:r>
                <a:rPr lang="en-US" sz="3200" dirty="0" smtClean="0">
                  <a:solidFill>
                    <a:srgbClr val="006BB4"/>
                  </a:solidFill>
                </a:rPr>
                <a:t>Telescoping Pole</a:t>
              </a:r>
              <a:endParaRPr lang="en-US" sz="3200" dirty="0">
                <a:solidFill>
                  <a:srgbClr val="006BB4"/>
                </a:solidFill>
              </a:endParaRPr>
            </a:p>
          </p:txBody>
        </p:sp>
      </p:grpSp>
      <p:grpSp>
        <p:nvGrpSpPr>
          <p:cNvPr id="10" name="Group 9"/>
          <p:cNvGrpSpPr/>
          <p:nvPr/>
        </p:nvGrpSpPr>
        <p:grpSpPr>
          <a:xfrm>
            <a:off x="4894636" y="5041097"/>
            <a:ext cx="2827009" cy="745336"/>
            <a:chOff x="5773479" y="5028143"/>
            <a:chExt cx="2827009" cy="745336"/>
          </a:xfrm>
        </p:grpSpPr>
        <p:cxnSp>
          <p:nvCxnSpPr>
            <p:cNvPr id="15" name="Straight Arrow Connector 14"/>
            <p:cNvCxnSpPr/>
            <p:nvPr/>
          </p:nvCxnSpPr>
          <p:spPr>
            <a:xfrm flipH="1">
              <a:off x="5773479" y="5393268"/>
              <a:ext cx="868354" cy="380211"/>
            </a:xfrm>
            <a:prstGeom prst="straightConnector1">
              <a:avLst/>
            </a:prstGeom>
            <a:ln w="38100">
              <a:solidFill>
                <a:srgbClr val="006BB4"/>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641832" y="5028143"/>
              <a:ext cx="1958656" cy="584775"/>
            </a:xfrm>
            <a:prstGeom prst="rect">
              <a:avLst/>
            </a:prstGeom>
            <a:noFill/>
          </p:spPr>
          <p:txBody>
            <a:bodyPr wrap="square" rtlCol="0">
              <a:spAutoFit/>
            </a:bodyPr>
            <a:lstStyle/>
            <a:p>
              <a:r>
                <a:rPr lang="en-US" sz="3200" dirty="0" smtClean="0">
                  <a:solidFill>
                    <a:srgbClr val="006BB4"/>
                  </a:solidFill>
                </a:rPr>
                <a:t>Cart</a:t>
              </a:r>
              <a:endParaRPr lang="en-US" sz="3200" dirty="0">
                <a:solidFill>
                  <a:srgbClr val="006BB4"/>
                </a:solidFill>
              </a:endParaRPr>
            </a:p>
          </p:txBody>
        </p:sp>
      </p:grpSp>
    </p:spTree>
    <p:extLst>
      <p:ext uri="{BB962C8B-B14F-4D97-AF65-F5344CB8AC3E}">
        <p14:creationId xmlns:p14="http://schemas.microsoft.com/office/powerpoint/2010/main" val="194644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upload.wikimedia.org/wikipedia/commons/8/8d/Oilpalm_malaysia.jpg"/>
          <p:cNvPicPr>
            <a:picLocks noChangeAspect="1" noChangeArrowheads="1"/>
          </p:cNvPicPr>
          <p:nvPr/>
        </p:nvPicPr>
        <p:blipFill rotWithShape="1">
          <a:blip r:embed="rId3">
            <a:extLst>
              <a:ext uri="{28A0092B-C50C-407E-A947-70E740481C1C}">
                <a14:useLocalDpi xmlns:a14="http://schemas.microsoft.com/office/drawing/2010/main" val="0"/>
              </a:ext>
            </a:extLst>
          </a:blip>
          <a:srcRect l="53" t="18574" r="-1"/>
          <a:stretch/>
        </p:blipFill>
        <p:spPr bwMode="auto">
          <a:xfrm>
            <a:off x="-16329" y="-620486"/>
            <a:ext cx="12276909" cy="75013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accent5">
              <a:lumMod val="75000"/>
              <a:alpha val="57000"/>
            </a:schemeClr>
          </a:solidFill>
        </p:spPr>
        <p:txBody>
          <a:bodyPr/>
          <a:lstStyle/>
          <a:p>
            <a:pPr algn="ctr"/>
            <a:r>
              <a:rPr lang="en-US" dirty="0" smtClean="0">
                <a:solidFill>
                  <a:schemeClr val="bg1"/>
                </a:solidFill>
                <a:latin typeface="+mn-lt"/>
              </a:rPr>
              <a:t>Sponsor</a:t>
            </a:r>
            <a:endParaRPr lang="en-US" dirty="0">
              <a:solidFill>
                <a:schemeClr val="bg1"/>
              </a:solidFill>
              <a:latin typeface="+mn-lt"/>
            </a:endParaRPr>
          </a:p>
        </p:txBody>
      </p:sp>
      <p:sp>
        <p:nvSpPr>
          <p:cNvPr id="3" name="Content Placeholder 2"/>
          <p:cNvSpPr>
            <a:spLocks noGrp="1"/>
          </p:cNvSpPr>
          <p:nvPr>
            <p:ph idx="1"/>
          </p:nvPr>
        </p:nvSpPr>
        <p:spPr>
          <a:xfrm>
            <a:off x="3352800" y="5888037"/>
            <a:ext cx="5486400" cy="715963"/>
          </a:xfrm>
          <a:solidFill>
            <a:schemeClr val="accent5">
              <a:lumMod val="75000"/>
              <a:alpha val="43000"/>
            </a:schemeClr>
          </a:solidFill>
        </p:spPr>
        <p:txBody>
          <a:bodyPr anchor="ctr">
            <a:normAutofit/>
          </a:bodyPr>
          <a:lstStyle/>
          <a:p>
            <a:pPr marL="0" indent="0" algn="ctr">
              <a:buNone/>
            </a:pPr>
            <a:r>
              <a:rPr lang="en-US" sz="3200" dirty="0" smtClean="0">
                <a:solidFill>
                  <a:schemeClr val="bg1"/>
                </a:solidFill>
              </a:rPr>
              <a:t>Dr. Okenwa Okoli</a:t>
            </a:r>
            <a:endParaRPr lang="en-US" sz="3200" dirty="0">
              <a:solidFill>
                <a:schemeClr val="bg1"/>
              </a:solidFill>
            </a:endParaRPr>
          </a:p>
        </p:txBody>
      </p:sp>
      <p:pic>
        <p:nvPicPr>
          <p:cNvPr id="5" name="Picture 4" descr="Head Shot of Okenwa Okol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213316" y="3405528"/>
            <a:ext cx="1765369" cy="238325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a:xfrm>
            <a:off x="9481285" y="6492875"/>
            <a:ext cx="2743200" cy="365125"/>
          </a:xfrm>
        </p:spPr>
        <p:txBody>
          <a:bodyPr/>
          <a:lstStyle/>
          <a:p>
            <a:fld id="{8BE4D663-9EEF-4DAA-A847-67F8BC508AFF}" type="slidenum">
              <a:rPr lang="en-US" sz="2400" smtClean="0">
                <a:solidFill>
                  <a:schemeClr val="bg1"/>
                </a:solidFill>
              </a:rPr>
              <a:t>2</a:t>
            </a:fld>
            <a:endParaRPr lang="en-US" sz="2400" dirty="0">
              <a:solidFill>
                <a:schemeClr val="bg1"/>
              </a:solidFill>
            </a:endParaRPr>
          </a:p>
        </p:txBody>
      </p:sp>
      <p:sp>
        <p:nvSpPr>
          <p:cNvPr id="8" name="Slide Number Placeholder 5"/>
          <p:cNvSpPr txBox="1">
            <a:spLocks/>
          </p:cNvSpPr>
          <p:nvPr/>
        </p:nvSpPr>
        <p:spPr>
          <a:xfrm>
            <a:off x="-406801" y="64214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spTree>
    <p:extLst>
      <p:ext uri="{BB962C8B-B14F-4D97-AF65-F5344CB8AC3E}">
        <p14:creationId xmlns:p14="http://schemas.microsoft.com/office/powerpoint/2010/main" val="292217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fade">
                                      <p:cBhvr>
                                        <p:cTn id="10" dur="500"/>
                                        <p:tgtEl>
                                          <p:spTgt spid="3">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n-lt"/>
              </a:rPr>
              <a:t>Cart</a:t>
            </a:r>
            <a:endParaRPr lang="en-US" dirty="0">
              <a:latin typeface="+mn-lt"/>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4494" y="2786687"/>
            <a:ext cx="7783011" cy="2429214"/>
          </a:xfrm>
        </p:spPr>
      </p:pic>
      <p:sp>
        <p:nvSpPr>
          <p:cNvPr id="4" name="Slide Number Placeholder 3"/>
          <p:cNvSpPr>
            <a:spLocks noGrp="1"/>
          </p:cNvSpPr>
          <p:nvPr>
            <p:ph type="sldNum" sz="quarter" idx="12"/>
          </p:nvPr>
        </p:nvSpPr>
        <p:spPr/>
        <p:txBody>
          <a:bodyPr/>
          <a:lstStyle/>
          <a:p>
            <a:r>
              <a:rPr lang="en-US" smtClean="0"/>
              <a:t>1</a:t>
            </a:r>
            <a:endParaRPr lang="en-US" dirty="0"/>
          </a:p>
        </p:txBody>
      </p:sp>
      <p:sp>
        <p:nvSpPr>
          <p:cNvPr id="6" name="Slide Number Placeholder 2"/>
          <p:cNvSpPr txBox="1">
            <a:spLocks/>
          </p:cNvSpPr>
          <p:nvPr/>
        </p:nvSpPr>
        <p:spPr>
          <a:xfrm>
            <a:off x="9338441" y="638078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12</a:t>
            </a:r>
            <a:endParaRPr lang="en-US" dirty="0">
              <a:solidFill>
                <a:schemeClr val="tx1"/>
              </a:solidFill>
            </a:endParaRPr>
          </a:p>
        </p:txBody>
      </p:sp>
      <p:sp>
        <p:nvSpPr>
          <p:cNvPr id="7" name="Slide Number Placeholder 5"/>
          <p:cNvSpPr txBox="1">
            <a:spLocks/>
          </p:cNvSpPr>
          <p:nvPr/>
        </p:nvSpPr>
        <p:spPr>
          <a:xfrm>
            <a:off x="-1105087" y="6405228"/>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Gabriel </a:t>
            </a:r>
            <a:r>
              <a:rPr lang="en-US" dirty="0" err="1" smtClean="0">
                <a:solidFill>
                  <a:schemeClr val="tx1"/>
                </a:solidFill>
              </a:rPr>
              <a:t>Diez</a:t>
            </a:r>
            <a:endParaRPr lang="en-US" dirty="0">
              <a:solidFill>
                <a:schemeClr val="tx1"/>
              </a:solidFill>
            </a:endParaRPr>
          </a:p>
        </p:txBody>
      </p:sp>
    </p:spTree>
    <p:extLst>
      <p:ext uri="{BB962C8B-B14F-4D97-AF65-F5344CB8AC3E}">
        <p14:creationId xmlns:p14="http://schemas.microsoft.com/office/powerpoint/2010/main" val="7063743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Pulley System</a:t>
            </a:r>
            <a:endParaRPr lang="en-US" dirty="0"/>
          </a:p>
        </p:txBody>
      </p:sp>
      <p:sp>
        <p:nvSpPr>
          <p:cNvPr id="4" name="Slide Number Placeholder 3"/>
          <p:cNvSpPr>
            <a:spLocks noGrp="1"/>
          </p:cNvSpPr>
          <p:nvPr>
            <p:ph type="sldNum" sz="quarter" idx="12"/>
          </p:nvPr>
        </p:nvSpPr>
        <p:spPr/>
        <p:txBody>
          <a:bodyPr/>
          <a:lstStyle/>
          <a:p>
            <a:r>
              <a:rPr lang="en-US" smtClean="0"/>
              <a:t>1</a:t>
            </a:r>
            <a:endParaRPr lang="en-US" dirty="0"/>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5098999" y="1858059"/>
            <a:ext cx="1994002" cy="4286470"/>
          </a:xfrm>
          <a:prstGeom prst="rect">
            <a:avLst/>
          </a:prstGeom>
        </p:spPr>
      </p:pic>
      <p:sp>
        <p:nvSpPr>
          <p:cNvPr id="6" name="Slide Number Placeholder 5"/>
          <p:cNvSpPr txBox="1">
            <a:spLocks/>
          </p:cNvSpPr>
          <p:nvPr/>
        </p:nvSpPr>
        <p:spPr>
          <a:xfrm>
            <a:off x="-1105087" y="6405228"/>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Gabriel </a:t>
            </a:r>
            <a:r>
              <a:rPr lang="en-US" dirty="0" err="1" smtClean="0">
                <a:solidFill>
                  <a:schemeClr val="tx1"/>
                </a:solidFill>
              </a:rPr>
              <a:t>Diez</a:t>
            </a:r>
            <a:endParaRPr lang="en-US" dirty="0">
              <a:solidFill>
                <a:schemeClr val="tx1"/>
              </a:solidFill>
            </a:endParaRPr>
          </a:p>
        </p:txBody>
      </p:sp>
      <p:sp>
        <p:nvSpPr>
          <p:cNvPr id="7" name="Slide Number Placeholder 2"/>
          <p:cNvSpPr txBox="1">
            <a:spLocks/>
          </p:cNvSpPr>
          <p:nvPr/>
        </p:nvSpPr>
        <p:spPr>
          <a:xfrm>
            <a:off x="9338441" y="638078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13</a:t>
            </a:r>
            <a:endParaRPr lang="en-US" dirty="0">
              <a:solidFill>
                <a:schemeClr val="tx1"/>
              </a:solidFill>
            </a:endParaRPr>
          </a:p>
        </p:txBody>
      </p:sp>
    </p:spTree>
    <p:extLst>
      <p:ext uri="{BB962C8B-B14F-4D97-AF65-F5344CB8AC3E}">
        <p14:creationId xmlns:p14="http://schemas.microsoft.com/office/powerpoint/2010/main" val="35860356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n-lt"/>
              </a:rPr>
              <a:t>Pole and Ring</a:t>
            </a:r>
            <a:endParaRPr lang="en-US" dirty="0">
              <a:latin typeface="+mn-lt"/>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0672" y="1825625"/>
            <a:ext cx="4790655" cy="4351338"/>
          </a:xfrm>
        </p:spPr>
      </p:pic>
      <p:sp>
        <p:nvSpPr>
          <p:cNvPr id="4" name="Slide Number Placeholder 3"/>
          <p:cNvSpPr>
            <a:spLocks noGrp="1"/>
          </p:cNvSpPr>
          <p:nvPr>
            <p:ph type="sldNum" sz="quarter" idx="12"/>
          </p:nvPr>
        </p:nvSpPr>
        <p:spPr/>
        <p:txBody>
          <a:bodyPr/>
          <a:lstStyle/>
          <a:p>
            <a:r>
              <a:rPr lang="en-US" smtClean="0"/>
              <a:t>1</a:t>
            </a:r>
            <a:endParaRPr lang="en-US" dirty="0"/>
          </a:p>
        </p:txBody>
      </p:sp>
      <p:sp>
        <p:nvSpPr>
          <p:cNvPr id="6" name="Slide Number Placeholder 2"/>
          <p:cNvSpPr txBox="1">
            <a:spLocks/>
          </p:cNvSpPr>
          <p:nvPr/>
        </p:nvSpPr>
        <p:spPr>
          <a:xfrm>
            <a:off x="9322676" y="633082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14</a:t>
            </a:r>
            <a:endParaRPr lang="en-US" dirty="0">
              <a:solidFill>
                <a:schemeClr val="tx1"/>
              </a:solidFill>
            </a:endParaRPr>
          </a:p>
        </p:txBody>
      </p:sp>
      <p:sp>
        <p:nvSpPr>
          <p:cNvPr id="7" name="Slide Number Placeholder 5"/>
          <p:cNvSpPr txBox="1">
            <a:spLocks/>
          </p:cNvSpPr>
          <p:nvPr/>
        </p:nvSpPr>
        <p:spPr>
          <a:xfrm>
            <a:off x="-1105087" y="6405228"/>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Gabriel </a:t>
            </a:r>
            <a:r>
              <a:rPr lang="en-US" dirty="0" err="1" smtClean="0">
                <a:solidFill>
                  <a:schemeClr val="tx1"/>
                </a:solidFill>
              </a:rPr>
              <a:t>Diez</a:t>
            </a:r>
            <a:endParaRPr lang="en-US" dirty="0">
              <a:solidFill>
                <a:schemeClr val="tx1"/>
              </a:solidFill>
            </a:endParaRPr>
          </a:p>
        </p:txBody>
      </p:sp>
    </p:spTree>
    <p:extLst>
      <p:ext uri="{BB962C8B-B14F-4D97-AF65-F5344CB8AC3E}">
        <p14:creationId xmlns:p14="http://schemas.microsoft.com/office/powerpoint/2010/main" val="40853720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844526" y="348737"/>
            <a:ext cx="10515600" cy="1325563"/>
          </a:xfrm>
          <a:prstGeom prst="rect">
            <a:avLst/>
          </a:prstGeom>
          <a:solidFill>
            <a:schemeClr val="accent5">
              <a:lumMod val="75000"/>
              <a:alpha val="7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Electronic Components - Cart</a:t>
            </a:r>
            <a:endParaRPr lang="en-US" dirty="0">
              <a:solidFill>
                <a:schemeClr val="bg1"/>
              </a:solidFill>
              <a:latin typeface="+mn-lt"/>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84926" y="3888473"/>
            <a:ext cx="7783011" cy="2429214"/>
          </a:xfrm>
        </p:spPr>
      </p:pic>
      <p:pic>
        <p:nvPicPr>
          <p:cNvPr id="6" name="Picture 5" descr="http://ecx.images-amazon.com/images/I/41b%2BsAEmXIL._SX450_.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1581" y="3390588"/>
            <a:ext cx="1713109" cy="1116593"/>
          </a:xfrm>
          <a:prstGeom prst="rect">
            <a:avLst/>
          </a:prstGeom>
          <a:noFill/>
          <a:ln>
            <a:noFill/>
          </a:ln>
        </p:spPr>
      </p:pic>
      <p:pic>
        <p:nvPicPr>
          <p:cNvPr id="8" name="Picture 7" descr="http://www.robotshop.com/media/catalog/product/cache/1/image/800x800/9df78eab33525d08d6e5fb8d27136e95/3/0/30a-5-25v-single-brushed-dc-motor-driver_2.jpg"/>
          <p:cNvPicPr/>
          <p:nvPr/>
        </p:nvPicPr>
        <p:blipFill rotWithShape="1">
          <a:blip r:embed="rId5" cstate="print">
            <a:extLst>
              <a:ext uri="{28A0092B-C50C-407E-A947-70E740481C1C}">
                <a14:useLocalDpi xmlns:a14="http://schemas.microsoft.com/office/drawing/2010/main" val="0"/>
              </a:ext>
            </a:extLst>
          </a:blip>
          <a:srcRect l="8312" t="12764" r="9482" b="10669"/>
          <a:stretch/>
        </p:blipFill>
        <p:spPr bwMode="auto">
          <a:xfrm>
            <a:off x="4504718" y="2301197"/>
            <a:ext cx="1323683" cy="1064999"/>
          </a:xfrm>
          <a:prstGeom prst="rect">
            <a:avLst/>
          </a:prstGeom>
          <a:noFill/>
          <a:ln>
            <a:noFill/>
          </a:ln>
          <a:extLst>
            <a:ext uri="{53640926-AAD7-44D8-BBD7-CCE9431645EC}">
              <a14:shadowObscured xmlns:a14="http://schemas.microsoft.com/office/drawing/2010/main"/>
            </a:ext>
          </a:extLst>
        </p:spPr>
      </p:pic>
      <p:pic>
        <p:nvPicPr>
          <p:cNvPr id="9" name="Picture 8" descr="http://images.oreillyauto.com/parts/img/large/ssb/st31dcmfront.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80033" y="1916071"/>
            <a:ext cx="1492727" cy="1151617"/>
          </a:xfrm>
          <a:prstGeom prst="rect">
            <a:avLst/>
          </a:prstGeom>
          <a:noFill/>
          <a:ln>
            <a:noFill/>
          </a:ln>
        </p:spPr>
      </p:pic>
      <p:pic>
        <p:nvPicPr>
          <p:cNvPr id="1026" name="Picture 2" descr="http://d2rormqr1qwzpz.cloudfront.net/photos/2013/04/03/47185-arduin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200" y="1895811"/>
            <a:ext cx="2514886" cy="1738066"/>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flipV="1">
            <a:off x="2419103" y="3756642"/>
            <a:ext cx="0" cy="10972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627046" y="3756642"/>
            <a:ext cx="0" cy="109728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2832990" y="3756642"/>
            <a:ext cx="0" cy="10972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429980" y="3297283"/>
            <a:ext cx="936246" cy="58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450335" y="2561152"/>
            <a:ext cx="898071" cy="86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433845" y="3016206"/>
            <a:ext cx="966689" cy="1485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414758" y="2831697"/>
            <a:ext cx="966689" cy="1485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5780513" y="3031064"/>
            <a:ext cx="761068" cy="47674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642020" y="3128211"/>
            <a:ext cx="899561" cy="5529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708996" y="2413663"/>
            <a:ext cx="1157025" cy="15614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743982" y="2587062"/>
            <a:ext cx="1122039" cy="1492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2" name="TextBox 1031"/>
          <p:cNvSpPr txBox="1"/>
          <p:nvPr/>
        </p:nvSpPr>
        <p:spPr>
          <a:xfrm>
            <a:off x="8745147" y="2131768"/>
            <a:ext cx="3354560" cy="3323987"/>
          </a:xfrm>
          <a:prstGeom prst="rect">
            <a:avLst/>
          </a:prstGeom>
          <a:noFill/>
        </p:spPr>
        <p:txBody>
          <a:bodyPr wrap="square" rtlCol="0">
            <a:spAutoFit/>
          </a:bodyPr>
          <a:lstStyle/>
          <a:p>
            <a:pPr algn="ctr"/>
            <a:r>
              <a:rPr lang="en-US" sz="3200" dirty="0" smtClean="0"/>
              <a:t>Key</a:t>
            </a:r>
          </a:p>
          <a:p>
            <a:pPr algn="ctr"/>
            <a:endParaRPr lang="en-US" sz="3200" dirty="0"/>
          </a:p>
          <a:p>
            <a:pPr algn="ctr"/>
            <a:r>
              <a:rPr lang="en-US" sz="3200" dirty="0"/>
              <a:t>	</a:t>
            </a:r>
            <a:r>
              <a:rPr lang="en-US" sz="3200" dirty="0" smtClean="0"/>
              <a:t>12V</a:t>
            </a:r>
          </a:p>
          <a:p>
            <a:pPr algn="ctr"/>
            <a:r>
              <a:rPr lang="en-US" sz="3200" dirty="0"/>
              <a:t>	</a:t>
            </a:r>
            <a:r>
              <a:rPr lang="en-US" sz="3200" dirty="0" smtClean="0"/>
              <a:t>5V</a:t>
            </a:r>
          </a:p>
          <a:p>
            <a:pPr algn="ctr"/>
            <a:r>
              <a:rPr lang="en-US" sz="3200" dirty="0" smtClean="0"/>
              <a:t>	Digital/PWM</a:t>
            </a:r>
          </a:p>
          <a:p>
            <a:pPr algn="ctr"/>
            <a:r>
              <a:rPr lang="en-US" sz="3200" dirty="0" smtClean="0"/>
              <a:t>	Ground</a:t>
            </a:r>
          </a:p>
          <a:p>
            <a:pPr algn="ctr"/>
            <a:endParaRPr lang="en-US" dirty="0"/>
          </a:p>
        </p:txBody>
      </p:sp>
      <p:cxnSp>
        <p:nvCxnSpPr>
          <p:cNvPr id="43" name="Straight Connector 42"/>
          <p:cNvCxnSpPr/>
          <p:nvPr/>
        </p:nvCxnSpPr>
        <p:spPr>
          <a:xfrm flipH="1">
            <a:off x="8749482" y="3915169"/>
            <a:ext cx="948565" cy="43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8731358" y="3432633"/>
            <a:ext cx="955600" cy="206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8731358" y="4381716"/>
            <a:ext cx="966689" cy="1485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8735256" y="4955177"/>
            <a:ext cx="977015"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44" name="Picture 6" descr="http://rightbattery.com/wp-content/uploads/2013/08/1-5v-aa-duracell-alkaline-battery.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244" t="4990" r="7924" b="14138"/>
          <a:stretch/>
        </p:blipFill>
        <p:spPr bwMode="auto">
          <a:xfrm>
            <a:off x="165814" y="5003803"/>
            <a:ext cx="1403691" cy="997623"/>
          </a:xfrm>
          <a:prstGeom prst="rect">
            <a:avLst/>
          </a:prstGeom>
          <a:noFill/>
          <a:extLst>
            <a:ext uri="{909E8E84-426E-40DD-AFC4-6F175D3DCCD1}">
              <a14:hiddenFill xmlns:a14="http://schemas.microsoft.com/office/drawing/2010/main">
                <a:solidFill>
                  <a:srgbClr val="FFFFFF"/>
                </a:solidFill>
              </a14:hiddenFill>
            </a:ext>
          </a:extLst>
        </p:spPr>
      </p:pic>
      <p:cxnSp>
        <p:nvCxnSpPr>
          <p:cNvPr id="59" name="Straight Connector 58"/>
          <p:cNvCxnSpPr/>
          <p:nvPr/>
        </p:nvCxnSpPr>
        <p:spPr>
          <a:xfrm flipV="1">
            <a:off x="629424" y="3681204"/>
            <a:ext cx="476472" cy="12739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784217" y="3740014"/>
            <a:ext cx="460993" cy="12676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53" name="Picture 8" descr="http://d2ydh70d4b5xgv.cloudfront.net/images/1/2/433mhz-wl-rf-transmitter-w-receiver-module-kit-for-arduino-arm-mcu-wireless-33dd5d663287e09b8aa104376a798ecd.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32567" r="42853" b="38994"/>
          <a:stretch/>
        </p:blipFill>
        <p:spPr bwMode="auto">
          <a:xfrm>
            <a:off x="1491395" y="4865754"/>
            <a:ext cx="1584407" cy="788454"/>
          </a:xfrm>
          <a:prstGeom prst="rect">
            <a:avLst/>
          </a:prstGeom>
          <a:noFill/>
          <a:extLst>
            <a:ext uri="{909E8E84-426E-40DD-AFC4-6F175D3DCCD1}">
              <a14:hiddenFill xmlns:a14="http://schemas.microsoft.com/office/drawing/2010/main">
                <a:solidFill>
                  <a:srgbClr val="FFFFFF"/>
                </a:solidFill>
              </a14:hiddenFill>
            </a:ext>
          </a:extLst>
        </p:spPr>
      </p:pic>
      <p:sp>
        <p:nvSpPr>
          <p:cNvPr id="1054" name="Down Arrow 1053"/>
          <p:cNvSpPr/>
          <p:nvPr/>
        </p:nvSpPr>
        <p:spPr>
          <a:xfrm>
            <a:off x="4286581" y="3980132"/>
            <a:ext cx="853345" cy="11229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lide Number Placeholder 5"/>
          <p:cNvSpPr txBox="1">
            <a:spLocks/>
          </p:cNvSpPr>
          <p:nvPr/>
        </p:nvSpPr>
        <p:spPr>
          <a:xfrm>
            <a:off x="-1105087" y="6405228"/>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Derek Morin</a:t>
            </a:r>
            <a:endParaRPr lang="en-US" dirty="0">
              <a:solidFill>
                <a:schemeClr val="tx1"/>
              </a:solidFill>
            </a:endParaRPr>
          </a:p>
        </p:txBody>
      </p:sp>
      <p:sp>
        <p:nvSpPr>
          <p:cNvPr id="30" name="Slide Number Placeholder 2"/>
          <p:cNvSpPr txBox="1">
            <a:spLocks/>
          </p:cNvSpPr>
          <p:nvPr/>
        </p:nvSpPr>
        <p:spPr>
          <a:xfrm>
            <a:off x="9322676" y="633082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15</a:t>
            </a:r>
            <a:endParaRPr lang="en-US" dirty="0">
              <a:solidFill>
                <a:schemeClr val="tx1"/>
              </a:solidFill>
            </a:endParaRPr>
          </a:p>
        </p:txBody>
      </p:sp>
    </p:spTree>
    <p:extLst>
      <p:ext uri="{BB962C8B-B14F-4D97-AF65-F5344CB8AC3E}">
        <p14:creationId xmlns:p14="http://schemas.microsoft.com/office/powerpoint/2010/main" val="149591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5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 grpId="0"/>
      <p:bldP spid="105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prstGeom prst="rect">
            <a:avLst/>
          </a:prstGeom>
          <a:solidFill>
            <a:schemeClr val="accent5">
              <a:lumMod val="75000"/>
              <a:alpha val="7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Electronic Components - Controller</a:t>
            </a:r>
            <a:endParaRPr lang="en-US" dirty="0">
              <a:solidFill>
                <a:schemeClr val="bg1"/>
              </a:solidFill>
              <a:latin typeface="+mn-lt"/>
            </a:endParaRPr>
          </a:p>
        </p:txBody>
      </p:sp>
      <p:cxnSp>
        <p:nvCxnSpPr>
          <p:cNvPr id="15" name="Straight Connector 14"/>
          <p:cNvCxnSpPr/>
          <p:nvPr/>
        </p:nvCxnSpPr>
        <p:spPr>
          <a:xfrm flipH="1">
            <a:off x="2919217" y="4114355"/>
            <a:ext cx="1080356" cy="84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201605" y="4657397"/>
            <a:ext cx="18222" cy="6831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675001" y="4656282"/>
            <a:ext cx="13296" cy="68318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2905428" y="3889866"/>
            <a:ext cx="1094145" cy="1101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32" name="TextBox 1031"/>
          <p:cNvSpPr txBox="1"/>
          <p:nvPr/>
        </p:nvSpPr>
        <p:spPr>
          <a:xfrm>
            <a:off x="8745147" y="2131768"/>
            <a:ext cx="3354560" cy="2831544"/>
          </a:xfrm>
          <a:prstGeom prst="rect">
            <a:avLst/>
          </a:prstGeom>
          <a:noFill/>
        </p:spPr>
        <p:txBody>
          <a:bodyPr wrap="square" rtlCol="0">
            <a:spAutoFit/>
          </a:bodyPr>
          <a:lstStyle/>
          <a:p>
            <a:pPr algn="ctr"/>
            <a:r>
              <a:rPr lang="en-US" sz="3200" dirty="0" smtClean="0"/>
              <a:t>Key</a:t>
            </a:r>
          </a:p>
          <a:p>
            <a:pPr algn="ctr"/>
            <a:endParaRPr lang="en-US" sz="3200" dirty="0"/>
          </a:p>
          <a:p>
            <a:pPr algn="ctr"/>
            <a:r>
              <a:rPr lang="en-US" sz="3200" dirty="0"/>
              <a:t>	</a:t>
            </a:r>
            <a:r>
              <a:rPr lang="en-US" sz="3200" dirty="0" smtClean="0"/>
              <a:t>12V</a:t>
            </a:r>
          </a:p>
          <a:p>
            <a:pPr algn="ctr"/>
            <a:r>
              <a:rPr lang="en-US" sz="3200" dirty="0" smtClean="0"/>
              <a:t>	Digital/PWM</a:t>
            </a:r>
          </a:p>
          <a:p>
            <a:pPr algn="ctr"/>
            <a:r>
              <a:rPr lang="en-US" sz="3200" dirty="0" smtClean="0"/>
              <a:t>	Ground</a:t>
            </a:r>
          </a:p>
          <a:p>
            <a:pPr algn="ctr"/>
            <a:endParaRPr lang="en-US" dirty="0"/>
          </a:p>
        </p:txBody>
      </p:sp>
      <p:cxnSp>
        <p:nvCxnSpPr>
          <p:cNvPr id="44" name="Straight Connector 43"/>
          <p:cNvCxnSpPr/>
          <p:nvPr/>
        </p:nvCxnSpPr>
        <p:spPr>
          <a:xfrm flipH="1">
            <a:off x="8731358" y="3432633"/>
            <a:ext cx="955600" cy="206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8731358" y="3900883"/>
            <a:ext cx="966689" cy="1485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8731358" y="4354985"/>
            <a:ext cx="977015"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stretch>
            <a:fillRect/>
          </a:stretch>
        </p:blipFill>
        <p:spPr>
          <a:xfrm>
            <a:off x="4198554" y="2093997"/>
            <a:ext cx="3880049" cy="2466006"/>
          </a:xfrm>
          <a:prstGeom prst="rect">
            <a:avLst/>
          </a:prstGeom>
        </p:spPr>
      </p:pic>
      <p:pic>
        <p:nvPicPr>
          <p:cNvPr id="2050" name="Picture 2" descr="http://www.evilcontrollers.com/media/catalog/product/cache/1/image/9df78eab33525d08d6e5fb8d27136e95/a/a/aa-8-pac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9286" y="2726991"/>
            <a:ext cx="2666142" cy="1999607"/>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Connector 45"/>
          <p:cNvCxnSpPr/>
          <p:nvPr/>
        </p:nvCxnSpPr>
        <p:spPr>
          <a:xfrm flipV="1">
            <a:off x="5441056" y="4657397"/>
            <a:ext cx="5557" cy="68318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pic>
        <p:nvPicPr>
          <p:cNvPr id="2052" name="Picture 4" descr="http://d2ydh70d4b5xgv.cloudfront.net/images/1/2/433mhz-wl-rf-transmitter-w-receiver-module-kit-for-arduino-arm-mcu-wireless-33dd5d663287e09b8aa104376a798ecd.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370" t="30189" r="5688" b="36047"/>
          <a:stretch/>
        </p:blipFill>
        <p:spPr bwMode="auto">
          <a:xfrm>
            <a:off x="4759266" y="5339466"/>
            <a:ext cx="1363579" cy="1397668"/>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5"/>
          <p:cNvSpPr txBox="1">
            <a:spLocks/>
          </p:cNvSpPr>
          <p:nvPr/>
        </p:nvSpPr>
        <p:spPr>
          <a:xfrm>
            <a:off x="-1105087" y="6405228"/>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Derek Morin</a:t>
            </a:r>
            <a:endParaRPr lang="en-US" dirty="0">
              <a:solidFill>
                <a:schemeClr val="tx1"/>
              </a:solidFill>
            </a:endParaRPr>
          </a:p>
        </p:txBody>
      </p:sp>
      <p:sp>
        <p:nvSpPr>
          <p:cNvPr id="18" name="Slide Number Placeholder 2"/>
          <p:cNvSpPr txBox="1">
            <a:spLocks/>
          </p:cNvSpPr>
          <p:nvPr/>
        </p:nvSpPr>
        <p:spPr>
          <a:xfrm>
            <a:off x="9322676" y="633082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16</a:t>
            </a:r>
            <a:endParaRPr lang="en-US" dirty="0">
              <a:solidFill>
                <a:schemeClr val="tx1"/>
              </a:solidFill>
            </a:endParaRPr>
          </a:p>
        </p:txBody>
      </p:sp>
    </p:spTree>
    <p:extLst>
      <p:ext uri="{BB962C8B-B14F-4D97-AF65-F5344CB8AC3E}">
        <p14:creationId xmlns:p14="http://schemas.microsoft.com/office/powerpoint/2010/main" val="422815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844526" y="348737"/>
            <a:ext cx="10515600" cy="1325563"/>
          </a:xfrm>
          <a:prstGeom prst="rect">
            <a:avLst/>
          </a:prstGeom>
          <a:solidFill>
            <a:schemeClr val="accent5">
              <a:lumMod val="75000"/>
              <a:alpha val="7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Electronic Components – Cutting Mechanism</a:t>
            </a:r>
            <a:endParaRPr lang="en-US" dirty="0">
              <a:solidFill>
                <a:schemeClr val="bg1"/>
              </a:solidFill>
              <a:latin typeface="+mn-lt"/>
            </a:endParaRPr>
          </a:p>
        </p:txBody>
      </p:sp>
      <p:pic>
        <p:nvPicPr>
          <p:cNvPr id="1026" name="Picture 2" descr="http://d2rormqr1qwzpz.cloudfront.net/photos/2013/04/03/47185-arduin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3577" y="2084104"/>
            <a:ext cx="1953126" cy="1349827"/>
          </a:xfrm>
          <a:prstGeom prst="rect">
            <a:avLst/>
          </a:prstGeom>
          <a:noFill/>
          <a:extLst>
            <a:ext uri="{909E8E84-426E-40DD-AFC4-6F175D3DCCD1}">
              <a14:hiddenFill xmlns:a14="http://schemas.microsoft.com/office/drawing/2010/main">
                <a:solidFill>
                  <a:srgbClr val="FFFFFF"/>
                </a:solidFill>
              </a14:hiddenFill>
            </a:ext>
          </a:extLst>
        </p:spPr>
      </p:pic>
      <p:sp>
        <p:nvSpPr>
          <p:cNvPr id="1032" name="TextBox 1031"/>
          <p:cNvSpPr txBox="1"/>
          <p:nvPr/>
        </p:nvSpPr>
        <p:spPr>
          <a:xfrm>
            <a:off x="8745147" y="2131768"/>
            <a:ext cx="3354560" cy="4308872"/>
          </a:xfrm>
          <a:prstGeom prst="rect">
            <a:avLst/>
          </a:prstGeom>
          <a:noFill/>
        </p:spPr>
        <p:txBody>
          <a:bodyPr wrap="square" rtlCol="0">
            <a:spAutoFit/>
          </a:bodyPr>
          <a:lstStyle/>
          <a:p>
            <a:pPr algn="ctr"/>
            <a:r>
              <a:rPr lang="en-US" sz="3200" dirty="0" smtClean="0"/>
              <a:t>Key</a:t>
            </a:r>
          </a:p>
          <a:p>
            <a:pPr algn="ctr"/>
            <a:endParaRPr lang="en-US" sz="3200" dirty="0"/>
          </a:p>
          <a:p>
            <a:pPr algn="ctr"/>
            <a:r>
              <a:rPr lang="en-US" sz="3200" dirty="0"/>
              <a:t>	</a:t>
            </a:r>
            <a:r>
              <a:rPr lang="en-US" sz="3200" dirty="0" smtClean="0"/>
              <a:t>24V</a:t>
            </a:r>
          </a:p>
          <a:p>
            <a:pPr algn="ctr"/>
            <a:r>
              <a:rPr lang="en-US" sz="3200" dirty="0"/>
              <a:t>	</a:t>
            </a:r>
            <a:r>
              <a:rPr lang="en-US" sz="3200" dirty="0" smtClean="0"/>
              <a:t>5V</a:t>
            </a:r>
          </a:p>
          <a:p>
            <a:pPr algn="ctr"/>
            <a:r>
              <a:rPr lang="en-US" sz="3200" dirty="0" smtClean="0"/>
              <a:t>	Digital/PWM</a:t>
            </a:r>
          </a:p>
          <a:p>
            <a:pPr algn="ctr"/>
            <a:r>
              <a:rPr lang="en-US" sz="3200" dirty="0" smtClean="0"/>
              <a:t>	Digital/PWM</a:t>
            </a:r>
          </a:p>
          <a:p>
            <a:pPr algn="ctr"/>
            <a:r>
              <a:rPr lang="en-US" sz="3200" dirty="0" smtClean="0"/>
              <a:t>	Bus</a:t>
            </a:r>
          </a:p>
          <a:p>
            <a:pPr algn="ctr"/>
            <a:r>
              <a:rPr lang="en-US" sz="3200" dirty="0" smtClean="0"/>
              <a:t>	Ground</a:t>
            </a:r>
          </a:p>
          <a:p>
            <a:pPr algn="ctr"/>
            <a:endParaRPr lang="en-US" dirty="0"/>
          </a:p>
        </p:txBody>
      </p:sp>
      <p:cxnSp>
        <p:nvCxnSpPr>
          <p:cNvPr id="43" name="Straight Connector 42"/>
          <p:cNvCxnSpPr/>
          <p:nvPr/>
        </p:nvCxnSpPr>
        <p:spPr>
          <a:xfrm flipH="1">
            <a:off x="8749482" y="3915169"/>
            <a:ext cx="948565" cy="43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8731358" y="3432633"/>
            <a:ext cx="955600" cy="206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8731358" y="4381716"/>
            <a:ext cx="966689" cy="1485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8863593" y="5891844"/>
            <a:ext cx="977015"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53" name="Picture 8" descr="http://d2ydh70d4b5xgv.cloudfront.net/images/1/2/433mhz-wl-rf-transmitter-w-receiver-module-kit-for-arduino-arm-mcu-wireless-33dd5d663287e09b8aa104376a798ecd.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2567" r="42853" b="40941"/>
          <a:stretch/>
        </p:blipFill>
        <p:spPr bwMode="auto">
          <a:xfrm>
            <a:off x="7254804" y="2136676"/>
            <a:ext cx="1413056" cy="655057"/>
          </a:xfrm>
          <a:prstGeom prst="rect">
            <a:avLst/>
          </a:prstGeom>
          <a:noFill/>
          <a:extLst>
            <a:ext uri="{909E8E84-426E-40DD-AFC4-6F175D3DCCD1}">
              <a14:hiddenFill xmlns:a14="http://schemas.microsoft.com/office/drawing/2010/main">
                <a:solidFill>
                  <a:srgbClr val="FFFFFF"/>
                </a:solidFill>
              </a14:hiddenFill>
            </a:ext>
          </a:extLst>
        </p:spPr>
      </p:pic>
      <p:pic>
        <p:nvPicPr>
          <p:cNvPr id="29" name="Content Placeholder 4"/>
          <p:cNvPicPr>
            <a:picLocks noGrp="1" noChangeAspect="1"/>
          </p:cNvPicPr>
          <p:nvPr>
            <p:ph idx="1"/>
          </p:nvPr>
        </p:nvPicPr>
        <p:blipFill rotWithShape="1">
          <a:blip r:embed="rId5">
            <a:extLst>
              <a:ext uri="{28A0092B-C50C-407E-A947-70E740481C1C}">
                <a14:useLocalDpi xmlns:a14="http://schemas.microsoft.com/office/drawing/2010/main" val="0"/>
              </a:ext>
            </a:extLst>
          </a:blip>
          <a:srcRect b="26193"/>
          <a:stretch/>
        </p:blipFill>
        <p:spPr>
          <a:xfrm>
            <a:off x="307933" y="1923351"/>
            <a:ext cx="3351479" cy="2246790"/>
          </a:xfrm>
        </p:spPr>
      </p:pic>
      <p:sp>
        <p:nvSpPr>
          <p:cNvPr id="12" name="Left Arrow 11"/>
          <p:cNvSpPr/>
          <p:nvPr/>
        </p:nvSpPr>
        <p:spPr>
          <a:xfrm>
            <a:off x="3606460" y="2615059"/>
            <a:ext cx="832377" cy="7527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ttp://www.robotshop.com/media/catalog/product/cache/1/image/800x800/9df78eab33525d08d6e5fb8d27136e95/4/4/4400-mah-37v-li-ion-battery_3.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326" t="6737" r="19726" b="18736"/>
          <a:stretch/>
        </p:blipFill>
        <p:spPr bwMode="auto">
          <a:xfrm>
            <a:off x="844526" y="4553318"/>
            <a:ext cx="1183325" cy="131728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44526" y="6069115"/>
            <a:ext cx="1337200" cy="369332"/>
          </a:xfrm>
          <a:prstGeom prst="rect">
            <a:avLst/>
          </a:prstGeom>
          <a:noFill/>
        </p:spPr>
        <p:txBody>
          <a:bodyPr wrap="square" rtlCol="0">
            <a:spAutoFit/>
          </a:bodyPr>
          <a:lstStyle/>
          <a:p>
            <a:r>
              <a:rPr lang="en-US" dirty="0" smtClean="0"/>
              <a:t>6 batteries</a:t>
            </a:r>
            <a:endParaRPr lang="en-US" dirty="0"/>
          </a:p>
        </p:txBody>
      </p:sp>
      <p:cxnSp>
        <p:nvCxnSpPr>
          <p:cNvPr id="22" name="Straight Connector 21"/>
          <p:cNvCxnSpPr/>
          <p:nvPr/>
        </p:nvCxnSpPr>
        <p:spPr>
          <a:xfrm flipV="1">
            <a:off x="2120514" y="4574424"/>
            <a:ext cx="1840922" cy="1485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961436" y="3765982"/>
            <a:ext cx="0" cy="8084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3961436" y="3765847"/>
            <a:ext cx="3883153" cy="13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2252193" y="4689035"/>
            <a:ext cx="1840922" cy="148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093115" y="3897671"/>
            <a:ext cx="0" cy="8084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093115" y="3886204"/>
            <a:ext cx="3612149" cy="153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621774" y="2292189"/>
            <a:ext cx="63303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621774" y="2464204"/>
            <a:ext cx="63303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6621774" y="2615059"/>
            <a:ext cx="63303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076" name="Picture 4" descr="http://www.robotshop.com/media/catalog/product/cache/1/image/800x800/9df78eab33525d08d6e5fb8d27136e95/1/0/10a-5-25v--dual-channel-dc-motor-drive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94994" y="4014333"/>
            <a:ext cx="1296318" cy="129631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http://www.robotshop.com/media/catalog/product/cache/1/image/800x800/9df78eab33525d08d6e5fb8d27136e95/1/0/10a-5-25v--dual-channel-dc-motor-drive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41971" y="4055733"/>
            <a:ext cx="1296318" cy="1296318"/>
          </a:xfrm>
          <a:prstGeom prst="rect">
            <a:avLst/>
          </a:prstGeom>
          <a:noFill/>
          <a:extLst>
            <a:ext uri="{909E8E84-426E-40DD-AFC4-6F175D3DCCD1}">
              <a14:hiddenFill xmlns:a14="http://schemas.microsoft.com/office/drawing/2010/main">
                <a:solidFill>
                  <a:srgbClr val="FFFFFF"/>
                </a:solidFill>
              </a14:hiddenFill>
            </a:ext>
          </a:extLst>
        </p:spPr>
      </p:pic>
      <p:cxnSp>
        <p:nvCxnSpPr>
          <p:cNvPr id="67" name="Straight Connector 66"/>
          <p:cNvCxnSpPr/>
          <p:nvPr/>
        </p:nvCxnSpPr>
        <p:spPr>
          <a:xfrm>
            <a:off x="5002367" y="3870430"/>
            <a:ext cx="5643" cy="251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6029777" y="3888422"/>
            <a:ext cx="5643" cy="251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113163" y="3793761"/>
            <a:ext cx="13292" cy="40422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167098" y="3769653"/>
            <a:ext cx="13292" cy="40422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4763284" y="3511640"/>
            <a:ext cx="5034" cy="25420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888791" y="3511640"/>
            <a:ext cx="6832" cy="3587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078" name="Picture 6" descr="http://www.robotshop.com/media/catalog/product/cache/1/image/800x800/9df78eab33525d08d6e5fb8d27136e95/m/o/motomama-h-bridge-motor-driver-shield_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36556" y="4062809"/>
            <a:ext cx="1267308" cy="1267308"/>
          </a:xfrm>
          <a:prstGeom prst="rect">
            <a:avLst/>
          </a:prstGeom>
          <a:noFill/>
          <a:extLst>
            <a:ext uri="{909E8E84-426E-40DD-AFC4-6F175D3DCCD1}">
              <a14:hiddenFill xmlns:a14="http://schemas.microsoft.com/office/drawing/2010/main">
                <a:solidFill>
                  <a:srgbClr val="FFFFFF"/>
                </a:solidFill>
              </a14:hiddenFill>
            </a:ext>
          </a:extLst>
        </p:spPr>
      </p:pic>
      <p:cxnSp>
        <p:nvCxnSpPr>
          <p:cNvPr id="85" name="Straight Connector 84"/>
          <p:cNvCxnSpPr/>
          <p:nvPr/>
        </p:nvCxnSpPr>
        <p:spPr>
          <a:xfrm>
            <a:off x="7833156" y="3769653"/>
            <a:ext cx="13292" cy="40422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7705264" y="3912224"/>
            <a:ext cx="5643" cy="251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5261811" y="3511640"/>
            <a:ext cx="0" cy="72099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6314194" y="3488928"/>
            <a:ext cx="0" cy="72099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V="1">
            <a:off x="7254804" y="3147957"/>
            <a:ext cx="0" cy="992287"/>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6488078" y="3147957"/>
            <a:ext cx="766726" cy="523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8740418" y="4855280"/>
            <a:ext cx="966689" cy="14857"/>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pic>
        <p:nvPicPr>
          <p:cNvPr id="3080" name="Picture 8" descr="http://www.robotmarketplace.com/products/images/0-M27-150_lg.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91854" y="5463648"/>
            <a:ext cx="1479911" cy="1151042"/>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8" descr="http://www.robotmarketplace.com/products/images/0-M27-150_lg.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30508" y="5459331"/>
            <a:ext cx="1479911" cy="1151042"/>
          </a:xfrm>
          <a:prstGeom prst="rect">
            <a:avLst/>
          </a:prstGeom>
          <a:noFill/>
          <a:extLst>
            <a:ext uri="{909E8E84-426E-40DD-AFC4-6F175D3DCCD1}">
              <a14:hiddenFill xmlns:a14="http://schemas.microsoft.com/office/drawing/2010/main">
                <a:solidFill>
                  <a:srgbClr val="FFFFFF"/>
                </a:solidFill>
              </a14:hiddenFill>
            </a:ext>
          </a:extLst>
        </p:spPr>
      </p:pic>
      <p:cxnSp>
        <p:nvCxnSpPr>
          <p:cNvPr id="101" name="Straight Connector 100"/>
          <p:cNvCxnSpPr/>
          <p:nvPr/>
        </p:nvCxnSpPr>
        <p:spPr>
          <a:xfrm flipV="1">
            <a:off x="3543684" y="4900109"/>
            <a:ext cx="1112598" cy="742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3688746" y="5014720"/>
            <a:ext cx="1099215" cy="129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678374" y="5029576"/>
            <a:ext cx="5643" cy="251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650639" y="5002383"/>
            <a:ext cx="5643" cy="2518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3543684" y="4907536"/>
            <a:ext cx="13292" cy="40422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476164" y="4900108"/>
            <a:ext cx="13292" cy="40422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flipV="1">
            <a:off x="7286105" y="4909697"/>
            <a:ext cx="12032" cy="1236187"/>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7257951" y="6145884"/>
            <a:ext cx="819242" cy="7688"/>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6187448" y="5155486"/>
            <a:ext cx="10112" cy="127438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V="1">
            <a:off x="6187448" y="6415014"/>
            <a:ext cx="1812528" cy="1485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6102326" y="6587428"/>
            <a:ext cx="1897650" cy="229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6102326" y="5184327"/>
            <a:ext cx="10399" cy="14260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8013765" y="6145884"/>
            <a:ext cx="3139445" cy="523220"/>
          </a:xfrm>
          <a:prstGeom prst="rect">
            <a:avLst/>
          </a:prstGeom>
          <a:noFill/>
        </p:spPr>
        <p:txBody>
          <a:bodyPr wrap="square" rtlCol="0">
            <a:spAutoFit/>
          </a:bodyPr>
          <a:lstStyle/>
          <a:p>
            <a:r>
              <a:rPr lang="en-US" sz="2800" dirty="0" smtClean="0"/>
              <a:t>To Electronics </a:t>
            </a:r>
            <a:r>
              <a:rPr lang="en-US" sz="2800" dirty="0"/>
              <a:t>B</a:t>
            </a:r>
            <a:r>
              <a:rPr lang="en-US" sz="2800" dirty="0" smtClean="0"/>
              <a:t>ox 2</a:t>
            </a:r>
            <a:endParaRPr lang="en-US" sz="2800" dirty="0"/>
          </a:p>
        </p:txBody>
      </p:sp>
      <p:sp>
        <p:nvSpPr>
          <p:cNvPr id="54" name="Slide Number Placeholder 5"/>
          <p:cNvSpPr txBox="1">
            <a:spLocks/>
          </p:cNvSpPr>
          <p:nvPr/>
        </p:nvSpPr>
        <p:spPr>
          <a:xfrm>
            <a:off x="-1105087" y="6405228"/>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Derek Morin</a:t>
            </a:r>
            <a:endParaRPr lang="en-US" dirty="0">
              <a:solidFill>
                <a:schemeClr val="tx1"/>
              </a:solidFill>
            </a:endParaRPr>
          </a:p>
        </p:txBody>
      </p:sp>
      <p:sp>
        <p:nvSpPr>
          <p:cNvPr id="55" name="Slide Number Placeholder 2"/>
          <p:cNvSpPr txBox="1">
            <a:spLocks/>
          </p:cNvSpPr>
          <p:nvPr/>
        </p:nvSpPr>
        <p:spPr>
          <a:xfrm>
            <a:off x="9322676" y="633082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17</a:t>
            </a:r>
            <a:endParaRPr lang="en-US" dirty="0">
              <a:solidFill>
                <a:schemeClr val="tx1"/>
              </a:solidFill>
            </a:endParaRPr>
          </a:p>
        </p:txBody>
      </p:sp>
    </p:spTree>
    <p:extLst>
      <p:ext uri="{BB962C8B-B14F-4D97-AF65-F5344CB8AC3E}">
        <p14:creationId xmlns:p14="http://schemas.microsoft.com/office/powerpoint/2010/main" val="367689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7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5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07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6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9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6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95"/>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94"/>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86"/>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85"/>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307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01"/>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02"/>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03"/>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06"/>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04"/>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07"/>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3080"/>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00"/>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121"/>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22"/>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19"/>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12"/>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11"/>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17"/>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 grpId="0"/>
      <p:bldP spid="12" grpId="0" animBg="1"/>
      <p:bldP spid="13" grpId="0"/>
      <p:bldP spid="1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prstGeom prst="rect">
            <a:avLst/>
          </a:prstGeom>
          <a:solidFill>
            <a:schemeClr val="accent5">
              <a:lumMod val="75000"/>
              <a:alpha val="7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Electronic Components – Cutting Mechanism</a:t>
            </a:r>
            <a:endParaRPr lang="en-US" dirty="0">
              <a:solidFill>
                <a:schemeClr val="bg1"/>
              </a:solidFill>
              <a:latin typeface="+mn-lt"/>
            </a:endParaRP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b="26193"/>
          <a:stretch/>
        </p:blipFill>
        <p:spPr>
          <a:xfrm>
            <a:off x="468353" y="3944656"/>
            <a:ext cx="3622383" cy="2428401"/>
          </a:xfrm>
        </p:spPr>
      </p:pic>
      <p:sp>
        <p:nvSpPr>
          <p:cNvPr id="6" name="Down Arrow 5"/>
          <p:cNvSpPr/>
          <p:nvPr/>
        </p:nvSpPr>
        <p:spPr>
          <a:xfrm>
            <a:off x="2470484" y="2727158"/>
            <a:ext cx="850232" cy="10587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4523874" y="2486526"/>
            <a:ext cx="16042" cy="3416969"/>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4539916" y="5903494"/>
            <a:ext cx="1247201" cy="1"/>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pic>
        <p:nvPicPr>
          <p:cNvPr id="4098" name="Picture 2" descr="5718 High Torque Stepper Mot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341" t="14475" r="19005" b="23002"/>
          <a:stretch/>
        </p:blipFill>
        <p:spPr bwMode="auto">
          <a:xfrm>
            <a:off x="6031832" y="5104562"/>
            <a:ext cx="1652337" cy="159786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8731358" y="2016861"/>
            <a:ext cx="3354560" cy="3323987"/>
          </a:xfrm>
          <a:prstGeom prst="rect">
            <a:avLst/>
          </a:prstGeom>
          <a:noFill/>
        </p:spPr>
        <p:txBody>
          <a:bodyPr wrap="square" rtlCol="0">
            <a:spAutoFit/>
          </a:bodyPr>
          <a:lstStyle/>
          <a:p>
            <a:pPr algn="ctr"/>
            <a:r>
              <a:rPr lang="en-US" sz="3200" dirty="0" smtClean="0"/>
              <a:t>Key</a:t>
            </a:r>
          </a:p>
          <a:p>
            <a:pPr algn="ctr"/>
            <a:endParaRPr lang="en-US" sz="3200" dirty="0"/>
          </a:p>
          <a:p>
            <a:pPr algn="ctr"/>
            <a:r>
              <a:rPr lang="en-US" sz="3200" dirty="0"/>
              <a:t>	</a:t>
            </a:r>
            <a:r>
              <a:rPr lang="en-US" sz="3200" dirty="0" smtClean="0"/>
              <a:t>24V</a:t>
            </a:r>
          </a:p>
          <a:p>
            <a:pPr algn="ctr"/>
            <a:r>
              <a:rPr lang="en-US" sz="3200" dirty="0" smtClean="0"/>
              <a:t>	Digital/PWM</a:t>
            </a:r>
          </a:p>
          <a:p>
            <a:pPr algn="ctr"/>
            <a:r>
              <a:rPr lang="en-US" sz="3200" dirty="0" smtClean="0"/>
              <a:t>	Bus</a:t>
            </a:r>
          </a:p>
          <a:p>
            <a:pPr algn="ctr"/>
            <a:r>
              <a:rPr lang="en-US" sz="3200" dirty="0" smtClean="0"/>
              <a:t>	Ground</a:t>
            </a:r>
          </a:p>
          <a:p>
            <a:pPr algn="ctr"/>
            <a:endParaRPr lang="en-US" dirty="0"/>
          </a:p>
        </p:txBody>
      </p:sp>
      <p:cxnSp>
        <p:nvCxnSpPr>
          <p:cNvPr id="18" name="Straight Connector 17"/>
          <p:cNvCxnSpPr/>
          <p:nvPr/>
        </p:nvCxnSpPr>
        <p:spPr>
          <a:xfrm flipH="1">
            <a:off x="8616656" y="3416063"/>
            <a:ext cx="955600" cy="206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8616656" y="3820673"/>
            <a:ext cx="966689" cy="14857"/>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8601984" y="4817332"/>
            <a:ext cx="977015"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102" name="Picture 6" descr="Black &amp; Decker LCS120B 20V MAX Cordless Lithium-Ion 8 in. Chainsaw (Bare Tool)"/>
          <p:cNvPicPr>
            <a:picLocks noChangeAspect="1" noChangeArrowheads="1"/>
          </p:cNvPicPr>
          <p:nvPr/>
        </p:nvPicPr>
        <p:blipFill rotWithShape="1">
          <a:blip r:embed="rId4">
            <a:extLst>
              <a:ext uri="{28A0092B-C50C-407E-A947-70E740481C1C}">
                <a14:useLocalDpi xmlns:a14="http://schemas.microsoft.com/office/drawing/2010/main" val="0"/>
              </a:ext>
            </a:extLst>
          </a:blip>
          <a:srcRect b="9160"/>
          <a:stretch/>
        </p:blipFill>
        <p:spPr bwMode="auto">
          <a:xfrm>
            <a:off x="5903643" y="2998209"/>
            <a:ext cx="2378535" cy="2160647"/>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p:cNvCxnSpPr/>
          <p:nvPr/>
        </p:nvCxnSpPr>
        <p:spPr>
          <a:xfrm>
            <a:off x="4973053" y="2519521"/>
            <a:ext cx="0" cy="205247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163516" y="2519521"/>
            <a:ext cx="0" cy="192414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973054" y="4555958"/>
            <a:ext cx="930589" cy="160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163516" y="4443663"/>
            <a:ext cx="62360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099" name="TextBox 4098"/>
          <p:cNvSpPr txBox="1"/>
          <p:nvPr/>
        </p:nvSpPr>
        <p:spPr>
          <a:xfrm>
            <a:off x="2986205" y="1951182"/>
            <a:ext cx="4106779" cy="553998"/>
          </a:xfrm>
          <a:prstGeom prst="rect">
            <a:avLst/>
          </a:prstGeom>
          <a:noFill/>
        </p:spPr>
        <p:txBody>
          <a:bodyPr wrap="square" rtlCol="0">
            <a:spAutoFit/>
          </a:bodyPr>
          <a:lstStyle/>
          <a:p>
            <a:r>
              <a:rPr lang="en-US" sz="3000" dirty="0" smtClean="0"/>
              <a:t>From Electronics Box 1</a:t>
            </a:r>
            <a:endParaRPr lang="en-US" sz="3000" dirty="0"/>
          </a:p>
        </p:txBody>
      </p:sp>
      <p:sp>
        <p:nvSpPr>
          <p:cNvPr id="21" name="Slide Number Placeholder 5"/>
          <p:cNvSpPr txBox="1">
            <a:spLocks/>
          </p:cNvSpPr>
          <p:nvPr/>
        </p:nvSpPr>
        <p:spPr>
          <a:xfrm>
            <a:off x="-1105087" y="6405228"/>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Derek Morin</a:t>
            </a:r>
            <a:endParaRPr lang="en-US" dirty="0">
              <a:solidFill>
                <a:schemeClr val="tx1"/>
              </a:solidFill>
            </a:endParaRPr>
          </a:p>
        </p:txBody>
      </p:sp>
      <p:sp>
        <p:nvSpPr>
          <p:cNvPr id="22" name="Slide Number Placeholder 2"/>
          <p:cNvSpPr txBox="1">
            <a:spLocks/>
          </p:cNvSpPr>
          <p:nvPr/>
        </p:nvSpPr>
        <p:spPr>
          <a:xfrm>
            <a:off x="9322676" y="633082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18</a:t>
            </a:r>
            <a:endParaRPr lang="en-US" dirty="0">
              <a:solidFill>
                <a:schemeClr val="tx1"/>
              </a:solidFill>
            </a:endParaRPr>
          </a:p>
        </p:txBody>
      </p:sp>
    </p:spTree>
    <p:extLst>
      <p:ext uri="{BB962C8B-B14F-4D97-AF65-F5344CB8AC3E}">
        <p14:creationId xmlns:p14="http://schemas.microsoft.com/office/powerpoint/2010/main" val="167232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9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9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P spid="409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00" y="0"/>
            <a:ext cx="12192000" cy="6858000"/>
          </a:xfrm>
          <a:prstGeom prst="rect">
            <a:avLst/>
          </a:prstGeom>
        </p:spPr>
      </p:pic>
      <p:sp>
        <p:nvSpPr>
          <p:cNvPr id="6" name="Content Placeholder 2"/>
          <p:cNvSpPr txBox="1">
            <a:spLocks/>
          </p:cNvSpPr>
          <p:nvPr/>
        </p:nvSpPr>
        <p:spPr>
          <a:xfrm>
            <a:off x="703520" y="1780188"/>
            <a:ext cx="10515600" cy="4351338"/>
          </a:xfrm>
          <a:prstGeom prst="rect">
            <a:avLst/>
          </a:prstGeom>
          <a:solidFill>
            <a:schemeClr val="accent5">
              <a:lumMod val="75000"/>
              <a:alpha val="7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smtClean="0">
                <a:solidFill>
                  <a:schemeClr val="bg1"/>
                </a:solidFill>
              </a:rPr>
              <a:t>Wireless</a:t>
            </a:r>
            <a:endParaRPr lang="en-US" sz="3000" dirty="0" smtClean="0">
              <a:solidFill>
                <a:schemeClr val="bg1"/>
              </a:solidFill>
            </a:endParaRPr>
          </a:p>
          <a:p>
            <a:endParaRPr lang="en-US" sz="3000" dirty="0">
              <a:solidFill>
                <a:schemeClr val="bg1"/>
              </a:solidFill>
            </a:endParaRPr>
          </a:p>
        </p:txBody>
      </p:sp>
      <p:sp>
        <p:nvSpPr>
          <p:cNvPr id="7" name="Title 1"/>
          <p:cNvSpPr txBox="1">
            <a:spLocks/>
          </p:cNvSpPr>
          <p:nvPr/>
        </p:nvSpPr>
        <p:spPr>
          <a:xfrm>
            <a:off x="703520" y="250031"/>
            <a:ext cx="10515600" cy="1325563"/>
          </a:xfrm>
          <a:prstGeom prst="rect">
            <a:avLst/>
          </a:prstGeom>
          <a:solidFill>
            <a:schemeClr val="accent5">
              <a:lumMod val="75000"/>
              <a:alpha val="7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Testing</a:t>
            </a:r>
            <a:endParaRPr lang="en-US" dirty="0">
              <a:solidFill>
                <a:schemeClr val="bg1"/>
              </a:solidFill>
              <a:latin typeface="+mn-lt"/>
            </a:endParaRPr>
          </a:p>
        </p:txBody>
      </p:sp>
      <p:pic>
        <p:nvPicPr>
          <p:cNvPr id="8" name="Picture 7" descr="C:\Users\ajm12b\Downloads\photo 1 (5).JPG"/>
          <p:cNvPicPr/>
          <p:nvPr/>
        </p:nvPicPr>
        <p:blipFill rotWithShape="1">
          <a:blip r:embed="rId3" cstate="print">
            <a:extLst>
              <a:ext uri="{28A0092B-C50C-407E-A947-70E740481C1C}">
                <a14:useLocalDpi xmlns:a14="http://schemas.microsoft.com/office/drawing/2010/main" val="0"/>
              </a:ext>
            </a:extLst>
          </a:blip>
          <a:srcRect l="9483" t="2147" r="22894" b="1949"/>
          <a:stretch/>
        </p:blipFill>
        <p:spPr bwMode="auto">
          <a:xfrm rot="5400000">
            <a:off x="1706819" y="2056846"/>
            <a:ext cx="3518592" cy="4354078"/>
          </a:xfrm>
          <a:prstGeom prst="rect">
            <a:avLst/>
          </a:prstGeom>
          <a:noFill/>
          <a:ln>
            <a:noFill/>
          </a:ln>
          <a:extLst>
            <a:ext uri="{53640926-AAD7-44D8-BBD7-CCE9431645EC}">
              <a14:shadowObscured xmlns:a14="http://schemas.microsoft.com/office/drawing/2010/main"/>
            </a:ext>
          </a:extLst>
        </p:spPr>
      </p:pic>
      <p:pic>
        <p:nvPicPr>
          <p:cNvPr id="9" name="Picture 8" descr="C:\Users\ajm12b\Downloads\photo 2 (4).JPG"/>
          <p:cNvPicPr/>
          <p:nvPr/>
        </p:nvPicPr>
        <p:blipFill rotWithShape="1">
          <a:blip r:embed="rId4" cstate="print">
            <a:extLst>
              <a:ext uri="{28A0092B-C50C-407E-A947-70E740481C1C}">
                <a14:useLocalDpi xmlns:a14="http://schemas.microsoft.com/office/drawing/2010/main" val="0"/>
              </a:ext>
            </a:extLst>
          </a:blip>
          <a:srcRect t="10256" r="10908"/>
          <a:stretch/>
        </p:blipFill>
        <p:spPr bwMode="auto">
          <a:xfrm rot="5400000">
            <a:off x="6913110" y="2011869"/>
            <a:ext cx="3656936" cy="4305689"/>
          </a:xfrm>
          <a:prstGeom prst="rect">
            <a:avLst/>
          </a:prstGeom>
          <a:noFill/>
          <a:ln>
            <a:noFill/>
          </a:ln>
          <a:extLst>
            <a:ext uri="{53640926-AAD7-44D8-BBD7-CCE9431645EC}">
              <a14:shadowObscured xmlns:a14="http://schemas.microsoft.com/office/drawing/2010/main"/>
            </a:ext>
          </a:extLst>
        </p:spPr>
      </p:pic>
      <p:sp>
        <p:nvSpPr>
          <p:cNvPr id="10" name="Slide Number Placeholder 5"/>
          <p:cNvSpPr txBox="1">
            <a:spLocks/>
          </p:cNvSpPr>
          <p:nvPr/>
        </p:nvSpPr>
        <p:spPr>
          <a:xfrm>
            <a:off x="-537529" y="6452802"/>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Alberto Machado</a:t>
            </a:r>
            <a:endParaRPr lang="en-US" dirty="0"/>
          </a:p>
        </p:txBody>
      </p:sp>
      <p:sp>
        <p:nvSpPr>
          <p:cNvPr id="11" name="Slide Number Placeholder 2"/>
          <p:cNvSpPr txBox="1">
            <a:spLocks/>
          </p:cNvSpPr>
          <p:nvPr/>
        </p:nvSpPr>
        <p:spPr>
          <a:xfrm>
            <a:off x="9322676" y="633082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18</a:t>
            </a:r>
            <a:endParaRPr lang="en-US" dirty="0"/>
          </a:p>
        </p:txBody>
      </p:sp>
    </p:spTree>
    <p:extLst>
      <p:ext uri="{BB962C8B-B14F-4D97-AF65-F5344CB8AC3E}">
        <p14:creationId xmlns:p14="http://schemas.microsoft.com/office/powerpoint/2010/main" val="387213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txBox="1">
            <a:spLocks/>
          </p:cNvSpPr>
          <p:nvPr/>
        </p:nvSpPr>
        <p:spPr>
          <a:xfrm>
            <a:off x="703520" y="1858565"/>
            <a:ext cx="10515600" cy="4351338"/>
          </a:xfrm>
          <a:prstGeom prst="rect">
            <a:avLst/>
          </a:prstGeom>
          <a:solidFill>
            <a:schemeClr val="accent5">
              <a:lumMod val="75000"/>
              <a:alpha val="7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smtClean="0">
                <a:solidFill>
                  <a:schemeClr val="bg1"/>
                </a:solidFill>
              </a:rPr>
              <a:t>Stepper Motor</a:t>
            </a:r>
          </a:p>
          <a:p>
            <a:endParaRPr lang="en-US" sz="3000" dirty="0" smtClean="0">
              <a:solidFill>
                <a:schemeClr val="bg1"/>
              </a:solidFill>
            </a:endParaRPr>
          </a:p>
          <a:p>
            <a:endParaRPr lang="en-US" sz="3000" dirty="0">
              <a:solidFill>
                <a:schemeClr val="bg1"/>
              </a:solidFill>
            </a:endParaRPr>
          </a:p>
        </p:txBody>
      </p:sp>
      <p:sp>
        <p:nvSpPr>
          <p:cNvPr id="7" name="Title 1"/>
          <p:cNvSpPr txBox="1">
            <a:spLocks/>
          </p:cNvSpPr>
          <p:nvPr/>
        </p:nvSpPr>
        <p:spPr>
          <a:xfrm>
            <a:off x="612775" y="345826"/>
            <a:ext cx="10515600" cy="1325563"/>
          </a:xfrm>
          <a:prstGeom prst="rect">
            <a:avLst/>
          </a:prstGeom>
          <a:solidFill>
            <a:schemeClr val="accent5">
              <a:lumMod val="75000"/>
              <a:alpha val="7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Testing</a:t>
            </a:r>
            <a:endParaRPr lang="en-US" dirty="0">
              <a:solidFill>
                <a:schemeClr val="bg1"/>
              </a:solidFill>
              <a:latin typeface="+mn-lt"/>
            </a:endParaRPr>
          </a:p>
        </p:txBody>
      </p:sp>
      <p:sp>
        <p:nvSpPr>
          <p:cNvPr id="2" name="AutoShape 2" descr="https://outlook.office.com/owa/service.svc/s/GetFileAttachment?id=AAMkADQ1M2NiMDQ2LWIzNGEtNDAxYS1iZjAxLTczYjc5NjJjZWFmNwBGAAAAAAAQ9kpxZvJ2SbiEwrDj9VdTBwB9UsHuyUC7TaWMKvkSs%2F1OAAAAMJF%2BAAAViH5kw9UETZVP87UJzJjdAAIcQetSAAABEgAQAJW%2FHlJItJxFsVYC8QSpxpo%3D&amp;isImagePreview=True&amp;X-OWA-CANARY=oMQr6vzHX0qb_0WrJnaJIrD4H7o3KNMYIWsnSDvhRYygUZLhy2_IRY0kcKyvAsEJQ19PMMxoy4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s://outlook.office.com/owa/service.svc/s/GetFileAttachment?id=AAMkADQ1M2NiMDQ2LWIzNGEtNDAxYS1iZjAxLTczYjc5NjJjZWFmNwBGAAAAAAAQ9kpxZvJ2SbiEwrDj9VdTBwB9UsHuyUC7TaWMKvkSs%2F1OAAAAMJF%2BAAAViH5kw9UETZVP87UJzJjdAAIcQetSAAABEgAQAJW%2FHlJItJxFsVYC8QSpxpo%3D&amp;isImagePreview=True&amp;X-OWA-CANARY=oMQr6vzHX0qb_0WrJnaJIrD4H7o3KNMYIWsnSDvhRYygUZLhy2_IRY0kcKyvAsEJQ19PMMxoy4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https://outlook.office.com/owa/service.svc/s/GetFileAttachment?id=AAMkADQ1M2NiMDQ2LWIzNGEtNDAxYS1iZjAxLTczYjc5NjJjZWFmNwBGAAAAAAAQ9kpxZvJ2SbiEwrDj9VdTBwB9UsHuyUC7TaWMKvkSs%2F1OAAAAMJF%2BAAAViH5kw9UETZVP87UJzJjdAAIcQetSAAABEgAQAJW%2FHlJItJxFsVYC8QSpxpo%3D&amp;isImagePreview=True&amp;X-OWA-CANARY=kA8_mK25zkSMFCNMI8rF_XDHbew3KNMYmjt1rTKbZFVHBE80wj6mEt-QHOej0Q6jUNMTwl5piMU."/>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https://outlook.office.com/owa/service.svc/s/GetFileAttachment?id=AAMkADQ1M2NiMDQ2LWIzNGEtNDAxYS1iZjAxLTczYjc5NjJjZWFmNwBGAAAAAAAQ9kpxZvJ2SbiEwrDj9VdTBwB9UsHuyUC7TaWMKvkSs%2F1OAAAAMJF%2BAAAViH5kw9UETZVP87UJzJjdAAIcQetSAAABEgAQAJW%2FHlJItJxFsVYC8QSpxpo%3D&amp;isImagePreview=True&amp;X-OWA-CANARY=kA8_mK25zkSMFCNMI8rF_XDHbew3KNMYmjt1rTKbZFVHBE80wj6mEt-QHOej0Q6jUNMTwl5piMU."/>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https://outlook.office.com/owa/service.svc/s/GetFileAttachment?id=AAMkADQ1M2NiMDQ2LWIzNGEtNDAxYS1iZjAxLTczYjc5NjJjZWFmNwBGAAAAAAAQ9kpxZvJ2SbiEwrDj9VdTBwB9UsHuyUC7TaWMKvkSs%2F1OAAAAMJF%2BAAAViH5kw9UETZVP87UJzJjdAAIcQetSAAABEgAQAJW%2FHlJItJxFsVYC8QSpxpo%3D&amp;isImagePreview=True&amp;X-OWA-CANARY=kA8_mK25zkSMFCNMI8rF_XDHbew3KNMYmjt1rTKbZFVHBE80wj6mEt-QHOej0Q6jUNMTwl5piMU."/>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bwMode="auto">
          <a:xfrm>
            <a:off x="3145716" y="2485465"/>
            <a:ext cx="4744612" cy="3558458"/>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5"/>
          <p:cNvSpPr txBox="1">
            <a:spLocks/>
          </p:cNvSpPr>
          <p:nvPr/>
        </p:nvSpPr>
        <p:spPr>
          <a:xfrm>
            <a:off x="-537529" y="6452802"/>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Alberto Machado</a:t>
            </a:r>
            <a:endParaRPr lang="en-US" dirty="0"/>
          </a:p>
        </p:txBody>
      </p:sp>
      <p:sp>
        <p:nvSpPr>
          <p:cNvPr id="12" name="Slide Number Placeholder 2"/>
          <p:cNvSpPr txBox="1">
            <a:spLocks/>
          </p:cNvSpPr>
          <p:nvPr/>
        </p:nvSpPr>
        <p:spPr>
          <a:xfrm>
            <a:off x="9322676" y="633082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19</a:t>
            </a:r>
            <a:endParaRPr lang="en-US" dirty="0"/>
          </a:p>
        </p:txBody>
      </p:sp>
    </p:spTree>
    <p:extLst>
      <p:ext uri="{BB962C8B-B14F-4D97-AF65-F5344CB8AC3E}">
        <p14:creationId xmlns:p14="http://schemas.microsoft.com/office/powerpoint/2010/main" val="316251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txBox="1">
            <a:spLocks/>
          </p:cNvSpPr>
          <p:nvPr/>
        </p:nvSpPr>
        <p:spPr>
          <a:xfrm>
            <a:off x="703520" y="1858565"/>
            <a:ext cx="10515600" cy="4351338"/>
          </a:xfrm>
          <a:prstGeom prst="rect">
            <a:avLst/>
          </a:prstGeom>
          <a:solidFill>
            <a:schemeClr val="accent5">
              <a:lumMod val="75000"/>
              <a:alpha val="7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smtClean="0">
                <a:solidFill>
                  <a:schemeClr val="bg1"/>
                </a:solidFill>
              </a:rPr>
              <a:t>Controller</a:t>
            </a:r>
          </a:p>
          <a:p>
            <a:r>
              <a:rPr lang="en-US" sz="3000" dirty="0" smtClean="0">
                <a:solidFill>
                  <a:schemeClr val="bg1"/>
                </a:solidFill>
              </a:rPr>
              <a:t>DC Motors </a:t>
            </a:r>
          </a:p>
          <a:p>
            <a:r>
              <a:rPr lang="en-US" sz="3000" dirty="0" smtClean="0">
                <a:solidFill>
                  <a:schemeClr val="bg1"/>
                </a:solidFill>
              </a:rPr>
              <a:t>Winch</a:t>
            </a:r>
          </a:p>
          <a:p>
            <a:r>
              <a:rPr lang="en-US" sz="3000" dirty="0" smtClean="0">
                <a:solidFill>
                  <a:schemeClr val="bg1"/>
                </a:solidFill>
              </a:rPr>
              <a:t>Saw</a:t>
            </a:r>
          </a:p>
          <a:p>
            <a:r>
              <a:rPr lang="en-US" sz="3000" dirty="0" smtClean="0">
                <a:solidFill>
                  <a:schemeClr val="bg1"/>
                </a:solidFill>
              </a:rPr>
              <a:t>Whole System</a:t>
            </a:r>
          </a:p>
          <a:p>
            <a:endParaRPr lang="en-US" sz="3000" dirty="0">
              <a:solidFill>
                <a:schemeClr val="bg1"/>
              </a:solidFill>
            </a:endParaRPr>
          </a:p>
        </p:txBody>
      </p:sp>
      <p:sp>
        <p:nvSpPr>
          <p:cNvPr id="7" name="Title 1"/>
          <p:cNvSpPr txBox="1">
            <a:spLocks/>
          </p:cNvSpPr>
          <p:nvPr/>
        </p:nvSpPr>
        <p:spPr>
          <a:xfrm>
            <a:off x="703520" y="250031"/>
            <a:ext cx="10515600" cy="1325563"/>
          </a:xfrm>
          <a:prstGeom prst="rect">
            <a:avLst/>
          </a:prstGeom>
          <a:solidFill>
            <a:schemeClr val="accent5">
              <a:lumMod val="75000"/>
              <a:alpha val="7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Testing</a:t>
            </a:r>
            <a:endParaRPr lang="en-US" dirty="0">
              <a:solidFill>
                <a:schemeClr val="bg1"/>
              </a:solidFill>
              <a:latin typeface="+mn-lt"/>
            </a:endParaRPr>
          </a:p>
        </p:txBody>
      </p:sp>
      <p:sp>
        <p:nvSpPr>
          <p:cNvPr id="8" name="Slide Number Placeholder 5"/>
          <p:cNvSpPr txBox="1">
            <a:spLocks/>
          </p:cNvSpPr>
          <p:nvPr/>
        </p:nvSpPr>
        <p:spPr>
          <a:xfrm>
            <a:off x="-537529" y="6452802"/>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Alberto Machado</a:t>
            </a:r>
            <a:endParaRPr lang="en-US" dirty="0"/>
          </a:p>
        </p:txBody>
      </p:sp>
      <p:sp>
        <p:nvSpPr>
          <p:cNvPr id="9" name="Slide Number Placeholder 2"/>
          <p:cNvSpPr txBox="1">
            <a:spLocks/>
          </p:cNvSpPr>
          <p:nvPr/>
        </p:nvSpPr>
        <p:spPr>
          <a:xfrm>
            <a:off x="9322676" y="633082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20</a:t>
            </a:r>
            <a:endParaRPr lang="en-US" dirty="0"/>
          </a:p>
        </p:txBody>
      </p:sp>
    </p:spTree>
    <p:extLst>
      <p:ext uri="{BB962C8B-B14F-4D97-AF65-F5344CB8AC3E}">
        <p14:creationId xmlns:p14="http://schemas.microsoft.com/office/powerpoint/2010/main" val="292032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houndslakecc.com/ordereze/Files/shutterstock_165200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17220"/>
            <a:ext cx="12207241" cy="8138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tx1">
              <a:alpha val="40000"/>
            </a:schemeClr>
          </a:solidFill>
        </p:spPr>
        <p:txBody>
          <a:bodyPr/>
          <a:lstStyle/>
          <a:p>
            <a:pPr algn="ctr"/>
            <a:r>
              <a:rPr lang="en-US" dirty="0" smtClean="0">
                <a:solidFill>
                  <a:schemeClr val="bg1"/>
                </a:solidFill>
                <a:latin typeface="+mn-lt"/>
              </a:rPr>
              <a:t>Stakeholders</a:t>
            </a:r>
            <a:endParaRPr lang="en-US" dirty="0">
              <a:solidFill>
                <a:schemeClr val="bg1"/>
              </a:solidFill>
              <a:latin typeface="+mn-lt"/>
            </a:endParaRPr>
          </a:p>
        </p:txBody>
      </p:sp>
      <p:sp>
        <p:nvSpPr>
          <p:cNvPr id="7" name="Slide Number Placeholder 3"/>
          <p:cNvSpPr txBox="1">
            <a:spLocks/>
          </p:cNvSpPr>
          <p:nvPr/>
        </p:nvSpPr>
        <p:spPr>
          <a:xfrm>
            <a:off x="9338441" y="70418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sp>
        <p:nvSpPr>
          <p:cNvPr id="8" name="Slide Number Placeholder 5"/>
          <p:cNvSpPr txBox="1">
            <a:spLocks/>
          </p:cNvSpPr>
          <p:nvPr/>
        </p:nvSpPr>
        <p:spPr>
          <a:xfrm>
            <a:off x="-329142" y="70418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sp>
        <p:nvSpPr>
          <p:cNvPr id="9" name="Slide Number Placeholder 3"/>
          <p:cNvSpPr>
            <a:spLocks noGrp="1"/>
          </p:cNvSpPr>
          <p:nvPr>
            <p:ph type="sldNum" sz="quarter" idx="12"/>
          </p:nvPr>
        </p:nvSpPr>
        <p:spPr>
          <a:xfrm>
            <a:off x="9275379" y="6377781"/>
            <a:ext cx="2743200" cy="365125"/>
          </a:xfrm>
        </p:spPr>
        <p:txBody>
          <a:bodyPr/>
          <a:lstStyle/>
          <a:p>
            <a:r>
              <a:rPr lang="en-US" dirty="0"/>
              <a:t>3</a:t>
            </a:r>
            <a:endParaRPr lang="en-US" dirty="0"/>
          </a:p>
        </p:txBody>
      </p:sp>
      <p:sp>
        <p:nvSpPr>
          <p:cNvPr id="10" name="Slide Number Placeholder 5"/>
          <p:cNvSpPr txBox="1">
            <a:spLocks/>
          </p:cNvSpPr>
          <p:nvPr/>
        </p:nvSpPr>
        <p:spPr>
          <a:xfrm>
            <a:off x="-312208" y="637778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68193269"/>
              </p:ext>
            </p:extLst>
          </p:nvPr>
        </p:nvGraphicFramePr>
        <p:xfrm>
          <a:off x="853440" y="1827941"/>
          <a:ext cx="10515600" cy="4887819"/>
        </p:xfrm>
        <a:graphic>
          <a:graphicData uri="http://schemas.openxmlformats.org/drawingml/2006/table">
            <a:tbl>
              <a:tblPr firstRow="1" bandRow="1">
                <a:tableStyleId>{5C22544A-7EE6-4342-B048-85BDC9FD1C3A}</a:tableStyleId>
              </a:tblPr>
              <a:tblGrid>
                <a:gridCol w="10515600"/>
              </a:tblGrid>
              <a:tr h="543091">
                <a:tc>
                  <a:txBody>
                    <a:bodyPr/>
                    <a:lstStyle/>
                    <a:p>
                      <a:pPr algn="ctr"/>
                      <a:r>
                        <a:rPr lang="en-US" sz="3000" dirty="0" smtClean="0"/>
                        <a:t>Dr. Okenwa Okoli</a:t>
                      </a: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bl>
          </a:graphicData>
        </a:graphic>
      </p:graphicFrame>
    </p:spTree>
    <p:extLst>
      <p:ext uri="{BB962C8B-B14F-4D97-AF65-F5344CB8AC3E}">
        <p14:creationId xmlns:p14="http://schemas.microsoft.com/office/powerpoint/2010/main" val="34974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title"/>
          </p:nvPr>
        </p:nvSpPr>
        <p:spPr>
          <a:solidFill>
            <a:schemeClr val="accent5">
              <a:lumMod val="75000"/>
              <a:alpha val="60000"/>
            </a:schemeClr>
          </a:solidFill>
        </p:spPr>
        <p:txBody>
          <a:bodyPr/>
          <a:lstStyle/>
          <a:p>
            <a:pPr algn="ctr"/>
            <a:r>
              <a:rPr lang="en-US" dirty="0" smtClean="0">
                <a:solidFill>
                  <a:schemeClr val="bg1"/>
                </a:solidFill>
                <a:latin typeface="+mn-lt"/>
              </a:rPr>
              <a:t>Budget</a:t>
            </a:r>
            <a:endParaRPr lang="en-US" dirty="0">
              <a:solidFill>
                <a:schemeClr val="bg1"/>
              </a:solidFill>
              <a:latin typeface="+mn-lt"/>
            </a:endParaRPr>
          </a:p>
        </p:txBody>
      </p:sp>
      <p:sp>
        <p:nvSpPr>
          <p:cNvPr id="2" name="Slide Number Placeholder 1"/>
          <p:cNvSpPr>
            <a:spLocks noGrp="1"/>
          </p:cNvSpPr>
          <p:nvPr>
            <p:ph type="sldNum" sz="quarter" idx="12"/>
          </p:nvPr>
        </p:nvSpPr>
        <p:spPr>
          <a:xfrm>
            <a:off x="9448800" y="6492875"/>
            <a:ext cx="2743200" cy="365125"/>
          </a:xfrm>
        </p:spPr>
        <p:txBody>
          <a:bodyPr/>
          <a:lstStyle/>
          <a:p>
            <a:r>
              <a:rPr lang="en-US" dirty="0" smtClean="0"/>
              <a:t>21</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078092021"/>
              </p:ext>
            </p:extLst>
          </p:nvPr>
        </p:nvGraphicFramePr>
        <p:xfrm>
          <a:off x="4209010" y="1812131"/>
          <a:ext cx="3773980" cy="4732020"/>
        </p:xfrm>
        <a:graphic>
          <a:graphicData uri="http://schemas.openxmlformats.org/drawingml/2006/table">
            <a:tbl>
              <a:tblPr firstRow="1" firstCol="1" bandRow="1">
                <a:tableStyleId>{5C22544A-7EE6-4342-B048-85BDC9FD1C3A}</a:tableStyleId>
              </a:tblPr>
              <a:tblGrid>
                <a:gridCol w="2748616"/>
                <a:gridCol w="1025364"/>
              </a:tblGrid>
              <a:tr h="307241">
                <a:tc>
                  <a:txBody>
                    <a:bodyPr/>
                    <a:lstStyle/>
                    <a:p>
                      <a:pPr marL="0" marR="0">
                        <a:lnSpc>
                          <a:spcPct val="115000"/>
                        </a:lnSpc>
                        <a:spcBef>
                          <a:spcPts val="0"/>
                        </a:spcBef>
                        <a:spcAft>
                          <a:spcPts val="0"/>
                        </a:spcAft>
                      </a:pPr>
                      <a:r>
                        <a:rPr lang="en-US" sz="1800" b="1" dirty="0">
                          <a:effectLst/>
                        </a:rPr>
                        <a:t>Part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c>
                  <a:txBody>
                    <a:bodyPr/>
                    <a:lstStyle/>
                    <a:p>
                      <a:pPr marL="0" marR="0" algn="ctr">
                        <a:lnSpc>
                          <a:spcPct val="115000"/>
                        </a:lnSpc>
                        <a:spcBef>
                          <a:spcPts val="0"/>
                        </a:spcBef>
                        <a:spcAft>
                          <a:spcPts val="0"/>
                        </a:spcAft>
                      </a:pPr>
                      <a:r>
                        <a:rPr lang="en-US" sz="1800" b="1">
                          <a:effectLst/>
                        </a:rPr>
                        <a:t>Cost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r>
              <a:tr h="314459">
                <a:tc>
                  <a:txBody>
                    <a:bodyPr/>
                    <a:lstStyle/>
                    <a:p>
                      <a:pPr marL="0" marR="0">
                        <a:lnSpc>
                          <a:spcPct val="115000"/>
                        </a:lnSpc>
                        <a:spcBef>
                          <a:spcPts val="0"/>
                        </a:spcBef>
                        <a:spcAft>
                          <a:spcPts val="0"/>
                        </a:spcAft>
                      </a:pPr>
                      <a:r>
                        <a:rPr lang="en-US" sz="1800" b="1" dirty="0">
                          <a:effectLst/>
                        </a:rPr>
                        <a:t>Ring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c>
                  <a:txBody>
                    <a:bodyPr/>
                    <a:lstStyle/>
                    <a:p>
                      <a:pPr marL="0" marR="0" algn="r">
                        <a:lnSpc>
                          <a:spcPct val="115000"/>
                        </a:lnSpc>
                        <a:spcBef>
                          <a:spcPts val="0"/>
                        </a:spcBef>
                        <a:spcAft>
                          <a:spcPts val="0"/>
                        </a:spcAft>
                      </a:pPr>
                      <a:r>
                        <a:rPr lang="en-US" sz="1800" b="1">
                          <a:effectLst/>
                        </a:rPr>
                        <a:t>1,050</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r>
              <a:tr h="314459">
                <a:tc>
                  <a:txBody>
                    <a:bodyPr/>
                    <a:lstStyle/>
                    <a:p>
                      <a:pPr marL="0" marR="0">
                        <a:lnSpc>
                          <a:spcPct val="115000"/>
                        </a:lnSpc>
                        <a:spcBef>
                          <a:spcPts val="0"/>
                        </a:spcBef>
                        <a:spcAft>
                          <a:spcPts val="0"/>
                        </a:spcAft>
                      </a:pPr>
                      <a:r>
                        <a:rPr lang="en-US" sz="1800" b="1" dirty="0">
                          <a:effectLst/>
                        </a:rPr>
                        <a:t>3D Printing Material</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c>
                  <a:txBody>
                    <a:bodyPr/>
                    <a:lstStyle/>
                    <a:p>
                      <a:pPr marL="0" marR="0" algn="r">
                        <a:lnSpc>
                          <a:spcPct val="115000"/>
                        </a:lnSpc>
                        <a:spcBef>
                          <a:spcPts val="0"/>
                        </a:spcBef>
                        <a:spcAft>
                          <a:spcPts val="0"/>
                        </a:spcAft>
                      </a:pPr>
                      <a:r>
                        <a:rPr lang="en-US" sz="1800" b="1" dirty="0">
                          <a:effectLst/>
                        </a:rPr>
                        <a:t>100</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r>
              <a:tr h="314459">
                <a:tc>
                  <a:txBody>
                    <a:bodyPr/>
                    <a:lstStyle/>
                    <a:p>
                      <a:pPr marL="0" marR="0">
                        <a:lnSpc>
                          <a:spcPct val="115000"/>
                        </a:lnSpc>
                        <a:spcBef>
                          <a:spcPts val="0"/>
                        </a:spcBef>
                        <a:spcAft>
                          <a:spcPts val="0"/>
                        </a:spcAft>
                      </a:pPr>
                      <a:r>
                        <a:rPr lang="en-US" sz="1800" b="1" dirty="0">
                          <a:effectLst/>
                        </a:rPr>
                        <a:t>DC Motors</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c>
                  <a:txBody>
                    <a:bodyPr/>
                    <a:lstStyle/>
                    <a:p>
                      <a:pPr marL="0" marR="0" algn="r">
                        <a:lnSpc>
                          <a:spcPct val="115000"/>
                        </a:lnSpc>
                        <a:spcBef>
                          <a:spcPts val="0"/>
                        </a:spcBef>
                        <a:spcAft>
                          <a:spcPts val="0"/>
                        </a:spcAft>
                      </a:pPr>
                      <a:r>
                        <a:rPr lang="en-US" sz="1800" b="1">
                          <a:effectLst/>
                        </a:rPr>
                        <a:t>150</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r>
              <a:tr h="314459">
                <a:tc>
                  <a:txBody>
                    <a:bodyPr/>
                    <a:lstStyle/>
                    <a:p>
                      <a:pPr marL="0" marR="0">
                        <a:lnSpc>
                          <a:spcPct val="115000"/>
                        </a:lnSpc>
                        <a:spcBef>
                          <a:spcPts val="0"/>
                        </a:spcBef>
                        <a:spcAft>
                          <a:spcPts val="0"/>
                        </a:spcAft>
                      </a:pPr>
                      <a:r>
                        <a:rPr lang="en-US" sz="1800" b="1" dirty="0">
                          <a:effectLst/>
                        </a:rPr>
                        <a:t>DC Motors</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c>
                  <a:txBody>
                    <a:bodyPr/>
                    <a:lstStyle/>
                    <a:p>
                      <a:pPr marL="0" marR="0" algn="r">
                        <a:lnSpc>
                          <a:spcPct val="115000"/>
                        </a:lnSpc>
                        <a:spcBef>
                          <a:spcPts val="0"/>
                        </a:spcBef>
                        <a:spcAft>
                          <a:spcPts val="0"/>
                        </a:spcAft>
                      </a:pPr>
                      <a:r>
                        <a:rPr lang="en-US" sz="1800" b="1">
                          <a:effectLst/>
                        </a:rPr>
                        <a:t>150</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r>
              <a:tr h="314459">
                <a:tc>
                  <a:txBody>
                    <a:bodyPr/>
                    <a:lstStyle/>
                    <a:p>
                      <a:pPr marL="0" marR="0">
                        <a:lnSpc>
                          <a:spcPct val="115000"/>
                        </a:lnSpc>
                        <a:spcBef>
                          <a:spcPts val="0"/>
                        </a:spcBef>
                        <a:spcAft>
                          <a:spcPts val="0"/>
                        </a:spcAft>
                      </a:pPr>
                      <a:r>
                        <a:rPr lang="en-US" sz="1800" b="1" dirty="0">
                          <a:effectLst/>
                        </a:rPr>
                        <a:t>Stepper Motor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c>
                  <a:txBody>
                    <a:bodyPr/>
                    <a:lstStyle/>
                    <a:p>
                      <a:pPr marL="0" marR="0" algn="r">
                        <a:lnSpc>
                          <a:spcPct val="115000"/>
                        </a:lnSpc>
                        <a:spcBef>
                          <a:spcPts val="0"/>
                        </a:spcBef>
                        <a:spcAft>
                          <a:spcPts val="0"/>
                        </a:spcAft>
                      </a:pPr>
                      <a:r>
                        <a:rPr lang="en-US" sz="1800" b="1">
                          <a:effectLst/>
                        </a:rPr>
                        <a:t>130</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r>
              <a:tr h="314459">
                <a:tc>
                  <a:txBody>
                    <a:bodyPr/>
                    <a:lstStyle/>
                    <a:p>
                      <a:pPr marL="0" marR="0">
                        <a:lnSpc>
                          <a:spcPct val="115000"/>
                        </a:lnSpc>
                        <a:spcBef>
                          <a:spcPts val="0"/>
                        </a:spcBef>
                        <a:spcAft>
                          <a:spcPts val="0"/>
                        </a:spcAft>
                      </a:pPr>
                      <a:r>
                        <a:rPr lang="en-US" sz="1800" b="1" dirty="0">
                          <a:effectLst/>
                        </a:rPr>
                        <a:t>Lead Screw Rod</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c>
                  <a:txBody>
                    <a:bodyPr/>
                    <a:lstStyle/>
                    <a:p>
                      <a:pPr marL="0" marR="0" algn="r">
                        <a:lnSpc>
                          <a:spcPct val="115000"/>
                        </a:lnSpc>
                        <a:spcBef>
                          <a:spcPts val="0"/>
                        </a:spcBef>
                        <a:spcAft>
                          <a:spcPts val="0"/>
                        </a:spcAft>
                      </a:pPr>
                      <a:r>
                        <a:rPr lang="en-US" sz="1800" b="1">
                          <a:effectLst/>
                        </a:rPr>
                        <a:t>27</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r>
              <a:tr h="314459">
                <a:tc>
                  <a:txBody>
                    <a:bodyPr/>
                    <a:lstStyle/>
                    <a:p>
                      <a:pPr marL="0" marR="0">
                        <a:lnSpc>
                          <a:spcPct val="115000"/>
                        </a:lnSpc>
                        <a:spcBef>
                          <a:spcPts val="0"/>
                        </a:spcBef>
                        <a:spcAft>
                          <a:spcPts val="0"/>
                        </a:spcAft>
                      </a:pPr>
                      <a:r>
                        <a:rPr lang="en-US" sz="1800" b="1" dirty="0">
                          <a:effectLst/>
                        </a:rPr>
                        <a:t>Lead Screw Nut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c>
                  <a:txBody>
                    <a:bodyPr/>
                    <a:lstStyle/>
                    <a:p>
                      <a:pPr marL="0" marR="0" algn="r">
                        <a:lnSpc>
                          <a:spcPct val="115000"/>
                        </a:lnSpc>
                        <a:spcBef>
                          <a:spcPts val="0"/>
                        </a:spcBef>
                        <a:spcAft>
                          <a:spcPts val="0"/>
                        </a:spcAft>
                      </a:pPr>
                      <a:r>
                        <a:rPr lang="en-US" sz="1800" b="1">
                          <a:effectLst/>
                        </a:rPr>
                        <a:t>12</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r>
              <a:tr h="314459">
                <a:tc>
                  <a:txBody>
                    <a:bodyPr/>
                    <a:lstStyle/>
                    <a:p>
                      <a:pPr marL="0" marR="0">
                        <a:lnSpc>
                          <a:spcPct val="115000"/>
                        </a:lnSpc>
                        <a:spcBef>
                          <a:spcPts val="0"/>
                        </a:spcBef>
                        <a:spcAft>
                          <a:spcPts val="0"/>
                        </a:spcAft>
                      </a:pPr>
                      <a:r>
                        <a:rPr lang="en-US" sz="1800" b="1" dirty="0">
                          <a:effectLst/>
                        </a:rPr>
                        <a:t>Electrical Components</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c>
                  <a:txBody>
                    <a:bodyPr/>
                    <a:lstStyle/>
                    <a:p>
                      <a:pPr marL="0" marR="0" algn="r">
                        <a:lnSpc>
                          <a:spcPct val="115000"/>
                        </a:lnSpc>
                        <a:spcBef>
                          <a:spcPts val="0"/>
                        </a:spcBef>
                        <a:spcAft>
                          <a:spcPts val="0"/>
                        </a:spcAft>
                      </a:pPr>
                      <a:r>
                        <a:rPr lang="en-US" sz="1800" b="1">
                          <a:effectLst/>
                        </a:rPr>
                        <a:t>115</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r>
              <a:tr h="314459">
                <a:tc>
                  <a:txBody>
                    <a:bodyPr/>
                    <a:lstStyle/>
                    <a:p>
                      <a:pPr marL="0" marR="0">
                        <a:lnSpc>
                          <a:spcPct val="115000"/>
                        </a:lnSpc>
                        <a:spcBef>
                          <a:spcPts val="0"/>
                        </a:spcBef>
                        <a:spcAft>
                          <a:spcPts val="0"/>
                        </a:spcAft>
                      </a:pPr>
                      <a:r>
                        <a:rPr lang="en-US" sz="1800" b="1" dirty="0">
                          <a:effectLst/>
                        </a:rPr>
                        <a:t>Linear Bearings</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c>
                  <a:txBody>
                    <a:bodyPr/>
                    <a:lstStyle/>
                    <a:p>
                      <a:pPr marL="0" marR="0" algn="r">
                        <a:lnSpc>
                          <a:spcPct val="115000"/>
                        </a:lnSpc>
                        <a:spcBef>
                          <a:spcPts val="0"/>
                        </a:spcBef>
                        <a:spcAft>
                          <a:spcPts val="0"/>
                        </a:spcAft>
                      </a:pPr>
                      <a:r>
                        <a:rPr lang="en-US" sz="1800" b="1" dirty="0">
                          <a:effectLst/>
                        </a:rPr>
                        <a:t>30</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r>
              <a:tr h="314459">
                <a:tc>
                  <a:txBody>
                    <a:bodyPr/>
                    <a:lstStyle/>
                    <a:p>
                      <a:pPr marL="0" marR="0">
                        <a:lnSpc>
                          <a:spcPct val="115000"/>
                        </a:lnSpc>
                        <a:spcBef>
                          <a:spcPts val="0"/>
                        </a:spcBef>
                        <a:spcAft>
                          <a:spcPts val="0"/>
                        </a:spcAft>
                      </a:pPr>
                      <a:r>
                        <a:rPr lang="en-US" sz="1800" b="1" dirty="0">
                          <a:effectLst/>
                        </a:rPr>
                        <a:t>Shaft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c>
                  <a:txBody>
                    <a:bodyPr/>
                    <a:lstStyle/>
                    <a:p>
                      <a:pPr marL="0" marR="0" algn="r">
                        <a:lnSpc>
                          <a:spcPct val="115000"/>
                        </a:lnSpc>
                        <a:spcBef>
                          <a:spcPts val="0"/>
                        </a:spcBef>
                        <a:spcAft>
                          <a:spcPts val="0"/>
                        </a:spcAft>
                      </a:pPr>
                      <a:r>
                        <a:rPr lang="en-US" sz="1800" b="1" dirty="0">
                          <a:effectLst/>
                        </a:rPr>
                        <a:t>38</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r>
              <a:tr h="314459">
                <a:tc>
                  <a:txBody>
                    <a:bodyPr/>
                    <a:lstStyle/>
                    <a:p>
                      <a:pPr marL="0" marR="0">
                        <a:lnSpc>
                          <a:spcPct val="115000"/>
                        </a:lnSpc>
                        <a:spcBef>
                          <a:spcPts val="0"/>
                        </a:spcBef>
                        <a:spcAft>
                          <a:spcPts val="0"/>
                        </a:spcAft>
                      </a:pPr>
                      <a:r>
                        <a:rPr lang="en-US" sz="1800" b="1">
                          <a:effectLst/>
                        </a:rPr>
                        <a:t>Shaft Housing</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c>
                  <a:txBody>
                    <a:bodyPr/>
                    <a:lstStyle/>
                    <a:p>
                      <a:pPr marL="0" marR="0" algn="r">
                        <a:lnSpc>
                          <a:spcPct val="115000"/>
                        </a:lnSpc>
                        <a:spcBef>
                          <a:spcPts val="0"/>
                        </a:spcBef>
                        <a:spcAft>
                          <a:spcPts val="0"/>
                        </a:spcAft>
                      </a:pPr>
                      <a:r>
                        <a:rPr lang="en-US" sz="1800" b="1" dirty="0">
                          <a:effectLst/>
                        </a:rPr>
                        <a:t>20</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r>
              <a:tr h="314459">
                <a:tc>
                  <a:txBody>
                    <a:bodyPr/>
                    <a:lstStyle/>
                    <a:p>
                      <a:pPr marL="0" marR="0">
                        <a:lnSpc>
                          <a:spcPct val="115000"/>
                        </a:lnSpc>
                        <a:spcBef>
                          <a:spcPts val="0"/>
                        </a:spcBef>
                        <a:spcAft>
                          <a:spcPts val="0"/>
                        </a:spcAft>
                      </a:pPr>
                      <a:r>
                        <a:rPr lang="en-US" sz="1800" b="1">
                          <a:effectLst/>
                        </a:rPr>
                        <a:t>Robot Mount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c>
                  <a:txBody>
                    <a:bodyPr/>
                    <a:lstStyle/>
                    <a:p>
                      <a:pPr marL="0" marR="0" algn="r">
                        <a:lnSpc>
                          <a:spcPct val="115000"/>
                        </a:lnSpc>
                        <a:spcBef>
                          <a:spcPts val="0"/>
                        </a:spcBef>
                        <a:spcAft>
                          <a:spcPts val="0"/>
                        </a:spcAft>
                      </a:pPr>
                      <a:r>
                        <a:rPr lang="en-US" sz="1800" b="1" dirty="0">
                          <a:effectLst/>
                        </a:rPr>
                        <a:t>30</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r>
              <a:tr h="314459">
                <a:tc>
                  <a:txBody>
                    <a:bodyPr/>
                    <a:lstStyle/>
                    <a:p>
                      <a:pPr marL="0" marR="0">
                        <a:lnSpc>
                          <a:spcPct val="115000"/>
                        </a:lnSpc>
                        <a:spcBef>
                          <a:spcPts val="0"/>
                        </a:spcBef>
                        <a:spcAft>
                          <a:spcPts val="0"/>
                        </a:spcAft>
                      </a:pPr>
                      <a:r>
                        <a:rPr lang="en-US" sz="1800" b="1" dirty="0">
                          <a:effectLst/>
                        </a:rPr>
                        <a:t>Battery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c>
                  <a:txBody>
                    <a:bodyPr/>
                    <a:lstStyle/>
                    <a:p>
                      <a:pPr marL="0" marR="0" algn="r">
                        <a:lnSpc>
                          <a:spcPct val="115000"/>
                        </a:lnSpc>
                        <a:spcBef>
                          <a:spcPts val="0"/>
                        </a:spcBef>
                        <a:spcAft>
                          <a:spcPts val="0"/>
                        </a:spcAft>
                      </a:pPr>
                      <a:r>
                        <a:rPr lang="en-US" sz="1800" b="1" dirty="0">
                          <a:effectLst/>
                        </a:rPr>
                        <a:t>150</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r>
              <a:tr h="309640">
                <a:tc>
                  <a:txBody>
                    <a:bodyPr/>
                    <a:lstStyle/>
                    <a:p>
                      <a:pPr marL="0" marR="0">
                        <a:lnSpc>
                          <a:spcPct val="115000"/>
                        </a:lnSpc>
                        <a:spcBef>
                          <a:spcPts val="0"/>
                        </a:spcBef>
                        <a:spcAft>
                          <a:spcPts val="0"/>
                        </a:spcAft>
                      </a:pPr>
                      <a:r>
                        <a:rPr lang="en-US" sz="1800" b="1">
                          <a:effectLst/>
                        </a:rPr>
                        <a:t>Total</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c>
                  <a:txBody>
                    <a:bodyPr/>
                    <a:lstStyle/>
                    <a:p>
                      <a:pPr marL="0" marR="0" algn="r">
                        <a:lnSpc>
                          <a:spcPct val="115000"/>
                        </a:lnSpc>
                        <a:spcBef>
                          <a:spcPts val="0"/>
                        </a:spcBef>
                        <a:spcAft>
                          <a:spcPts val="0"/>
                        </a:spcAft>
                      </a:pPr>
                      <a:r>
                        <a:rPr lang="en-US" sz="1800" b="1" dirty="0">
                          <a:effectLst/>
                        </a:rPr>
                        <a:t>2,002</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262" marR="60262" marT="0" marB="0"/>
                </a:tc>
              </a:tr>
            </a:tbl>
          </a:graphicData>
        </a:graphic>
      </p:graphicFrame>
      <p:sp>
        <p:nvSpPr>
          <p:cNvPr id="6" name="Slide Number Placeholder 5"/>
          <p:cNvSpPr txBox="1">
            <a:spLocks/>
          </p:cNvSpPr>
          <p:nvPr/>
        </p:nvSpPr>
        <p:spPr>
          <a:xfrm>
            <a:off x="-537556" y="6458807"/>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Enrique</a:t>
            </a:r>
            <a:r>
              <a:rPr lang="en-US" dirty="0" smtClean="0">
                <a:solidFill>
                  <a:schemeClr val="tx1"/>
                </a:solidFill>
              </a:rPr>
              <a:t> </a:t>
            </a:r>
            <a:r>
              <a:rPr lang="en-US" dirty="0" smtClean="0"/>
              <a:t>Gonzalez</a:t>
            </a:r>
            <a:endParaRPr lang="en-US" dirty="0"/>
          </a:p>
        </p:txBody>
      </p:sp>
    </p:spTree>
    <p:extLst>
      <p:ext uri="{BB962C8B-B14F-4D97-AF65-F5344CB8AC3E}">
        <p14:creationId xmlns:p14="http://schemas.microsoft.com/office/powerpoint/2010/main" val="33289093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txBox="1">
            <a:spLocks/>
          </p:cNvSpPr>
          <p:nvPr/>
        </p:nvSpPr>
        <p:spPr>
          <a:xfrm>
            <a:off x="990600" y="500062"/>
            <a:ext cx="10515600" cy="1325563"/>
          </a:xfrm>
          <a:prstGeom prst="rect">
            <a:avLst/>
          </a:prstGeom>
          <a:solidFill>
            <a:schemeClr val="accent5">
              <a:lumMod val="75000"/>
              <a:alpha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Safety</a:t>
            </a:r>
            <a:endParaRPr lang="en-US" dirty="0">
              <a:solidFill>
                <a:schemeClr val="bg1"/>
              </a:solidFill>
              <a:latin typeface="+mn-lt"/>
            </a:endParaRPr>
          </a:p>
        </p:txBody>
      </p:sp>
      <p:sp>
        <p:nvSpPr>
          <p:cNvPr id="6" name="Content Placeholder 2"/>
          <p:cNvSpPr txBox="1">
            <a:spLocks/>
          </p:cNvSpPr>
          <p:nvPr/>
        </p:nvSpPr>
        <p:spPr>
          <a:xfrm>
            <a:off x="990600" y="2166143"/>
            <a:ext cx="10515600" cy="4351338"/>
          </a:xfrm>
          <a:prstGeom prst="rect">
            <a:avLst/>
          </a:prstGeom>
          <a:solidFill>
            <a:schemeClr val="accent5">
              <a:lumMod val="75000"/>
              <a:alpha val="7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Pole is </a:t>
            </a:r>
            <a:r>
              <a:rPr lang="en-US" dirty="0" smtClean="0">
                <a:solidFill>
                  <a:schemeClr val="bg1"/>
                </a:solidFill>
              </a:rPr>
              <a:t>well balanced and stable</a:t>
            </a:r>
            <a:endParaRPr lang="en-US" dirty="0">
              <a:solidFill>
                <a:schemeClr val="bg1"/>
              </a:solidFill>
            </a:endParaRPr>
          </a:p>
          <a:p>
            <a:r>
              <a:rPr lang="en-US" dirty="0" smtClean="0">
                <a:solidFill>
                  <a:schemeClr val="bg1"/>
                </a:solidFill>
              </a:rPr>
              <a:t>Worker will be operating the device far from the tree</a:t>
            </a:r>
            <a:endParaRPr lang="en-US" dirty="0">
              <a:solidFill>
                <a:schemeClr val="bg1"/>
              </a:solidFill>
            </a:endParaRPr>
          </a:p>
          <a:p>
            <a:r>
              <a:rPr lang="en-US" dirty="0">
                <a:solidFill>
                  <a:schemeClr val="bg1"/>
                </a:solidFill>
              </a:rPr>
              <a:t>The chainsaw being used comes with a cover for the </a:t>
            </a:r>
            <a:r>
              <a:rPr lang="en-US" dirty="0" smtClean="0">
                <a:solidFill>
                  <a:schemeClr val="bg1"/>
                </a:solidFill>
              </a:rPr>
              <a:t>blade</a:t>
            </a:r>
            <a:endParaRPr lang="en-US" dirty="0">
              <a:solidFill>
                <a:schemeClr val="bg1"/>
              </a:solidFill>
            </a:endParaRPr>
          </a:p>
        </p:txBody>
      </p:sp>
      <p:sp>
        <p:nvSpPr>
          <p:cNvPr id="2" name="Slide Number Placeholder 1"/>
          <p:cNvSpPr>
            <a:spLocks noGrp="1"/>
          </p:cNvSpPr>
          <p:nvPr>
            <p:ph type="sldNum" sz="quarter" idx="12"/>
          </p:nvPr>
        </p:nvSpPr>
        <p:spPr>
          <a:xfrm>
            <a:off x="9448800" y="6492874"/>
            <a:ext cx="2743200" cy="365125"/>
          </a:xfrm>
        </p:spPr>
        <p:txBody>
          <a:bodyPr/>
          <a:lstStyle/>
          <a:p>
            <a:r>
              <a:rPr lang="en-US" dirty="0" smtClean="0"/>
              <a:t>22</a:t>
            </a:r>
            <a:endParaRPr lang="en-US" dirty="0"/>
          </a:p>
        </p:txBody>
      </p:sp>
      <p:sp>
        <p:nvSpPr>
          <p:cNvPr id="7" name="Slide Number Placeholder 5"/>
          <p:cNvSpPr txBox="1">
            <a:spLocks/>
          </p:cNvSpPr>
          <p:nvPr/>
        </p:nvSpPr>
        <p:spPr>
          <a:xfrm>
            <a:off x="-537556" y="6458807"/>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Enrique Gonzalez</a:t>
            </a:r>
            <a:endParaRPr lang="en-US" dirty="0"/>
          </a:p>
        </p:txBody>
      </p:sp>
    </p:spTree>
    <p:extLst>
      <p:ext uri="{BB962C8B-B14F-4D97-AF65-F5344CB8AC3E}">
        <p14:creationId xmlns:p14="http://schemas.microsoft.com/office/powerpoint/2010/main" val="154995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Title 1"/>
          <p:cNvSpPr txBox="1">
            <a:spLocks/>
          </p:cNvSpPr>
          <p:nvPr/>
        </p:nvSpPr>
        <p:spPr>
          <a:xfrm>
            <a:off x="990600" y="500062"/>
            <a:ext cx="10515600" cy="1325563"/>
          </a:xfrm>
          <a:prstGeom prst="rect">
            <a:avLst/>
          </a:prstGeom>
          <a:solidFill>
            <a:schemeClr val="accent5">
              <a:lumMod val="75000"/>
              <a:alpha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References</a:t>
            </a:r>
            <a:endParaRPr lang="en-US" dirty="0">
              <a:solidFill>
                <a:schemeClr val="bg1"/>
              </a:solidFill>
              <a:latin typeface="+mn-lt"/>
            </a:endParaRPr>
          </a:p>
        </p:txBody>
      </p:sp>
      <p:sp>
        <p:nvSpPr>
          <p:cNvPr id="2" name="Slide Number Placeholder 1"/>
          <p:cNvSpPr>
            <a:spLocks noGrp="1"/>
          </p:cNvSpPr>
          <p:nvPr>
            <p:ph type="sldNum" sz="quarter" idx="12"/>
          </p:nvPr>
        </p:nvSpPr>
        <p:spPr>
          <a:xfrm>
            <a:off x="9448800" y="6492875"/>
            <a:ext cx="2743200" cy="365125"/>
          </a:xfrm>
        </p:spPr>
        <p:txBody>
          <a:bodyPr/>
          <a:lstStyle/>
          <a:p>
            <a:r>
              <a:rPr lang="en-US" dirty="0" smtClean="0"/>
              <a:t>23</a:t>
            </a:r>
            <a:endParaRPr lang="en-US" dirty="0"/>
          </a:p>
        </p:txBody>
      </p:sp>
      <p:sp>
        <p:nvSpPr>
          <p:cNvPr id="7" name="Slide Number Placeholder 1"/>
          <p:cNvSpPr txBox="1">
            <a:spLocks/>
          </p:cNvSpPr>
          <p:nvPr/>
        </p:nvSpPr>
        <p:spPr>
          <a:xfrm>
            <a:off x="0" y="64928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 name="Content Placeholder 2"/>
          <p:cNvSpPr txBox="1">
            <a:spLocks/>
          </p:cNvSpPr>
          <p:nvPr/>
        </p:nvSpPr>
        <p:spPr>
          <a:xfrm>
            <a:off x="990600" y="2166143"/>
            <a:ext cx="10515600" cy="4351338"/>
          </a:xfrm>
          <a:prstGeom prst="rect">
            <a:avLst/>
          </a:prstGeom>
          <a:solidFill>
            <a:schemeClr val="accent5">
              <a:lumMod val="75000"/>
              <a:alpha val="75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dirty="0" smtClean="0">
                <a:solidFill>
                  <a:schemeClr val="bg1"/>
                </a:solidFill>
              </a:rPr>
              <a:t>[1] </a:t>
            </a:r>
            <a:r>
              <a:rPr lang="en-US" sz="2500" dirty="0">
                <a:solidFill>
                  <a:schemeClr val="bg1"/>
                </a:solidFill>
              </a:rPr>
              <a:t>G. </a:t>
            </a:r>
            <a:r>
              <a:rPr lang="en-US" sz="2500" dirty="0" err="1">
                <a:solidFill>
                  <a:schemeClr val="bg1"/>
                </a:solidFill>
              </a:rPr>
              <a:t>Diez</a:t>
            </a:r>
            <a:r>
              <a:rPr lang="en-US" sz="2500" dirty="0">
                <a:solidFill>
                  <a:schemeClr val="bg1"/>
                </a:solidFill>
              </a:rPr>
              <a:t>, P. Howard, M. </a:t>
            </a:r>
            <a:r>
              <a:rPr lang="en-US" sz="2500" dirty="0" err="1">
                <a:solidFill>
                  <a:schemeClr val="bg1"/>
                </a:solidFill>
              </a:rPr>
              <a:t>Gerstenblitt</a:t>
            </a:r>
            <a:r>
              <a:rPr lang="en-US" sz="2500" dirty="0">
                <a:solidFill>
                  <a:schemeClr val="bg1"/>
                </a:solidFill>
              </a:rPr>
              <a:t>, M. </a:t>
            </a:r>
            <a:r>
              <a:rPr lang="en-US" sz="2500" dirty="0" err="1">
                <a:solidFill>
                  <a:schemeClr val="bg1"/>
                </a:solidFill>
              </a:rPr>
              <a:t>Vetencourt</a:t>
            </a:r>
            <a:r>
              <a:rPr lang="en-US" sz="2500" dirty="0">
                <a:solidFill>
                  <a:schemeClr val="bg1"/>
                </a:solidFill>
              </a:rPr>
              <a:t>, E. Gonzalez, A. Machado and D. Morin, "Development of a Semi-Autonomous Oil Palm Fruit Harvesting Device - Define Phase," FAMU-FSU College of Engineering, Tallahassee, 2015</a:t>
            </a:r>
            <a:r>
              <a:rPr lang="en-US" sz="2500" dirty="0" smtClean="0">
                <a:solidFill>
                  <a:schemeClr val="bg1"/>
                </a:solidFill>
              </a:rPr>
              <a:t>.</a:t>
            </a:r>
          </a:p>
          <a:p>
            <a:pPr marL="0" indent="0">
              <a:buNone/>
            </a:pPr>
            <a:r>
              <a:rPr lang="en-US" sz="2500" dirty="0" smtClean="0">
                <a:solidFill>
                  <a:schemeClr val="bg1"/>
                </a:solidFill>
              </a:rPr>
              <a:t>[2] </a:t>
            </a:r>
            <a:r>
              <a:rPr lang="en-US" sz="2500" dirty="0">
                <a:solidFill>
                  <a:schemeClr val="bg1"/>
                </a:solidFill>
              </a:rPr>
              <a:t>B. Carpenter, C. X. Smith, J. A. Rojas, W. Craig, O. </a:t>
            </a:r>
            <a:r>
              <a:rPr lang="en-US" sz="2500" dirty="0" err="1">
                <a:solidFill>
                  <a:schemeClr val="bg1"/>
                </a:solidFill>
              </a:rPr>
              <a:t>Abakporo</a:t>
            </a:r>
            <a:r>
              <a:rPr lang="en-US" sz="2500" dirty="0">
                <a:solidFill>
                  <a:schemeClr val="bg1"/>
                </a:solidFill>
              </a:rPr>
              <a:t> and S. </a:t>
            </a:r>
            <a:r>
              <a:rPr lang="en-US" sz="2500" dirty="0" err="1">
                <a:solidFill>
                  <a:schemeClr val="bg1"/>
                </a:solidFill>
              </a:rPr>
              <a:t>Trayner</a:t>
            </a:r>
            <a:r>
              <a:rPr lang="en-US" sz="2500" dirty="0">
                <a:solidFill>
                  <a:schemeClr val="bg1"/>
                </a:solidFill>
              </a:rPr>
              <a:t>, "Define Phase Report for IE Senior Design Class," FAMU-FSU College of Engineering, Tallahassee, 2011. 	</a:t>
            </a:r>
          </a:p>
          <a:p>
            <a:pPr marL="0" indent="0">
              <a:buNone/>
            </a:pPr>
            <a:r>
              <a:rPr lang="en-US" sz="2500" dirty="0" smtClean="0">
                <a:solidFill>
                  <a:schemeClr val="bg1"/>
                </a:solidFill>
              </a:rPr>
              <a:t>[3] </a:t>
            </a:r>
            <a:r>
              <a:rPr lang="en-US" sz="2500" dirty="0">
                <a:solidFill>
                  <a:schemeClr val="bg1"/>
                </a:solidFill>
              </a:rPr>
              <a:t>A. Castle, "Know Your Arduino: A Practical Guide to The Most Common Boards," 12 June 2013. [Online]. Available: http://www.tested.com/tech/robots/456466-know-your-arduino-guide-most-common-boards/. [Accessed 24 November 2015]. 	</a:t>
            </a:r>
          </a:p>
          <a:p>
            <a:pPr marL="0" indent="0">
              <a:buNone/>
            </a:pPr>
            <a:endParaRPr lang="en-US" sz="1400" dirty="0" smtClean="0">
              <a:solidFill>
                <a:schemeClr val="bg1"/>
              </a:solidFill>
            </a:endParaRPr>
          </a:p>
          <a:p>
            <a:pPr marL="0" indent="0">
              <a:buNone/>
            </a:pPr>
            <a:r>
              <a:rPr lang="en-US" sz="1400" dirty="0" smtClean="0">
                <a:solidFill>
                  <a:schemeClr val="bg1"/>
                </a:solidFill>
              </a:rPr>
              <a:t> </a:t>
            </a:r>
          </a:p>
        </p:txBody>
      </p:sp>
    </p:spTree>
    <p:extLst>
      <p:ext uri="{BB962C8B-B14F-4D97-AF65-F5344CB8AC3E}">
        <p14:creationId xmlns:p14="http://schemas.microsoft.com/office/powerpoint/2010/main" val="19971600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Title 1"/>
          <p:cNvSpPr txBox="1">
            <a:spLocks/>
          </p:cNvSpPr>
          <p:nvPr/>
        </p:nvSpPr>
        <p:spPr>
          <a:xfrm>
            <a:off x="990600" y="500062"/>
            <a:ext cx="10515600" cy="1325563"/>
          </a:xfrm>
          <a:prstGeom prst="rect">
            <a:avLst/>
          </a:prstGeom>
          <a:solidFill>
            <a:schemeClr val="accent5">
              <a:lumMod val="75000"/>
              <a:alpha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References</a:t>
            </a:r>
            <a:endParaRPr lang="en-US" dirty="0">
              <a:solidFill>
                <a:schemeClr val="bg1"/>
              </a:solidFill>
              <a:latin typeface="+mn-lt"/>
            </a:endParaRPr>
          </a:p>
        </p:txBody>
      </p:sp>
      <p:sp>
        <p:nvSpPr>
          <p:cNvPr id="2" name="Slide Number Placeholder 1"/>
          <p:cNvSpPr>
            <a:spLocks noGrp="1"/>
          </p:cNvSpPr>
          <p:nvPr>
            <p:ph type="sldNum" sz="quarter" idx="12"/>
          </p:nvPr>
        </p:nvSpPr>
        <p:spPr>
          <a:xfrm>
            <a:off x="9448800" y="6492875"/>
            <a:ext cx="2743200" cy="365125"/>
          </a:xfrm>
        </p:spPr>
        <p:txBody>
          <a:bodyPr/>
          <a:lstStyle/>
          <a:p>
            <a:r>
              <a:rPr lang="en-US" dirty="0" smtClean="0"/>
              <a:t>24</a:t>
            </a:r>
            <a:endParaRPr lang="en-US" dirty="0"/>
          </a:p>
        </p:txBody>
      </p:sp>
      <p:sp>
        <p:nvSpPr>
          <p:cNvPr id="7" name="Slide Number Placeholder 1"/>
          <p:cNvSpPr txBox="1">
            <a:spLocks/>
          </p:cNvSpPr>
          <p:nvPr/>
        </p:nvSpPr>
        <p:spPr>
          <a:xfrm>
            <a:off x="0" y="64928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 name="Content Placeholder 2"/>
          <p:cNvSpPr txBox="1">
            <a:spLocks/>
          </p:cNvSpPr>
          <p:nvPr/>
        </p:nvSpPr>
        <p:spPr>
          <a:xfrm>
            <a:off x="990600" y="2166143"/>
            <a:ext cx="10515600" cy="4351338"/>
          </a:xfrm>
          <a:prstGeom prst="rect">
            <a:avLst/>
          </a:prstGeom>
          <a:solidFill>
            <a:schemeClr val="accent5">
              <a:lumMod val="75000"/>
              <a:alpha val="75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dirty="0">
                <a:solidFill>
                  <a:schemeClr val="bg1"/>
                </a:solidFill>
              </a:rPr>
              <a:t>[4] </a:t>
            </a:r>
            <a:r>
              <a:rPr lang="en-US" sz="2500" dirty="0" err="1">
                <a:solidFill>
                  <a:schemeClr val="bg1"/>
                </a:solidFill>
              </a:rPr>
              <a:t>AmpFlow</a:t>
            </a:r>
            <a:r>
              <a:rPr lang="en-US" sz="2500" dirty="0">
                <a:solidFill>
                  <a:schemeClr val="bg1"/>
                </a:solidFill>
              </a:rPr>
              <a:t>, "Small High Performance Motors," 2015. [Online]. Available: http://www.ampflow.com/small_high_performance_motors.htm. [Accessed 29 November 2015]. 	</a:t>
            </a:r>
          </a:p>
          <a:p>
            <a:pPr marL="0" indent="0">
              <a:buNone/>
            </a:pPr>
            <a:r>
              <a:rPr lang="en-US" sz="2500" dirty="0">
                <a:solidFill>
                  <a:schemeClr val="bg1"/>
                </a:solidFill>
              </a:rPr>
              <a:t>[5] Lin Engineering, "NEMA SIZE 23 | Step Size 1.8°," 2015. [Online]. Available: http://www.linengineering.com/stepper-motors/E5718.aspx. [Accessed 29 November 2015]. 	</a:t>
            </a:r>
          </a:p>
          <a:p>
            <a:pPr marL="0" indent="0">
              <a:buNone/>
            </a:pPr>
            <a:r>
              <a:rPr lang="en-US" sz="2500" dirty="0">
                <a:solidFill>
                  <a:schemeClr val="bg1"/>
                </a:solidFill>
              </a:rPr>
              <a:t>[6] L. George, "L293D – Quadruple Half H DC Motor Driver," 2015. [Online]. Available: https://electrosome.com/l293d-quadruple-half-h-dc-motor-driver/. [Accessed 24 November 2015]. 	</a:t>
            </a:r>
          </a:p>
          <a:p>
            <a:pPr marL="0" indent="0">
              <a:buNone/>
            </a:pPr>
            <a:endParaRPr lang="en-US" sz="2500" dirty="0">
              <a:solidFill>
                <a:schemeClr val="bg1"/>
              </a:solidFill>
            </a:endParaRPr>
          </a:p>
          <a:p>
            <a:pPr marL="0" indent="0">
              <a:buNone/>
            </a:pPr>
            <a:r>
              <a:rPr lang="en-US" sz="2500" dirty="0">
                <a:solidFill>
                  <a:schemeClr val="bg1"/>
                </a:solidFill>
              </a:rPr>
              <a:t>	</a:t>
            </a:r>
          </a:p>
          <a:p>
            <a:pPr marL="0" indent="0">
              <a:buNone/>
            </a:pPr>
            <a:endParaRPr lang="en-US" sz="2500" dirty="0" smtClean="0">
              <a:solidFill>
                <a:schemeClr val="bg1"/>
              </a:solidFill>
            </a:endParaRPr>
          </a:p>
          <a:p>
            <a:pPr marL="0" indent="0">
              <a:buNone/>
            </a:pPr>
            <a:r>
              <a:rPr lang="en-US" sz="2500" dirty="0" smtClean="0">
                <a:solidFill>
                  <a:schemeClr val="bg1"/>
                </a:solidFill>
              </a:rPr>
              <a:t> </a:t>
            </a:r>
          </a:p>
        </p:txBody>
      </p:sp>
    </p:spTree>
    <p:extLst>
      <p:ext uri="{BB962C8B-B14F-4D97-AF65-F5344CB8AC3E}">
        <p14:creationId xmlns:p14="http://schemas.microsoft.com/office/powerpoint/2010/main" val="18157290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Title 1"/>
          <p:cNvSpPr txBox="1">
            <a:spLocks/>
          </p:cNvSpPr>
          <p:nvPr/>
        </p:nvSpPr>
        <p:spPr>
          <a:xfrm>
            <a:off x="990600" y="500062"/>
            <a:ext cx="10515600" cy="1325563"/>
          </a:xfrm>
          <a:prstGeom prst="rect">
            <a:avLst/>
          </a:prstGeom>
          <a:solidFill>
            <a:schemeClr val="accent5">
              <a:lumMod val="75000"/>
              <a:alpha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References</a:t>
            </a:r>
            <a:endParaRPr lang="en-US" dirty="0">
              <a:solidFill>
                <a:schemeClr val="bg1"/>
              </a:solidFill>
              <a:latin typeface="+mn-lt"/>
            </a:endParaRPr>
          </a:p>
        </p:txBody>
      </p:sp>
      <p:sp>
        <p:nvSpPr>
          <p:cNvPr id="2" name="Slide Number Placeholder 1"/>
          <p:cNvSpPr>
            <a:spLocks noGrp="1"/>
          </p:cNvSpPr>
          <p:nvPr>
            <p:ph type="sldNum" sz="quarter" idx="12"/>
          </p:nvPr>
        </p:nvSpPr>
        <p:spPr>
          <a:xfrm>
            <a:off x="9448800" y="6492875"/>
            <a:ext cx="2743200" cy="365125"/>
          </a:xfrm>
        </p:spPr>
        <p:txBody>
          <a:bodyPr/>
          <a:lstStyle/>
          <a:p>
            <a:r>
              <a:rPr lang="en-US" dirty="0" smtClean="0"/>
              <a:t>25</a:t>
            </a:r>
            <a:endParaRPr lang="en-US" dirty="0"/>
          </a:p>
        </p:txBody>
      </p:sp>
      <p:sp>
        <p:nvSpPr>
          <p:cNvPr id="7" name="Slide Number Placeholder 1"/>
          <p:cNvSpPr txBox="1">
            <a:spLocks/>
          </p:cNvSpPr>
          <p:nvPr/>
        </p:nvSpPr>
        <p:spPr>
          <a:xfrm>
            <a:off x="0" y="64928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 name="Content Placeholder 2"/>
          <p:cNvSpPr txBox="1">
            <a:spLocks/>
          </p:cNvSpPr>
          <p:nvPr/>
        </p:nvSpPr>
        <p:spPr>
          <a:xfrm>
            <a:off x="990600" y="2166143"/>
            <a:ext cx="10515600" cy="4351338"/>
          </a:xfrm>
          <a:prstGeom prst="rect">
            <a:avLst/>
          </a:prstGeom>
          <a:solidFill>
            <a:schemeClr val="accent5">
              <a:lumMod val="75000"/>
              <a:alpha val="75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smtClean="0">
                <a:solidFill>
                  <a:schemeClr val="bg1"/>
                </a:solidFill>
              </a:rPr>
              <a:t>[7] </a:t>
            </a:r>
            <a:r>
              <a:rPr lang="en-US" sz="2200" dirty="0" err="1">
                <a:solidFill>
                  <a:schemeClr val="bg1"/>
                </a:solidFill>
              </a:rPr>
              <a:t>Terapeak</a:t>
            </a:r>
            <a:r>
              <a:rPr lang="en-US" sz="2200" dirty="0">
                <a:solidFill>
                  <a:schemeClr val="bg1"/>
                </a:solidFill>
              </a:rPr>
              <a:t>, "433mhz - Wireless Uhf Receiver - Arduino &amp; Raspberry," 2015. [Online]. Available: http://www.terapeak.com/worth/433mhz-wireless-uhf-receiver-arduino-raspberry/281207346165/. [Accessed 24 November 2015]. 	</a:t>
            </a:r>
            <a:endParaRPr lang="en-US" sz="2200" dirty="0" smtClean="0">
              <a:solidFill>
                <a:schemeClr val="bg1"/>
              </a:solidFill>
            </a:endParaRPr>
          </a:p>
          <a:p>
            <a:pPr marL="0" indent="0">
              <a:buNone/>
            </a:pPr>
            <a:r>
              <a:rPr lang="en-US" sz="2200" dirty="0" smtClean="0">
                <a:solidFill>
                  <a:schemeClr val="bg1"/>
                </a:solidFill>
              </a:rPr>
              <a:t>[8] </a:t>
            </a:r>
            <a:r>
              <a:rPr lang="en-US" sz="2200" dirty="0" err="1" smtClean="0">
                <a:solidFill>
                  <a:schemeClr val="bg1"/>
                </a:solidFill>
              </a:rPr>
              <a:t>StackExchange</a:t>
            </a:r>
            <a:r>
              <a:rPr lang="en-US" sz="2200" dirty="0" smtClean="0">
                <a:solidFill>
                  <a:schemeClr val="bg1"/>
                </a:solidFill>
              </a:rPr>
              <a:t>, "Can I use a 6 pin Bluetooth module in a 4 pin socket?," 30 July 2015. [Online]. Available: http://arduino.stackexchange.com/questions/13818/can-i-use-a-6-pin-bluetooth-module-in-a-4-pin-socket. [Accessed 24 November 2015]. </a:t>
            </a:r>
            <a:endParaRPr lang="en-US" sz="2200" dirty="0">
              <a:solidFill>
                <a:schemeClr val="bg1"/>
              </a:solidFill>
            </a:endParaRPr>
          </a:p>
          <a:p>
            <a:pPr marL="0" indent="0">
              <a:buNone/>
            </a:pPr>
            <a:r>
              <a:rPr lang="en-US" sz="2200" dirty="0" smtClean="0">
                <a:solidFill>
                  <a:schemeClr val="bg1"/>
                </a:solidFill>
              </a:rPr>
              <a:t>[9] </a:t>
            </a:r>
            <a:r>
              <a:rPr lang="en-US" sz="2200" dirty="0" err="1">
                <a:solidFill>
                  <a:schemeClr val="bg1"/>
                </a:solidFill>
              </a:rPr>
              <a:t>Seculife</a:t>
            </a:r>
            <a:r>
              <a:rPr lang="en-US" sz="2200" dirty="0">
                <a:solidFill>
                  <a:schemeClr val="bg1"/>
                </a:solidFill>
              </a:rPr>
              <a:t>, "Wireless Home Security System Baby Monitor 2.4GHz 7" LCD One 4CH DVR &amp; One 380TVL Weatherproof Camera WRC890+WCM7061B - AU Plug," 2015. [Online]. Available: http://www.seculife.com/details/Wireless-Home-Security-System-Baby-Monitor-2-4GHz-7-LCD-One-4CH-DVR-One-380TVL-Weatherproof-Camera-WRC890-WCM7061B-AU-Plug-84000327D/?utm_source=google&amp;utm_medium=pla&amp;utm_campaign=cse&amp;gclid=CjwKEAiA7MWyBRDpi5TFqqmm6hMSJAD6G. [Accessed 2015 November 2015]. 	</a:t>
            </a:r>
          </a:p>
          <a:p>
            <a:pPr marL="0" indent="0">
              <a:buNone/>
            </a:pPr>
            <a:endParaRPr lang="en-US" sz="1400" dirty="0" smtClean="0">
              <a:solidFill>
                <a:schemeClr val="bg1"/>
              </a:solidFill>
            </a:endParaRPr>
          </a:p>
          <a:p>
            <a:pPr marL="0" indent="0">
              <a:buNone/>
            </a:pPr>
            <a:r>
              <a:rPr lang="en-US" sz="1400" dirty="0" smtClean="0">
                <a:solidFill>
                  <a:schemeClr val="bg1"/>
                </a:solidFill>
              </a:rPr>
              <a:t> </a:t>
            </a:r>
          </a:p>
        </p:txBody>
      </p:sp>
    </p:spTree>
    <p:extLst>
      <p:ext uri="{BB962C8B-B14F-4D97-AF65-F5344CB8AC3E}">
        <p14:creationId xmlns:p14="http://schemas.microsoft.com/office/powerpoint/2010/main" val="35927157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txBox="1">
            <a:spLocks noGrp="1"/>
          </p:cNvSpPr>
          <p:nvPr>
            <p:ph type="title"/>
          </p:nvPr>
        </p:nvSpPr>
        <p:spPr>
          <a:prstGeom prst="rect">
            <a:avLst/>
          </a:prstGeom>
          <a:solidFill>
            <a:schemeClr val="accent5">
              <a:lumMod val="75000"/>
              <a:alpha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Questions?</a:t>
            </a:r>
            <a:endParaRPr lang="en-US" dirty="0">
              <a:solidFill>
                <a:schemeClr val="bg1"/>
              </a:solidFill>
              <a:latin typeface="+mn-lt"/>
            </a:endParaRPr>
          </a:p>
        </p:txBody>
      </p:sp>
      <p:sp>
        <p:nvSpPr>
          <p:cNvPr id="2" name="Slide Number Placeholder 1"/>
          <p:cNvSpPr>
            <a:spLocks noGrp="1"/>
          </p:cNvSpPr>
          <p:nvPr>
            <p:ph type="sldNum" sz="quarter" idx="12"/>
          </p:nvPr>
        </p:nvSpPr>
        <p:spPr>
          <a:xfrm>
            <a:off x="9448800" y="6492875"/>
            <a:ext cx="2743200" cy="365125"/>
          </a:xfrm>
        </p:spPr>
        <p:txBody>
          <a:bodyPr/>
          <a:lstStyle/>
          <a:p>
            <a:r>
              <a:rPr lang="en-US" dirty="0" smtClean="0"/>
              <a:t>26</a:t>
            </a:r>
            <a:endParaRPr lang="en-US" dirty="0"/>
          </a:p>
        </p:txBody>
      </p:sp>
    </p:spTree>
    <p:extLst>
      <p:ext uri="{BB962C8B-B14F-4D97-AF65-F5344CB8AC3E}">
        <p14:creationId xmlns:p14="http://schemas.microsoft.com/office/powerpoint/2010/main" val="13850153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oundslakecc.com/ordereze/Files/shutterstock_165200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17220"/>
            <a:ext cx="12207241" cy="8138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tx1">
              <a:alpha val="40000"/>
            </a:schemeClr>
          </a:solidFill>
        </p:spPr>
        <p:txBody>
          <a:bodyPr/>
          <a:lstStyle/>
          <a:p>
            <a:pPr algn="ctr"/>
            <a:r>
              <a:rPr lang="en-US" dirty="0" smtClean="0">
                <a:solidFill>
                  <a:schemeClr val="bg1"/>
                </a:solidFill>
                <a:latin typeface="+mn-lt"/>
              </a:rPr>
              <a:t>Stakeholders</a:t>
            </a:r>
            <a:endParaRPr lang="en-US" dirty="0">
              <a:solidFill>
                <a:schemeClr val="bg1"/>
              </a:solidFill>
              <a:latin typeface="+mn-lt"/>
            </a:endParaRPr>
          </a:p>
        </p:txBody>
      </p:sp>
      <p:sp>
        <p:nvSpPr>
          <p:cNvPr id="5" name="Slide Number Placeholder 3"/>
          <p:cNvSpPr txBox="1">
            <a:spLocks/>
          </p:cNvSpPr>
          <p:nvPr/>
        </p:nvSpPr>
        <p:spPr>
          <a:xfrm>
            <a:off x="9385907" y="70418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sp>
        <p:nvSpPr>
          <p:cNvPr id="8" name="Slide Number Placeholder 5"/>
          <p:cNvSpPr txBox="1">
            <a:spLocks/>
          </p:cNvSpPr>
          <p:nvPr/>
        </p:nvSpPr>
        <p:spPr>
          <a:xfrm>
            <a:off x="-313376" y="70418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sp>
        <p:nvSpPr>
          <p:cNvPr id="7" name="Slide Number Placeholder 3"/>
          <p:cNvSpPr>
            <a:spLocks noGrp="1"/>
          </p:cNvSpPr>
          <p:nvPr>
            <p:ph type="sldNum" sz="quarter" idx="12"/>
          </p:nvPr>
        </p:nvSpPr>
        <p:spPr>
          <a:xfrm>
            <a:off x="9275379" y="6377781"/>
            <a:ext cx="2743200" cy="365125"/>
          </a:xfrm>
        </p:spPr>
        <p:txBody>
          <a:bodyPr/>
          <a:lstStyle/>
          <a:p>
            <a:r>
              <a:rPr lang="en-US" dirty="0"/>
              <a:t>3</a:t>
            </a:r>
            <a:endParaRPr lang="en-US" dirty="0"/>
          </a:p>
        </p:txBody>
      </p:sp>
      <p:sp>
        <p:nvSpPr>
          <p:cNvPr id="9" name="Slide Number Placeholder 5"/>
          <p:cNvSpPr txBox="1">
            <a:spLocks/>
          </p:cNvSpPr>
          <p:nvPr/>
        </p:nvSpPr>
        <p:spPr>
          <a:xfrm>
            <a:off x="-312208" y="637778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12825049"/>
              </p:ext>
            </p:extLst>
          </p:nvPr>
        </p:nvGraphicFramePr>
        <p:xfrm>
          <a:off x="853440" y="1827941"/>
          <a:ext cx="10515600" cy="4887819"/>
        </p:xfrm>
        <a:graphic>
          <a:graphicData uri="http://schemas.openxmlformats.org/drawingml/2006/table">
            <a:tbl>
              <a:tblPr firstRow="1" bandRow="1">
                <a:tableStyleId>{5C22544A-7EE6-4342-B048-85BDC9FD1C3A}</a:tableStyleId>
              </a:tblPr>
              <a:tblGrid>
                <a:gridCol w="10515600"/>
              </a:tblGrid>
              <a:tr h="543091">
                <a:tc>
                  <a:txBody>
                    <a:bodyPr/>
                    <a:lstStyle/>
                    <a:p>
                      <a:pPr algn="ctr"/>
                      <a:r>
                        <a:rPr lang="en-US" sz="3000" dirty="0" smtClean="0"/>
                        <a:t>Dr. Okenwa Okoli</a:t>
                      </a:r>
                      <a:endParaRPr lang="en-US" sz="3000" dirty="0"/>
                    </a:p>
                  </a:txBody>
                  <a:tcPr marL="84947" marR="84947" marT="42473" marB="42473"/>
                </a:tc>
              </a:tr>
              <a:tr h="543091">
                <a:tc>
                  <a:txBody>
                    <a:bodyPr/>
                    <a:lstStyle/>
                    <a:p>
                      <a:pPr algn="ctr"/>
                      <a:r>
                        <a:rPr lang="en-US" sz="3000" dirty="0" smtClean="0"/>
                        <a:t>Dr. Nikhil Gupta</a:t>
                      </a: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bl>
          </a:graphicData>
        </a:graphic>
      </p:graphicFrame>
    </p:spTree>
    <p:extLst>
      <p:ext uri="{BB962C8B-B14F-4D97-AF65-F5344CB8AC3E}">
        <p14:creationId xmlns:p14="http://schemas.microsoft.com/office/powerpoint/2010/main" val="3243038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oundslakecc.com/ordereze/Files/shutterstock_16520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17220"/>
            <a:ext cx="12207241" cy="8138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tx1">
              <a:alpha val="40000"/>
            </a:schemeClr>
          </a:solidFill>
        </p:spPr>
        <p:txBody>
          <a:bodyPr/>
          <a:lstStyle/>
          <a:p>
            <a:pPr algn="ctr"/>
            <a:r>
              <a:rPr lang="en-US" dirty="0" smtClean="0">
                <a:solidFill>
                  <a:schemeClr val="bg1"/>
                </a:solidFill>
                <a:latin typeface="+mn-lt"/>
              </a:rPr>
              <a:t>Stakeholders</a:t>
            </a:r>
            <a:endParaRPr lang="en-US" dirty="0">
              <a:solidFill>
                <a:schemeClr val="bg1"/>
              </a:solidFill>
              <a:latin typeface="+mn-lt"/>
            </a:endParaRPr>
          </a:p>
        </p:txBody>
      </p:sp>
      <p:sp>
        <p:nvSpPr>
          <p:cNvPr id="5" name="Slide Number Placeholder 3"/>
          <p:cNvSpPr txBox="1">
            <a:spLocks/>
          </p:cNvSpPr>
          <p:nvPr/>
        </p:nvSpPr>
        <p:spPr>
          <a:xfrm>
            <a:off x="9306910" y="70418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sp>
        <p:nvSpPr>
          <p:cNvPr id="6" name="Slide Number Placeholder 5"/>
          <p:cNvSpPr txBox="1">
            <a:spLocks/>
          </p:cNvSpPr>
          <p:nvPr/>
        </p:nvSpPr>
        <p:spPr>
          <a:xfrm>
            <a:off x="-281845" y="70418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sp>
        <p:nvSpPr>
          <p:cNvPr id="8" name="Slide Number Placeholder 5"/>
          <p:cNvSpPr txBox="1">
            <a:spLocks/>
          </p:cNvSpPr>
          <p:nvPr/>
        </p:nvSpPr>
        <p:spPr>
          <a:xfrm>
            <a:off x="-312208" y="637778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77376878"/>
              </p:ext>
            </p:extLst>
          </p:nvPr>
        </p:nvGraphicFramePr>
        <p:xfrm>
          <a:off x="853440" y="1827941"/>
          <a:ext cx="10515600" cy="4887819"/>
        </p:xfrm>
        <a:graphic>
          <a:graphicData uri="http://schemas.openxmlformats.org/drawingml/2006/table">
            <a:tbl>
              <a:tblPr firstRow="1" bandRow="1">
                <a:tableStyleId>{5C22544A-7EE6-4342-B048-85BDC9FD1C3A}</a:tableStyleId>
              </a:tblPr>
              <a:tblGrid>
                <a:gridCol w="10515600"/>
              </a:tblGrid>
              <a:tr h="543091">
                <a:tc>
                  <a:txBody>
                    <a:bodyPr/>
                    <a:lstStyle/>
                    <a:p>
                      <a:pPr algn="ctr"/>
                      <a:r>
                        <a:rPr lang="en-US" sz="3000" dirty="0" smtClean="0"/>
                        <a:t>Dr. Okenwa Okoli</a:t>
                      </a:r>
                      <a:endParaRPr lang="en-US" sz="3000" dirty="0"/>
                    </a:p>
                  </a:txBody>
                  <a:tcPr marL="84947" marR="84947" marT="42473" marB="42473"/>
                </a:tc>
              </a:tr>
              <a:tr h="543091">
                <a:tc>
                  <a:txBody>
                    <a:bodyPr/>
                    <a:lstStyle/>
                    <a:p>
                      <a:pPr algn="ctr"/>
                      <a:r>
                        <a:rPr lang="en-US" sz="3000" dirty="0" smtClean="0"/>
                        <a:t>Dr. Nikhil Gupta</a:t>
                      </a:r>
                      <a:endParaRPr lang="en-US" sz="3000" dirty="0"/>
                    </a:p>
                  </a:txBody>
                  <a:tcPr marL="84947" marR="84947" marT="42473" marB="42473"/>
                </a:tc>
              </a:tr>
              <a:tr h="543091">
                <a:tc>
                  <a:txBody>
                    <a:bodyPr/>
                    <a:lstStyle/>
                    <a:p>
                      <a:pPr algn="ctr"/>
                      <a:r>
                        <a:rPr lang="en-US" sz="3000" dirty="0" smtClean="0"/>
                        <a:t>Dr. Jerris Hooker</a:t>
                      </a: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bl>
          </a:graphicData>
        </a:graphic>
      </p:graphicFrame>
      <p:sp>
        <p:nvSpPr>
          <p:cNvPr id="7" name="Slide Number Placeholder 3"/>
          <p:cNvSpPr>
            <a:spLocks noGrp="1"/>
          </p:cNvSpPr>
          <p:nvPr>
            <p:ph type="sldNum" sz="quarter" idx="12"/>
          </p:nvPr>
        </p:nvSpPr>
        <p:spPr>
          <a:xfrm>
            <a:off x="9275379" y="6377781"/>
            <a:ext cx="2743200" cy="365125"/>
          </a:xfrm>
        </p:spPr>
        <p:txBody>
          <a:bodyPr/>
          <a:lstStyle/>
          <a:p>
            <a:r>
              <a:rPr lang="en-US" dirty="0"/>
              <a:t>3</a:t>
            </a:r>
            <a:endParaRPr lang="en-US" dirty="0"/>
          </a:p>
        </p:txBody>
      </p:sp>
    </p:spTree>
    <p:extLst>
      <p:ext uri="{BB962C8B-B14F-4D97-AF65-F5344CB8AC3E}">
        <p14:creationId xmlns:p14="http://schemas.microsoft.com/office/powerpoint/2010/main" val="17548319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oundslakecc.com/ordereze/Files/shutterstock_16520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17220"/>
            <a:ext cx="12207241" cy="8138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tx1">
              <a:alpha val="40000"/>
            </a:schemeClr>
          </a:solidFill>
        </p:spPr>
        <p:txBody>
          <a:bodyPr/>
          <a:lstStyle/>
          <a:p>
            <a:pPr algn="ctr"/>
            <a:r>
              <a:rPr lang="en-US" dirty="0" smtClean="0">
                <a:solidFill>
                  <a:schemeClr val="bg1"/>
                </a:solidFill>
                <a:latin typeface="+mn-lt"/>
              </a:rPr>
              <a:t>Stakeholders</a:t>
            </a:r>
            <a:endParaRPr lang="en-US" dirty="0">
              <a:solidFill>
                <a:schemeClr val="bg1"/>
              </a:solidFill>
              <a:latin typeface="+mn-lt"/>
            </a:endParaRPr>
          </a:p>
        </p:txBody>
      </p:sp>
      <p:sp>
        <p:nvSpPr>
          <p:cNvPr id="5" name="Slide Number Placeholder 3"/>
          <p:cNvSpPr txBox="1">
            <a:spLocks/>
          </p:cNvSpPr>
          <p:nvPr/>
        </p:nvSpPr>
        <p:spPr>
          <a:xfrm>
            <a:off x="9353853" y="70418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sp>
        <p:nvSpPr>
          <p:cNvPr id="6" name="Slide Number Placeholder 5"/>
          <p:cNvSpPr txBox="1">
            <a:spLocks/>
          </p:cNvSpPr>
          <p:nvPr/>
        </p:nvSpPr>
        <p:spPr>
          <a:xfrm>
            <a:off x="-281846" y="70418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sp>
        <p:nvSpPr>
          <p:cNvPr id="8" name="Slide Number Placeholder 5"/>
          <p:cNvSpPr txBox="1">
            <a:spLocks/>
          </p:cNvSpPr>
          <p:nvPr/>
        </p:nvSpPr>
        <p:spPr>
          <a:xfrm>
            <a:off x="-312208" y="637778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06340370"/>
              </p:ext>
            </p:extLst>
          </p:nvPr>
        </p:nvGraphicFramePr>
        <p:xfrm>
          <a:off x="853440" y="1827941"/>
          <a:ext cx="10515600" cy="4887819"/>
        </p:xfrm>
        <a:graphic>
          <a:graphicData uri="http://schemas.openxmlformats.org/drawingml/2006/table">
            <a:tbl>
              <a:tblPr firstRow="1" bandRow="1">
                <a:tableStyleId>{5C22544A-7EE6-4342-B048-85BDC9FD1C3A}</a:tableStyleId>
              </a:tblPr>
              <a:tblGrid>
                <a:gridCol w="10515600"/>
              </a:tblGrid>
              <a:tr h="543091">
                <a:tc>
                  <a:txBody>
                    <a:bodyPr/>
                    <a:lstStyle/>
                    <a:p>
                      <a:pPr algn="ctr"/>
                      <a:r>
                        <a:rPr lang="en-US" sz="3000" dirty="0" smtClean="0"/>
                        <a:t>Dr. Okenwa Okoli</a:t>
                      </a:r>
                      <a:endParaRPr lang="en-US" sz="3000" dirty="0"/>
                    </a:p>
                  </a:txBody>
                  <a:tcPr marL="84947" marR="84947" marT="42473" marB="42473"/>
                </a:tc>
              </a:tr>
              <a:tr h="543091">
                <a:tc>
                  <a:txBody>
                    <a:bodyPr/>
                    <a:lstStyle/>
                    <a:p>
                      <a:pPr algn="ctr"/>
                      <a:r>
                        <a:rPr lang="en-US" sz="3000" dirty="0" smtClean="0"/>
                        <a:t>Dr. Nikhil Gupta</a:t>
                      </a:r>
                      <a:endParaRPr lang="en-US" sz="3000" dirty="0"/>
                    </a:p>
                  </a:txBody>
                  <a:tcPr marL="84947" marR="84947" marT="42473" marB="42473"/>
                </a:tc>
              </a:tr>
              <a:tr h="543091">
                <a:tc>
                  <a:txBody>
                    <a:bodyPr/>
                    <a:lstStyle/>
                    <a:p>
                      <a:pPr algn="ctr"/>
                      <a:r>
                        <a:rPr lang="en-US" sz="3000" dirty="0" smtClean="0"/>
                        <a:t>Dr. Jerris Hooker</a:t>
                      </a:r>
                      <a:endParaRPr lang="en-US" sz="3000" dirty="0"/>
                    </a:p>
                  </a:txBody>
                  <a:tcPr marL="84947" marR="84947" marT="42473" marB="42473"/>
                </a:tc>
              </a:tr>
              <a:tr h="543091">
                <a:tc>
                  <a:txBody>
                    <a:bodyPr/>
                    <a:lstStyle/>
                    <a:p>
                      <a:pPr algn="ctr"/>
                      <a:r>
                        <a:rPr lang="en-US" sz="3000" dirty="0" smtClean="0"/>
                        <a:t>Ms. Margaret Scheiner</a:t>
                      </a: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bl>
          </a:graphicData>
        </a:graphic>
      </p:graphicFrame>
      <p:sp>
        <p:nvSpPr>
          <p:cNvPr id="7" name="Slide Number Placeholder 3"/>
          <p:cNvSpPr>
            <a:spLocks noGrp="1"/>
          </p:cNvSpPr>
          <p:nvPr>
            <p:ph type="sldNum" sz="quarter" idx="12"/>
          </p:nvPr>
        </p:nvSpPr>
        <p:spPr>
          <a:xfrm>
            <a:off x="9275379" y="6377781"/>
            <a:ext cx="2743200" cy="365125"/>
          </a:xfrm>
        </p:spPr>
        <p:txBody>
          <a:bodyPr/>
          <a:lstStyle/>
          <a:p>
            <a:r>
              <a:rPr lang="en-US" dirty="0"/>
              <a:t>3</a:t>
            </a:r>
            <a:endParaRPr lang="en-US" dirty="0"/>
          </a:p>
        </p:txBody>
      </p:sp>
    </p:spTree>
    <p:extLst>
      <p:ext uri="{BB962C8B-B14F-4D97-AF65-F5344CB8AC3E}">
        <p14:creationId xmlns:p14="http://schemas.microsoft.com/office/powerpoint/2010/main" val="12792638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oundslakecc.com/ordereze/Files/shutterstock_16520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17220"/>
            <a:ext cx="12207241" cy="8138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tx1">
              <a:alpha val="40000"/>
            </a:schemeClr>
          </a:solidFill>
        </p:spPr>
        <p:txBody>
          <a:bodyPr/>
          <a:lstStyle/>
          <a:p>
            <a:pPr algn="ctr"/>
            <a:r>
              <a:rPr lang="en-US" dirty="0" smtClean="0">
                <a:solidFill>
                  <a:schemeClr val="bg1"/>
                </a:solidFill>
                <a:latin typeface="+mn-lt"/>
              </a:rPr>
              <a:t>Stakeholders</a:t>
            </a:r>
            <a:endParaRPr lang="en-US" dirty="0">
              <a:solidFill>
                <a:schemeClr val="bg1"/>
              </a:solidFill>
              <a:latin typeface="+mn-lt"/>
            </a:endParaRPr>
          </a:p>
        </p:txBody>
      </p:sp>
      <p:sp>
        <p:nvSpPr>
          <p:cNvPr id="5" name="Slide Number Placeholder 3"/>
          <p:cNvSpPr txBox="1">
            <a:spLocks/>
          </p:cNvSpPr>
          <p:nvPr/>
        </p:nvSpPr>
        <p:spPr>
          <a:xfrm>
            <a:off x="9306910" y="63560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sp>
        <p:nvSpPr>
          <p:cNvPr id="6" name="Slide Number Placeholder 5"/>
          <p:cNvSpPr txBox="1">
            <a:spLocks/>
          </p:cNvSpPr>
          <p:nvPr/>
        </p:nvSpPr>
        <p:spPr>
          <a:xfrm>
            <a:off x="-359956" y="63560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382211"/>
              </p:ext>
            </p:extLst>
          </p:nvPr>
        </p:nvGraphicFramePr>
        <p:xfrm>
          <a:off x="853440" y="1827941"/>
          <a:ext cx="10515600" cy="4887819"/>
        </p:xfrm>
        <a:graphic>
          <a:graphicData uri="http://schemas.openxmlformats.org/drawingml/2006/table">
            <a:tbl>
              <a:tblPr firstRow="1" bandRow="1">
                <a:tableStyleId>{5C22544A-7EE6-4342-B048-85BDC9FD1C3A}</a:tableStyleId>
              </a:tblPr>
              <a:tblGrid>
                <a:gridCol w="10515600"/>
              </a:tblGrid>
              <a:tr h="543091">
                <a:tc>
                  <a:txBody>
                    <a:bodyPr/>
                    <a:lstStyle/>
                    <a:p>
                      <a:pPr algn="ctr"/>
                      <a:r>
                        <a:rPr lang="en-US" sz="3000" dirty="0" smtClean="0"/>
                        <a:t>Dr. Okenwa Okoli</a:t>
                      </a:r>
                      <a:endParaRPr lang="en-US" sz="3000" dirty="0"/>
                    </a:p>
                  </a:txBody>
                  <a:tcPr marL="84947" marR="84947" marT="42473" marB="42473"/>
                </a:tc>
              </a:tr>
              <a:tr h="543091">
                <a:tc>
                  <a:txBody>
                    <a:bodyPr/>
                    <a:lstStyle/>
                    <a:p>
                      <a:pPr algn="ctr"/>
                      <a:r>
                        <a:rPr lang="en-US" sz="3000" dirty="0" smtClean="0"/>
                        <a:t>Dr. Nikhil Gupta</a:t>
                      </a:r>
                      <a:endParaRPr lang="en-US" sz="3000" dirty="0"/>
                    </a:p>
                  </a:txBody>
                  <a:tcPr marL="84947" marR="84947" marT="42473" marB="42473"/>
                </a:tc>
              </a:tr>
              <a:tr h="543091">
                <a:tc>
                  <a:txBody>
                    <a:bodyPr/>
                    <a:lstStyle/>
                    <a:p>
                      <a:pPr algn="ctr"/>
                      <a:r>
                        <a:rPr lang="en-US" sz="3000" dirty="0" smtClean="0"/>
                        <a:t>Dr. Jerris Hooker</a:t>
                      </a:r>
                      <a:endParaRPr lang="en-US" sz="3000" dirty="0"/>
                    </a:p>
                  </a:txBody>
                  <a:tcPr marL="84947" marR="84947" marT="42473" marB="42473"/>
                </a:tc>
              </a:tr>
              <a:tr h="543091">
                <a:tc>
                  <a:txBody>
                    <a:bodyPr/>
                    <a:lstStyle/>
                    <a:p>
                      <a:pPr algn="ctr"/>
                      <a:r>
                        <a:rPr lang="en-US" sz="3000" dirty="0" smtClean="0"/>
                        <a:t>Ms. Margaret Scheiner</a:t>
                      </a:r>
                      <a:endParaRPr lang="en-US" sz="3000" dirty="0"/>
                    </a:p>
                  </a:txBody>
                  <a:tcPr marL="84947" marR="84947" marT="42473" marB="42473"/>
                </a:tc>
              </a:tr>
              <a:tr h="543091">
                <a:tc>
                  <a:txBody>
                    <a:bodyPr/>
                    <a:lstStyle/>
                    <a:p>
                      <a:pPr algn="ctr"/>
                      <a:r>
                        <a:rPr lang="en-US" sz="3000" dirty="0" smtClean="0"/>
                        <a:t>Mr. Ryan Adams</a:t>
                      </a: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bl>
          </a:graphicData>
        </a:graphic>
      </p:graphicFrame>
    </p:spTree>
    <p:extLst>
      <p:ext uri="{BB962C8B-B14F-4D97-AF65-F5344CB8AC3E}">
        <p14:creationId xmlns:p14="http://schemas.microsoft.com/office/powerpoint/2010/main" val="13318357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oundslakecc.com/ordereze/Files/shutterstock_16520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17220"/>
            <a:ext cx="12207241" cy="8138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tx1">
              <a:alpha val="40000"/>
            </a:schemeClr>
          </a:solidFill>
        </p:spPr>
        <p:txBody>
          <a:bodyPr/>
          <a:lstStyle/>
          <a:p>
            <a:pPr algn="ctr"/>
            <a:r>
              <a:rPr lang="en-US" dirty="0" smtClean="0">
                <a:solidFill>
                  <a:schemeClr val="bg1"/>
                </a:solidFill>
                <a:latin typeface="+mn-lt"/>
              </a:rPr>
              <a:t>Stakeholders</a:t>
            </a:r>
            <a:endParaRPr lang="en-US" dirty="0">
              <a:solidFill>
                <a:schemeClr val="bg1"/>
              </a:solidFill>
              <a:latin typeface="+mn-lt"/>
            </a:endParaRPr>
          </a:p>
        </p:txBody>
      </p:sp>
      <p:sp>
        <p:nvSpPr>
          <p:cNvPr id="5" name="Slide Number Placeholder 3"/>
          <p:cNvSpPr txBox="1">
            <a:spLocks/>
          </p:cNvSpPr>
          <p:nvPr/>
        </p:nvSpPr>
        <p:spPr>
          <a:xfrm>
            <a:off x="9307080" y="685931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sp>
        <p:nvSpPr>
          <p:cNvPr id="6" name="Slide Number Placeholder 5"/>
          <p:cNvSpPr txBox="1">
            <a:spLocks/>
          </p:cNvSpPr>
          <p:nvPr/>
        </p:nvSpPr>
        <p:spPr>
          <a:xfrm>
            <a:off x="-266080" y="685931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sp>
        <p:nvSpPr>
          <p:cNvPr id="7" name="Slide Number Placeholder 3"/>
          <p:cNvSpPr>
            <a:spLocks noGrp="1"/>
          </p:cNvSpPr>
          <p:nvPr>
            <p:ph type="sldNum" sz="quarter" idx="12"/>
          </p:nvPr>
        </p:nvSpPr>
        <p:spPr>
          <a:xfrm>
            <a:off x="9275379" y="6377781"/>
            <a:ext cx="2743200" cy="365125"/>
          </a:xfrm>
        </p:spPr>
        <p:txBody>
          <a:bodyPr/>
          <a:lstStyle/>
          <a:p>
            <a:r>
              <a:rPr lang="en-US" dirty="0"/>
              <a:t>3</a:t>
            </a:r>
            <a:endParaRPr lang="en-US" dirty="0"/>
          </a:p>
        </p:txBody>
      </p:sp>
      <p:sp>
        <p:nvSpPr>
          <p:cNvPr id="8" name="Slide Number Placeholder 5"/>
          <p:cNvSpPr txBox="1">
            <a:spLocks/>
          </p:cNvSpPr>
          <p:nvPr/>
        </p:nvSpPr>
        <p:spPr>
          <a:xfrm>
            <a:off x="-312208" y="637778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56270804"/>
              </p:ext>
            </p:extLst>
          </p:nvPr>
        </p:nvGraphicFramePr>
        <p:xfrm>
          <a:off x="853440" y="1827941"/>
          <a:ext cx="10515600" cy="4887819"/>
        </p:xfrm>
        <a:graphic>
          <a:graphicData uri="http://schemas.openxmlformats.org/drawingml/2006/table">
            <a:tbl>
              <a:tblPr firstRow="1" bandRow="1">
                <a:tableStyleId>{5C22544A-7EE6-4342-B048-85BDC9FD1C3A}</a:tableStyleId>
              </a:tblPr>
              <a:tblGrid>
                <a:gridCol w="10515600"/>
              </a:tblGrid>
              <a:tr h="543091">
                <a:tc>
                  <a:txBody>
                    <a:bodyPr/>
                    <a:lstStyle/>
                    <a:p>
                      <a:pPr algn="ctr"/>
                      <a:r>
                        <a:rPr lang="en-US" sz="3000" dirty="0" smtClean="0"/>
                        <a:t>Dr. Okenwa Okoli</a:t>
                      </a:r>
                      <a:endParaRPr lang="en-US" sz="3000" dirty="0"/>
                    </a:p>
                  </a:txBody>
                  <a:tcPr marL="84947" marR="84947" marT="42473" marB="42473"/>
                </a:tc>
              </a:tr>
              <a:tr h="543091">
                <a:tc>
                  <a:txBody>
                    <a:bodyPr/>
                    <a:lstStyle/>
                    <a:p>
                      <a:pPr algn="ctr"/>
                      <a:r>
                        <a:rPr lang="en-US" sz="3000" dirty="0" smtClean="0"/>
                        <a:t>Dr. Nikhil Gupta</a:t>
                      </a:r>
                      <a:endParaRPr lang="en-US" sz="3000" dirty="0"/>
                    </a:p>
                  </a:txBody>
                  <a:tcPr marL="84947" marR="84947" marT="42473" marB="42473"/>
                </a:tc>
              </a:tr>
              <a:tr h="543091">
                <a:tc>
                  <a:txBody>
                    <a:bodyPr/>
                    <a:lstStyle/>
                    <a:p>
                      <a:pPr algn="ctr"/>
                      <a:r>
                        <a:rPr lang="en-US" sz="3000" dirty="0" smtClean="0"/>
                        <a:t>Dr. Jerris Hooker</a:t>
                      </a:r>
                      <a:endParaRPr lang="en-US" sz="3000" dirty="0"/>
                    </a:p>
                  </a:txBody>
                  <a:tcPr marL="84947" marR="84947" marT="42473" marB="42473"/>
                </a:tc>
              </a:tr>
              <a:tr h="543091">
                <a:tc>
                  <a:txBody>
                    <a:bodyPr/>
                    <a:lstStyle/>
                    <a:p>
                      <a:pPr algn="ctr"/>
                      <a:r>
                        <a:rPr lang="en-US" sz="3000" dirty="0" smtClean="0"/>
                        <a:t>Ms. Margaret Scheiner</a:t>
                      </a:r>
                      <a:endParaRPr lang="en-US" sz="3000" dirty="0"/>
                    </a:p>
                  </a:txBody>
                  <a:tcPr marL="84947" marR="84947" marT="42473" marB="42473"/>
                </a:tc>
              </a:tr>
              <a:tr h="543091">
                <a:tc>
                  <a:txBody>
                    <a:bodyPr/>
                    <a:lstStyle/>
                    <a:p>
                      <a:pPr algn="ctr"/>
                      <a:r>
                        <a:rPr lang="en-US" sz="3000" dirty="0" smtClean="0"/>
                        <a:t>Mr. Ryan Adams</a:t>
                      </a:r>
                      <a:endParaRPr lang="en-US" sz="3000" dirty="0"/>
                    </a:p>
                  </a:txBody>
                  <a:tcPr marL="84947" marR="84947" marT="42473" marB="42473"/>
                </a:tc>
              </a:tr>
              <a:tr h="543091">
                <a:tc>
                  <a:txBody>
                    <a:bodyPr/>
                    <a:lstStyle/>
                    <a:p>
                      <a:pPr algn="ctr"/>
                      <a:r>
                        <a:rPr lang="en-US" sz="3000" dirty="0" smtClean="0"/>
                        <a:t>FAMU-FSU College of Engineering</a:t>
                      </a: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bl>
          </a:graphicData>
        </a:graphic>
      </p:graphicFrame>
    </p:spTree>
    <p:extLst>
      <p:ext uri="{BB962C8B-B14F-4D97-AF65-F5344CB8AC3E}">
        <p14:creationId xmlns:p14="http://schemas.microsoft.com/office/powerpoint/2010/main" val="4510598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oundslakecc.com/ordereze/Files/shutterstock_16520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17220"/>
            <a:ext cx="12207241" cy="8138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tx1">
              <a:alpha val="40000"/>
            </a:schemeClr>
          </a:solidFill>
        </p:spPr>
        <p:txBody>
          <a:bodyPr/>
          <a:lstStyle/>
          <a:p>
            <a:pPr algn="ctr"/>
            <a:r>
              <a:rPr lang="en-US" dirty="0" smtClean="0">
                <a:solidFill>
                  <a:schemeClr val="bg1"/>
                </a:solidFill>
                <a:latin typeface="+mn-lt"/>
              </a:rPr>
              <a:t>Stakeholders</a:t>
            </a:r>
            <a:endParaRPr lang="en-US" dirty="0">
              <a:solidFill>
                <a:schemeClr val="bg1"/>
              </a:solidFill>
              <a:latin typeface="+mn-lt"/>
            </a:endParaRPr>
          </a:p>
        </p:txBody>
      </p:sp>
      <p:sp>
        <p:nvSpPr>
          <p:cNvPr id="5" name="Slide Number Placeholder 3"/>
          <p:cNvSpPr txBox="1">
            <a:spLocks/>
          </p:cNvSpPr>
          <p:nvPr/>
        </p:nvSpPr>
        <p:spPr>
          <a:xfrm>
            <a:off x="9322676" y="70418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sp>
        <p:nvSpPr>
          <p:cNvPr id="6" name="Slide Number Placeholder 5"/>
          <p:cNvSpPr txBox="1">
            <a:spLocks/>
          </p:cNvSpPr>
          <p:nvPr/>
        </p:nvSpPr>
        <p:spPr>
          <a:xfrm>
            <a:off x="-281845" y="70418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sp>
        <p:nvSpPr>
          <p:cNvPr id="7" name="Slide Number Placeholder 3"/>
          <p:cNvSpPr>
            <a:spLocks noGrp="1"/>
          </p:cNvSpPr>
          <p:nvPr>
            <p:ph type="sldNum" sz="quarter" idx="12"/>
          </p:nvPr>
        </p:nvSpPr>
        <p:spPr>
          <a:xfrm>
            <a:off x="9275379" y="6377781"/>
            <a:ext cx="2743200" cy="365125"/>
          </a:xfrm>
        </p:spPr>
        <p:txBody>
          <a:bodyPr/>
          <a:lstStyle/>
          <a:p>
            <a:r>
              <a:rPr lang="en-US" dirty="0" smtClean="0"/>
              <a:t>3</a:t>
            </a:r>
            <a:endParaRPr lang="en-US" dirty="0"/>
          </a:p>
        </p:txBody>
      </p:sp>
      <p:sp>
        <p:nvSpPr>
          <p:cNvPr id="8" name="Slide Number Placeholder 5"/>
          <p:cNvSpPr txBox="1">
            <a:spLocks/>
          </p:cNvSpPr>
          <p:nvPr/>
        </p:nvSpPr>
        <p:spPr>
          <a:xfrm>
            <a:off x="-312208" y="637778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30031323"/>
              </p:ext>
            </p:extLst>
          </p:nvPr>
        </p:nvGraphicFramePr>
        <p:xfrm>
          <a:off x="853440" y="1827941"/>
          <a:ext cx="10515600" cy="4887819"/>
        </p:xfrm>
        <a:graphic>
          <a:graphicData uri="http://schemas.openxmlformats.org/drawingml/2006/table">
            <a:tbl>
              <a:tblPr firstRow="1" bandRow="1">
                <a:tableStyleId>{5C22544A-7EE6-4342-B048-85BDC9FD1C3A}</a:tableStyleId>
              </a:tblPr>
              <a:tblGrid>
                <a:gridCol w="10515600"/>
              </a:tblGrid>
              <a:tr h="543091">
                <a:tc>
                  <a:txBody>
                    <a:bodyPr/>
                    <a:lstStyle/>
                    <a:p>
                      <a:pPr algn="ctr"/>
                      <a:r>
                        <a:rPr lang="en-US" sz="3000" dirty="0" smtClean="0"/>
                        <a:t>Dr. Okenwa Okoli</a:t>
                      </a:r>
                      <a:endParaRPr lang="en-US" sz="3000" dirty="0"/>
                    </a:p>
                  </a:txBody>
                  <a:tcPr marL="84947" marR="84947" marT="42473" marB="42473"/>
                </a:tc>
              </a:tr>
              <a:tr h="543091">
                <a:tc>
                  <a:txBody>
                    <a:bodyPr/>
                    <a:lstStyle/>
                    <a:p>
                      <a:pPr algn="ctr"/>
                      <a:r>
                        <a:rPr lang="en-US" sz="3000" dirty="0" smtClean="0"/>
                        <a:t>Dr. Nikhil Gupta</a:t>
                      </a:r>
                      <a:endParaRPr lang="en-US" sz="3000" dirty="0"/>
                    </a:p>
                  </a:txBody>
                  <a:tcPr marL="84947" marR="84947" marT="42473" marB="42473"/>
                </a:tc>
              </a:tr>
              <a:tr h="543091">
                <a:tc>
                  <a:txBody>
                    <a:bodyPr/>
                    <a:lstStyle/>
                    <a:p>
                      <a:pPr algn="ctr"/>
                      <a:r>
                        <a:rPr lang="en-US" sz="3000" dirty="0" smtClean="0"/>
                        <a:t>Dr. Jerris Hooker</a:t>
                      </a:r>
                      <a:endParaRPr lang="en-US" sz="3000" dirty="0"/>
                    </a:p>
                  </a:txBody>
                  <a:tcPr marL="84947" marR="84947" marT="42473" marB="42473"/>
                </a:tc>
              </a:tr>
              <a:tr h="543091">
                <a:tc>
                  <a:txBody>
                    <a:bodyPr/>
                    <a:lstStyle/>
                    <a:p>
                      <a:pPr algn="ctr"/>
                      <a:r>
                        <a:rPr lang="en-US" sz="3000" dirty="0" smtClean="0"/>
                        <a:t>Ms. Margaret Scheiner</a:t>
                      </a:r>
                      <a:endParaRPr lang="en-US" sz="3000" dirty="0"/>
                    </a:p>
                  </a:txBody>
                  <a:tcPr marL="84947" marR="84947" marT="42473" marB="42473"/>
                </a:tc>
              </a:tr>
              <a:tr h="543091">
                <a:tc>
                  <a:txBody>
                    <a:bodyPr/>
                    <a:lstStyle/>
                    <a:p>
                      <a:pPr algn="ctr"/>
                      <a:r>
                        <a:rPr lang="en-US" sz="3000" dirty="0" smtClean="0"/>
                        <a:t>Mr. Ryan Adams</a:t>
                      </a:r>
                      <a:endParaRPr lang="en-US" sz="3000" dirty="0"/>
                    </a:p>
                  </a:txBody>
                  <a:tcPr marL="84947" marR="84947" marT="42473" marB="42473"/>
                </a:tc>
              </a:tr>
              <a:tr h="543091">
                <a:tc>
                  <a:txBody>
                    <a:bodyPr/>
                    <a:lstStyle/>
                    <a:p>
                      <a:pPr algn="ctr"/>
                      <a:r>
                        <a:rPr lang="en-US" sz="3000" dirty="0" smtClean="0"/>
                        <a:t>FAMU-FSU College of Engineering</a:t>
                      </a:r>
                      <a:endParaRPr lang="en-US" sz="3000" dirty="0"/>
                    </a:p>
                  </a:txBody>
                  <a:tcPr marL="84947" marR="84947" marT="42473" marB="42473"/>
                </a:tc>
              </a:tr>
              <a:tr h="543091">
                <a:tc>
                  <a:txBody>
                    <a:bodyPr/>
                    <a:lstStyle/>
                    <a:p>
                      <a:pPr algn="ctr"/>
                      <a:r>
                        <a:rPr lang="en-US" sz="3000" dirty="0" smtClean="0"/>
                        <a:t>Department of Industrial and Manufacturing Engineering</a:t>
                      </a: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bl>
          </a:graphicData>
        </a:graphic>
      </p:graphicFrame>
    </p:spTree>
    <p:extLst>
      <p:ext uri="{BB962C8B-B14F-4D97-AF65-F5344CB8AC3E}">
        <p14:creationId xmlns:p14="http://schemas.microsoft.com/office/powerpoint/2010/main" val="6470009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1192</TotalTime>
  <Words>1083</Words>
  <Application>Microsoft Office PowerPoint</Application>
  <PresentationFormat>Custom</PresentationFormat>
  <Paragraphs>315</Paragraphs>
  <Slides>35</Slides>
  <Notes>15</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Group 10 Semi-Autonomous  Oil Palm Fruit Harvesting Analyze Phase</vt:lpstr>
      <vt:lpstr>Sponsor</vt:lpstr>
      <vt:lpstr>Stakeholders</vt:lpstr>
      <vt:lpstr>Stakeholders</vt:lpstr>
      <vt:lpstr>Stakeholders</vt:lpstr>
      <vt:lpstr>Stakeholders</vt:lpstr>
      <vt:lpstr>Stakeholders</vt:lpstr>
      <vt:lpstr>Stakeholders</vt:lpstr>
      <vt:lpstr>Stakeholders</vt:lpstr>
      <vt:lpstr>Stakeholders</vt:lpstr>
      <vt:lpstr>Stakeholders</vt:lpstr>
      <vt:lpstr>Project</vt:lpstr>
      <vt:lpstr>Background</vt:lpstr>
      <vt:lpstr>Measure Phase Design</vt:lpstr>
      <vt:lpstr>PowerPoint Presentation</vt:lpstr>
      <vt:lpstr>PowerPoint Presentation</vt:lpstr>
      <vt:lpstr>Class of 2015’s Design</vt:lpstr>
      <vt:lpstr>Our Design</vt:lpstr>
      <vt:lpstr>New Design</vt:lpstr>
      <vt:lpstr>Cart</vt:lpstr>
      <vt:lpstr>Pulley System</vt:lpstr>
      <vt:lpstr>Pole and Ring</vt:lpstr>
      <vt:lpstr>Electronic Components - Cart</vt:lpstr>
      <vt:lpstr>Electronic Components - Controller</vt:lpstr>
      <vt:lpstr>Electronic Components – Cutting Mechanism</vt:lpstr>
      <vt:lpstr>Electronic Components – Cutting Mechanism</vt:lpstr>
      <vt:lpstr>PowerPoint Presentation</vt:lpstr>
      <vt:lpstr>PowerPoint Presentation</vt:lpstr>
      <vt:lpstr>PowerPoint Presentation</vt:lpstr>
      <vt:lpstr>Budget</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studentpro</dc:creator>
  <cp:lastModifiedBy>Matthew Gerstenblitt</cp:lastModifiedBy>
  <cp:revision>99</cp:revision>
  <dcterms:created xsi:type="dcterms:W3CDTF">2015-11-23T02:28:23Z</dcterms:created>
  <dcterms:modified xsi:type="dcterms:W3CDTF">2016-01-29T15:59:22Z</dcterms:modified>
</cp:coreProperties>
</file>