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1567397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397" algn="l" defTabSz="1567397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4798" algn="l" defTabSz="1567397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196" algn="l" defTabSz="1567397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69596" algn="l" defTabSz="1567397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6994" algn="l" defTabSz="1567397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4391" algn="l" defTabSz="1567397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1792" algn="l" defTabSz="1567397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39189" algn="l" defTabSz="1567397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  <p15:guide id="3" orient="horz" pos="6912">
          <p15:clr>
            <a:srgbClr val="A4A3A4"/>
          </p15:clr>
        </p15:guide>
        <p15:guide id="4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704" autoAdjust="0"/>
    <p:restoredTop sz="96305" autoAdjust="0"/>
  </p:normalViewPr>
  <p:slideViewPr>
    <p:cSldViewPr snapToGrid="0" snapToObjects="1">
      <p:cViewPr varScale="1">
        <p:scale>
          <a:sx n="34" d="100"/>
          <a:sy n="34" d="100"/>
        </p:scale>
        <p:origin x="1182" y="126"/>
      </p:cViewPr>
      <p:guideLst>
        <p:guide orient="horz" pos="2448"/>
        <p:guide pos="3168"/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6264F-882C-46D8-BB09-696ACBCD39B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7BE49-9C7F-4C2D-922F-CDA17B7F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84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13496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1pPr>
    <a:lvl2pPr marL="1406749" algn="l" defTabSz="2813496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2pPr>
    <a:lvl3pPr marL="2813496" algn="l" defTabSz="2813496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3pPr>
    <a:lvl4pPr marL="4220245" algn="l" defTabSz="2813496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4pPr>
    <a:lvl5pPr marL="5626992" algn="l" defTabSz="2813496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5pPr>
    <a:lvl6pPr marL="7033741" algn="l" defTabSz="2813496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6pPr>
    <a:lvl7pPr marL="8440487" algn="l" defTabSz="2813496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7pPr>
    <a:lvl8pPr marL="9847237" algn="l" defTabSz="2813496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8pPr>
    <a:lvl9pPr marL="11253983" algn="l" defTabSz="2813496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143000"/>
            <a:ext cx="46291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Gabriel </a:t>
            </a:r>
            <a:r>
              <a:rPr lang="en-US" dirty="0" err="1" smtClean="0"/>
              <a:t>Diez</a:t>
            </a:r>
            <a:r>
              <a:rPr lang="en-US" dirty="0" smtClean="0"/>
              <a:t>, Matthew </a:t>
            </a:r>
            <a:r>
              <a:rPr lang="en-US" dirty="0" err="1" smtClean="0"/>
              <a:t>Gerstenblitt</a:t>
            </a:r>
            <a:r>
              <a:rPr lang="en-US" dirty="0" smtClean="0"/>
              <a:t>, Enrique Gonzalez, Patrick Howard, Alberto Machado, Derek Morin, Maria </a:t>
            </a:r>
            <a:r>
              <a:rPr lang="en-US" dirty="0" err="1" smtClean="0"/>
              <a:t>Vetencourt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Include</a:t>
            </a:r>
            <a:r>
              <a:rPr lang="en-US" baseline="0" dirty="0" smtClean="0"/>
              <a:t> sponsor logo in top right corner. Use only College of Engineering logo on the top left corner (neither FSU nor FAMU logo).</a:t>
            </a:r>
          </a:p>
          <a:p>
            <a:pPr marL="0" indent="0">
              <a:buFont typeface="Arial"/>
              <a:buNone/>
            </a:pPr>
            <a:r>
              <a:rPr lang="en-US" sz="1200" dirty="0" smtClean="0"/>
              <a:t>Team can follow any arrangement and/or add more section as long as the poster is easy to read and provide enough information.</a:t>
            </a:r>
          </a:p>
          <a:p>
            <a:pPr marL="0" indent="0">
              <a:buFont typeface="Arial"/>
              <a:buNone/>
            </a:pPr>
            <a:r>
              <a:rPr lang="en-US" sz="1200" dirty="0" smtClean="0"/>
              <a:t>Set page size to 8.5”X11” and leave 0.5” margin on the both sides for binding purpose.</a:t>
            </a:r>
          </a:p>
          <a:p>
            <a:pPr marL="0" indent="0">
              <a:buFont typeface="Arial"/>
              <a:buNone/>
            </a:pPr>
            <a:r>
              <a:rPr lang="en-US" sz="1200" dirty="0" smtClean="0"/>
              <a:t>Try to be creative and make poster look attractive. Do not over-fill the page.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Page size should be 8.5”X11”. Leave 0.5” margin on the both sides for binding purpose.</a:t>
            </a:r>
          </a:p>
          <a:p>
            <a:r>
              <a:rPr lang="en-US" dirty="0" smtClean="0"/>
              <a:t>Minimum section heading text size: 16</a:t>
            </a:r>
            <a:r>
              <a:rPr lang="en-US" baseline="0" dirty="0" smtClean="0"/>
              <a:t>, bold</a:t>
            </a:r>
          </a:p>
          <a:p>
            <a:r>
              <a:rPr lang="en-US" baseline="0" dirty="0" smtClean="0"/>
              <a:t>Minimum body text size: 14</a:t>
            </a:r>
          </a:p>
          <a:p>
            <a:endParaRPr lang="en-US" baseline="0" dirty="0" smtClean="0"/>
          </a:p>
          <a:p>
            <a:r>
              <a:rPr lang="en-US" sz="1400" b="1" dirty="0" smtClean="0"/>
              <a:t>Figures  -- use them!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smtClean="0"/>
              <a:t>Any figure used must have size greater than 300 dpi (300X300).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smtClean="0"/>
              <a:t>Provide enough technical background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smtClean="0"/>
              <a:t>Provide proper labeling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smtClean="0"/>
              <a:t>Text should be clear (axis title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BE49-9C7F-4C2D-922F-CDA17B7F02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95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1"/>
            <a:ext cx="27980640" cy="47040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4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69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6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1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39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9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1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54714" y="995681"/>
            <a:ext cx="8143877" cy="212242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11662" y="995681"/>
            <a:ext cx="23894414" cy="212242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2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5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2085"/>
            <a:ext cx="27980640" cy="4358640"/>
          </a:xfrm>
        </p:spPr>
        <p:txBody>
          <a:bodyPr anchor="t"/>
          <a:lstStyle>
            <a:lvl1pPr algn="l">
              <a:defRPr sz="13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482"/>
            <a:ext cx="27980640" cy="4800599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67397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4798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196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4pPr>
            <a:lvl5pPr marL="6269596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5pPr>
            <a:lvl6pPr marL="783699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6pPr>
            <a:lvl7pPr marL="9404391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7pPr>
            <a:lvl8pPr marL="10971792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8pPr>
            <a:lvl9pPr marL="12539189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3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11657" y="5801363"/>
            <a:ext cx="16019143" cy="16418561"/>
          </a:xfrm>
        </p:spPr>
        <p:txBody>
          <a:bodyPr/>
          <a:lstStyle>
            <a:lvl1pPr>
              <a:defRPr sz="9500"/>
            </a:lvl1pPr>
            <a:lvl2pPr>
              <a:defRPr sz="8300"/>
            </a:lvl2pPr>
            <a:lvl3pPr>
              <a:defRPr sz="68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79448" y="5801363"/>
            <a:ext cx="16019146" cy="16418561"/>
          </a:xfrm>
        </p:spPr>
        <p:txBody>
          <a:bodyPr/>
          <a:lstStyle>
            <a:lvl1pPr>
              <a:defRPr sz="9500"/>
            </a:lvl1pPr>
            <a:lvl2pPr>
              <a:defRPr sz="8300"/>
            </a:lvl2pPr>
            <a:lvl3pPr>
              <a:defRPr sz="68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0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0"/>
            <a:ext cx="2962656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5" y="4912362"/>
            <a:ext cx="14544677" cy="2047240"/>
          </a:xfrm>
        </p:spPr>
        <p:txBody>
          <a:bodyPr anchor="b"/>
          <a:lstStyle>
            <a:lvl1pPr marL="0" indent="0">
              <a:buNone/>
              <a:defRPr sz="8300" b="1"/>
            </a:lvl1pPr>
            <a:lvl2pPr marL="1567397" indent="0">
              <a:buNone/>
              <a:defRPr sz="6800" b="1"/>
            </a:lvl2pPr>
            <a:lvl3pPr marL="3134798" indent="0">
              <a:buNone/>
              <a:defRPr sz="6200" b="1"/>
            </a:lvl3pPr>
            <a:lvl4pPr marL="4702196" indent="0">
              <a:buNone/>
              <a:defRPr sz="5500" b="1"/>
            </a:lvl4pPr>
            <a:lvl5pPr marL="6269596" indent="0">
              <a:buNone/>
              <a:defRPr sz="5500" b="1"/>
            </a:lvl5pPr>
            <a:lvl6pPr marL="7836994" indent="0">
              <a:buNone/>
              <a:defRPr sz="5500" b="1"/>
            </a:lvl6pPr>
            <a:lvl7pPr marL="9404391" indent="0">
              <a:buNone/>
              <a:defRPr sz="5500" b="1"/>
            </a:lvl7pPr>
            <a:lvl8pPr marL="10971792" indent="0">
              <a:buNone/>
              <a:defRPr sz="5500" b="1"/>
            </a:lvl8pPr>
            <a:lvl9pPr marL="12539189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5" y="6959602"/>
            <a:ext cx="14544677" cy="12644120"/>
          </a:xfrm>
        </p:spPr>
        <p:txBody>
          <a:bodyPr/>
          <a:lstStyle>
            <a:lvl1pPr>
              <a:defRPr sz="8300"/>
            </a:lvl1pPr>
            <a:lvl2pPr>
              <a:defRPr sz="68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6" y="4912362"/>
            <a:ext cx="14550392" cy="2047240"/>
          </a:xfrm>
        </p:spPr>
        <p:txBody>
          <a:bodyPr anchor="b"/>
          <a:lstStyle>
            <a:lvl1pPr marL="0" indent="0">
              <a:buNone/>
              <a:defRPr sz="8300" b="1"/>
            </a:lvl1pPr>
            <a:lvl2pPr marL="1567397" indent="0">
              <a:buNone/>
              <a:defRPr sz="6800" b="1"/>
            </a:lvl2pPr>
            <a:lvl3pPr marL="3134798" indent="0">
              <a:buNone/>
              <a:defRPr sz="6200" b="1"/>
            </a:lvl3pPr>
            <a:lvl4pPr marL="4702196" indent="0">
              <a:buNone/>
              <a:defRPr sz="5500" b="1"/>
            </a:lvl4pPr>
            <a:lvl5pPr marL="6269596" indent="0">
              <a:buNone/>
              <a:defRPr sz="5500" b="1"/>
            </a:lvl5pPr>
            <a:lvl6pPr marL="7836994" indent="0">
              <a:buNone/>
              <a:defRPr sz="5500" b="1"/>
            </a:lvl6pPr>
            <a:lvl7pPr marL="9404391" indent="0">
              <a:buNone/>
              <a:defRPr sz="5500" b="1"/>
            </a:lvl7pPr>
            <a:lvl8pPr marL="10971792" indent="0">
              <a:buNone/>
              <a:defRPr sz="5500" b="1"/>
            </a:lvl8pPr>
            <a:lvl9pPr marL="12539189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6" y="6959602"/>
            <a:ext cx="14550392" cy="12644120"/>
          </a:xfrm>
        </p:spPr>
        <p:txBody>
          <a:bodyPr/>
          <a:lstStyle>
            <a:lvl1pPr>
              <a:defRPr sz="8300"/>
            </a:lvl1pPr>
            <a:lvl2pPr>
              <a:defRPr sz="68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4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2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0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3" y="873761"/>
            <a:ext cx="10829926" cy="3718560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2" y="873761"/>
            <a:ext cx="18402300" cy="18729961"/>
          </a:xfrm>
        </p:spPr>
        <p:txBody>
          <a:bodyPr/>
          <a:lstStyle>
            <a:lvl1pPr>
              <a:defRPr sz="11100"/>
            </a:lvl1pPr>
            <a:lvl2pPr>
              <a:defRPr sz="9500"/>
            </a:lvl2pPr>
            <a:lvl3pPr>
              <a:defRPr sz="83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3" y="4592321"/>
            <a:ext cx="10829926" cy="15011401"/>
          </a:xfrm>
        </p:spPr>
        <p:txBody>
          <a:bodyPr/>
          <a:lstStyle>
            <a:lvl1pPr marL="0" indent="0">
              <a:buNone/>
              <a:defRPr sz="4900"/>
            </a:lvl1pPr>
            <a:lvl2pPr marL="1567397" indent="0">
              <a:buNone/>
              <a:defRPr sz="4000"/>
            </a:lvl2pPr>
            <a:lvl3pPr marL="3134798" indent="0">
              <a:buNone/>
              <a:defRPr sz="3400"/>
            </a:lvl3pPr>
            <a:lvl4pPr marL="4702196" indent="0">
              <a:buNone/>
              <a:defRPr sz="3100"/>
            </a:lvl4pPr>
            <a:lvl5pPr marL="6269596" indent="0">
              <a:buNone/>
              <a:defRPr sz="3100"/>
            </a:lvl5pPr>
            <a:lvl6pPr marL="7836994" indent="0">
              <a:buNone/>
              <a:defRPr sz="3100"/>
            </a:lvl6pPr>
            <a:lvl7pPr marL="9404391" indent="0">
              <a:buNone/>
              <a:defRPr sz="3100"/>
            </a:lvl7pPr>
            <a:lvl8pPr marL="10971792" indent="0">
              <a:buNone/>
              <a:defRPr sz="3100"/>
            </a:lvl8pPr>
            <a:lvl9pPr marL="12539189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7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2"/>
            <a:ext cx="19751040" cy="1813561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79"/>
            <a:ext cx="19751040" cy="13167360"/>
          </a:xfrm>
        </p:spPr>
        <p:txBody>
          <a:bodyPr/>
          <a:lstStyle>
            <a:lvl1pPr marL="0" indent="0">
              <a:buNone/>
              <a:defRPr sz="11100"/>
            </a:lvl1pPr>
            <a:lvl2pPr marL="1567397" indent="0">
              <a:buNone/>
              <a:defRPr sz="9500"/>
            </a:lvl2pPr>
            <a:lvl3pPr marL="3134798" indent="0">
              <a:buNone/>
              <a:defRPr sz="8300"/>
            </a:lvl3pPr>
            <a:lvl4pPr marL="4702196" indent="0">
              <a:buNone/>
              <a:defRPr sz="6800"/>
            </a:lvl4pPr>
            <a:lvl5pPr marL="6269596" indent="0">
              <a:buNone/>
              <a:defRPr sz="6800"/>
            </a:lvl5pPr>
            <a:lvl6pPr marL="7836994" indent="0">
              <a:buNone/>
              <a:defRPr sz="6800"/>
            </a:lvl6pPr>
            <a:lvl7pPr marL="9404391" indent="0">
              <a:buNone/>
              <a:defRPr sz="6800"/>
            </a:lvl7pPr>
            <a:lvl8pPr marL="10971792" indent="0">
              <a:buNone/>
              <a:defRPr sz="6800"/>
            </a:lvl8pPr>
            <a:lvl9pPr marL="12539189" indent="0">
              <a:buNone/>
              <a:defRPr sz="6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3"/>
            <a:ext cx="19751040" cy="2575559"/>
          </a:xfrm>
        </p:spPr>
        <p:txBody>
          <a:bodyPr/>
          <a:lstStyle>
            <a:lvl1pPr marL="0" indent="0">
              <a:buNone/>
              <a:defRPr sz="4900"/>
            </a:lvl1pPr>
            <a:lvl2pPr marL="1567397" indent="0">
              <a:buNone/>
              <a:defRPr sz="4000"/>
            </a:lvl2pPr>
            <a:lvl3pPr marL="3134798" indent="0">
              <a:buNone/>
              <a:defRPr sz="3400"/>
            </a:lvl3pPr>
            <a:lvl4pPr marL="4702196" indent="0">
              <a:buNone/>
              <a:defRPr sz="3100"/>
            </a:lvl4pPr>
            <a:lvl5pPr marL="6269596" indent="0">
              <a:buNone/>
              <a:defRPr sz="3100"/>
            </a:lvl5pPr>
            <a:lvl6pPr marL="7836994" indent="0">
              <a:buNone/>
              <a:defRPr sz="3100"/>
            </a:lvl6pPr>
            <a:lvl7pPr marL="9404391" indent="0">
              <a:buNone/>
              <a:defRPr sz="3100"/>
            </a:lvl7pPr>
            <a:lvl8pPr marL="10971792" indent="0">
              <a:buNone/>
              <a:defRPr sz="3100"/>
            </a:lvl8pPr>
            <a:lvl9pPr marL="12539189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0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0"/>
            <a:ext cx="29626560" cy="3657600"/>
          </a:xfrm>
          <a:prstGeom prst="rect">
            <a:avLst/>
          </a:prstGeom>
        </p:spPr>
        <p:txBody>
          <a:bodyPr vert="horz" lIns="313478" tIns="156740" rIns="313478" bIns="15674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4"/>
            <a:ext cx="29626560" cy="14483082"/>
          </a:xfrm>
          <a:prstGeom prst="rect">
            <a:avLst/>
          </a:prstGeom>
        </p:spPr>
        <p:txBody>
          <a:bodyPr vert="horz" lIns="313478" tIns="156740" rIns="313478" bIns="1567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20340322"/>
            <a:ext cx="7680960" cy="1168399"/>
          </a:xfrm>
          <a:prstGeom prst="rect">
            <a:avLst/>
          </a:prstGeom>
        </p:spPr>
        <p:txBody>
          <a:bodyPr vert="horz" lIns="313478" tIns="156740" rIns="313478" bIns="156740" rtlCol="0" anchor="ctr"/>
          <a:lstStyle>
            <a:lvl1pPr algn="l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52082-1E40-BB40-869F-E50709CB4E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2"/>
            <a:ext cx="10424160" cy="1168399"/>
          </a:xfrm>
          <a:prstGeom prst="rect">
            <a:avLst/>
          </a:prstGeom>
        </p:spPr>
        <p:txBody>
          <a:bodyPr vert="horz" lIns="313478" tIns="156740" rIns="313478" bIns="156740" rtlCol="0" anchor="ctr"/>
          <a:lstStyle>
            <a:lvl1pPr algn="ct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20340322"/>
            <a:ext cx="7680960" cy="1168399"/>
          </a:xfrm>
          <a:prstGeom prst="rect">
            <a:avLst/>
          </a:prstGeom>
        </p:spPr>
        <p:txBody>
          <a:bodyPr vert="horz" lIns="313478" tIns="156740" rIns="313478" bIns="156740" rtlCol="0" anchor="ctr"/>
          <a:lstStyle>
            <a:lvl1pPr algn="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7F078-B925-FA48-B064-1B236F05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7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7397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548" indent="-1175548" algn="l" defTabSz="1567397" rtl="0" eaLnBrk="1" latinLnBrk="0" hangingPunct="1">
        <a:spcBef>
          <a:spcPct val="20000"/>
        </a:spcBef>
        <a:buFont typeface="Arial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024" indent="-979626" algn="l" defTabSz="1567397" rtl="0" eaLnBrk="1" latinLnBrk="0" hangingPunct="1">
        <a:spcBef>
          <a:spcPct val="20000"/>
        </a:spcBef>
        <a:buFont typeface="Arial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500" indent="-783699" algn="l" defTabSz="1567397" rtl="0" eaLnBrk="1" latinLnBrk="0" hangingPunct="1">
        <a:spcBef>
          <a:spcPct val="20000"/>
        </a:spcBef>
        <a:buFont typeface="Arial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5485897" indent="-783699" algn="l" defTabSz="1567397" rtl="0" eaLnBrk="1" latinLnBrk="0" hangingPunct="1">
        <a:spcBef>
          <a:spcPct val="20000"/>
        </a:spcBef>
        <a:buFont typeface="Arial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295" indent="-783699" algn="l" defTabSz="1567397" rtl="0" eaLnBrk="1" latinLnBrk="0" hangingPunct="1">
        <a:spcBef>
          <a:spcPct val="20000"/>
        </a:spcBef>
        <a:buFont typeface="Arial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620692" indent="-783699" algn="l" defTabSz="1567397" rtl="0" eaLnBrk="1" latinLnBrk="0" hangingPunct="1">
        <a:spcBef>
          <a:spcPct val="20000"/>
        </a:spcBef>
        <a:buFont typeface="Arial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093" indent="-783699" algn="l" defTabSz="1567397" rtl="0" eaLnBrk="1" latinLnBrk="0" hangingPunct="1">
        <a:spcBef>
          <a:spcPct val="20000"/>
        </a:spcBef>
        <a:buFont typeface="Arial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5493" indent="-783699" algn="l" defTabSz="1567397" rtl="0" eaLnBrk="1" latinLnBrk="0" hangingPunct="1">
        <a:spcBef>
          <a:spcPct val="20000"/>
        </a:spcBef>
        <a:buFont typeface="Arial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2888" indent="-783699" algn="l" defTabSz="1567397" rtl="0" eaLnBrk="1" latinLnBrk="0" hangingPunct="1">
        <a:spcBef>
          <a:spcPct val="20000"/>
        </a:spcBef>
        <a:buFont typeface="Arial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397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397" algn="l" defTabSz="1567397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798" algn="l" defTabSz="1567397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196" algn="l" defTabSz="1567397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69596" algn="l" defTabSz="1567397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6994" algn="l" defTabSz="1567397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4391" algn="l" defTabSz="1567397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1792" algn="l" defTabSz="1567397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39189" algn="l" defTabSz="1567397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9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83254" y="1251214"/>
            <a:ext cx="30028771" cy="2798634"/>
          </a:xfrm>
          <a:prstGeom prst="rect">
            <a:avLst/>
          </a:prstGeom>
          <a:noFill/>
        </p:spPr>
        <p:txBody>
          <a:bodyPr wrap="square" lIns="281349" tIns="140676" rIns="281349" bIns="140676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300" b="1" dirty="0"/>
              <a:t>Team No: 10</a:t>
            </a:r>
          </a:p>
          <a:p>
            <a:pPr algn="ctr">
              <a:lnSpc>
                <a:spcPct val="130000"/>
              </a:lnSpc>
            </a:pPr>
            <a:r>
              <a:rPr lang="en-US" sz="4300" b="1" dirty="0"/>
              <a:t>Gabriel </a:t>
            </a:r>
            <a:r>
              <a:rPr lang="en-US" sz="4300" b="1" dirty="0" err="1"/>
              <a:t>Diez</a:t>
            </a:r>
            <a:r>
              <a:rPr lang="en-US" sz="4300" b="1" dirty="0"/>
              <a:t>, Matthew </a:t>
            </a:r>
            <a:r>
              <a:rPr lang="en-US" sz="4300" b="1" dirty="0" err="1"/>
              <a:t>Gerstenblitt</a:t>
            </a:r>
            <a:r>
              <a:rPr lang="en-US" sz="4300" b="1" dirty="0"/>
              <a:t>, Enrique Gonzalez, Patrick Howard, </a:t>
            </a:r>
          </a:p>
          <a:p>
            <a:pPr algn="ctr">
              <a:lnSpc>
                <a:spcPct val="130000"/>
              </a:lnSpc>
            </a:pPr>
            <a:r>
              <a:rPr lang="en-US" sz="4300" b="1" dirty="0"/>
              <a:t>Alberto Machado, Derek Morin, Maria </a:t>
            </a:r>
            <a:r>
              <a:rPr lang="en-US" sz="4300" b="1" dirty="0" err="1"/>
              <a:t>Vetencourt</a:t>
            </a:r>
            <a:endParaRPr lang="en-US" sz="4300" b="1" dirty="0"/>
          </a:p>
        </p:txBody>
      </p:sp>
      <p:pic>
        <p:nvPicPr>
          <p:cNvPr id="1028" name="Picture 4" descr="https://www.eng.fsu.edu/cms/images/logos/coe-se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727" y="235003"/>
            <a:ext cx="3546032" cy="354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83254" y="113842"/>
            <a:ext cx="30065747" cy="1607539"/>
          </a:xfrm>
          <a:prstGeom prst="rect">
            <a:avLst/>
          </a:prstGeom>
          <a:noFill/>
        </p:spPr>
        <p:txBody>
          <a:bodyPr wrap="square" lIns="281349" tIns="140676" rIns="281349" bIns="140676" rtlCol="0">
            <a:spAutoFit/>
          </a:bodyPr>
          <a:lstStyle/>
          <a:p>
            <a:pPr algn="ctr"/>
            <a:r>
              <a:rPr lang="en-US" sz="8600" b="1" dirty="0"/>
              <a:t>Semi-Autonomous Oil Palm Fruit Harvesting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583251" y="113842"/>
            <a:ext cx="3" cy="2183175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83250" y="3871080"/>
            <a:ext cx="31424924" cy="945819"/>
          </a:xfrm>
          <a:prstGeom prst="rect">
            <a:avLst/>
          </a:prstGeom>
          <a:noFill/>
        </p:spPr>
        <p:txBody>
          <a:bodyPr wrap="square" lIns="281349" tIns="140676" rIns="281349" bIns="140676" rtlCol="0">
            <a:spAutoFit/>
          </a:bodyPr>
          <a:lstStyle/>
          <a:p>
            <a:pPr algn="ctr"/>
            <a:r>
              <a:rPr lang="en-US" sz="4300" b="1" dirty="0"/>
              <a:t>Aim: To develop an electromechanical device that can safely and easily harvest ripe oil palm fruit.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50473" y="13726656"/>
            <a:ext cx="5616113" cy="1038152"/>
          </a:xfrm>
          <a:prstGeom prst="rect">
            <a:avLst/>
          </a:prstGeom>
          <a:noFill/>
        </p:spPr>
        <p:txBody>
          <a:bodyPr wrap="none" lIns="281349" tIns="140676" rIns="281349" bIns="140676" rtlCol="0">
            <a:spAutoFit/>
          </a:bodyPr>
          <a:lstStyle/>
          <a:p>
            <a:r>
              <a:rPr lang="en-US" sz="4900" b="1" dirty="0"/>
              <a:t>Technical Approach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715182" y="16853932"/>
            <a:ext cx="7294843" cy="1038152"/>
          </a:xfrm>
          <a:prstGeom prst="rect">
            <a:avLst/>
          </a:prstGeom>
          <a:noFill/>
        </p:spPr>
        <p:txBody>
          <a:bodyPr wrap="none" lIns="281349" tIns="140676" rIns="281349" bIns="140676" rtlCol="0">
            <a:spAutoFit/>
          </a:bodyPr>
          <a:lstStyle/>
          <a:p>
            <a:r>
              <a:rPr lang="en-US" sz="4900" b="1" dirty="0"/>
              <a:t>Future Recommendations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33397" y="5035830"/>
            <a:ext cx="7180196" cy="1038152"/>
          </a:xfrm>
          <a:prstGeom prst="rect">
            <a:avLst/>
          </a:prstGeom>
          <a:noFill/>
        </p:spPr>
        <p:txBody>
          <a:bodyPr wrap="none" lIns="281349" tIns="140676" rIns="281349" bIns="140676" rtlCol="0">
            <a:spAutoFit/>
          </a:bodyPr>
          <a:lstStyle/>
          <a:p>
            <a:r>
              <a:rPr lang="en-US" sz="4900" b="1" dirty="0"/>
              <a:t>Introduction/Background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1649226" y="3860876"/>
            <a:ext cx="2992581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612025" y="113842"/>
            <a:ext cx="0" cy="2183175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uadroTexto 26"/>
          <p:cNvSpPr txBox="1"/>
          <p:nvPr/>
        </p:nvSpPr>
        <p:spPr>
          <a:xfrm>
            <a:off x="2440849" y="5932506"/>
            <a:ext cx="8486902" cy="7471319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81349" tIns="140676" rIns="281349" bIns="140676" rtlCol="0">
            <a:noAutofit/>
          </a:bodyPr>
          <a:lstStyle>
            <a:defPPr>
              <a:defRPr lang="en-US"/>
            </a:defPPr>
            <a:lvl1pPr marL="0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7822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5644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466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51288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39110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26932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754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02576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4300" b="1" dirty="0">
                <a:latin typeface="+mj-lt"/>
                <a:cs typeface="Arial" panose="020B0604020202020204" pitchFamily="34" charset="0"/>
              </a:rPr>
              <a:t>Palm Oil Harvesting: </a:t>
            </a:r>
          </a:p>
          <a:p>
            <a:pPr marL="879218" indent="-879218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cs typeface="Arial" panose="020B0604020202020204" pitchFamily="34" charset="0"/>
              </a:rPr>
              <a:t>Produces 3.7 metric tons per hectare annually</a:t>
            </a:r>
          </a:p>
          <a:p>
            <a:pPr marL="879218" indent="-879218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cs typeface="Arial" panose="020B0604020202020204" pitchFamily="34" charset="0"/>
              </a:rPr>
              <a:t>36% of oil produced globally</a:t>
            </a:r>
          </a:p>
          <a:p>
            <a:pPr marL="2687875" lvl="1" indent="-879218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cs typeface="Arial" panose="020B0604020202020204" pitchFamily="34" charset="0"/>
              </a:rPr>
              <a:t>5% of all oil crop farm land</a:t>
            </a:r>
          </a:p>
          <a:p>
            <a:pPr marL="879218" indent="-879218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cs typeface="Arial" panose="020B0604020202020204" pitchFamily="34" charset="0"/>
              </a:rPr>
              <a:t>Fruit bunches suspended 12 meters above the ground</a:t>
            </a:r>
          </a:p>
          <a:p>
            <a:pPr marL="879218" indent="-879218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cs typeface="Arial" panose="020B0604020202020204" pitchFamily="34" charset="0"/>
              </a:rPr>
              <a:t>Workers  ascend trees and manually cut fruit bunches</a:t>
            </a:r>
          </a:p>
          <a:p>
            <a:pPr marL="879218" indent="-879218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cs typeface="Arial" panose="020B0604020202020204" pitchFamily="34" charset="0"/>
              </a:rPr>
              <a:t>Dangerous working conditions</a:t>
            </a:r>
          </a:p>
          <a:p>
            <a:pPr marL="879218" indent="-879218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4300" dirty="0">
              <a:cs typeface="Arial" panose="020B0604020202020204" pitchFamily="34" charset="0"/>
            </a:endParaRPr>
          </a:p>
          <a:p>
            <a:pPr marL="879218" indent="-879218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4300" dirty="0">
              <a:cs typeface="Arial" panose="020B0604020202020204" pitchFamily="34" charset="0"/>
            </a:endParaRPr>
          </a:p>
        </p:txBody>
      </p:sp>
      <p:sp>
        <p:nvSpPr>
          <p:cNvPr id="29" name="CuadroTexto 16"/>
          <p:cNvSpPr txBox="1"/>
          <p:nvPr/>
        </p:nvSpPr>
        <p:spPr>
          <a:xfrm>
            <a:off x="19793327" y="14262195"/>
            <a:ext cx="10943836" cy="2269258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81349" tIns="140676" rIns="281349" bIns="140676" rtlCol="0">
            <a:spAutoFit/>
          </a:bodyPr>
          <a:lstStyle/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Inexpensive cart design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Robot improves harvesting safety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Wheels and handles allow easy mobility </a:t>
            </a:r>
          </a:p>
        </p:txBody>
      </p:sp>
      <p:sp>
        <p:nvSpPr>
          <p:cNvPr id="30" name="CuadroTexto 16"/>
          <p:cNvSpPr txBox="1"/>
          <p:nvPr/>
        </p:nvSpPr>
        <p:spPr>
          <a:xfrm>
            <a:off x="2424026" y="14557481"/>
            <a:ext cx="8553636" cy="6901296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81349" tIns="140676" rIns="281349" bIns="140676" rtlCol="0">
            <a:spAutoFit/>
          </a:bodyPr>
          <a:lstStyle/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Met with sponsor to determine requirements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Created house of quality to quantify requirements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Examined existing processes and tools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Started developing design concepts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Devised cart design inspired by wheelbarrows and </a:t>
            </a:r>
            <a:r>
              <a:rPr lang="en-US" altLang="en-US" sz="4300" dirty="0" err="1">
                <a:latin typeface="+mj-lt"/>
                <a:cs typeface="Arial" panose="020B0604020202020204" pitchFamily="34" charset="0"/>
              </a:rPr>
              <a:t>rickshas</a:t>
            </a:r>
            <a:r>
              <a:rPr lang="en-US" altLang="en-US" sz="4300" dirty="0">
                <a:latin typeface="+mj-lt"/>
                <a:cs typeface="Arial" panose="020B0604020202020204" pitchFamily="34" charset="0"/>
              </a:rPr>
              <a:t> </a:t>
            </a:r>
            <a:endParaRPr lang="en-US" altLang="en-US" sz="3700" dirty="0"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103269" y="14387029"/>
            <a:ext cx="8452469" cy="4793519"/>
            <a:chOff x="6695380" y="2132959"/>
            <a:chExt cx="2844798" cy="186999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95380" y="2132959"/>
              <a:ext cx="2822366" cy="1858551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6878308" y="2160232"/>
              <a:ext cx="822678" cy="552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300" b="1" dirty="0"/>
                <a:t>Cutter Box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7334037" y="2458076"/>
              <a:ext cx="442445" cy="235444"/>
            </a:xfrm>
            <a:prstGeom prst="straightConnector1">
              <a:avLst/>
            </a:prstGeom>
            <a:ln w="508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8305039" y="3708789"/>
              <a:ext cx="1235139" cy="294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300" b="1" dirty="0"/>
                <a:t>Electronics box</a:t>
              </a: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V="1">
              <a:off x="8898660" y="3386072"/>
              <a:ext cx="124132" cy="376310"/>
            </a:xfrm>
            <a:prstGeom prst="straightConnector1">
              <a:avLst/>
            </a:prstGeom>
            <a:ln w="508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12535375" y="4838387"/>
            <a:ext cx="7847663" cy="9455862"/>
            <a:chOff x="5197002" y="1678783"/>
            <a:chExt cx="2397897" cy="3348951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644" b="99571" l="19945" r="89197">
                          <a14:backgroundMark x1="64266" y1="13305" x2="66205" y2="42918"/>
                          <a14:backgroundMark x1="70083" y1="69742" x2="72299" y2="31974"/>
                          <a14:backgroundMark x1="52078" y1="27682" x2="55679" y2="56652"/>
                          <a14:backgroundMark x1="27147" y1="18026" x2="24654" y2="572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53" r="10258"/>
            <a:stretch/>
          </p:blipFill>
          <p:spPr>
            <a:xfrm>
              <a:off x="5451651" y="1678783"/>
              <a:ext cx="1800225" cy="3348951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6005023" y="3543344"/>
              <a:ext cx="1589876" cy="26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300" b="1" dirty="0"/>
                <a:t>Telescoping Pole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H="1" flipV="1">
              <a:off x="6058965" y="3310536"/>
              <a:ext cx="323721" cy="236446"/>
            </a:xfrm>
            <a:prstGeom prst="straightConnector1">
              <a:avLst/>
            </a:prstGeom>
            <a:ln w="508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242582" y="4064897"/>
              <a:ext cx="491127" cy="26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300" b="1" dirty="0"/>
                <a:t>Cart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>
              <a:off x="6111974" y="4297961"/>
              <a:ext cx="225580" cy="220331"/>
            </a:xfrm>
            <a:prstGeom prst="straightConnector1">
              <a:avLst/>
            </a:prstGeom>
            <a:ln w="508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197002" y="2231855"/>
              <a:ext cx="605770" cy="26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300" b="1" dirty="0"/>
                <a:t>Ring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5429274" y="2111014"/>
              <a:ext cx="214252" cy="169656"/>
            </a:xfrm>
            <a:prstGeom prst="straightConnector1">
              <a:avLst/>
            </a:prstGeom>
            <a:ln w="508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19625736" y="5010722"/>
            <a:ext cx="4750172" cy="1038152"/>
          </a:xfrm>
          <a:prstGeom prst="rect">
            <a:avLst/>
          </a:prstGeom>
          <a:noFill/>
        </p:spPr>
        <p:txBody>
          <a:bodyPr wrap="none" lIns="281349" tIns="140676" rIns="281349" bIns="140676" rtlCol="0">
            <a:spAutoFit/>
          </a:bodyPr>
          <a:lstStyle/>
          <a:p>
            <a:r>
              <a:rPr lang="en-US" sz="4900" b="1" dirty="0"/>
              <a:t>Analyses/Safety</a:t>
            </a:r>
          </a:p>
        </p:txBody>
      </p:sp>
      <p:sp>
        <p:nvSpPr>
          <p:cNvPr id="44" name="CuadroTexto 26"/>
          <p:cNvSpPr txBox="1"/>
          <p:nvPr/>
        </p:nvSpPr>
        <p:spPr>
          <a:xfrm>
            <a:off x="19844112" y="5933481"/>
            <a:ext cx="10909312" cy="7470343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81349" tIns="140676" rIns="281349" bIns="140676" rtlCol="0">
            <a:noAutofit/>
          </a:bodyPr>
          <a:lstStyle>
            <a:defPPr>
              <a:defRPr lang="en-US"/>
            </a:defPPr>
            <a:lvl1pPr marL="0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7822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5644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466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51288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39110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26932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754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02576" algn="l" defTabSz="1175644" rtl="0" eaLnBrk="1" latinLnBrk="0" hangingPunct="1"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4300" b="1" dirty="0">
                <a:cs typeface="Arial" panose="020B0604020202020204" pitchFamily="34" charset="0"/>
              </a:rPr>
              <a:t>Analyses: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cs typeface="Arial" panose="020B0604020202020204" pitchFamily="34" charset="0"/>
              </a:rPr>
              <a:t>Finite element analysis</a:t>
            </a:r>
          </a:p>
          <a:p>
            <a:pPr marL="2094929" lvl="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cs typeface="Arial" panose="020B0604020202020204" pitchFamily="34" charset="0"/>
              </a:rPr>
              <a:t>Proved that poles were stable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cs typeface="Arial" panose="020B0604020202020204" pitchFamily="34" charset="0"/>
              </a:rPr>
              <a:t>Tested electromechanical components</a:t>
            </a:r>
          </a:p>
          <a:p>
            <a:pPr marL="2094929" lvl="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cs typeface="Arial" panose="020B0604020202020204" pitchFamily="34" charset="0"/>
              </a:rPr>
              <a:t>Proved concept was feasible</a:t>
            </a:r>
          </a:p>
          <a:p>
            <a:pPr>
              <a:spcBef>
                <a:spcPct val="0"/>
              </a:spcBef>
              <a:defRPr/>
            </a:pPr>
            <a:r>
              <a:rPr lang="en-US" altLang="en-US" sz="4300" dirty="0">
                <a:cs typeface="Arial" panose="020B0604020202020204" pitchFamily="34" charset="0"/>
              </a:rPr>
              <a:t/>
            </a:r>
            <a:br>
              <a:rPr lang="en-US" altLang="en-US" sz="4300" dirty="0">
                <a:cs typeface="Arial" panose="020B0604020202020204" pitchFamily="34" charset="0"/>
              </a:rPr>
            </a:br>
            <a:r>
              <a:rPr lang="en-US" altLang="en-US" sz="4300" b="1" dirty="0">
                <a:cs typeface="Arial" panose="020B0604020202020204" pitchFamily="34" charset="0"/>
              </a:rPr>
              <a:t>Safety: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300" dirty="0">
                <a:cs typeface="Arial" panose="020B0604020202020204" pitchFamily="34" charset="0"/>
              </a:rPr>
              <a:t>Electronic winch assists in raising and lowering poles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cs typeface="Arial" panose="020B0604020202020204" pitchFamily="34" charset="0"/>
              </a:rPr>
              <a:t>Remote control allows user to work from a safe distance</a:t>
            </a:r>
          </a:p>
          <a:p>
            <a:pPr marL="879218" indent="-879218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4300" b="1" dirty="0">
              <a:cs typeface="Arial" panose="020B0604020202020204" pitchFamily="34" charset="0"/>
            </a:endParaRPr>
          </a:p>
          <a:p>
            <a:pPr marL="879218" indent="-879218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4300" b="1" dirty="0"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664742" y="13427907"/>
            <a:ext cx="3657180" cy="1038152"/>
          </a:xfrm>
          <a:prstGeom prst="rect">
            <a:avLst/>
          </a:prstGeom>
          <a:noFill/>
        </p:spPr>
        <p:txBody>
          <a:bodyPr wrap="none" lIns="281349" tIns="140676" rIns="281349" bIns="140676" rtlCol="0">
            <a:spAutoFit/>
          </a:bodyPr>
          <a:lstStyle/>
          <a:p>
            <a:r>
              <a:rPr lang="en-US" sz="4900" b="1" dirty="0"/>
              <a:t>Conclusions</a:t>
            </a:r>
          </a:p>
        </p:txBody>
      </p:sp>
      <p:sp>
        <p:nvSpPr>
          <p:cNvPr id="46" name="CuadroTexto 16"/>
          <p:cNvSpPr txBox="1"/>
          <p:nvPr/>
        </p:nvSpPr>
        <p:spPr>
          <a:xfrm>
            <a:off x="19860539" y="17679351"/>
            <a:ext cx="10943836" cy="3779425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81349" tIns="140676" rIns="281349" bIns="140676" rtlCol="0">
            <a:noAutofit/>
          </a:bodyPr>
          <a:lstStyle/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Use lightweight materials throughout entire design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Decrease pole length</a:t>
            </a:r>
          </a:p>
          <a:p>
            <a:pPr marL="2094929" lvl="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Increase portability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4300" dirty="0">
                <a:latin typeface="+mj-lt"/>
                <a:cs typeface="Arial" panose="020B0604020202020204" pitchFamily="34" charset="0"/>
              </a:rPr>
              <a:t>Add retractable stabilizers to cart</a:t>
            </a: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4300" dirty="0">
              <a:latin typeface="+mj-lt"/>
              <a:cs typeface="Arial" panose="020B0604020202020204" pitchFamily="34" charset="0"/>
            </a:endParaRPr>
          </a:p>
          <a:p>
            <a:pPr lvl="1">
              <a:spcBef>
                <a:spcPct val="0"/>
              </a:spcBef>
              <a:defRPr/>
            </a:pPr>
            <a:endParaRPr lang="en-US" altLang="en-US" sz="4300" dirty="0">
              <a:latin typeface="+mj-lt"/>
              <a:cs typeface="Arial" panose="020B0604020202020204" pitchFamily="34" charset="0"/>
            </a:endParaRP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4300" dirty="0">
              <a:latin typeface="+mj-lt"/>
              <a:cs typeface="Arial" panose="020B0604020202020204" pitchFamily="34" charset="0"/>
            </a:endParaRPr>
          </a:p>
          <a:p>
            <a:pPr marL="527531" indent="-52753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4300" dirty="0"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1583254" y="21945600"/>
            <a:ext cx="3002877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1583250" y="113842"/>
            <a:ext cx="3002877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35242" y1="29487" x2="35242" y2="53846"/>
                        <a14:foregroundMark x1="46256" y1="59615" x2="45815" y2="29487"/>
                        <a14:foregroundMark x1="48899" y1="28846" x2="57269" y2="53205"/>
                        <a14:foregroundMark x1="60352" y1="55128" x2="67401" y2="26282"/>
                        <a14:foregroundMark x1="69604" y1="29487" x2="90308" y2="32051"/>
                        <a14:foregroundMark x1="72687" y1="46154" x2="72687" y2="55128"/>
                        <a14:foregroundMark x1="72687" y1="55128" x2="88106" y2="55128"/>
                        <a14:foregroundMark x1="42731" y1="16026" x2="17181" y2="13462"/>
                        <a14:foregroundMark x1="8370" y1="30769" x2="23348" y2="71154"/>
                        <a14:foregroundMark x1="29515" y1="80769" x2="54185" y2="74359"/>
                        <a14:foregroundMark x1="53744" y1="76282" x2="37004" y2="84615"/>
                        <a14:backgroundMark x1="67401" y1="25641" x2="67841" y2="25641"/>
                        <a14:backgroundMark x1="67841" y1="27564" x2="66520" y2="27564"/>
                        <a14:backgroundMark x1="48899" y1="27564" x2="49339" y2="275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3631" y="403128"/>
            <a:ext cx="4625370" cy="317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9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354</Words>
  <Application>Microsoft Office PowerPoint</Application>
  <PresentationFormat>Custom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Nikhil Gupta</dc:creator>
  <cp:lastModifiedBy>gerstma</cp:lastModifiedBy>
  <cp:revision>25</cp:revision>
  <dcterms:created xsi:type="dcterms:W3CDTF">2015-04-01T23:41:20Z</dcterms:created>
  <dcterms:modified xsi:type="dcterms:W3CDTF">2016-04-06T14:56:15Z</dcterms:modified>
</cp:coreProperties>
</file>