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2" r:id="rId3"/>
    <p:sldId id="264" r:id="rId4"/>
    <p:sldId id="265" r:id="rId5"/>
    <p:sldId id="266" r:id="rId6"/>
    <p:sldId id="267" r:id="rId7"/>
    <p:sldId id="268" r:id="rId8"/>
    <p:sldId id="269" r:id="rId9"/>
    <p:sldId id="270" r:id="rId10"/>
    <p:sldId id="271" r:id="rId11"/>
    <p:sldId id="272" r:id="rId12"/>
    <p:sldId id="263" r:id="rId13"/>
    <p:sldId id="287" r:id="rId14"/>
    <p:sldId id="261" r:id="rId15"/>
    <p:sldId id="259" r:id="rId16"/>
    <p:sldId id="260" r:id="rId17"/>
    <p:sldId id="273" r:id="rId18"/>
    <p:sldId id="274" r:id="rId19"/>
    <p:sldId id="280" r:id="rId20"/>
    <p:sldId id="275" r:id="rId21"/>
    <p:sldId id="278" r:id="rId22"/>
    <p:sldId id="276" r:id="rId23"/>
    <p:sldId id="281" r:id="rId24"/>
    <p:sldId id="282" r:id="rId25"/>
    <p:sldId id="279" r:id="rId26"/>
    <p:sldId id="277"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E" id="{41175E2E-DEDD-4F2F-B858-3E6B3D4A3605}">
          <p14:sldIdLst>
            <p14:sldId id="256"/>
            <p14:sldId id="262"/>
            <p14:sldId id="264"/>
            <p14:sldId id="265"/>
            <p14:sldId id="266"/>
            <p14:sldId id="267"/>
            <p14:sldId id="268"/>
            <p14:sldId id="269"/>
            <p14:sldId id="270"/>
            <p14:sldId id="271"/>
            <p14:sldId id="272"/>
            <p14:sldId id="263"/>
            <p14:sldId id="287"/>
          </p14:sldIdLst>
        </p14:section>
        <p14:section name="Design Section" id="{FAEE9062-6242-4D32-ADD5-092BE02A90A6}">
          <p14:sldIdLst>
            <p14:sldId id="261"/>
            <p14:sldId id="259"/>
            <p14:sldId id="260"/>
            <p14:sldId id="273"/>
            <p14:sldId id="274"/>
            <p14:sldId id="280"/>
            <p14:sldId id="275"/>
            <p14:sldId id="278"/>
            <p14:sldId id="276"/>
            <p14:sldId id="281"/>
            <p14:sldId id="282"/>
            <p14:sldId id="279"/>
            <p14:sldId id="277"/>
            <p14:sldId id="283"/>
            <p14:sldId id="284"/>
            <p14:sldId id="285"/>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8" autoAdjust="0"/>
    <p:restoredTop sz="80197" autoAdjust="0"/>
  </p:normalViewPr>
  <p:slideViewPr>
    <p:cSldViewPr snapToGrid="0">
      <p:cViewPr varScale="1">
        <p:scale>
          <a:sx n="77" d="100"/>
          <a:sy n="77" d="100"/>
        </p:scale>
        <p:origin x="9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3DDE6-C67C-4778-9205-D104E3674745}" type="datetimeFigureOut">
              <a:rPr lang="en-US" smtClean="0"/>
              <a:t>11/23/2015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69C67-81AC-4FCF-A000-73BA08AAAD02}" type="slidenum">
              <a:rPr lang="en-US" smtClean="0"/>
              <a:t>‹#›</a:t>
            </a:fld>
            <a:endParaRPr lang="en-US"/>
          </a:p>
        </p:txBody>
      </p:sp>
    </p:spTree>
    <p:extLst>
      <p:ext uri="{BB962C8B-B14F-4D97-AF65-F5344CB8AC3E}">
        <p14:creationId xmlns:p14="http://schemas.microsoft.com/office/powerpoint/2010/main" val="1979331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2</a:t>
            </a:fld>
            <a:endParaRPr lang="en-US" dirty="0"/>
          </a:p>
        </p:txBody>
      </p:sp>
    </p:spTree>
    <p:extLst>
      <p:ext uri="{BB962C8B-B14F-4D97-AF65-F5344CB8AC3E}">
        <p14:creationId xmlns:p14="http://schemas.microsoft.com/office/powerpoint/2010/main" val="137040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21</a:t>
            </a:fld>
            <a:endParaRPr lang="en-US"/>
          </a:p>
        </p:txBody>
      </p:sp>
    </p:spTree>
    <p:extLst>
      <p:ext uri="{BB962C8B-B14F-4D97-AF65-F5344CB8AC3E}">
        <p14:creationId xmlns:p14="http://schemas.microsoft.com/office/powerpoint/2010/main" val="294827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cutting mechanism will consist of a saw on a platform that traverses around the circumference of the ring. The raw sits on a second platform that is then connected to a lead screw and two guide shafts which control its forward and backward translation, allowing it to cut fruit off of trees of varying diameter. On top of the second platform there is a box that houses the DC motor that controls the chainsaw in addition to the stepper motor that controls the pitch of the saw. In other words there are four motors that control three degrees of freedom: forward/backward, pitch, and side to side.</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23</a:t>
            </a:fld>
            <a:endParaRPr lang="en-US"/>
          </a:p>
        </p:txBody>
      </p:sp>
    </p:spTree>
    <p:extLst>
      <p:ext uri="{BB962C8B-B14F-4D97-AF65-F5344CB8AC3E}">
        <p14:creationId xmlns:p14="http://schemas.microsoft.com/office/powerpoint/2010/main" val="42155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electronics</a:t>
            </a:r>
            <a:r>
              <a:rPr lang="en-US" baseline="0" dirty="0" smtClean="0"/>
              <a:t> of the cutter are housed in this box behind it which also behaves as a counterweight, preventing the roller from applying an excessive torsional load on the ring. The electronics that are used to control the cutter are blah </a:t>
            </a:r>
            <a:r>
              <a:rPr lang="en-US" baseline="0" dirty="0" err="1" smtClean="0"/>
              <a:t>blah</a:t>
            </a:r>
            <a:r>
              <a:rPr lang="en-US" baseline="0" dirty="0" smtClean="0"/>
              <a:t> </a:t>
            </a:r>
            <a:r>
              <a:rPr lang="en-US" baseline="0" dirty="0" err="1" smtClean="0"/>
              <a:t>blah</a:t>
            </a:r>
            <a:r>
              <a:rPr lang="en-US" baseline="0" dirty="0" smtClean="0"/>
              <a:t> and this this this and that that that.</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24</a:t>
            </a:fld>
            <a:endParaRPr lang="en-US"/>
          </a:p>
        </p:txBody>
      </p:sp>
    </p:spTree>
    <p:extLst>
      <p:ext uri="{BB962C8B-B14F-4D97-AF65-F5344CB8AC3E}">
        <p14:creationId xmlns:p14="http://schemas.microsoft.com/office/powerpoint/2010/main" val="221481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decided to approach this project from the top down since the ring is not only the most complex, it’s also the most important. After designing the ring and cutter and looking for different parts we found that in order to get it to work properly and meet all design requirements it would make up the majority of our budget. Therefore, in order to leave some room in our budget for unexpected failures we have decided to concentrate the majority of the prototype assembly on the cutting and traversing mechanism, but still design the pole and base for following years to build off of.</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27</a:t>
            </a:fld>
            <a:endParaRPr lang="en-US"/>
          </a:p>
        </p:txBody>
      </p:sp>
    </p:spTree>
    <p:extLst>
      <p:ext uri="{BB962C8B-B14F-4D97-AF65-F5344CB8AC3E}">
        <p14:creationId xmlns:p14="http://schemas.microsoft.com/office/powerpoint/2010/main" val="133048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how the ropes are tied. None of the components touches the tree. The stand is only placed on the ground without harming the environment. Since the electronic components use a battery as the source, it does not emit any hazardous elements. The only component that has contact with the tree is the blade which is covered for safety. </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28</a:t>
            </a:fld>
            <a:endParaRPr lang="en-US"/>
          </a:p>
        </p:txBody>
      </p:sp>
    </p:spTree>
    <p:extLst>
      <p:ext uri="{BB962C8B-B14F-4D97-AF65-F5344CB8AC3E}">
        <p14:creationId xmlns:p14="http://schemas.microsoft.com/office/powerpoint/2010/main" val="266848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Stakeholders</a:t>
            </a:r>
            <a:r>
              <a:rPr lang="en-US" baseline="0" dirty="0" smtClean="0"/>
              <a:t> include…</a:t>
            </a:r>
          </a:p>
          <a:p>
            <a:r>
              <a:rPr lang="en-US" baseline="0" dirty="0" smtClean="0"/>
              <a:t>Dr. Okoli, our sponsor</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3</a:t>
            </a:fld>
            <a:endParaRPr lang="en-US" dirty="0"/>
          </a:p>
        </p:txBody>
      </p:sp>
    </p:spTree>
    <p:extLst>
      <p:ext uri="{BB962C8B-B14F-4D97-AF65-F5344CB8AC3E}">
        <p14:creationId xmlns:p14="http://schemas.microsoft.com/office/powerpoint/2010/main" val="325507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previous phase report we proposed three design concepts. In this selected design we borrowed ideas from two of them: the pole pruner and the tree climber.</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14</a:t>
            </a:fld>
            <a:endParaRPr lang="en-US"/>
          </a:p>
        </p:txBody>
      </p:sp>
    </p:spTree>
    <p:extLst>
      <p:ext uri="{BB962C8B-B14F-4D97-AF65-F5344CB8AC3E}">
        <p14:creationId xmlns:p14="http://schemas.microsoft.com/office/powerpoint/2010/main" val="24112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recall, the pole pruner was a</a:t>
            </a:r>
            <a:r>
              <a:rPr lang="en-US" baseline="0" dirty="0" smtClean="0"/>
              <a:t> modification to an existing landscaping tool. It utilized light weight material for its pole to be able to be hand held and reach 40-feet. It also was equipped with a wireless camera so that the operator may have a better view of the fruit they are cutting. </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15</a:t>
            </a:fld>
            <a:endParaRPr lang="en-US" dirty="0"/>
          </a:p>
        </p:txBody>
      </p:sp>
    </p:spTree>
    <p:extLst>
      <p:ext uri="{BB962C8B-B14F-4D97-AF65-F5344CB8AC3E}">
        <p14:creationId xmlns:p14="http://schemas.microsoft.com/office/powerpoint/2010/main" val="224002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just a visual representation of the extended pole pruner, as you can see it is gas operated, it has a telescoping pole to extend to the fruit and a chainsaw equipped with a camera that can be viewed by the operator on the ground</a:t>
            </a:r>
            <a:endParaRPr lang="en-US" dirty="0" smtClean="0"/>
          </a:p>
        </p:txBody>
      </p:sp>
      <p:sp>
        <p:nvSpPr>
          <p:cNvPr id="4" name="Slide Number Placeholder 3"/>
          <p:cNvSpPr>
            <a:spLocks noGrp="1"/>
          </p:cNvSpPr>
          <p:nvPr>
            <p:ph type="sldNum" sz="quarter" idx="10"/>
          </p:nvPr>
        </p:nvSpPr>
        <p:spPr/>
        <p:txBody>
          <a:bodyPr/>
          <a:lstStyle/>
          <a:p>
            <a:fld id="{AAFB9691-E002-4A70-B758-80F5DAEF755E}" type="slidenum">
              <a:rPr lang="en-US" smtClean="0"/>
              <a:t>16</a:t>
            </a:fld>
            <a:endParaRPr lang="en-US" dirty="0"/>
          </a:p>
        </p:txBody>
      </p:sp>
    </p:spTree>
    <p:extLst>
      <p:ext uri="{BB962C8B-B14F-4D97-AF65-F5344CB8AC3E}">
        <p14:creationId xmlns:p14="http://schemas.microsoft.com/office/powerpoint/2010/main" val="1233926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problems with this design were that because of the weight of the chainsaw the 40-foot pole would likely have deflected too much to be usable. Additionally, since it is essentially a chainsaw attached 40-feet away from the operator, if they were to trip it would endanger the lives of people up to 40-feet away from them.</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17</a:t>
            </a:fld>
            <a:endParaRPr lang="en-US"/>
          </a:p>
        </p:txBody>
      </p:sp>
    </p:spTree>
    <p:extLst>
      <p:ext uri="{BB962C8B-B14F-4D97-AF65-F5344CB8AC3E}">
        <p14:creationId xmlns:p14="http://schemas.microsoft.com/office/powerpoint/2010/main" val="325766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tree climber</a:t>
            </a:r>
            <a:r>
              <a:rPr lang="en-US" baseline="0" dirty="0" smtClean="0"/>
              <a:t> was based on 2012’s “King Climber” design. This would climb by gripping the tree, holding the grip, pivoting upward, gripping again and repeating the process. Once it was at the top it had a circular ring that the cutter would traverse around and cut the palm fruit down from.</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18</a:t>
            </a:fld>
            <a:endParaRPr lang="en-US"/>
          </a:p>
        </p:txBody>
      </p:sp>
    </p:spTree>
    <p:extLst>
      <p:ext uri="{BB962C8B-B14F-4D97-AF65-F5344CB8AC3E}">
        <p14:creationId xmlns:p14="http://schemas.microsoft.com/office/powerpoint/2010/main" val="43022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there were a few problems with this design. To begin with, getting a device that is actually capable of climbing a tree is a very ambitious undertaking and the team was not actually able to achieve their goal. Here at the STRIDE lab, Dr. Gupta and his colleagues have been working on designing a tree climber of their own and have yet to be successful, and they aren’t even trying to attach a heavy cutting mechanism to it. Because of this, even if it was able to climb all the way to the top, it lacked the sophistication to ensure that it will not fall down, making it an extreme hazard both to itself and the people operating it. Additionally as you can see, the ring did not have a 360 degree axis to the palm fruit, which really makes it an incomplete design. </a:t>
            </a:r>
          </a:p>
        </p:txBody>
      </p:sp>
      <p:sp>
        <p:nvSpPr>
          <p:cNvPr id="4" name="Slide Number Placeholder 3"/>
          <p:cNvSpPr>
            <a:spLocks noGrp="1"/>
          </p:cNvSpPr>
          <p:nvPr>
            <p:ph type="sldNum" sz="quarter" idx="10"/>
          </p:nvPr>
        </p:nvSpPr>
        <p:spPr/>
        <p:txBody>
          <a:bodyPr/>
          <a:lstStyle/>
          <a:p>
            <a:fld id="{46B69C67-81AC-4FCF-A000-73BA08AAAD02}" type="slidenum">
              <a:rPr lang="en-US" smtClean="0"/>
              <a:t>19</a:t>
            </a:fld>
            <a:endParaRPr lang="en-US"/>
          </a:p>
        </p:txBody>
      </p:sp>
    </p:spTree>
    <p:extLst>
      <p:ext uri="{BB962C8B-B14F-4D97-AF65-F5344CB8AC3E}">
        <p14:creationId xmlns:p14="http://schemas.microsoft.com/office/powerpoint/2010/main" val="70035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a:t>
            </a:r>
            <a:r>
              <a:rPr lang="en-US" baseline="0" dirty="0" smtClean="0"/>
              <a:t> our current design we decided to use the natural stability of the tree to assist in having the cutter go all the way up but without the complexity of an actual tree climbing robot. Additionally we borrowed from our own pole pruner idea by using a strong, lightweight pole to elevate the cutter in order to make it portable for the user.</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20</a:t>
            </a:fld>
            <a:endParaRPr lang="en-US"/>
          </a:p>
        </p:txBody>
      </p:sp>
    </p:spTree>
    <p:extLst>
      <p:ext uri="{BB962C8B-B14F-4D97-AF65-F5344CB8AC3E}">
        <p14:creationId xmlns:p14="http://schemas.microsoft.com/office/powerpoint/2010/main" val="259240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1CDF76-37E0-4500-BFDB-E1100F05349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4339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CDF76-37E0-4500-BFDB-E1100F05349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91921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CDF76-37E0-4500-BFDB-E1100F05349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90559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CDF76-37E0-4500-BFDB-E1100F05349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3062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1CDF76-37E0-4500-BFDB-E1100F05349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24321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1CDF76-37E0-4500-BFDB-E1100F053499}"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79422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1CDF76-37E0-4500-BFDB-E1100F053499}" type="datetimeFigureOut">
              <a:rPr lang="en-US" smtClean="0"/>
              <a:t>11/23/2015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2571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1CDF76-37E0-4500-BFDB-E1100F053499}" type="datetimeFigureOut">
              <a:rPr lang="en-US" smtClean="0"/>
              <a:t>11/23/2015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80449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CDF76-37E0-4500-BFDB-E1100F053499}" type="datetimeFigureOut">
              <a:rPr lang="en-US" smtClean="0"/>
              <a:t>11/23/2015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2786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CDF76-37E0-4500-BFDB-E1100F053499}"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59025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CDF76-37E0-4500-BFDB-E1100F053499}"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58578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CDF76-37E0-4500-BFDB-E1100F053499}" type="datetimeFigureOut">
              <a:rPr lang="en-US" smtClean="0"/>
              <a:t>11/23/2015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4D663-9EEF-4DAA-A847-67F8BC508AFF}" type="slidenum">
              <a:rPr lang="en-US" smtClean="0"/>
              <a:t>‹#›</a:t>
            </a:fld>
            <a:endParaRPr lang="en-US"/>
          </a:p>
        </p:txBody>
      </p:sp>
    </p:spTree>
    <p:extLst>
      <p:ext uri="{BB962C8B-B14F-4D97-AF65-F5344CB8AC3E}">
        <p14:creationId xmlns:p14="http://schemas.microsoft.com/office/powerpoint/2010/main" val="103028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umanfoodproject.com/wp-content/uploads/2013/02/palm-oil-fru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80503" y="87403"/>
            <a:ext cx="11430991" cy="2621507"/>
          </a:xfrm>
          <a:prstGeom prst="rect">
            <a:avLst/>
          </a:prstGeom>
          <a:noFill/>
        </p:spPr>
      </p:pic>
      <p:sp>
        <p:nvSpPr>
          <p:cNvPr id="8" name="Subtitle 2"/>
          <p:cNvSpPr>
            <a:spLocks noGrp="1"/>
          </p:cNvSpPr>
          <p:nvPr>
            <p:ph type="subTitle" idx="1"/>
          </p:nvPr>
        </p:nvSpPr>
        <p:spPr>
          <a:xfrm>
            <a:off x="1523999" y="2708910"/>
            <a:ext cx="9144000" cy="3920490"/>
          </a:xfrm>
          <a:solidFill>
            <a:srgbClr val="006BB4">
              <a:alpha val="60000"/>
            </a:srgbClr>
          </a:solidFill>
        </p:spPr>
        <p:txBody>
          <a:bodyPr>
            <a:noAutofit/>
          </a:bodyPr>
          <a:lstStyle/>
          <a:p>
            <a:r>
              <a:rPr lang="en-US" sz="3200" dirty="0" smtClean="0">
                <a:solidFill>
                  <a:schemeClr val="bg1"/>
                </a:solidFill>
              </a:rPr>
              <a:t>Maria Vetencourt</a:t>
            </a:r>
          </a:p>
          <a:p>
            <a:r>
              <a:rPr lang="en-US" sz="3200" dirty="0">
                <a:solidFill>
                  <a:schemeClr val="bg1"/>
                </a:solidFill>
              </a:rPr>
              <a:t>Enrique </a:t>
            </a:r>
            <a:r>
              <a:rPr lang="en-US" sz="3200" dirty="0" smtClean="0">
                <a:solidFill>
                  <a:schemeClr val="bg1"/>
                </a:solidFill>
              </a:rPr>
              <a:t>Gonzalez</a:t>
            </a:r>
          </a:p>
          <a:p>
            <a:r>
              <a:rPr lang="en-US" sz="3200" dirty="0" smtClean="0">
                <a:solidFill>
                  <a:schemeClr val="bg1"/>
                </a:solidFill>
              </a:rPr>
              <a:t>Matthew Gerstenblitt</a:t>
            </a:r>
            <a:endParaRPr lang="en-US" sz="3200" dirty="0">
              <a:solidFill>
                <a:schemeClr val="bg1"/>
              </a:solidFill>
            </a:endParaRPr>
          </a:p>
          <a:p>
            <a:r>
              <a:rPr lang="en-US" sz="3200" dirty="0" smtClean="0">
                <a:solidFill>
                  <a:schemeClr val="bg1"/>
                </a:solidFill>
              </a:rPr>
              <a:t>Alberto Machado</a:t>
            </a:r>
          </a:p>
          <a:p>
            <a:r>
              <a:rPr lang="en-US" sz="3200" dirty="0" smtClean="0">
                <a:solidFill>
                  <a:schemeClr val="bg1"/>
                </a:solidFill>
              </a:rPr>
              <a:t>Gabriel Diez</a:t>
            </a:r>
          </a:p>
          <a:p>
            <a:r>
              <a:rPr lang="en-US" sz="3200" dirty="0" smtClean="0">
                <a:solidFill>
                  <a:schemeClr val="bg1"/>
                </a:solidFill>
              </a:rPr>
              <a:t>Patrick Howard</a:t>
            </a:r>
          </a:p>
          <a:p>
            <a:r>
              <a:rPr lang="en-US" sz="3200" dirty="0">
                <a:solidFill>
                  <a:schemeClr val="bg1"/>
                </a:solidFill>
              </a:rPr>
              <a:t>Derek Morin</a:t>
            </a: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p:txBody>
      </p:sp>
    </p:spTree>
    <p:extLst>
      <p:ext uri="{BB962C8B-B14F-4D97-AF65-F5344CB8AC3E}">
        <p14:creationId xmlns:p14="http://schemas.microsoft.com/office/powerpoint/2010/main" val="2366809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694945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r>
                        <a:rPr lang="en-US" sz="3000" dirty="0" smtClean="0"/>
                        <a:t>Department of Electrical</a:t>
                      </a:r>
                      <a:r>
                        <a:rPr lang="en-US" sz="3000" baseline="0" dirty="0" smtClean="0"/>
                        <a:t> and Computer Engineering</a:t>
                      </a:r>
                      <a:endParaRPr lang="en-US" sz="3000" dirty="0"/>
                    </a:p>
                  </a:txBody>
                  <a:tcPr marL="84947" marR="84947" marT="42473" marB="42473"/>
                </a:tc>
              </a:tr>
            </a:tbl>
          </a:graphicData>
        </a:graphic>
      </p:graphicFrame>
    </p:spTree>
    <p:extLst>
      <p:ext uri="{BB962C8B-B14F-4D97-AF65-F5344CB8AC3E}">
        <p14:creationId xmlns:p14="http://schemas.microsoft.com/office/powerpoint/2010/main" val="1315560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ustainablepalmoil.org/files/2012/09/IMG_5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12230100" cy="815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70000"/>
            </a:schemeClr>
          </a:solidFill>
        </p:spPr>
        <p:txBody>
          <a:bodyPr/>
          <a:lstStyle/>
          <a:p>
            <a:pPr algn="ctr"/>
            <a:r>
              <a:rPr lang="en-US" dirty="0" smtClean="0">
                <a:solidFill>
                  <a:schemeClr val="bg1"/>
                </a:solidFill>
              </a:rPr>
              <a:t>Scope</a:t>
            </a:r>
            <a:endParaRPr lang="en-US" dirty="0">
              <a:solidFill>
                <a:schemeClr val="bg1"/>
              </a:solidFill>
            </a:endParaRPr>
          </a:p>
        </p:txBody>
      </p:sp>
      <p:sp>
        <p:nvSpPr>
          <p:cNvPr id="3" name="Content Placeholder 2"/>
          <p:cNvSpPr>
            <a:spLocks noGrp="1"/>
          </p:cNvSpPr>
          <p:nvPr>
            <p:ph idx="1"/>
          </p:nvPr>
        </p:nvSpPr>
        <p:spPr>
          <a:solidFill>
            <a:schemeClr val="accent5">
              <a:lumMod val="75000"/>
              <a:alpha val="70000"/>
            </a:schemeClr>
          </a:solidFill>
        </p:spPr>
        <p:txBody>
          <a:bodyPr/>
          <a:lstStyle/>
          <a:p>
            <a:r>
              <a:rPr lang="en-US" dirty="0" smtClean="0">
                <a:solidFill>
                  <a:schemeClr val="bg1"/>
                </a:solidFill>
              </a:rPr>
              <a:t>Develop a device to harvest oil palm fruit</a:t>
            </a:r>
            <a:endParaRPr lang="en-US" dirty="0">
              <a:solidFill>
                <a:schemeClr val="bg1"/>
              </a:solidFill>
            </a:endParaRPr>
          </a:p>
        </p:txBody>
      </p:sp>
    </p:spTree>
    <p:extLst>
      <p:ext uri="{BB962C8B-B14F-4D97-AF65-F5344CB8AC3E}">
        <p14:creationId xmlns:p14="http://schemas.microsoft.com/office/powerpoint/2010/main" val="29270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itle 1"/>
          <p:cNvSpPr>
            <a:spLocks noGrp="1"/>
          </p:cNvSpPr>
          <p:nvPr>
            <p:ph type="title"/>
          </p:nvPr>
        </p:nvSpPr>
        <p:spPr>
          <a:xfrm>
            <a:off x="838200" y="365125"/>
            <a:ext cx="10515600" cy="1325563"/>
          </a:xfrm>
          <a:solidFill>
            <a:schemeClr val="accent5">
              <a:lumMod val="75000"/>
              <a:alpha val="70000"/>
            </a:schemeClr>
          </a:solidFill>
        </p:spPr>
        <p:txBody>
          <a:bodyPr/>
          <a:lstStyle/>
          <a:p>
            <a:pPr algn="ctr"/>
            <a:r>
              <a:rPr lang="en-US" dirty="0" smtClean="0">
                <a:solidFill>
                  <a:schemeClr val="bg1"/>
                </a:solidFill>
              </a:rPr>
              <a:t>Important Constants</a:t>
            </a:r>
            <a:endParaRPr lang="en-US" dirty="0">
              <a:solidFill>
                <a:schemeClr val="bg1"/>
              </a:solidFill>
            </a:endParaRPr>
          </a:p>
        </p:txBody>
      </p:sp>
      <p:sp>
        <p:nvSpPr>
          <p:cNvPr id="6" name="Content Placeholder 2"/>
          <p:cNvSpPr>
            <a:spLocks noGrp="1"/>
          </p:cNvSpPr>
          <p:nvPr>
            <p:ph idx="1"/>
          </p:nvPr>
        </p:nvSpPr>
        <p:spPr>
          <a:xfrm>
            <a:off x="838200" y="1825625"/>
            <a:ext cx="10515600" cy="4351338"/>
          </a:xfrm>
          <a:solidFill>
            <a:schemeClr val="accent5">
              <a:lumMod val="75000"/>
              <a:alpha val="70000"/>
            </a:schemeClr>
          </a:solidFill>
        </p:spPr>
        <p:txBody>
          <a:bodyPr/>
          <a:lstStyle/>
          <a:p>
            <a:r>
              <a:rPr lang="en-US" dirty="0" smtClean="0">
                <a:solidFill>
                  <a:schemeClr val="bg1"/>
                </a:solidFill>
              </a:rPr>
              <a:t>Height of the trees</a:t>
            </a:r>
          </a:p>
          <a:p>
            <a:r>
              <a:rPr lang="en-US" dirty="0" smtClean="0">
                <a:solidFill>
                  <a:schemeClr val="bg1"/>
                </a:solidFill>
              </a:rPr>
              <a:t>Fibrous consistency </a:t>
            </a:r>
          </a:p>
          <a:p>
            <a:r>
              <a:rPr lang="en-US" dirty="0" smtClean="0">
                <a:solidFill>
                  <a:schemeClr val="bg1"/>
                </a:solidFill>
              </a:rPr>
              <a:t>Budget</a:t>
            </a:r>
          </a:p>
          <a:p>
            <a:r>
              <a:rPr lang="en-US" dirty="0" smtClean="0">
                <a:solidFill>
                  <a:schemeClr val="bg1"/>
                </a:solidFill>
              </a:rPr>
              <a:t>Safety</a:t>
            </a:r>
          </a:p>
          <a:p>
            <a:endParaRPr lang="en-US" dirty="0">
              <a:solidFill>
                <a:schemeClr val="bg1"/>
              </a:solidFill>
            </a:endParaRPr>
          </a:p>
        </p:txBody>
      </p:sp>
    </p:spTree>
    <p:extLst>
      <p:ext uri="{BB962C8B-B14F-4D97-AF65-F5344CB8AC3E}">
        <p14:creationId xmlns:p14="http://schemas.microsoft.com/office/powerpoint/2010/main" val="187387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Content Placeholder 2"/>
          <p:cNvSpPr txBox="1">
            <a:spLocks/>
          </p:cNvSpPr>
          <p:nvPr/>
        </p:nvSpPr>
        <p:spPr>
          <a:xfrm>
            <a:off x="926804" y="1903596"/>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Our current selected design borrows from two previous design concepts</a:t>
            </a:r>
          </a:p>
          <a:p>
            <a:r>
              <a:rPr lang="en-US" dirty="0">
                <a:solidFill>
                  <a:schemeClr val="bg1"/>
                </a:solidFill>
              </a:rPr>
              <a:t>Pole </a:t>
            </a:r>
            <a:r>
              <a:rPr lang="en-US" dirty="0" smtClean="0">
                <a:solidFill>
                  <a:schemeClr val="bg1"/>
                </a:solidFill>
              </a:rPr>
              <a:t>Pruner</a:t>
            </a:r>
            <a:endParaRPr lang="en-US" dirty="0">
              <a:solidFill>
                <a:schemeClr val="bg1"/>
              </a:solidFill>
            </a:endParaRPr>
          </a:p>
          <a:p>
            <a:r>
              <a:rPr lang="en-US" dirty="0">
                <a:solidFill>
                  <a:schemeClr val="bg1"/>
                </a:solidFill>
              </a:rPr>
              <a:t>Tree Climber</a:t>
            </a:r>
          </a:p>
        </p:txBody>
      </p:sp>
      <p:sp>
        <p:nvSpPr>
          <p:cNvPr id="7" name="Title 1"/>
          <p:cNvSpPr txBox="1">
            <a:spLocks/>
          </p:cNvSpPr>
          <p:nvPr/>
        </p:nvSpPr>
        <p:spPr>
          <a:xfrm>
            <a:off x="926804" y="289017"/>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rPr>
              <a:t>Design Considerations</a:t>
            </a:r>
            <a:endParaRPr lang="en-US" dirty="0">
              <a:solidFill>
                <a:schemeClr val="bg1"/>
              </a:solidFill>
            </a:endParaRPr>
          </a:p>
        </p:txBody>
      </p:sp>
    </p:spTree>
    <p:extLst>
      <p:ext uri="{BB962C8B-B14F-4D97-AF65-F5344CB8AC3E}">
        <p14:creationId xmlns:p14="http://schemas.microsoft.com/office/powerpoint/2010/main" val="1613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argill.com/wcm/groups/public/@ccom/documents/image/na3051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066"/>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70000"/>
            </a:schemeClr>
          </a:solidFill>
        </p:spPr>
        <p:txBody>
          <a:bodyPr/>
          <a:lstStyle/>
          <a:p>
            <a:pPr algn="ctr"/>
            <a:r>
              <a:rPr lang="en-US" dirty="0" smtClean="0">
                <a:solidFill>
                  <a:schemeClr val="bg1"/>
                </a:solidFill>
              </a:rPr>
              <a:t>Modified Pole Pruner</a:t>
            </a:r>
            <a:endParaRPr lang="en-US" dirty="0">
              <a:solidFill>
                <a:schemeClr val="bg1"/>
              </a:solidFill>
            </a:endParaRPr>
          </a:p>
        </p:txBody>
      </p:sp>
      <p:sp>
        <p:nvSpPr>
          <p:cNvPr id="3" name="Content Placeholder 2"/>
          <p:cNvSpPr>
            <a:spLocks noGrp="1"/>
          </p:cNvSpPr>
          <p:nvPr>
            <p:ph idx="1"/>
          </p:nvPr>
        </p:nvSpPr>
        <p:spPr>
          <a:solidFill>
            <a:schemeClr val="accent5">
              <a:lumMod val="75000"/>
              <a:alpha val="70000"/>
            </a:schemeClr>
          </a:solidFill>
        </p:spPr>
        <p:txBody>
          <a:bodyPr/>
          <a:lstStyle/>
          <a:p>
            <a:r>
              <a:rPr lang="en-US" dirty="0" smtClean="0">
                <a:solidFill>
                  <a:schemeClr val="bg1"/>
                </a:solidFill>
              </a:rPr>
              <a:t>Allow vertical extension up to 40 feet</a:t>
            </a:r>
          </a:p>
          <a:p>
            <a:r>
              <a:rPr lang="en-US" dirty="0" smtClean="0">
                <a:solidFill>
                  <a:schemeClr val="bg1"/>
                </a:solidFill>
              </a:rPr>
              <a:t>Mount wireless camera</a:t>
            </a:r>
          </a:p>
        </p:txBody>
      </p:sp>
    </p:spTree>
    <p:extLst>
      <p:ext uri="{BB962C8B-B14F-4D97-AF65-F5344CB8AC3E}">
        <p14:creationId xmlns:p14="http://schemas.microsoft.com/office/powerpoint/2010/main" val="26583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030288"/>
            <a:ext cx="10058400" cy="450911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6814" t="18984" r="18411" b="36243"/>
          <a:stretch/>
        </p:blipFill>
        <p:spPr>
          <a:xfrm rot="10800000">
            <a:off x="10296526" y="1073024"/>
            <a:ext cx="284163" cy="176023"/>
          </a:xfrm>
          <a:prstGeom prst="rect">
            <a:avLst/>
          </a:prstGeom>
          <a:solidFill>
            <a:schemeClr val="tx1">
              <a:alpha val="0"/>
            </a:schemeClr>
          </a:solidFill>
          <a:effectLst>
            <a:outerShdw blurRad="50800" dist="50800" dir="5400000" algn="ctr" rotWithShape="0">
              <a:schemeClr val="bg1">
                <a:alpha val="0"/>
              </a:schemeClr>
            </a:outerShdw>
          </a:effectLst>
          <a:scene3d>
            <a:camera prst="orthographicFront">
              <a:rot lat="0" lon="0" rev="0"/>
            </a:camera>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4215" y="5189838"/>
            <a:ext cx="2119228" cy="1668162"/>
          </a:xfrm>
          <a:prstGeom prst="rect">
            <a:avLst/>
          </a:prstGeom>
        </p:spPr>
      </p:pic>
      <p:sp>
        <p:nvSpPr>
          <p:cNvPr id="2" name="Title 1"/>
          <p:cNvSpPr>
            <a:spLocks noGrp="1"/>
          </p:cNvSpPr>
          <p:nvPr>
            <p:ph type="title"/>
          </p:nvPr>
        </p:nvSpPr>
        <p:spPr/>
        <p:txBody>
          <a:bodyPr/>
          <a:lstStyle/>
          <a:p>
            <a:pPr algn="ctr"/>
            <a:r>
              <a:rPr lang="en-US" dirty="0" smtClean="0"/>
              <a:t>Extended Pole Pruner</a:t>
            </a:r>
            <a:endParaRPr lang="en-US" dirty="0"/>
          </a:p>
        </p:txBody>
      </p:sp>
      <p:grpSp>
        <p:nvGrpSpPr>
          <p:cNvPr id="11" name="Group 10"/>
          <p:cNvGrpSpPr/>
          <p:nvPr/>
        </p:nvGrpSpPr>
        <p:grpSpPr>
          <a:xfrm>
            <a:off x="520743" y="2225957"/>
            <a:ext cx="1955151" cy="2003143"/>
            <a:chOff x="2127273" y="2383275"/>
            <a:chExt cx="1955151" cy="2003143"/>
          </a:xfrm>
        </p:grpSpPr>
        <p:cxnSp>
          <p:nvCxnSpPr>
            <p:cNvPr id="12" name="Straight Arrow Connector 11"/>
            <p:cNvCxnSpPr>
              <a:stCxn id="13" idx="2"/>
            </p:cNvCxnSpPr>
            <p:nvPr/>
          </p:nvCxnSpPr>
          <p:spPr>
            <a:xfrm flipH="1">
              <a:off x="3104848" y="2968050"/>
              <a:ext cx="1" cy="141836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27273" y="2383275"/>
              <a:ext cx="1955151" cy="584775"/>
            </a:xfrm>
            <a:prstGeom prst="rect">
              <a:avLst/>
            </a:prstGeom>
            <a:noFill/>
          </p:spPr>
          <p:txBody>
            <a:bodyPr wrap="none" rtlCol="0">
              <a:spAutoFit/>
            </a:bodyPr>
            <a:lstStyle/>
            <a:p>
              <a:r>
                <a:rPr lang="en-US" sz="3200" dirty="0" smtClean="0">
                  <a:solidFill>
                    <a:srgbClr val="006BB4"/>
                  </a:solidFill>
                </a:rPr>
                <a:t>Gas Motor</a:t>
              </a:r>
              <a:endParaRPr lang="en-US" sz="3200" dirty="0">
                <a:solidFill>
                  <a:srgbClr val="006BB4"/>
                </a:solidFill>
              </a:endParaRPr>
            </a:p>
          </p:txBody>
        </p:sp>
      </p:grpSp>
      <p:grpSp>
        <p:nvGrpSpPr>
          <p:cNvPr id="15" name="Group 14"/>
          <p:cNvGrpSpPr/>
          <p:nvPr/>
        </p:nvGrpSpPr>
        <p:grpSpPr>
          <a:xfrm>
            <a:off x="4495843" y="4937436"/>
            <a:ext cx="2763076" cy="1238883"/>
            <a:chOff x="1898673" y="2383275"/>
            <a:chExt cx="2763076" cy="1238883"/>
          </a:xfrm>
        </p:grpSpPr>
        <p:cxnSp>
          <p:nvCxnSpPr>
            <p:cNvPr id="16" name="Straight Arrow Connector 15"/>
            <p:cNvCxnSpPr>
              <a:stCxn id="17" idx="2"/>
            </p:cNvCxnSpPr>
            <p:nvPr/>
          </p:nvCxnSpPr>
          <p:spPr>
            <a:xfrm flipH="1">
              <a:off x="1898673" y="2968050"/>
              <a:ext cx="1495838" cy="65410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27273" y="2383275"/>
              <a:ext cx="2534476" cy="584775"/>
            </a:xfrm>
            <a:prstGeom prst="rect">
              <a:avLst/>
            </a:prstGeom>
            <a:noFill/>
          </p:spPr>
          <p:txBody>
            <a:bodyPr wrap="none" rtlCol="0">
              <a:spAutoFit/>
            </a:bodyPr>
            <a:lstStyle/>
            <a:p>
              <a:r>
                <a:rPr lang="en-US" sz="3200" dirty="0" smtClean="0">
                  <a:solidFill>
                    <a:srgbClr val="006BB4"/>
                  </a:solidFill>
                </a:rPr>
                <a:t>User Interface</a:t>
              </a:r>
              <a:endParaRPr lang="en-US" sz="3200" dirty="0">
                <a:solidFill>
                  <a:srgbClr val="006BB4"/>
                </a:solidFill>
              </a:endParaRPr>
            </a:p>
          </p:txBody>
        </p:sp>
      </p:grpSp>
      <p:grpSp>
        <p:nvGrpSpPr>
          <p:cNvPr id="20" name="Group 19"/>
          <p:cNvGrpSpPr/>
          <p:nvPr/>
        </p:nvGrpSpPr>
        <p:grpSpPr>
          <a:xfrm>
            <a:off x="4266735" y="1491068"/>
            <a:ext cx="2929007" cy="1599194"/>
            <a:chOff x="2127273" y="2383275"/>
            <a:chExt cx="2929007" cy="1599194"/>
          </a:xfrm>
        </p:grpSpPr>
        <p:cxnSp>
          <p:nvCxnSpPr>
            <p:cNvPr id="21" name="Straight Arrow Connector 20"/>
            <p:cNvCxnSpPr>
              <a:stCxn id="22" idx="2"/>
            </p:cNvCxnSpPr>
            <p:nvPr/>
          </p:nvCxnSpPr>
          <p:spPr>
            <a:xfrm>
              <a:off x="3591777" y="2968050"/>
              <a:ext cx="364761" cy="1014419"/>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27273" y="2383275"/>
              <a:ext cx="2929007" cy="584775"/>
            </a:xfrm>
            <a:prstGeom prst="rect">
              <a:avLst/>
            </a:prstGeom>
            <a:noFill/>
          </p:spPr>
          <p:txBody>
            <a:bodyPr wrap="none" rtlCol="0">
              <a:spAutoFit/>
            </a:bodyPr>
            <a:lstStyle/>
            <a:p>
              <a:r>
                <a:rPr lang="en-US" sz="3200" dirty="0" smtClean="0">
                  <a:solidFill>
                    <a:srgbClr val="006BB4"/>
                  </a:solidFill>
                </a:rPr>
                <a:t>Telescoping Pole</a:t>
              </a:r>
              <a:endParaRPr lang="en-US" sz="3200" dirty="0">
                <a:solidFill>
                  <a:srgbClr val="006BB4"/>
                </a:solidFill>
              </a:endParaRPr>
            </a:p>
          </p:txBody>
        </p:sp>
      </p:grpSp>
    </p:spTree>
    <p:extLst>
      <p:ext uri="{BB962C8B-B14F-4D97-AF65-F5344CB8AC3E}">
        <p14:creationId xmlns:p14="http://schemas.microsoft.com/office/powerpoint/2010/main" val="19464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703520" y="250031"/>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rPr>
              <a:t>Problems</a:t>
            </a:r>
            <a:endParaRPr lang="en-US" b="1" dirty="0">
              <a:solidFill>
                <a:schemeClr val="bg1"/>
              </a:solidFill>
            </a:endParaRPr>
          </a:p>
        </p:txBody>
      </p:sp>
      <p:sp>
        <p:nvSpPr>
          <p:cNvPr id="6" name="Content Placeholder 2"/>
          <p:cNvSpPr txBox="1">
            <a:spLocks/>
          </p:cNvSpPr>
          <p:nvPr/>
        </p:nvSpPr>
        <p:spPr>
          <a:xfrm>
            <a:off x="703520" y="1923293"/>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Weight of saw mechanism caused too much deflection given the angle of use</a:t>
            </a:r>
          </a:p>
          <a:p>
            <a:r>
              <a:rPr lang="en-US" dirty="0">
                <a:solidFill>
                  <a:schemeClr val="bg1"/>
                </a:solidFill>
              </a:rPr>
              <a:t>Tripping hazard</a:t>
            </a:r>
          </a:p>
        </p:txBody>
      </p:sp>
    </p:spTree>
    <p:extLst>
      <p:ext uri="{BB962C8B-B14F-4D97-AF65-F5344CB8AC3E}">
        <p14:creationId xmlns:p14="http://schemas.microsoft.com/office/powerpoint/2010/main" val="15190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2012’s tree climbing robot</a:t>
            </a:r>
            <a:endParaRPr lang="en-US" dirty="0"/>
          </a:p>
        </p:txBody>
      </p:sp>
      <p:sp>
        <p:nvSpPr>
          <p:cNvPr id="3" name="Content Placeholder 2"/>
          <p:cNvSpPr>
            <a:spLocks noGrp="1"/>
          </p:cNvSpPr>
          <p:nvPr>
            <p:ph idx="1"/>
          </p:nvPr>
        </p:nvSpPr>
        <p:spPr/>
        <p:txBody>
          <a:bodyPr/>
          <a:lstStyle/>
          <a:p>
            <a:r>
              <a:rPr lang="en-US" dirty="0" smtClean="0"/>
              <a:t>How it climb tree </a:t>
            </a:r>
            <a:r>
              <a:rPr lang="en-US" dirty="0" err="1" smtClean="0"/>
              <a:t>tho</a:t>
            </a:r>
            <a:endParaRPr lang="en-US" dirty="0" smtClean="0"/>
          </a:p>
          <a:p>
            <a:r>
              <a:rPr lang="en-US" dirty="0" smtClean="0"/>
              <a:t>Saw moves around </a:t>
            </a:r>
            <a:r>
              <a:rPr lang="en-US" dirty="0" err="1" smtClean="0"/>
              <a:t>tho</a:t>
            </a:r>
            <a:endParaRPr lang="en-US" dirty="0" smtClean="0"/>
          </a:p>
          <a:p>
            <a:endParaRPr lang="en-US" dirty="0"/>
          </a:p>
        </p:txBody>
      </p:sp>
      <p:pic>
        <p:nvPicPr>
          <p:cNvPr id="4" name="Picture 3"/>
          <p:cNvPicPr>
            <a:picLocks noGrp="1" noChangeAspect="1" noChangeArrowheads="1"/>
          </p:cNvPicPr>
          <p:nvPr/>
        </p:nvPicPr>
        <p:blipFill>
          <a:blip r:embed="rId3" cstate="print"/>
          <a:srcRect/>
          <a:stretch>
            <a:fillRect/>
          </a:stretch>
        </p:blipFill>
        <p:spPr bwMode="auto">
          <a:xfrm>
            <a:off x="6096000" y="1515933"/>
            <a:ext cx="5029200" cy="4800600"/>
          </a:xfrm>
          <a:prstGeom prst="rect">
            <a:avLst/>
          </a:prstGeom>
          <a:noFill/>
          <a:ln w="9525">
            <a:noFill/>
            <a:miter lim="800000"/>
            <a:headEnd/>
            <a:tailEnd/>
          </a:ln>
        </p:spPr>
      </p:pic>
    </p:spTree>
    <p:extLst>
      <p:ext uri="{BB962C8B-B14F-4D97-AF65-F5344CB8AC3E}">
        <p14:creationId xmlns:p14="http://schemas.microsoft.com/office/powerpoint/2010/main" val="1453511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solidFill>
            <a:schemeClr val="accent5">
              <a:lumMod val="75000"/>
              <a:alpha val="58000"/>
            </a:schemeClr>
          </a:solidFill>
        </p:spPr>
        <p:txBody>
          <a:bodyPr/>
          <a:lstStyle/>
          <a:p>
            <a:pPr algn="ctr"/>
            <a:r>
              <a:rPr lang="en-US" b="1" dirty="0" smtClean="0">
                <a:solidFill>
                  <a:schemeClr val="bg1"/>
                </a:solidFill>
              </a:rPr>
              <a:t>Problems with Tree </a:t>
            </a:r>
            <a:r>
              <a:rPr lang="en-US" b="1" dirty="0">
                <a:solidFill>
                  <a:schemeClr val="bg1"/>
                </a:solidFill>
              </a:rPr>
              <a:t>C</a:t>
            </a:r>
            <a:r>
              <a:rPr lang="en-US" b="1" dirty="0" smtClean="0">
                <a:solidFill>
                  <a:schemeClr val="bg1"/>
                </a:solidFill>
              </a:rPr>
              <a:t>limber</a:t>
            </a:r>
            <a:endParaRPr lang="en-US" b="1" dirty="0">
              <a:solidFill>
                <a:schemeClr val="bg1"/>
              </a:solidFill>
            </a:endParaRPr>
          </a:p>
        </p:txBody>
      </p:sp>
      <p:sp>
        <p:nvSpPr>
          <p:cNvPr id="3" name="Content Placeholder 2"/>
          <p:cNvSpPr>
            <a:spLocks noGrp="1"/>
          </p:cNvSpPr>
          <p:nvPr>
            <p:ph idx="1"/>
          </p:nvPr>
        </p:nvSpPr>
        <p:spPr>
          <a:solidFill>
            <a:schemeClr val="accent5">
              <a:lumMod val="75000"/>
              <a:alpha val="57000"/>
            </a:schemeClr>
          </a:solidFill>
        </p:spPr>
        <p:txBody>
          <a:bodyPr/>
          <a:lstStyle/>
          <a:p>
            <a:r>
              <a:rPr lang="en-US" dirty="0" smtClean="0">
                <a:solidFill>
                  <a:schemeClr val="bg1"/>
                </a:solidFill>
              </a:rPr>
              <a:t>Too complex</a:t>
            </a:r>
          </a:p>
          <a:p>
            <a:r>
              <a:rPr lang="en-US" dirty="0" smtClean="0">
                <a:solidFill>
                  <a:schemeClr val="bg1"/>
                </a:solidFill>
              </a:rPr>
              <a:t>Dangerous</a:t>
            </a:r>
          </a:p>
          <a:p>
            <a:r>
              <a:rPr lang="en-US" dirty="0" smtClean="0">
                <a:solidFill>
                  <a:schemeClr val="bg1"/>
                </a:solidFill>
              </a:rPr>
              <a:t>No 360 degree axis</a:t>
            </a:r>
          </a:p>
        </p:txBody>
      </p:sp>
    </p:spTree>
    <p:extLst>
      <p:ext uri="{BB962C8B-B14F-4D97-AF65-F5344CB8AC3E}">
        <p14:creationId xmlns:p14="http://schemas.microsoft.com/office/powerpoint/2010/main" val="403878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8/8d/Oilpalm_malaysia.jpg"/>
          <p:cNvPicPr>
            <a:picLocks noChangeAspect="1" noChangeArrowheads="1"/>
          </p:cNvPicPr>
          <p:nvPr/>
        </p:nvPicPr>
        <p:blipFill rotWithShape="1">
          <a:blip r:embed="rId3">
            <a:extLst>
              <a:ext uri="{28A0092B-C50C-407E-A947-70E740481C1C}">
                <a14:useLocalDpi xmlns:a14="http://schemas.microsoft.com/office/drawing/2010/main" val="0"/>
              </a:ext>
            </a:extLst>
          </a:blip>
          <a:srcRect l="53" t="18574" r="-1"/>
          <a:stretch/>
        </p:blipFill>
        <p:spPr bwMode="auto">
          <a:xfrm>
            <a:off x="-16329" y="-620486"/>
            <a:ext cx="12276909" cy="7501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57000"/>
            </a:schemeClr>
          </a:solidFill>
        </p:spPr>
        <p:txBody>
          <a:bodyPr/>
          <a:lstStyle/>
          <a:p>
            <a:pPr algn="ctr"/>
            <a:r>
              <a:rPr lang="en-US" dirty="0" smtClean="0">
                <a:solidFill>
                  <a:schemeClr val="bg1"/>
                </a:solidFill>
                <a:latin typeface="+mn-lt"/>
              </a:rPr>
              <a:t>Sponsor</a:t>
            </a:r>
            <a:endParaRPr lang="en-US" dirty="0">
              <a:solidFill>
                <a:schemeClr val="bg1"/>
              </a:solidFill>
              <a:latin typeface="+mn-lt"/>
            </a:endParaRPr>
          </a:p>
        </p:txBody>
      </p:sp>
      <p:sp>
        <p:nvSpPr>
          <p:cNvPr id="3" name="Content Placeholder 2"/>
          <p:cNvSpPr>
            <a:spLocks noGrp="1"/>
          </p:cNvSpPr>
          <p:nvPr>
            <p:ph idx="1"/>
          </p:nvPr>
        </p:nvSpPr>
        <p:spPr>
          <a:xfrm>
            <a:off x="3352800" y="5888037"/>
            <a:ext cx="5486400" cy="715963"/>
          </a:xfrm>
          <a:solidFill>
            <a:schemeClr val="accent5">
              <a:lumMod val="75000"/>
              <a:alpha val="43000"/>
            </a:schemeClr>
          </a:solidFill>
        </p:spPr>
        <p:txBody>
          <a:bodyPr anchor="ctr">
            <a:normAutofit/>
          </a:bodyPr>
          <a:lstStyle/>
          <a:p>
            <a:pPr marL="0" indent="0" algn="ctr">
              <a:buNone/>
            </a:pPr>
            <a:r>
              <a:rPr lang="en-US" sz="3200" dirty="0" smtClean="0">
                <a:solidFill>
                  <a:schemeClr val="bg1"/>
                </a:solidFill>
              </a:rPr>
              <a:t>Dr. Okenwa Okoli</a:t>
            </a:r>
            <a:endParaRPr lang="en-US" sz="3200" dirty="0">
              <a:solidFill>
                <a:schemeClr val="bg1"/>
              </a:solidFill>
            </a:endParaRPr>
          </a:p>
        </p:txBody>
      </p:sp>
      <p:pic>
        <p:nvPicPr>
          <p:cNvPr id="5" name="Picture 4" descr="Head Shot of Okenwa Oko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13316" y="3405528"/>
            <a:ext cx="1765369" cy="238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1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solidFill>
            <a:schemeClr val="accent5">
              <a:lumMod val="75000"/>
              <a:alpha val="60000"/>
            </a:schemeClr>
          </a:solidFill>
        </p:spPr>
        <p:txBody>
          <a:bodyPr/>
          <a:lstStyle/>
          <a:p>
            <a:pPr algn="ctr"/>
            <a:r>
              <a:rPr lang="en-US" dirty="0" smtClean="0">
                <a:solidFill>
                  <a:schemeClr val="bg1"/>
                </a:solidFill>
              </a:rPr>
              <a:t>Current Design</a:t>
            </a:r>
            <a:endParaRPr lang="en-US" dirty="0">
              <a:solidFill>
                <a:schemeClr val="bg1"/>
              </a:solidFill>
            </a:endParaRPr>
          </a:p>
        </p:txBody>
      </p:sp>
      <p:sp>
        <p:nvSpPr>
          <p:cNvPr id="3" name="Content Placeholder 2"/>
          <p:cNvSpPr>
            <a:spLocks noGrp="1"/>
          </p:cNvSpPr>
          <p:nvPr>
            <p:ph idx="1"/>
          </p:nvPr>
        </p:nvSpPr>
        <p:spPr>
          <a:solidFill>
            <a:schemeClr val="accent5">
              <a:lumMod val="75000"/>
              <a:alpha val="60000"/>
            </a:schemeClr>
          </a:solidFill>
        </p:spPr>
        <p:txBody>
          <a:bodyPr/>
          <a:lstStyle/>
          <a:p>
            <a:r>
              <a:rPr lang="en-US" dirty="0" smtClean="0">
                <a:solidFill>
                  <a:schemeClr val="bg1"/>
                </a:solidFill>
              </a:rPr>
              <a:t>Decided to use the stability of the tree to send a cutter upward similar to 2012</a:t>
            </a:r>
          </a:p>
          <a:p>
            <a:r>
              <a:rPr lang="en-US" dirty="0" smtClean="0">
                <a:solidFill>
                  <a:schemeClr val="bg1"/>
                </a:solidFill>
              </a:rPr>
              <a:t>Also used light weight pole material to make raising and lowering easier</a:t>
            </a:r>
          </a:p>
        </p:txBody>
      </p:sp>
    </p:spTree>
    <p:extLst>
      <p:ext uri="{BB962C8B-B14F-4D97-AF65-F5344CB8AC3E}">
        <p14:creationId xmlns:p14="http://schemas.microsoft.com/office/powerpoint/2010/main" val="2530657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1200" y="25119"/>
            <a:ext cx="2161421" cy="6832882"/>
          </a:xfrm>
        </p:spPr>
      </p:pic>
      <p:cxnSp>
        <p:nvCxnSpPr>
          <p:cNvPr id="6" name="Straight Arrow Connector 5"/>
          <p:cNvCxnSpPr/>
          <p:nvPr/>
        </p:nvCxnSpPr>
        <p:spPr>
          <a:xfrm flipH="1">
            <a:off x="5461000" y="5308600"/>
            <a:ext cx="1651000" cy="812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397500" y="2667000"/>
            <a:ext cx="20193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499705" y="365125"/>
            <a:ext cx="1814890" cy="384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416800" y="564634"/>
            <a:ext cx="1415442" cy="369332"/>
          </a:xfrm>
          <a:prstGeom prst="rect">
            <a:avLst/>
          </a:prstGeom>
          <a:noFill/>
        </p:spPr>
        <p:txBody>
          <a:bodyPr wrap="square" rtlCol="0">
            <a:spAutoFit/>
          </a:bodyPr>
          <a:lstStyle/>
          <a:p>
            <a:r>
              <a:rPr lang="en-US" dirty="0" smtClean="0"/>
              <a:t>RING</a:t>
            </a:r>
            <a:endParaRPr lang="en-US" dirty="0"/>
          </a:p>
        </p:txBody>
      </p:sp>
      <p:sp>
        <p:nvSpPr>
          <p:cNvPr id="3" name="TextBox 2"/>
          <p:cNvSpPr txBox="1"/>
          <p:nvPr/>
        </p:nvSpPr>
        <p:spPr>
          <a:xfrm>
            <a:off x="7416800" y="2450068"/>
            <a:ext cx="1114817" cy="369332"/>
          </a:xfrm>
          <a:prstGeom prst="rect">
            <a:avLst/>
          </a:prstGeom>
          <a:noFill/>
        </p:spPr>
        <p:txBody>
          <a:bodyPr wrap="square" rtlCol="0">
            <a:spAutoFit/>
          </a:bodyPr>
          <a:lstStyle/>
          <a:p>
            <a:r>
              <a:rPr lang="en-US" dirty="0" smtClean="0"/>
              <a:t>POLE</a:t>
            </a:r>
            <a:endParaRPr lang="en-US" dirty="0"/>
          </a:p>
        </p:txBody>
      </p:sp>
      <p:sp>
        <p:nvSpPr>
          <p:cNvPr id="9" name="TextBox 8"/>
          <p:cNvSpPr txBox="1"/>
          <p:nvPr/>
        </p:nvSpPr>
        <p:spPr>
          <a:xfrm>
            <a:off x="7112000" y="5091949"/>
            <a:ext cx="1114817" cy="369332"/>
          </a:xfrm>
          <a:prstGeom prst="rect">
            <a:avLst/>
          </a:prstGeom>
          <a:noFill/>
        </p:spPr>
        <p:txBody>
          <a:bodyPr wrap="square" rtlCol="0">
            <a:spAutoFit/>
          </a:bodyPr>
          <a:lstStyle/>
          <a:p>
            <a:r>
              <a:rPr lang="en-US" dirty="0" smtClean="0"/>
              <a:t>BASE</a:t>
            </a:r>
            <a:endParaRPr lang="en-US" dirty="0"/>
          </a:p>
        </p:txBody>
      </p:sp>
    </p:spTree>
    <p:extLst>
      <p:ext uri="{BB962C8B-B14F-4D97-AF65-F5344CB8AC3E}">
        <p14:creationId xmlns:p14="http://schemas.microsoft.com/office/powerpoint/2010/main" val="3237056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75" y="1825625"/>
            <a:ext cx="8553450" cy="4219575"/>
          </a:xfrm>
          <a:prstGeom prst="rect">
            <a:avLst/>
          </a:prstGeom>
        </p:spPr>
      </p:pic>
    </p:spTree>
    <p:extLst>
      <p:ext uri="{BB962C8B-B14F-4D97-AF65-F5344CB8AC3E}">
        <p14:creationId xmlns:p14="http://schemas.microsoft.com/office/powerpoint/2010/main" val="3390115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Mechanism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5075" y="1867694"/>
            <a:ext cx="7181850" cy="4267200"/>
          </a:xfrm>
        </p:spPr>
      </p:pic>
    </p:spTree>
    <p:extLst>
      <p:ext uri="{BB962C8B-B14F-4D97-AF65-F5344CB8AC3E}">
        <p14:creationId xmlns:p14="http://schemas.microsoft.com/office/powerpoint/2010/main" val="1128723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txBox="1">
            <a:spLocks/>
          </p:cNvSpPr>
          <p:nvPr/>
        </p:nvSpPr>
        <p:spPr>
          <a:xfrm>
            <a:off x="932727" y="1858479"/>
            <a:ext cx="10515600" cy="4351338"/>
          </a:xfrm>
          <a:prstGeom prst="rect">
            <a:avLst/>
          </a:prstGeom>
          <a:solidFill>
            <a:schemeClr val="accent5">
              <a:lumMod val="75000"/>
              <a:alpha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Tico and Derek?</a:t>
            </a:r>
          </a:p>
        </p:txBody>
      </p:sp>
      <p:sp>
        <p:nvSpPr>
          <p:cNvPr id="7" name="Title 1"/>
          <p:cNvSpPr>
            <a:spLocks noGrp="1"/>
          </p:cNvSpPr>
          <p:nvPr>
            <p:ph type="title"/>
          </p:nvPr>
        </p:nvSpPr>
        <p:spPr>
          <a:solidFill>
            <a:schemeClr val="accent5">
              <a:lumMod val="75000"/>
              <a:alpha val="60000"/>
            </a:schemeClr>
          </a:solidFill>
        </p:spPr>
        <p:txBody>
          <a:bodyPr/>
          <a:lstStyle/>
          <a:p>
            <a:pPr algn="ctr"/>
            <a:r>
              <a:rPr lang="en-US" b="1" dirty="0" smtClean="0">
                <a:solidFill>
                  <a:schemeClr val="bg1"/>
                </a:solidFill>
              </a:rPr>
              <a:t>Cutter</a:t>
            </a:r>
            <a:endParaRPr lang="en-US" b="1" dirty="0">
              <a:solidFill>
                <a:schemeClr val="bg1"/>
              </a:solidFill>
            </a:endParaRPr>
          </a:p>
        </p:txBody>
      </p:sp>
    </p:spTree>
    <p:extLst>
      <p:ext uri="{BB962C8B-B14F-4D97-AF65-F5344CB8AC3E}">
        <p14:creationId xmlns:p14="http://schemas.microsoft.com/office/powerpoint/2010/main" val="32750180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1471" y="1690688"/>
            <a:ext cx="4949058" cy="4967122"/>
          </a:xfrm>
        </p:spPr>
      </p:pic>
    </p:spTree>
    <p:extLst>
      <p:ext uri="{BB962C8B-B14F-4D97-AF65-F5344CB8AC3E}">
        <p14:creationId xmlns:p14="http://schemas.microsoft.com/office/powerpoint/2010/main" val="3664025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2493" y="1825625"/>
            <a:ext cx="4227014" cy="4351338"/>
          </a:xfrm>
        </p:spPr>
      </p:pic>
    </p:spTree>
    <p:extLst>
      <p:ext uri="{BB962C8B-B14F-4D97-AF65-F5344CB8AC3E}">
        <p14:creationId xmlns:p14="http://schemas.microsoft.com/office/powerpoint/2010/main" val="826069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Content Placeholder 3"/>
          <p:cNvGraphicFramePr>
            <a:graphicFrameLocks noGrp="1"/>
          </p:cNvGraphicFramePr>
          <p:nvPr>
            <p:ph idx="1"/>
          </p:nvPr>
        </p:nvGraphicFramePr>
        <p:xfrm>
          <a:off x="3124200" y="2499519"/>
          <a:ext cx="5943600" cy="3003550"/>
        </p:xfrm>
        <a:graphic>
          <a:graphicData uri="http://schemas.openxmlformats.org/drawingml/2006/table">
            <a:tbl>
              <a:tblPr firstRow="1" firstCol="1" bandRow="1">
                <a:tableStyleId>{5C22544A-7EE6-4342-B048-85BDC9FD1C3A}</a:tableStyleId>
              </a:tblPr>
              <a:tblGrid>
                <a:gridCol w="1870710"/>
                <a:gridCol w="466725"/>
                <a:gridCol w="3606165"/>
              </a:tblGrid>
              <a:tr h="190500">
                <a:tc>
                  <a:txBody>
                    <a:bodyPr/>
                    <a:lstStyle/>
                    <a:p>
                      <a:pPr marL="0" marR="0">
                        <a:lnSpc>
                          <a:spcPct val="107000"/>
                        </a:lnSpc>
                        <a:spcBef>
                          <a:spcPts val="0"/>
                        </a:spcBef>
                        <a:spcAft>
                          <a:spcPts val="0"/>
                        </a:spcAft>
                      </a:pPr>
                      <a:r>
                        <a:rPr lang="en-US" sz="1100" dirty="0">
                          <a:effectLst/>
                        </a:rPr>
                        <a:t>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1050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Online Metals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3D Printing Material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100">
                        <a:effectLst/>
                        <a:latin typeface="Calibri" panose="020F0502020204030204" pitchFamily="34" charset="0"/>
                      </a:endParaRPr>
                    </a:p>
                  </a:txBody>
                  <a:tcPr marL="68580" marR="68580" marT="0" marB="0"/>
                </a:tc>
              </a:tr>
              <a:tr h="190500">
                <a:tc>
                  <a:txBody>
                    <a:bodyPr/>
                    <a:lstStyle/>
                    <a:p>
                      <a:pPr marL="0" marR="0">
                        <a:lnSpc>
                          <a:spcPct val="107000"/>
                        </a:lnSpc>
                        <a:spcBef>
                          <a:spcPts val="0"/>
                        </a:spcBef>
                        <a:spcAft>
                          <a:spcPts val="0"/>
                        </a:spcAft>
                      </a:pPr>
                      <a:r>
                        <a:rPr lang="en-US" sz="1100">
                          <a:effectLst/>
                        </a:rPr>
                        <a:t>DC Motors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Estimate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DC Motors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Estimate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Stepper Motor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100">
                        <a:effectLst/>
                        <a:latin typeface="Calibri" panose="020F0502020204030204" pitchFamily="34" charset="0"/>
                      </a:endParaRPr>
                    </a:p>
                  </a:txBody>
                  <a:tcPr marL="68580" marR="68580" marT="0" marB="0"/>
                </a:tc>
              </a:tr>
              <a:tr h="190500">
                <a:tc>
                  <a:txBody>
                    <a:bodyPr/>
                    <a:lstStyle/>
                    <a:p>
                      <a:pPr marL="0" marR="0">
                        <a:lnSpc>
                          <a:spcPct val="107000"/>
                        </a:lnSpc>
                        <a:spcBef>
                          <a:spcPts val="0"/>
                        </a:spcBef>
                        <a:spcAft>
                          <a:spcPts val="0"/>
                        </a:spcAft>
                      </a:pPr>
                      <a:r>
                        <a:rPr lang="en-US" sz="1100">
                          <a:effectLst/>
                        </a:rPr>
                        <a:t>lead screw rod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http://www.mcmaster.com/#93410a111/=zx7m3i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lead screw nut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http://www.mcmaster.com/#general-purpose-acme-rods/=zx7kbl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Electrical Components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Estimate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Linear Bearings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http://www.adafruit.com/products/1179?gclid=CLHz-aK8pMkCFVGQHwodJwUG9A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Shaft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http://www.mcmaster.com/#precision-shafts/=zx7snq</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Shaft Housing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http://www.adafruit.com/products/1182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Robot Mount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Online Metals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Battery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Estimate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a:lnSpc>
                          <a:spcPct val="107000"/>
                        </a:lnSpc>
                        <a:spcBef>
                          <a:spcPts val="0"/>
                        </a:spcBef>
                        <a:spcAft>
                          <a:spcPts val="0"/>
                        </a:spcAft>
                      </a:pPr>
                      <a:r>
                        <a:rPr lang="en-US" sz="11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1987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100" dirty="0">
                        <a:effectLst/>
                        <a:latin typeface="Calibri" panose="020F0502020204030204" pitchFamily="34" charset="0"/>
                      </a:endParaRPr>
                    </a:p>
                  </a:txBody>
                  <a:tcPr marL="68580" marR="68580" marT="0" marB="0"/>
                </a:tc>
              </a:tr>
            </a:tbl>
          </a:graphicData>
        </a:graphic>
      </p:graphicFrame>
      <p:sp>
        <p:nvSpPr>
          <p:cNvPr id="5" name="Title 1"/>
          <p:cNvSpPr>
            <a:spLocks noGrp="1"/>
          </p:cNvSpPr>
          <p:nvPr>
            <p:ph type="title"/>
          </p:nvPr>
        </p:nvSpPr>
        <p:spPr>
          <a:solidFill>
            <a:schemeClr val="accent5">
              <a:lumMod val="75000"/>
              <a:alpha val="60000"/>
            </a:schemeClr>
          </a:solidFill>
        </p:spPr>
        <p:txBody>
          <a:bodyPr/>
          <a:lstStyle/>
          <a:p>
            <a:pPr algn="ctr"/>
            <a:r>
              <a:rPr lang="en-US" b="1" dirty="0" smtClean="0">
                <a:solidFill>
                  <a:schemeClr val="bg1"/>
                </a:solidFill>
              </a:rPr>
              <a:t>Budget</a:t>
            </a:r>
            <a:endParaRPr lang="en-US" b="1" dirty="0">
              <a:solidFill>
                <a:schemeClr val="bg1"/>
              </a:solidFill>
            </a:endParaRPr>
          </a:p>
        </p:txBody>
      </p:sp>
    </p:spTree>
    <p:extLst>
      <p:ext uri="{BB962C8B-B14F-4D97-AF65-F5344CB8AC3E}">
        <p14:creationId xmlns:p14="http://schemas.microsoft.com/office/powerpoint/2010/main" val="3328909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rPr>
              <a:t>Safety</a:t>
            </a:r>
            <a:endParaRPr lang="en-US" b="1" dirty="0">
              <a:solidFill>
                <a:schemeClr val="bg1"/>
              </a:solidFill>
            </a:endParaRPr>
          </a:p>
        </p:txBody>
      </p:sp>
      <p:sp>
        <p:nvSpPr>
          <p:cNvPr id="6"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Pole is attached to tree which prevents it from falling over</a:t>
            </a:r>
          </a:p>
          <a:p>
            <a:r>
              <a:rPr lang="en-US" dirty="0">
                <a:solidFill>
                  <a:schemeClr val="bg1"/>
                </a:solidFill>
              </a:rPr>
              <a:t>Ring also encompasses the tree which eliminates the possibility of the cutter falling down</a:t>
            </a:r>
          </a:p>
          <a:p>
            <a:r>
              <a:rPr lang="en-US" dirty="0">
                <a:solidFill>
                  <a:schemeClr val="bg1"/>
                </a:solidFill>
              </a:rPr>
              <a:t>The chainsaw being used comes with a cover for the </a:t>
            </a:r>
            <a:r>
              <a:rPr lang="en-US" dirty="0" smtClean="0">
                <a:solidFill>
                  <a:schemeClr val="bg1"/>
                </a:solidFill>
              </a:rPr>
              <a:t>blade.</a:t>
            </a:r>
            <a:endParaRPr lang="en-US" dirty="0">
              <a:solidFill>
                <a:schemeClr val="bg1"/>
              </a:solidFill>
            </a:endParaRPr>
          </a:p>
        </p:txBody>
      </p:sp>
    </p:spTree>
    <p:extLst>
      <p:ext uri="{BB962C8B-B14F-4D97-AF65-F5344CB8AC3E}">
        <p14:creationId xmlns:p14="http://schemas.microsoft.com/office/powerpoint/2010/main" val="1549951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noGrp="1"/>
          </p:cNvSpPr>
          <p:nvPr>
            <p:ph type="title"/>
          </p:nvPr>
        </p:nvSpPr>
        <p:spPr>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rPr>
              <a:t>Questions?</a:t>
            </a:r>
            <a:endParaRPr lang="en-US" b="1" dirty="0">
              <a:solidFill>
                <a:schemeClr val="bg1"/>
              </a:solidFill>
            </a:endParaRPr>
          </a:p>
        </p:txBody>
      </p:sp>
    </p:spTree>
    <p:extLst>
      <p:ext uri="{BB962C8B-B14F-4D97-AF65-F5344CB8AC3E}">
        <p14:creationId xmlns:p14="http://schemas.microsoft.com/office/powerpoint/2010/main" val="1385015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497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rPr>
              <a:t>References</a:t>
            </a:r>
            <a:endParaRPr lang="en-US" b="1" dirty="0">
              <a:solidFill>
                <a:schemeClr val="bg1"/>
              </a:solidFill>
            </a:endParaRPr>
          </a:p>
        </p:txBody>
      </p:sp>
    </p:spTree>
    <p:extLst>
      <p:ext uri="{BB962C8B-B14F-4D97-AF65-F5344CB8AC3E}">
        <p14:creationId xmlns:p14="http://schemas.microsoft.com/office/powerpoint/2010/main" val="1997160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24303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754831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279263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331835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451059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647000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1328</Words>
  <Application>Microsoft Office PowerPoint</Application>
  <PresentationFormat>Widescreen</PresentationFormat>
  <Paragraphs>177</Paragraphs>
  <Slides>30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Sponsor</vt:lpstr>
      <vt:lpstr>Stakeholders</vt:lpstr>
      <vt:lpstr>Stakeholders</vt:lpstr>
      <vt:lpstr>Stakeholders</vt:lpstr>
      <vt:lpstr>Stakeholders</vt:lpstr>
      <vt:lpstr>Stakeholders</vt:lpstr>
      <vt:lpstr>Stakeholders</vt:lpstr>
      <vt:lpstr>Stakeholders</vt:lpstr>
      <vt:lpstr>Stakeholders</vt:lpstr>
      <vt:lpstr>Stakeholders</vt:lpstr>
      <vt:lpstr>Scope</vt:lpstr>
      <vt:lpstr>Important Constants</vt:lpstr>
      <vt:lpstr>PowerPoint Presentation</vt:lpstr>
      <vt:lpstr>Modified Pole Pruner</vt:lpstr>
      <vt:lpstr>Extended Pole Pruner</vt:lpstr>
      <vt:lpstr>PowerPoint Presentation</vt:lpstr>
      <vt:lpstr>2012’s tree climbing robot</vt:lpstr>
      <vt:lpstr>Problems with Tree Climber</vt:lpstr>
      <vt:lpstr>Current Design</vt:lpstr>
      <vt:lpstr>PowerPoint Presentation</vt:lpstr>
      <vt:lpstr>Ring</vt:lpstr>
      <vt:lpstr>Cutting Mechanism</vt:lpstr>
      <vt:lpstr>Cutter</vt:lpstr>
      <vt:lpstr>Pole</vt:lpstr>
      <vt:lpstr>Base</vt:lpstr>
      <vt:lpstr>Budget</vt:lpstr>
      <vt:lpstr>PowerPoint Presentation</vt:lpstr>
      <vt:lpstr>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studentpro</dc:creator>
  <cp:lastModifiedBy>studentpro</cp:lastModifiedBy>
  <cp:revision>24</cp:revision>
  <dcterms:created xsi:type="dcterms:W3CDTF">2015-11-23T02:28:23Z</dcterms:created>
  <dcterms:modified xsi:type="dcterms:W3CDTF">2015-11-24T02:17:05Z</dcterms:modified>
</cp:coreProperties>
</file>