
<file path=[Content_Types].xml><?xml version="1.0" encoding="utf-8"?>
<Types xmlns="http://schemas.openxmlformats.org/package/2006/content-types">
  <Default Extension="png" ContentType="image/png"/>
  <Default Extension="jpeg" ContentType="image/jpeg"/>
  <Default Extension="MOV" ContentType="video/unknown"/>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34"/>
  </p:notesMasterIdLst>
  <p:handoutMasterIdLst>
    <p:handoutMasterId r:id="rId35"/>
  </p:handoutMasterIdLst>
  <p:sldIdLst>
    <p:sldId id="256" r:id="rId2"/>
    <p:sldId id="315" r:id="rId3"/>
    <p:sldId id="316" r:id="rId4"/>
    <p:sldId id="317" r:id="rId5"/>
    <p:sldId id="318" r:id="rId6"/>
    <p:sldId id="319" r:id="rId7"/>
    <p:sldId id="320" r:id="rId8"/>
    <p:sldId id="321" r:id="rId9"/>
    <p:sldId id="322" r:id="rId10"/>
    <p:sldId id="323" r:id="rId11"/>
    <p:sldId id="324" r:id="rId12"/>
    <p:sldId id="325" r:id="rId13"/>
    <p:sldId id="326" r:id="rId14"/>
    <p:sldId id="328" r:id="rId15"/>
    <p:sldId id="329" r:id="rId16"/>
    <p:sldId id="331" r:id="rId17"/>
    <p:sldId id="260" r:id="rId18"/>
    <p:sldId id="311" r:id="rId19"/>
    <p:sldId id="313" r:id="rId20"/>
    <p:sldId id="314" r:id="rId21"/>
    <p:sldId id="312" r:id="rId22"/>
    <p:sldId id="337" r:id="rId23"/>
    <p:sldId id="338" r:id="rId24"/>
    <p:sldId id="332" r:id="rId25"/>
    <p:sldId id="336" r:id="rId26"/>
    <p:sldId id="333" r:id="rId27"/>
    <p:sldId id="341" r:id="rId28"/>
    <p:sldId id="342" r:id="rId29"/>
    <p:sldId id="345" r:id="rId30"/>
    <p:sldId id="344" r:id="rId31"/>
    <p:sldId id="339" r:id="rId32"/>
    <p:sldId id="340"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ani" id="{41175E2E-DEDD-4F2F-B858-3E6B3D4A3605}">
          <p14:sldIdLst>
            <p14:sldId id="256"/>
            <p14:sldId id="315"/>
            <p14:sldId id="316"/>
            <p14:sldId id="317"/>
            <p14:sldId id="318"/>
            <p14:sldId id="319"/>
            <p14:sldId id="320"/>
            <p14:sldId id="321"/>
            <p14:sldId id="322"/>
            <p14:sldId id="323"/>
            <p14:sldId id="324"/>
            <p14:sldId id="325"/>
            <p14:sldId id="326"/>
            <p14:sldId id="328"/>
            <p14:sldId id="329"/>
            <p14:sldId id="331"/>
          </p14:sldIdLst>
        </p14:section>
        <p14:section name="Matthew" id="{FAEE9062-6242-4D32-ADD5-092BE02A90A6}">
          <p14:sldIdLst>
            <p14:sldId id="260"/>
            <p14:sldId id="311"/>
            <p14:sldId id="313"/>
            <p14:sldId id="314"/>
            <p14:sldId id="312"/>
          </p14:sldIdLst>
        </p14:section>
        <p14:section name="Gabe" id="{C20FC053-1FCC-4893-A6C2-E0977C39A8FA}">
          <p14:sldIdLst>
            <p14:sldId id="337"/>
            <p14:sldId id="338"/>
          </p14:sldIdLst>
        </p14:section>
        <p14:section name="Pat" id="{A1685915-6396-4941-9DBD-8E68CA0B53B9}">
          <p14:sldIdLst>
            <p14:sldId id="332"/>
            <p14:sldId id="336"/>
            <p14:sldId id="333"/>
          </p14:sldIdLst>
        </p14:section>
        <p14:section name="Tico" id="{3DA97D72-D19A-4FF9-A8B2-455A92FEBB3F}">
          <p14:sldIdLst>
            <p14:sldId id="341"/>
            <p14:sldId id="342"/>
          </p14:sldIdLst>
        </p14:section>
        <p14:section name="Derek" id="{BFA18C2E-97B4-441A-95F1-B456DD0964EE}">
          <p14:sldIdLst>
            <p14:sldId id="345"/>
            <p14:sldId id="344"/>
          </p14:sldIdLst>
        </p14:section>
        <p14:section name="Enrique" id="{70D49E91-B49C-4B4D-B4F4-4DDBD1AC4946}">
          <p14:sldIdLst>
            <p14:sldId id="339"/>
            <p14:sldId id="340"/>
          </p14:sldIdLst>
        </p14:section>
      </p14:sectionLst>
    </p:ext>
    <p:ext uri="{EFAFB233-063F-42B5-8137-9DF3F51BA10A}">
      <p15:sldGuideLst xmlns=""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erek Morin" initials="DM"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BB4"/>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661" autoAdjust="0"/>
    <p:restoredTop sz="87966" autoAdjust="0"/>
  </p:normalViewPr>
  <p:slideViewPr>
    <p:cSldViewPr snapToGrid="0">
      <p:cViewPr>
        <p:scale>
          <a:sx n="81" d="100"/>
          <a:sy n="81" d="100"/>
        </p:scale>
        <p:origin x="-557" y="-3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8B3CB06-D91E-4645-B67C-CC195D48B505}" type="datetimeFigureOut">
              <a:rPr lang="en-US" smtClean="0"/>
              <a:t>2/25/2016</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31A2B63-C1A3-4C3D-A526-4D6118470BFE}" type="slidenum">
              <a:rPr lang="en-US" smtClean="0"/>
              <a:t>‹#›</a:t>
            </a:fld>
            <a:endParaRPr lang="en-US"/>
          </a:p>
        </p:txBody>
      </p:sp>
    </p:spTree>
    <p:extLst>
      <p:ext uri="{BB962C8B-B14F-4D97-AF65-F5344CB8AC3E}">
        <p14:creationId xmlns:p14="http://schemas.microsoft.com/office/powerpoint/2010/main" val="1556442404"/>
      </p:ext>
    </p:extLst>
  </p:cSld>
  <p:clrMap bg1="lt1" tx1="dk1" bg2="lt2" tx2="dk2" accent1="accent1" accent2="accent2" accent3="accent3" accent4="accent4" accent5="accent5" accent6="accent6" hlink="hlink" folHlink="folHlink"/>
  <p:hf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803DDE6-C67C-4778-9205-D104E3674745}" type="datetimeFigureOut">
              <a:rPr lang="en-US" smtClean="0"/>
              <a:t>2/25/2016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6B69C67-81AC-4FCF-A000-73BA08AAAD02}" type="slidenum">
              <a:rPr lang="en-US" smtClean="0"/>
              <a:t>‹#›</a:t>
            </a:fld>
            <a:endParaRPr lang="en-US"/>
          </a:p>
        </p:txBody>
      </p:sp>
    </p:spTree>
    <p:extLst>
      <p:ext uri="{BB962C8B-B14F-4D97-AF65-F5344CB8AC3E}">
        <p14:creationId xmlns:p14="http://schemas.microsoft.com/office/powerpoint/2010/main" val="1979331484"/>
      </p:ext>
    </p:extLst>
  </p:cSld>
  <p:clrMap bg1="lt1" tx1="dk1" bg2="lt2" tx2="dk2" accent1="accent1" accent2="accent2" accent3="accent3" accent4="accent4" accent5="accent5" accent6="accent6" hlink="hlink" folHlink="folHlink"/>
  <p:hf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Introduce</a:t>
            </a:r>
            <a:r>
              <a:rPr lang="en-US" baseline="0" dirty="0" smtClean="0"/>
              <a:t> yourself</a:t>
            </a:r>
            <a:endParaRPr lang="en-US" dirty="0"/>
          </a:p>
        </p:txBody>
      </p:sp>
      <p:sp>
        <p:nvSpPr>
          <p:cNvPr id="4" name="Slide Number Placeholder 3"/>
          <p:cNvSpPr>
            <a:spLocks noGrp="1"/>
          </p:cNvSpPr>
          <p:nvPr>
            <p:ph type="sldNum" sz="quarter" idx="10"/>
          </p:nvPr>
        </p:nvSpPr>
        <p:spPr/>
        <p:txBody>
          <a:bodyPr/>
          <a:lstStyle/>
          <a:p>
            <a:fld id="{46B69C67-81AC-4FCF-A000-73BA08AAAD02}" type="slidenum">
              <a:rPr lang="en-US" smtClean="0"/>
              <a:t>1</a:t>
            </a:fld>
            <a:endParaRPr lang="en-US"/>
          </a:p>
        </p:txBody>
      </p:sp>
      <p:sp>
        <p:nvSpPr>
          <p:cNvPr id="5" name="Footer Placeholder 4"/>
          <p:cNvSpPr>
            <a:spLocks noGrp="1"/>
          </p:cNvSpPr>
          <p:nvPr>
            <p:ph type="ftr" sz="quarter" idx="11"/>
          </p:nvPr>
        </p:nvSpPr>
        <p:spPr/>
        <p:txBody>
          <a:bodyPr/>
          <a:lstStyle/>
          <a:p>
            <a:endParaRPr lang="en-US"/>
          </a:p>
        </p:txBody>
      </p:sp>
      <p:sp>
        <p:nvSpPr>
          <p:cNvPr id="6" name="Header Placeholder 5"/>
          <p:cNvSpPr>
            <a:spLocks noGrp="1"/>
          </p:cNvSpPr>
          <p:nvPr>
            <p:ph type="hdr" sz="quarter" idx="12"/>
          </p:nvPr>
        </p:nvSpPr>
        <p:spPr/>
        <p:txBody>
          <a:bodyPr/>
          <a:lstStyle/>
          <a:p>
            <a:endParaRPr lang="en-US"/>
          </a:p>
        </p:txBody>
      </p:sp>
    </p:spTree>
    <p:extLst>
      <p:ext uri="{BB962C8B-B14F-4D97-AF65-F5344CB8AC3E}">
        <p14:creationId xmlns:p14="http://schemas.microsoft.com/office/powerpoint/2010/main" val="36808713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Looking more closely</a:t>
            </a:r>
            <a:r>
              <a:rPr lang="en-US" baseline="0" dirty="0" smtClean="0"/>
              <a:t> at the cart, we initially designed the length to be 11 feet, to allow the user to have a mechanical advantage when maneuvering it</a:t>
            </a:r>
            <a:endParaRPr lang="en-US" dirty="0"/>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B69C67-81AC-4FCF-A000-73BA08AAAD02}" type="slidenum">
              <a:rPr lang="en-US" smtClean="0"/>
              <a:t>18</a:t>
            </a:fld>
            <a:endParaRPr lang="en-US"/>
          </a:p>
        </p:txBody>
      </p:sp>
    </p:spTree>
    <p:extLst>
      <p:ext uri="{BB962C8B-B14F-4D97-AF65-F5344CB8AC3E}">
        <p14:creationId xmlns:p14="http://schemas.microsoft.com/office/powerpoint/2010/main" val="41251047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a:t>
            </a:r>
            <a:r>
              <a:rPr lang="en-US" smtClean="0"/>
              <a:t>, OSHA </a:t>
            </a:r>
            <a:r>
              <a:rPr lang="en-US" dirty="0" smtClean="0"/>
              <a:t>does not actually have lifting</a:t>
            </a:r>
            <a:r>
              <a:rPr lang="en-US" baseline="0" dirty="0" smtClean="0"/>
              <a:t> guidelines, but instead refers to NIOSH (say out loud) equation that yields a RWL. Here is the equation. It uses many distinct factors. For example, the distance from the user’s grip to the ground, the distance traveled, and the average load that needs to be lifted.</a:t>
            </a:r>
            <a:endParaRPr lang="en-US" dirty="0"/>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B69C67-81AC-4FCF-A000-73BA08AAAD02}" type="slidenum">
              <a:rPr lang="en-US" smtClean="0"/>
              <a:t>19</a:t>
            </a:fld>
            <a:endParaRPr lang="en-US"/>
          </a:p>
        </p:txBody>
      </p:sp>
    </p:spTree>
    <p:extLst>
      <p:ext uri="{BB962C8B-B14F-4D97-AF65-F5344CB8AC3E}">
        <p14:creationId xmlns:p14="http://schemas.microsoft.com/office/powerpoint/2010/main" val="10572285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used the NIOSH equation to determine the RWL for</a:t>
            </a:r>
            <a:r>
              <a:rPr lang="en-US" baseline="0" dirty="0" smtClean="0"/>
              <a:t> our design. For these calculations, the user needs to lift a 28-pound load. After running these calculations, we determined that the RWL is 32.62 pounds if the user performs the lift once every 5 minutes, for 8 hours/day. This told us that our original cart length was essentially overdesigned and allowed us to shorten the cart length used. </a:t>
            </a:r>
            <a:endParaRPr lang="en-US" dirty="0"/>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B69C67-81AC-4FCF-A000-73BA08AAAD02}" type="slidenum">
              <a:rPr lang="en-US" smtClean="0"/>
              <a:t>20</a:t>
            </a:fld>
            <a:endParaRPr lang="en-US"/>
          </a:p>
        </p:txBody>
      </p:sp>
    </p:spTree>
    <p:extLst>
      <p:ext uri="{BB962C8B-B14F-4D97-AF65-F5344CB8AC3E}">
        <p14:creationId xmlns:p14="http://schemas.microsoft.com/office/powerpoint/2010/main" val="10572285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the shortened</a:t>
            </a:r>
            <a:r>
              <a:rPr lang="en-US" baseline="0" dirty="0" smtClean="0"/>
              <a:t> cart. It is 4 feet long. This means that our previous length of 11 feet was essentially an overdesign. This new shortened cart should give the user the same mechanical advantage of the longer cart, with increased maneuverability, due to its shortened length.</a:t>
            </a:r>
            <a:endParaRPr lang="en-US" dirty="0"/>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B69C67-81AC-4FCF-A000-73BA08AAAD02}" type="slidenum">
              <a:rPr lang="en-US" smtClean="0"/>
              <a:t>21</a:t>
            </a:fld>
            <a:endParaRPr lang="en-US"/>
          </a:p>
        </p:txBody>
      </p:sp>
    </p:spTree>
    <p:extLst>
      <p:ext uri="{BB962C8B-B14F-4D97-AF65-F5344CB8AC3E}">
        <p14:creationId xmlns:p14="http://schemas.microsoft.com/office/powerpoint/2010/main" val="41251047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B69C67-81AC-4FCF-A000-73BA08AAAD02}" type="slidenum">
              <a:rPr lang="en-US" smtClean="0"/>
              <a:t>25</a:t>
            </a:fld>
            <a:endParaRPr lang="en-US"/>
          </a:p>
        </p:txBody>
      </p:sp>
    </p:spTree>
    <p:extLst>
      <p:ext uri="{BB962C8B-B14F-4D97-AF65-F5344CB8AC3E}">
        <p14:creationId xmlns:p14="http://schemas.microsoft.com/office/powerpoint/2010/main" val="29883842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Shape 5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7" name="Shape 5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403393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Shape 6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4" name="Shape 6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25886299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B69C67-81AC-4FCF-A000-73BA08AAAD02}" type="slidenum">
              <a:rPr lang="en-US" smtClean="0"/>
              <a:t>32</a:t>
            </a:fld>
            <a:endParaRPr lang="en-US"/>
          </a:p>
        </p:txBody>
      </p:sp>
    </p:spTree>
    <p:extLst>
      <p:ext uri="{BB962C8B-B14F-4D97-AF65-F5344CB8AC3E}">
        <p14:creationId xmlns:p14="http://schemas.microsoft.com/office/powerpoint/2010/main" val="40527796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FB9691-E002-4A70-B758-80F5DAEF755E}" type="slidenum">
              <a:rPr lang="en-US" smtClean="0"/>
              <a:t>2</a:t>
            </a:fld>
            <a:endParaRPr lang="en-US" dirty="0"/>
          </a:p>
        </p:txBody>
      </p:sp>
      <p:sp>
        <p:nvSpPr>
          <p:cNvPr id="5" name="Footer Placeholder 4"/>
          <p:cNvSpPr>
            <a:spLocks noGrp="1"/>
          </p:cNvSpPr>
          <p:nvPr>
            <p:ph type="ftr" sz="quarter" idx="11"/>
          </p:nvPr>
        </p:nvSpPr>
        <p:spPr/>
        <p:txBody>
          <a:bodyPr/>
          <a:lstStyle/>
          <a:p>
            <a:endParaRPr lang="en-US"/>
          </a:p>
        </p:txBody>
      </p:sp>
      <p:sp>
        <p:nvSpPr>
          <p:cNvPr id="6" name="Header Placeholder 5"/>
          <p:cNvSpPr>
            <a:spLocks noGrp="1"/>
          </p:cNvSpPr>
          <p:nvPr>
            <p:ph type="hdr" sz="quarter" idx="12"/>
          </p:nvPr>
        </p:nvSpPr>
        <p:spPr/>
        <p:txBody>
          <a:bodyPr/>
          <a:lstStyle/>
          <a:p>
            <a:endParaRPr lang="en-US"/>
          </a:p>
        </p:txBody>
      </p:sp>
    </p:spTree>
    <p:extLst>
      <p:ext uri="{BB962C8B-B14F-4D97-AF65-F5344CB8AC3E}">
        <p14:creationId xmlns:p14="http://schemas.microsoft.com/office/powerpoint/2010/main" val="38931980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Stakeholders</a:t>
            </a:r>
            <a:r>
              <a:rPr lang="en-US" baseline="0" dirty="0" smtClean="0"/>
              <a:t> include…</a:t>
            </a:r>
          </a:p>
          <a:p>
            <a:r>
              <a:rPr lang="en-US" baseline="0" dirty="0" smtClean="0"/>
              <a:t>Dr. Okoli, our sponsor</a:t>
            </a:r>
            <a:endParaRPr lang="en-US" dirty="0"/>
          </a:p>
        </p:txBody>
      </p:sp>
      <p:sp>
        <p:nvSpPr>
          <p:cNvPr id="4" name="Slide Number Placeholder 3"/>
          <p:cNvSpPr>
            <a:spLocks noGrp="1"/>
          </p:cNvSpPr>
          <p:nvPr>
            <p:ph type="sldNum" sz="quarter" idx="10"/>
          </p:nvPr>
        </p:nvSpPr>
        <p:spPr/>
        <p:txBody>
          <a:bodyPr/>
          <a:lstStyle/>
          <a:p>
            <a:fld id="{AAFB9691-E002-4A70-B758-80F5DAEF755E}" type="slidenum">
              <a:rPr lang="en-US" smtClean="0"/>
              <a:t>3</a:t>
            </a:fld>
            <a:endParaRPr lang="en-US" dirty="0"/>
          </a:p>
        </p:txBody>
      </p:sp>
      <p:sp>
        <p:nvSpPr>
          <p:cNvPr id="5" name="Footer Placeholder 4"/>
          <p:cNvSpPr>
            <a:spLocks noGrp="1"/>
          </p:cNvSpPr>
          <p:nvPr>
            <p:ph type="ftr" sz="quarter" idx="11"/>
          </p:nvPr>
        </p:nvSpPr>
        <p:spPr/>
        <p:txBody>
          <a:bodyPr/>
          <a:lstStyle/>
          <a:p>
            <a:endParaRPr lang="en-US"/>
          </a:p>
        </p:txBody>
      </p:sp>
      <p:sp>
        <p:nvSpPr>
          <p:cNvPr id="6" name="Header Placeholder 5"/>
          <p:cNvSpPr>
            <a:spLocks noGrp="1"/>
          </p:cNvSpPr>
          <p:nvPr>
            <p:ph type="hdr" sz="quarter" idx="12"/>
          </p:nvPr>
        </p:nvSpPr>
        <p:spPr/>
        <p:txBody>
          <a:bodyPr/>
          <a:lstStyle/>
          <a:p>
            <a:endParaRPr lang="en-US"/>
          </a:p>
        </p:txBody>
      </p:sp>
    </p:spTree>
    <p:extLst>
      <p:ext uri="{BB962C8B-B14F-4D97-AF65-F5344CB8AC3E}">
        <p14:creationId xmlns:p14="http://schemas.microsoft.com/office/powerpoint/2010/main" val="19404280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B69C67-81AC-4FCF-A000-73BA08AAAD02}" type="slidenum">
              <a:rPr lang="en-US" smtClean="0"/>
              <a:t>4</a:t>
            </a:fld>
            <a:endParaRPr lang="en-US"/>
          </a:p>
        </p:txBody>
      </p:sp>
    </p:spTree>
    <p:extLst>
      <p:ext uri="{BB962C8B-B14F-4D97-AF65-F5344CB8AC3E}">
        <p14:creationId xmlns:p14="http://schemas.microsoft.com/office/powerpoint/2010/main" val="2622256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2015 rpt</a:t>
            </a:r>
            <a:endParaRPr lang="en-US" dirty="0"/>
          </a:p>
        </p:txBody>
      </p:sp>
      <p:sp>
        <p:nvSpPr>
          <p:cNvPr id="4" name="Slide Number Placeholder 3"/>
          <p:cNvSpPr>
            <a:spLocks noGrp="1"/>
          </p:cNvSpPr>
          <p:nvPr>
            <p:ph type="sldNum" sz="quarter" idx="10"/>
          </p:nvPr>
        </p:nvSpPr>
        <p:spPr/>
        <p:txBody>
          <a:bodyPr/>
          <a:lstStyle/>
          <a:p>
            <a:fld id="{AAFB9691-E002-4A70-B758-80F5DAEF755E}" type="slidenum">
              <a:rPr lang="en-US" smtClean="0"/>
              <a:t>13</a:t>
            </a:fld>
            <a:endParaRPr lang="en-US" dirty="0"/>
          </a:p>
        </p:txBody>
      </p:sp>
    </p:spTree>
    <p:extLst>
      <p:ext uri="{BB962C8B-B14F-4D97-AF65-F5344CB8AC3E}">
        <p14:creationId xmlns:p14="http://schemas.microsoft.com/office/powerpoint/2010/main" val="23062037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2015 rpt</a:t>
            </a:r>
          </a:p>
          <a:p>
            <a:r>
              <a:rPr lang="en-US" dirty="0" smtClean="0"/>
              <a:t>As a result of these trees</a:t>
            </a:r>
            <a:r>
              <a:rPr lang="en-US" baseline="0" dirty="0" smtClean="0"/>
              <a:t> being located in developing countries, the current methods used are not ideal.</a:t>
            </a:r>
          </a:p>
          <a:p>
            <a:r>
              <a:rPr lang="en-US" baseline="0" dirty="0" smtClean="0"/>
              <a:t>Look at this photo of a tall palm tree.</a:t>
            </a:r>
          </a:p>
          <a:p>
            <a:r>
              <a:rPr lang="en-US" baseline="0" dirty="0" smtClean="0"/>
              <a:t>The current technique involves a person climbing up this tree.</a:t>
            </a:r>
          </a:p>
          <a:p>
            <a:r>
              <a:rPr lang="en-US" baseline="0" dirty="0" smtClean="0"/>
              <a:t>Our sponsor also told us some countries have even experimented with training monkeys to climb the up the trees with knives and cut down the fruit.</a:t>
            </a:r>
            <a:endParaRPr lang="en-US" dirty="0"/>
          </a:p>
        </p:txBody>
      </p:sp>
      <p:sp>
        <p:nvSpPr>
          <p:cNvPr id="4" name="Slide Number Placeholder 3"/>
          <p:cNvSpPr>
            <a:spLocks noGrp="1"/>
          </p:cNvSpPr>
          <p:nvPr>
            <p:ph type="sldNum" sz="quarter" idx="10"/>
          </p:nvPr>
        </p:nvSpPr>
        <p:spPr/>
        <p:txBody>
          <a:bodyPr/>
          <a:lstStyle/>
          <a:p>
            <a:fld id="{AAFB9691-E002-4A70-B758-80F5DAEF755E}" type="slidenum">
              <a:rPr lang="en-US" smtClean="0"/>
              <a:t>14</a:t>
            </a:fld>
            <a:endParaRPr lang="en-US" dirty="0"/>
          </a:p>
        </p:txBody>
      </p:sp>
    </p:spTree>
    <p:extLst>
      <p:ext uri="{BB962C8B-B14F-4D97-AF65-F5344CB8AC3E}">
        <p14:creationId xmlns:p14="http://schemas.microsoft.com/office/powerpoint/2010/main" val="36986320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cite 2015 rpt</a:t>
            </a:r>
            <a:endParaRPr lang="en-US" dirty="0"/>
          </a:p>
        </p:txBody>
      </p:sp>
      <p:sp>
        <p:nvSpPr>
          <p:cNvPr id="4" name="Slide Number Placeholder 3"/>
          <p:cNvSpPr>
            <a:spLocks noGrp="1"/>
          </p:cNvSpPr>
          <p:nvPr>
            <p:ph type="sldNum" sz="quarter" idx="10"/>
          </p:nvPr>
        </p:nvSpPr>
        <p:spPr/>
        <p:txBody>
          <a:bodyPr/>
          <a:lstStyle/>
          <a:p>
            <a:fld id="{AAFB9691-E002-4A70-B758-80F5DAEF755E}" type="slidenum">
              <a:rPr lang="en-US" smtClean="0"/>
              <a:t>15</a:t>
            </a:fld>
            <a:endParaRPr lang="en-US" dirty="0"/>
          </a:p>
        </p:txBody>
      </p:sp>
    </p:spTree>
    <p:extLst>
      <p:ext uri="{BB962C8B-B14F-4D97-AF65-F5344CB8AC3E}">
        <p14:creationId xmlns:p14="http://schemas.microsoft.com/office/powerpoint/2010/main" val="13494608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cite 2015 rpt</a:t>
            </a:r>
          </a:p>
          <a:p>
            <a:endParaRPr lang="en-US" dirty="0"/>
          </a:p>
        </p:txBody>
      </p:sp>
      <p:sp>
        <p:nvSpPr>
          <p:cNvPr id="4" name="Slide Number Placeholder 3"/>
          <p:cNvSpPr>
            <a:spLocks noGrp="1"/>
          </p:cNvSpPr>
          <p:nvPr>
            <p:ph type="sldNum" sz="quarter" idx="10"/>
          </p:nvPr>
        </p:nvSpPr>
        <p:spPr/>
        <p:txBody>
          <a:bodyPr/>
          <a:lstStyle/>
          <a:p>
            <a:fld id="{AAFB9691-E002-4A70-B758-80F5DAEF755E}" type="slidenum">
              <a:rPr lang="en-US" smtClean="0"/>
              <a:t>16</a:t>
            </a:fld>
            <a:endParaRPr lang="en-US" dirty="0"/>
          </a:p>
        </p:txBody>
      </p:sp>
    </p:spTree>
    <p:extLst>
      <p:ext uri="{BB962C8B-B14F-4D97-AF65-F5344CB8AC3E}">
        <p14:creationId xmlns:p14="http://schemas.microsoft.com/office/powerpoint/2010/main" val="22512054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So, this is the</a:t>
            </a:r>
            <a:r>
              <a:rPr lang="en-US" baseline="0" dirty="0" smtClean="0"/>
              <a:t> design we developed in the previous phase. It consists of the ring cutting mechanism, telescoping poling in the middle, and a cart design that was inspired by wheelbarrows and </a:t>
            </a:r>
            <a:r>
              <a:rPr lang="en-US" baseline="0" dirty="0" err="1" smtClean="0"/>
              <a:t>rickshas</a:t>
            </a:r>
            <a:r>
              <a:rPr lang="en-US" baseline="0" dirty="0" smtClean="0"/>
              <a:t>. </a:t>
            </a:r>
            <a:endParaRPr lang="en-US" dirty="0" smtClean="0"/>
          </a:p>
        </p:txBody>
      </p:sp>
      <p:sp>
        <p:nvSpPr>
          <p:cNvPr id="4" name="Slide Number Placeholder 3"/>
          <p:cNvSpPr>
            <a:spLocks noGrp="1"/>
          </p:cNvSpPr>
          <p:nvPr>
            <p:ph type="sldNum" sz="quarter" idx="10"/>
          </p:nvPr>
        </p:nvSpPr>
        <p:spPr/>
        <p:txBody>
          <a:bodyPr/>
          <a:lstStyle/>
          <a:p>
            <a:fld id="{AAFB9691-E002-4A70-B758-80F5DAEF755E}" type="slidenum">
              <a:rPr lang="en-US" smtClean="0"/>
              <a:t>17</a:t>
            </a:fld>
            <a:endParaRPr lang="en-US" dirty="0"/>
          </a:p>
        </p:txBody>
      </p:sp>
      <p:sp>
        <p:nvSpPr>
          <p:cNvPr id="5" name="Footer Placeholder 4"/>
          <p:cNvSpPr>
            <a:spLocks noGrp="1"/>
          </p:cNvSpPr>
          <p:nvPr>
            <p:ph type="ftr" sz="quarter" idx="11"/>
          </p:nvPr>
        </p:nvSpPr>
        <p:spPr/>
        <p:txBody>
          <a:bodyPr/>
          <a:lstStyle/>
          <a:p>
            <a:endParaRPr lang="en-US"/>
          </a:p>
        </p:txBody>
      </p:sp>
      <p:sp>
        <p:nvSpPr>
          <p:cNvPr id="6" name="Header Placeholder 5"/>
          <p:cNvSpPr>
            <a:spLocks noGrp="1"/>
          </p:cNvSpPr>
          <p:nvPr>
            <p:ph type="hdr" sz="quarter" idx="12"/>
          </p:nvPr>
        </p:nvSpPr>
        <p:spPr/>
        <p:txBody>
          <a:bodyPr/>
          <a:lstStyle/>
          <a:p>
            <a:endParaRPr lang="en-US"/>
          </a:p>
        </p:txBody>
      </p:sp>
    </p:spTree>
    <p:extLst>
      <p:ext uri="{BB962C8B-B14F-4D97-AF65-F5344CB8AC3E}">
        <p14:creationId xmlns:p14="http://schemas.microsoft.com/office/powerpoint/2010/main" val="12339265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67C76DB-3AF6-4397-B673-259CADC6EBA2}" type="datetime1">
              <a:rPr lang="en-US" smtClean="0"/>
              <a:t>2/25/2016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E4D663-9EEF-4DAA-A847-67F8BC508AFF}" type="slidenum">
              <a:rPr lang="en-US" smtClean="0"/>
              <a:t>‹#›</a:t>
            </a:fld>
            <a:endParaRPr lang="en-US"/>
          </a:p>
        </p:txBody>
      </p:sp>
    </p:spTree>
    <p:extLst>
      <p:ext uri="{BB962C8B-B14F-4D97-AF65-F5344CB8AC3E}">
        <p14:creationId xmlns:p14="http://schemas.microsoft.com/office/powerpoint/2010/main" val="14433923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C4DDFAD-8478-45B2-BF6B-23D7EEEDD23C}" type="datetime1">
              <a:rPr lang="en-US" smtClean="0"/>
              <a:t>2/25/2016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E4D663-9EEF-4DAA-A847-67F8BC508AFF}" type="slidenum">
              <a:rPr lang="en-US" smtClean="0"/>
              <a:t>‹#›</a:t>
            </a:fld>
            <a:endParaRPr lang="en-US"/>
          </a:p>
        </p:txBody>
      </p:sp>
    </p:spTree>
    <p:extLst>
      <p:ext uri="{BB962C8B-B14F-4D97-AF65-F5344CB8AC3E}">
        <p14:creationId xmlns:p14="http://schemas.microsoft.com/office/powerpoint/2010/main" val="19192104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9798B3F-5327-4FB2-B391-DE095DE26BB0}" type="datetime1">
              <a:rPr lang="en-US" smtClean="0"/>
              <a:t>2/25/2016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E4D663-9EEF-4DAA-A847-67F8BC508AFF}" type="slidenum">
              <a:rPr lang="en-US" smtClean="0"/>
              <a:t>‹#›</a:t>
            </a:fld>
            <a:endParaRPr lang="en-US"/>
          </a:p>
        </p:txBody>
      </p:sp>
    </p:spTree>
    <p:extLst>
      <p:ext uri="{BB962C8B-B14F-4D97-AF65-F5344CB8AC3E}">
        <p14:creationId xmlns:p14="http://schemas.microsoft.com/office/powerpoint/2010/main" val="9055936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415601" y="593367"/>
            <a:ext cx="11360799" cy="763599"/>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8" name="Shape 18"/>
          <p:cNvSpPr txBox="1">
            <a:spLocks noGrp="1"/>
          </p:cNvSpPr>
          <p:nvPr>
            <p:ph type="body" idx="1"/>
          </p:nvPr>
        </p:nvSpPr>
        <p:spPr>
          <a:xfrm>
            <a:off x="415601" y="1536633"/>
            <a:ext cx="11360799" cy="45552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9" name="Shape 19"/>
          <p:cNvSpPr txBox="1">
            <a:spLocks noGrp="1"/>
          </p:cNvSpPr>
          <p:nvPr>
            <p:ph type="sldNum" idx="12"/>
          </p:nvPr>
        </p:nvSpPr>
        <p:spPr>
          <a:xfrm>
            <a:off x="11296610" y="6217621"/>
            <a:ext cx="731599" cy="524800"/>
          </a:xfrm>
          <a:prstGeom prst="rect">
            <a:avLst/>
          </a:prstGeom>
        </p:spPr>
        <p:txBody>
          <a:bodyPr lIns="91425" tIns="91425" rIns="91425" bIns="91425" anchor="ctr" anchorCtr="0">
            <a:noAutofit/>
          </a:bodyPr>
          <a:lstStyle/>
          <a:p>
            <a:fld id="{00000000-1234-1234-1234-123412341234}" type="slidenum">
              <a:rPr lang="en" smtClean="0"/>
              <a:pPr/>
              <a:t>‹#›</a:t>
            </a:fld>
            <a:endParaRPr lang="en"/>
          </a:p>
        </p:txBody>
      </p:sp>
    </p:spTree>
    <p:extLst>
      <p:ext uri="{BB962C8B-B14F-4D97-AF65-F5344CB8AC3E}">
        <p14:creationId xmlns:p14="http://schemas.microsoft.com/office/powerpoint/2010/main" val="22114920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36BCD22-EBED-4DA5-A91B-1A8E2D2BE198}" type="datetime1">
              <a:rPr lang="en-US" smtClean="0"/>
              <a:t>2/25/2016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sz="2400">
                <a:solidFill>
                  <a:schemeClr val="bg1"/>
                </a:solidFill>
              </a:defRPr>
            </a:lvl1pPr>
          </a:lstStyle>
          <a:p>
            <a:r>
              <a:rPr lang="en-US" dirty="0" smtClean="0"/>
              <a:t>1</a:t>
            </a:r>
            <a:endParaRPr lang="en-US" dirty="0"/>
          </a:p>
        </p:txBody>
      </p:sp>
    </p:spTree>
    <p:extLst>
      <p:ext uri="{BB962C8B-B14F-4D97-AF65-F5344CB8AC3E}">
        <p14:creationId xmlns:p14="http://schemas.microsoft.com/office/powerpoint/2010/main" val="330629959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61CCFFC-B5CD-4DE2-8F5F-AADE48C8D18C}" type="datetime1">
              <a:rPr lang="en-US" smtClean="0"/>
              <a:t>2/25/2016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E4D663-9EEF-4DAA-A847-67F8BC508AFF}" type="slidenum">
              <a:rPr lang="en-US" smtClean="0"/>
              <a:t>‹#›</a:t>
            </a:fld>
            <a:endParaRPr lang="en-US"/>
          </a:p>
        </p:txBody>
      </p:sp>
    </p:spTree>
    <p:extLst>
      <p:ext uri="{BB962C8B-B14F-4D97-AF65-F5344CB8AC3E}">
        <p14:creationId xmlns:p14="http://schemas.microsoft.com/office/powerpoint/2010/main" val="2432151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B8BEBEE-BF8E-48D4-8892-75DB4AE7972C}" type="datetime1">
              <a:rPr lang="en-US" smtClean="0"/>
              <a:t>2/25/2016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BE4D663-9EEF-4DAA-A847-67F8BC508AFF}" type="slidenum">
              <a:rPr lang="en-US" smtClean="0"/>
              <a:t>‹#›</a:t>
            </a:fld>
            <a:endParaRPr lang="en-US"/>
          </a:p>
        </p:txBody>
      </p:sp>
    </p:spTree>
    <p:extLst>
      <p:ext uri="{BB962C8B-B14F-4D97-AF65-F5344CB8AC3E}">
        <p14:creationId xmlns:p14="http://schemas.microsoft.com/office/powerpoint/2010/main" val="17942291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BA4CC26-99CF-47E2-B884-C90948203D9C}" type="datetime1">
              <a:rPr lang="en-US" smtClean="0"/>
              <a:t>2/25/2016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BE4D663-9EEF-4DAA-A847-67F8BC508AFF}" type="slidenum">
              <a:rPr lang="en-US" smtClean="0"/>
              <a:t>‹#›</a:t>
            </a:fld>
            <a:endParaRPr lang="en-US"/>
          </a:p>
        </p:txBody>
      </p:sp>
    </p:spTree>
    <p:extLst>
      <p:ext uri="{BB962C8B-B14F-4D97-AF65-F5344CB8AC3E}">
        <p14:creationId xmlns:p14="http://schemas.microsoft.com/office/powerpoint/2010/main" val="3257187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3CA07B6-C036-4DBB-8EC6-7D0341CE993A}" type="datetime1">
              <a:rPr lang="en-US" smtClean="0"/>
              <a:t>2/25/2016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BE4D663-9EEF-4DAA-A847-67F8BC508AFF}" type="slidenum">
              <a:rPr lang="en-US" smtClean="0"/>
              <a:t>‹#›</a:t>
            </a:fld>
            <a:endParaRPr lang="en-US"/>
          </a:p>
        </p:txBody>
      </p:sp>
    </p:spTree>
    <p:extLst>
      <p:ext uri="{BB962C8B-B14F-4D97-AF65-F5344CB8AC3E}">
        <p14:creationId xmlns:p14="http://schemas.microsoft.com/office/powerpoint/2010/main" val="8044965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C1638C-A147-4121-BDA1-182A253F15F4}" type="datetime1">
              <a:rPr lang="en-US" smtClean="0"/>
              <a:t>2/25/2016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BE4D663-9EEF-4DAA-A847-67F8BC508AFF}" type="slidenum">
              <a:rPr lang="en-US" smtClean="0"/>
              <a:t>‹#›</a:t>
            </a:fld>
            <a:endParaRPr lang="en-US"/>
          </a:p>
        </p:txBody>
      </p:sp>
    </p:spTree>
    <p:extLst>
      <p:ext uri="{BB962C8B-B14F-4D97-AF65-F5344CB8AC3E}">
        <p14:creationId xmlns:p14="http://schemas.microsoft.com/office/powerpoint/2010/main" val="14278616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072DBD5-3D34-41A9-AEA0-6D49CA63417D}" type="datetime1">
              <a:rPr lang="en-US" smtClean="0"/>
              <a:t>2/25/2016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BE4D663-9EEF-4DAA-A847-67F8BC508AFF}" type="slidenum">
              <a:rPr lang="en-US" smtClean="0"/>
              <a:t>‹#›</a:t>
            </a:fld>
            <a:endParaRPr lang="en-US"/>
          </a:p>
        </p:txBody>
      </p:sp>
    </p:spTree>
    <p:extLst>
      <p:ext uri="{BB962C8B-B14F-4D97-AF65-F5344CB8AC3E}">
        <p14:creationId xmlns:p14="http://schemas.microsoft.com/office/powerpoint/2010/main" val="15902558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238C8F7-9FF9-4B74-B554-0EAC9668959F}" type="datetime1">
              <a:rPr lang="en-US" smtClean="0"/>
              <a:t>2/25/2016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BE4D663-9EEF-4DAA-A847-67F8BC508AFF}" type="slidenum">
              <a:rPr lang="en-US" smtClean="0"/>
              <a:t>‹#›</a:t>
            </a:fld>
            <a:endParaRPr lang="en-US"/>
          </a:p>
        </p:txBody>
      </p:sp>
    </p:spTree>
    <p:extLst>
      <p:ext uri="{BB962C8B-B14F-4D97-AF65-F5344CB8AC3E}">
        <p14:creationId xmlns:p14="http://schemas.microsoft.com/office/powerpoint/2010/main" val="35857845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E58565-79A7-4B23-B097-5D94532B45D5}" type="datetime1">
              <a:rPr lang="en-US" smtClean="0"/>
              <a:t>2/25/2016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E4D663-9EEF-4DAA-A847-67F8BC508AFF}" type="slidenum">
              <a:rPr lang="en-US" smtClean="0"/>
              <a:t>‹#›</a:t>
            </a:fld>
            <a:endParaRPr lang="en-US"/>
          </a:p>
        </p:txBody>
      </p:sp>
    </p:spTree>
    <p:extLst>
      <p:ext uri="{BB962C8B-B14F-4D97-AF65-F5344CB8AC3E}">
        <p14:creationId xmlns:p14="http://schemas.microsoft.com/office/powerpoint/2010/main" val="10302891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21.emf"/><Relationship Id="rId5" Type="http://schemas.openxmlformats.org/officeDocument/2006/relationships/image" Target="../media/image20.emf"/><Relationship Id="rId4" Type="http://schemas.openxmlformats.org/officeDocument/2006/relationships/image" Target="../media/image19.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OV"/><Relationship Id="rId1" Type="http://schemas.microsoft.com/office/2007/relationships/media" Target="../media/media2.MOV"/><Relationship Id="rId4" Type="http://schemas.openxmlformats.org/officeDocument/2006/relationships/image" Target="../media/image22.png"/></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humanfoodproject.com/wp-content/uploads/2013/02/palm-oil-frui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Subtitle 2"/>
          <p:cNvSpPr>
            <a:spLocks noGrp="1"/>
          </p:cNvSpPr>
          <p:nvPr>
            <p:ph type="subTitle" idx="1"/>
          </p:nvPr>
        </p:nvSpPr>
        <p:spPr>
          <a:xfrm>
            <a:off x="1523999" y="2708910"/>
            <a:ext cx="9144000" cy="3920490"/>
          </a:xfrm>
          <a:solidFill>
            <a:srgbClr val="006BB4">
              <a:alpha val="60000"/>
            </a:srgbClr>
          </a:solidFill>
        </p:spPr>
        <p:txBody>
          <a:bodyPr>
            <a:noAutofit/>
          </a:bodyPr>
          <a:lstStyle/>
          <a:p>
            <a:r>
              <a:rPr lang="en-US" sz="3200" dirty="0" smtClean="0">
                <a:solidFill>
                  <a:schemeClr val="bg1"/>
                </a:solidFill>
              </a:rPr>
              <a:t>Maria </a:t>
            </a:r>
            <a:r>
              <a:rPr lang="en-US" sz="3200" dirty="0" err="1" smtClean="0">
                <a:solidFill>
                  <a:schemeClr val="bg1"/>
                </a:solidFill>
              </a:rPr>
              <a:t>Vetencourt</a:t>
            </a:r>
            <a:endParaRPr lang="en-US" sz="3200" dirty="0" smtClean="0">
              <a:solidFill>
                <a:schemeClr val="bg1"/>
              </a:solidFill>
            </a:endParaRPr>
          </a:p>
          <a:p>
            <a:r>
              <a:rPr lang="en-US" sz="3200" dirty="0" smtClean="0">
                <a:solidFill>
                  <a:schemeClr val="bg1"/>
                </a:solidFill>
              </a:rPr>
              <a:t>Matthew </a:t>
            </a:r>
            <a:r>
              <a:rPr lang="en-US" sz="3200" dirty="0" err="1">
                <a:solidFill>
                  <a:schemeClr val="bg1"/>
                </a:solidFill>
              </a:rPr>
              <a:t>Gerstenblitt</a:t>
            </a:r>
            <a:endParaRPr lang="en-US" sz="3200" dirty="0">
              <a:solidFill>
                <a:schemeClr val="bg1"/>
              </a:solidFill>
            </a:endParaRPr>
          </a:p>
          <a:p>
            <a:r>
              <a:rPr lang="en-US" sz="3200" dirty="0" smtClean="0">
                <a:solidFill>
                  <a:schemeClr val="bg1"/>
                </a:solidFill>
              </a:rPr>
              <a:t>Gabriel </a:t>
            </a:r>
            <a:r>
              <a:rPr lang="en-US" sz="3200" dirty="0" err="1" smtClean="0">
                <a:solidFill>
                  <a:schemeClr val="bg1"/>
                </a:solidFill>
              </a:rPr>
              <a:t>Diez</a:t>
            </a:r>
            <a:endParaRPr lang="en-US" sz="3200" dirty="0">
              <a:solidFill>
                <a:schemeClr val="bg1"/>
              </a:solidFill>
            </a:endParaRPr>
          </a:p>
          <a:p>
            <a:r>
              <a:rPr lang="en-US" sz="3200" dirty="0" smtClean="0">
                <a:solidFill>
                  <a:schemeClr val="bg1"/>
                </a:solidFill>
              </a:rPr>
              <a:t>Patrick Howard</a:t>
            </a:r>
            <a:endParaRPr lang="en-US" sz="3200" dirty="0">
              <a:solidFill>
                <a:schemeClr val="bg1"/>
              </a:solidFill>
            </a:endParaRPr>
          </a:p>
          <a:p>
            <a:r>
              <a:rPr lang="en-US" sz="3200" dirty="0" smtClean="0">
                <a:solidFill>
                  <a:schemeClr val="bg1"/>
                </a:solidFill>
              </a:rPr>
              <a:t>Alberto Machado</a:t>
            </a:r>
          </a:p>
          <a:p>
            <a:r>
              <a:rPr lang="en-US" sz="3200" dirty="0" smtClean="0">
                <a:solidFill>
                  <a:schemeClr val="bg1"/>
                </a:solidFill>
              </a:rPr>
              <a:t>Derek Morin</a:t>
            </a:r>
          </a:p>
          <a:p>
            <a:r>
              <a:rPr lang="en-US" sz="3200" dirty="0">
                <a:solidFill>
                  <a:schemeClr val="bg1"/>
                </a:solidFill>
              </a:rPr>
              <a:t>Enrique Gonzalez</a:t>
            </a:r>
          </a:p>
          <a:p>
            <a:endParaRPr lang="en-US" sz="3200" dirty="0">
              <a:solidFill>
                <a:schemeClr val="bg1"/>
              </a:solidFill>
            </a:endParaRPr>
          </a:p>
          <a:p>
            <a:endParaRPr lang="en-US" sz="3200" dirty="0" smtClean="0">
              <a:solidFill>
                <a:schemeClr val="bg1"/>
              </a:solidFill>
            </a:endParaRPr>
          </a:p>
          <a:p>
            <a:endParaRPr lang="en-US" sz="3200" dirty="0" smtClean="0">
              <a:solidFill>
                <a:schemeClr val="bg1"/>
              </a:solidFill>
            </a:endParaRPr>
          </a:p>
          <a:p>
            <a:endParaRPr lang="en-US" sz="3200" dirty="0" smtClean="0">
              <a:solidFill>
                <a:schemeClr val="bg1"/>
              </a:solidFill>
            </a:endParaRPr>
          </a:p>
        </p:txBody>
      </p:sp>
      <p:sp>
        <p:nvSpPr>
          <p:cNvPr id="5" name="Title 1"/>
          <p:cNvSpPr>
            <a:spLocks noGrp="1"/>
          </p:cNvSpPr>
          <p:nvPr>
            <p:ph type="ctrTitle"/>
          </p:nvPr>
        </p:nvSpPr>
        <p:spPr>
          <a:xfrm>
            <a:off x="380999" y="160655"/>
            <a:ext cx="11430000" cy="2387600"/>
          </a:xfrm>
          <a:solidFill>
            <a:srgbClr val="006BB4">
              <a:alpha val="60000"/>
            </a:srgbClr>
          </a:solidFill>
        </p:spPr>
        <p:txBody>
          <a:bodyPr anchor="ctr">
            <a:normAutofit fontScale="90000"/>
          </a:bodyPr>
          <a:lstStyle/>
          <a:p>
            <a:r>
              <a:rPr lang="en-US" sz="3600" dirty="0" smtClean="0">
                <a:solidFill>
                  <a:schemeClr val="bg1"/>
                </a:solidFill>
                <a:latin typeface="+mn-lt"/>
              </a:rPr>
              <a:t>Group 10</a:t>
            </a:r>
            <a:r>
              <a:rPr lang="en-US" sz="3200" dirty="0" smtClean="0">
                <a:solidFill>
                  <a:schemeClr val="bg1"/>
                </a:solidFill>
                <a:latin typeface="+mn-lt"/>
              </a:rPr>
              <a:t/>
            </a:r>
            <a:br>
              <a:rPr lang="en-US" sz="3200" dirty="0" smtClean="0">
                <a:solidFill>
                  <a:schemeClr val="bg1"/>
                </a:solidFill>
                <a:latin typeface="+mn-lt"/>
              </a:rPr>
            </a:br>
            <a:r>
              <a:rPr lang="en-US" sz="5000" dirty="0" smtClean="0">
                <a:solidFill>
                  <a:schemeClr val="bg1"/>
                </a:solidFill>
                <a:latin typeface="+mn-lt"/>
              </a:rPr>
              <a:t>Semi-Autonomous </a:t>
            </a:r>
            <a:br>
              <a:rPr lang="en-US" sz="5000" dirty="0" smtClean="0">
                <a:solidFill>
                  <a:schemeClr val="bg1"/>
                </a:solidFill>
                <a:latin typeface="+mn-lt"/>
              </a:rPr>
            </a:br>
            <a:r>
              <a:rPr lang="en-US" sz="5000" dirty="0" smtClean="0">
                <a:solidFill>
                  <a:schemeClr val="bg1"/>
                </a:solidFill>
                <a:latin typeface="+mn-lt"/>
              </a:rPr>
              <a:t>Oil Palm Fruit Harvesting</a:t>
            </a:r>
            <a:br>
              <a:rPr lang="en-US" sz="5000" dirty="0" smtClean="0">
                <a:solidFill>
                  <a:schemeClr val="bg1"/>
                </a:solidFill>
                <a:latin typeface="+mn-lt"/>
              </a:rPr>
            </a:br>
            <a:r>
              <a:rPr lang="en-US" sz="4000" dirty="0" smtClean="0">
                <a:solidFill>
                  <a:schemeClr val="bg1"/>
                </a:solidFill>
                <a:latin typeface="+mn-lt"/>
              </a:rPr>
              <a:t>Improve Phase</a:t>
            </a:r>
            <a:endParaRPr lang="en-US" sz="4000" dirty="0">
              <a:solidFill>
                <a:schemeClr val="bg1"/>
              </a:solidFill>
              <a:latin typeface="+mn-lt"/>
            </a:endParaRPr>
          </a:p>
        </p:txBody>
      </p:sp>
    </p:spTree>
    <p:extLst>
      <p:ext uri="{BB962C8B-B14F-4D97-AF65-F5344CB8AC3E}">
        <p14:creationId xmlns:p14="http://schemas.microsoft.com/office/powerpoint/2010/main" val="236680937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houndslakecc.com/ordereze/Files/shutterstock_1652004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617220"/>
            <a:ext cx="12207241" cy="813816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solidFill>
            <a:schemeClr val="tx1">
              <a:alpha val="40000"/>
            </a:schemeClr>
          </a:solidFill>
        </p:spPr>
        <p:txBody>
          <a:bodyPr/>
          <a:lstStyle/>
          <a:p>
            <a:pPr algn="ctr"/>
            <a:r>
              <a:rPr lang="en-US" dirty="0" smtClean="0">
                <a:solidFill>
                  <a:schemeClr val="bg1"/>
                </a:solidFill>
                <a:latin typeface="+mn-lt"/>
              </a:rPr>
              <a:t>Stakeholders</a:t>
            </a:r>
            <a:endParaRPr lang="en-US" dirty="0">
              <a:solidFill>
                <a:schemeClr val="bg1"/>
              </a:solidFill>
              <a:latin typeface="+mn-lt"/>
            </a:endParaRPr>
          </a:p>
        </p:txBody>
      </p:sp>
      <p:sp>
        <p:nvSpPr>
          <p:cNvPr id="5" name="Slide Number Placeholder 3"/>
          <p:cNvSpPr txBox="1">
            <a:spLocks/>
          </p:cNvSpPr>
          <p:nvPr/>
        </p:nvSpPr>
        <p:spPr>
          <a:xfrm>
            <a:off x="9448800" y="649287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2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3</a:t>
            </a:r>
          </a:p>
        </p:txBody>
      </p:sp>
      <p:sp>
        <p:nvSpPr>
          <p:cNvPr id="6" name="Slide Number Placeholder 5"/>
          <p:cNvSpPr txBox="1">
            <a:spLocks/>
          </p:cNvSpPr>
          <p:nvPr/>
        </p:nvSpPr>
        <p:spPr>
          <a:xfrm>
            <a:off x="-423735" y="6421437"/>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2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t>Maria </a:t>
            </a:r>
            <a:r>
              <a:rPr lang="en-US" dirty="0" err="1" smtClean="0"/>
              <a:t>Vetencourt</a:t>
            </a:r>
            <a:endParaRPr lang="en-US" dirty="0"/>
          </a:p>
        </p:txBody>
      </p:sp>
      <p:graphicFrame>
        <p:nvGraphicFramePr>
          <p:cNvPr id="4" name="Content Placeholder 3"/>
          <p:cNvGraphicFramePr>
            <a:graphicFrameLocks noGrp="1"/>
          </p:cNvGraphicFramePr>
          <p:nvPr>
            <p:ph idx="1"/>
            <p:extLst/>
          </p:nvPr>
        </p:nvGraphicFramePr>
        <p:xfrm>
          <a:off x="853440" y="1827941"/>
          <a:ext cx="10515600" cy="4887819"/>
        </p:xfrm>
        <a:graphic>
          <a:graphicData uri="http://schemas.openxmlformats.org/drawingml/2006/table">
            <a:tbl>
              <a:tblPr firstRow="1" bandRow="1">
                <a:tableStyleId>{5C22544A-7EE6-4342-B048-85BDC9FD1C3A}</a:tableStyleId>
              </a:tblPr>
              <a:tblGrid>
                <a:gridCol w="10515600"/>
              </a:tblGrid>
              <a:tr h="543091">
                <a:tc>
                  <a:txBody>
                    <a:bodyPr/>
                    <a:lstStyle/>
                    <a:p>
                      <a:pPr algn="ctr"/>
                      <a:r>
                        <a:rPr lang="en-US" sz="3000" dirty="0" smtClean="0"/>
                        <a:t>Dr. Okenwa Okoli</a:t>
                      </a:r>
                      <a:endParaRPr lang="en-US" sz="3000" dirty="0"/>
                    </a:p>
                  </a:txBody>
                  <a:tcPr marL="84947" marR="84947" marT="42473" marB="42473"/>
                </a:tc>
              </a:tr>
              <a:tr h="543091">
                <a:tc>
                  <a:txBody>
                    <a:bodyPr/>
                    <a:lstStyle/>
                    <a:p>
                      <a:pPr algn="ctr"/>
                      <a:r>
                        <a:rPr lang="en-US" sz="3000" dirty="0" smtClean="0"/>
                        <a:t>Dr. Nikhil Gupta</a:t>
                      </a:r>
                      <a:endParaRPr lang="en-US" sz="3000" dirty="0"/>
                    </a:p>
                  </a:txBody>
                  <a:tcPr marL="84947" marR="84947" marT="42473" marB="42473"/>
                </a:tc>
              </a:tr>
              <a:tr h="543091">
                <a:tc>
                  <a:txBody>
                    <a:bodyPr/>
                    <a:lstStyle/>
                    <a:p>
                      <a:pPr algn="ctr"/>
                      <a:r>
                        <a:rPr lang="en-US" sz="3000" dirty="0" smtClean="0"/>
                        <a:t>Dr. Jerris Hooker</a:t>
                      </a:r>
                      <a:endParaRPr lang="en-US" sz="3000" dirty="0"/>
                    </a:p>
                  </a:txBody>
                  <a:tcPr marL="84947" marR="84947" marT="42473" marB="42473"/>
                </a:tc>
              </a:tr>
              <a:tr h="543091">
                <a:tc>
                  <a:txBody>
                    <a:bodyPr/>
                    <a:lstStyle/>
                    <a:p>
                      <a:pPr algn="ctr"/>
                      <a:r>
                        <a:rPr lang="en-US" sz="3000" dirty="0" smtClean="0"/>
                        <a:t>Ms. Margaret Scheiner</a:t>
                      </a:r>
                      <a:endParaRPr lang="en-US" sz="3000" dirty="0"/>
                    </a:p>
                  </a:txBody>
                  <a:tcPr marL="84947" marR="84947" marT="42473" marB="42473"/>
                </a:tc>
              </a:tr>
              <a:tr h="543091">
                <a:tc>
                  <a:txBody>
                    <a:bodyPr/>
                    <a:lstStyle/>
                    <a:p>
                      <a:pPr algn="ctr"/>
                      <a:r>
                        <a:rPr lang="en-US" sz="3000" dirty="0" smtClean="0"/>
                        <a:t>Mr. Ryan Adams</a:t>
                      </a:r>
                      <a:endParaRPr lang="en-US" sz="3000" dirty="0"/>
                    </a:p>
                  </a:txBody>
                  <a:tcPr marL="84947" marR="84947" marT="42473" marB="42473"/>
                </a:tc>
              </a:tr>
              <a:tr h="543091">
                <a:tc>
                  <a:txBody>
                    <a:bodyPr/>
                    <a:lstStyle/>
                    <a:p>
                      <a:pPr algn="ctr"/>
                      <a:r>
                        <a:rPr lang="en-US" sz="3000" dirty="0" smtClean="0"/>
                        <a:t>FAMU-FSU College of Engineering</a:t>
                      </a:r>
                      <a:endParaRPr lang="en-US" sz="3000" dirty="0"/>
                    </a:p>
                  </a:txBody>
                  <a:tcPr marL="84947" marR="84947" marT="42473" marB="42473"/>
                </a:tc>
              </a:tr>
              <a:tr h="543091">
                <a:tc>
                  <a:txBody>
                    <a:bodyPr/>
                    <a:lstStyle/>
                    <a:p>
                      <a:pPr algn="ctr"/>
                      <a:r>
                        <a:rPr lang="en-US" sz="3000" dirty="0" smtClean="0"/>
                        <a:t>Department of Industrial and Manufacturing Engineering</a:t>
                      </a:r>
                      <a:endParaRPr lang="en-US" sz="3000" dirty="0"/>
                    </a:p>
                  </a:txBody>
                  <a:tcPr marL="84947" marR="84947" marT="42473" marB="42473"/>
                </a:tc>
              </a:tr>
              <a:tr h="543091">
                <a:tc>
                  <a:txBody>
                    <a:bodyPr/>
                    <a:lstStyle/>
                    <a:p>
                      <a:pPr algn="ctr"/>
                      <a:r>
                        <a:rPr lang="en-US" sz="3000" dirty="0" smtClean="0"/>
                        <a:t>Department of Mechanical Engineering</a:t>
                      </a:r>
                      <a:endParaRPr lang="en-US" sz="3000" dirty="0"/>
                    </a:p>
                  </a:txBody>
                  <a:tcPr marL="84947" marR="84947" marT="42473" marB="42473"/>
                </a:tc>
              </a:tr>
              <a:tr h="543091">
                <a:tc>
                  <a:txBody>
                    <a:bodyPr/>
                    <a:lstStyle/>
                    <a:p>
                      <a:pPr algn="ctr"/>
                      <a:endParaRPr lang="en-US" sz="3000" dirty="0"/>
                    </a:p>
                  </a:txBody>
                  <a:tcPr marL="84947" marR="84947" marT="42473" marB="42473"/>
                </a:tc>
              </a:tr>
            </a:tbl>
          </a:graphicData>
        </a:graphic>
      </p:graphicFrame>
    </p:spTree>
    <p:extLst>
      <p:ext uri="{BB962C8B-B14F-4D97-AF65-F5344CB8AC3E}">
        <p14:creationId xmlns:p14="http://schemas.microsoft.com/office/powerpoint/2010/main" val="142536581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houndslakecc.com/ordereze/Files/shutterstock_1652004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617220"/>
            <a:ext cx="12207241" cy="813816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solidFill>
            <a:schemeClr val="tx1">
              <a:alpha val="40000"/>
            </a:schemeClr>
          </a:solidFill>
        </p:spPr>
        <p:txBody>
          <a:bodyPr/>
          <a:lstStyle/>
          <a:p>
            <a:pPr algn="ctr"/>
            <a:r>
              <a:rPr lang="en-US" dirty="0" smtClean="0">
                <a:solidFill>
                  <a:schemeClr val="bg1"/>
                </a:solidFill>
                <a:latin typeface="+mn-lt"/>
              </a:rPr>
              <a:t>Stakeholders</a:t>
            </a:r>
            <a:endParaRPr lang="en-US" dirty="0">
              <a:solidFill>
                <a:schemeClr val="bg1"/>
              </a:solidFill>
              <a:latin typeface="+mn-lt"/>
            </a:endParaRPr>
          </a:p>
        </p:txBody>
      </p:sp>
      <p:sp>
        <p:nvSpPr>
          <p:cNvPr id="5" name="Slide Number Placeholder 3"/>
          <p:cNvSpPr txBox="1">
            <a:spLocks/>
          </p:cNvSpPr>
          <p:nvPr/>
        </p:nvSpPr>
        <p:spPr>
          <a:xfrm>
            <a:off x="9448800" y="649287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2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3</a:t>
            </a:r>
          </a:p>
        </p:txBody>
      </p:sp>
      <p:sp>
        <p:nvSpPr>
          <p:cNvPr id="6" name="Slide Number Placeholder 5"/>
          <p:cNvSpPr txBox="1">
            <a:spLocks/>
          </p:cNvSpPr>
          <p:nvPr/>
        </p:nvSpPr>
        <p:spPr>
          <a:xfrm>
            <a:off x="-423735" y="6421437"/>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2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t>Maria </a:t>
            </a:r>
            <a:r>
              <a:rPr lang="en-US" dirty="0" err="1" smtClean="0"/>
              <a:t>Vetencourt</a:t>
            </a:r>
            <a:endParaRPr lang="en-US" dirty="0"/>
          </a:p>
        </p:txBody>
      </p:sp>
      <p:graphicFrame>
        <p:nvGraphicFramePr>
          <p:cNvPr id="4" name="Content Placeholder 3"/>
          <p:cNvGraphicFramePr>
            <a:graphicFrameLocks noGrp="1"/>
          </p:cNvGraphicFramePr>
          <p:nvPr>
            <p:ph idx="1"/>
            <p:extLst/>
          </p:nvPr>
        </p:nvGraphicFramePr>
        <p:xfrm>
          <a:off x="853440" y="1827941"/>
          <a:ext cx="10515600" cy="4887819"/>
        </p:xfrm>
        <a:graphic>
          <a:graphicData uri="http://schemas.openxmlformats.org/drawingml/2006/table">
            <a:tbl>
              <a:tblPr firstRow="1" bandRow="1">
                <a:tableStyleId>{5C22544A-7EE6-4342-B048-85BDC9FD1C3A}</a:tableStyleId>
              </a:tblPr>
              <a:tblGrid>
                <a:gridCol w="10515600"/>
              </a:tblGrid>
              <a:tr h="543091">
                <a:tc>
                  <a:txBody>
                    <a:bodyPr/>
                    <a:lstStyle/>
                    <a:p>
                      <a:pPr algn="ctr"/>
                      <a:r>
                        <a:rPr lang="en-US" sz="3000" dirty="0" smtClean="0"/>
                        <a:t>Dr. Okenwa Okoli</a:t>
                      </a:r>
                      <a:endParaRPr lang="en-US" sz="3000" dirty="0"/>
                    </a:p>
                  </a:txBody>
                  <a:tcPr marL="84947" marR="84947" marT="42473" marB="42473"/>
                </a:tc>
              </a:tr>
              <a:tr h="543091">
                <a:tc>
                  <a:txBody>
                    <a:bodyPr/>
                    <a:lstStyle/>
                    <a:p>
                      <a:pPr algn="ctr"/>
                      <a:r>
                        <a:rPr lang="en-US" sz="3000" dirty="0" smtClean="0"/>
                        <a:t>Dr. Nikhil Gupta</a:t>
                      </a:r>
                      <a:endParaRPr lang="en-US" sz="3000" dirty="0"/>
                    </a:p>
                  </a:txBody>
                  <a:tcPr marL="84947" marR="84947" marT="42473" marB="42473"/>
                </a:tc>
              </a:tr>
              <a:tr h="543091">
                <a:tc>
                  <a:txBody>
                    <a:bodyPr/>
                    <a:lstStyle/>
                    <a:p>
                      <a:pPr algn="ctr"/>
                      <a:r>
                        <a:rPr lang="en-US" sz="3000" dirty="0" smtClean="0"/>
                        <a:t>Dr. Jerris Hooker</a:t>
                      </a:r>
                      <a:endParaRPr lang="en-US" sz="3000" dirty="0"/>
                    </a:p>
                  </a:txBody>
                  <a:tcPr marL="84947" marR="84947" marT="42473" marB="42473"/>
                </a:tc>
              </a:tr>
              <a:tr h="543091">
                <a:tc>
                  <a:txBody>
                    <a:bodyPr/>
                    <a:lstStyle/>
                    <a:p>
                      <a:pPr algn="ctr"/>
                      <a:r>
                        <a:rPr lang="en-US" sz="3000" dirty="0" smtClean="0"/>
                        <a:t>Ms. Margaret Scheiner</a:t>
                      </a:r>
                      <a:endParaRPr lang="en-US" sz="3000" dirty="0"/>
                    </a:p>
                  </a:txBody>
                  <a:tcPr marL="84947" marR="84947" marT="42473" marB="42473"/>
                </a:tc>
              </a:tr>
              <a:tr h="543091">
                <a:tc>
                  <a:txBody>
                    <a:bodyPr/>
                    <a:lstStyle/>
                    <a:p>
                      <a:pPr algn="ctr"/>
                      <a:r>
                        <a:rPr lang="en-US" sz="3000" dirty="0" smtClean="0"/>
                        <a:t>Mr. Ryan Adams</a:t>
                      </a:r>
                      <a:endParaRPr lang="en-US" sz="3000" dirty="0"/>
                    </a:p>
                  </a:txBody>
                  <a:tcPr marL="84947" marR="84947" marT="42473" marB="42473"/>
                </a:tc>
              </a:tr>
              <a:tr h="543091">
                <a:tc>
                  <a:txBody>
                    <a:bodyPr/>
                    <a:lstStyle/>
                    <a:p>
                      <a:pPr algn="ctr"/>
                      <a:r>
                        <a:rPr lang="en-US" sz="3000" dirty="0" smtClean="0"/>
                        <a:t>FAMU-FSU College of Engineering</a:t>
                      </a:r>
                      <a:endParaRPr lang="en-US" sz="3000" dirty="0"/>
                    </a:p>
                  </a:txBody>
                  <a:tcPr marL="84947" marR="84947" marT="42473" marB="42473"/>
                </a:tc>
              </a:tr>
              <a:tr h="543091">
                <a:tc>
                  <a:txBody>
                    <a:bodyPr/>
                    <a:lstStyle/>
                    <a:p>
                      <a:pPr algn="ctr"/>
                      <a:r>
                        <a:rPr lang="en-US" sz="3000" dirty="0" smtClean="0"/>
                        <a:t>Department of Industrial and Manufacturing Engineering</a:t>
                      </a:r>
                      <a:endParaRPr lang="en-US" sz="3000" dirty="0"/>
                    </a:p>
                  </a:txBody>
                  <a:tcPr marL="84947" marR="84947" marT="42473" marB="42473"/>
                </a:tc>
              </a:tr>
              <a:tr h="543091">
                <a:tc>
                  <a:txBody>
                    <a:bodyPr/>
                    <a:lstStyle/>
                    <a:p>
                      <a:pPr algn="ctr"/>
                      <a:r>
                        <a:rPr lang="en-US" sz="3000" dirty="0" smtClean="0"/>
                        <a:t>Department of Mechanical Engineering</a:t>
                      </a:r>
                      <a:endParaRPr lang="en-US" sz="3000" dirty="0"/>
                    </a:p>
                  </a:txBody>
                  <a:tcPr marL="84947" marR="84947" marT="42473" marB="42473"/>
                </a:tc>
              </a:tr>
              <a:tr h="543091">
                <a:tc>
                  <a:txBody>
                    <a:bodyPr/>
                    <a:lstStyle/>
                    <a:p>
                      <a:pPr algn="ctr"/>
                      <a:r>
                        <a:rPr lang="en-US" sz="3000" dirty="0" smtClean="0"/>
                        <a:t>Department of Electrical</a:t>
                      </a:r>
                      <a:r>
                        <a:rPr lang="en-US" sz="3000" baseline="0" dirty="0" smtClean="0"/>
                        <a:t> and Computer Engineering</a:t>
                      </a:r>
                      <a:endParaRPr lang="en-US" sz="3000" dirty="0"/>
                    </a:p>
                  </a:txBody>
                  <a:tcPr marL="84947" marR="84947" marT="42473" marB="42473"/>
                </a:tc>
              </a:tr>
            </a:tbl>
          </a:graphicData>
        </a:graphic>
      </p:graphicFrame>
    </p:spTree>
    <p:extLst>
      <p:ext uri="{BB962C8B-B14F-4D97-AF65-F5344CB8AC3E}">
        <p14:creationId xmlns:p14="http://schemas.microsoft.com/office/powerpoint/2010/main" val="190746349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www.sustainablepalmoil.org/files/2012/09/IMG_525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295400"/>
            <a:ext cx="12230100" cy="81534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solidFill>
            <a:srgbClr val="006BB4">
              <a:alpha val="70000"/>
            </a:srgbClr>
          </a:solidFill>
        </p:spPr>
        <p:txBody>
          <a:bodyPr/>
          <a:lstStyle/>
          <a:p>
            <a:pPr algn="ctr"/>
            <a:r>
              <a:rPr lang="en-US" dirty="0" smtClean="0">
                <a:solidFill>
                  <a:schemeClr val="bg1"/>
                </a:solidFill>
                <a:latin typeface="+mn-lt"/>
              </a:rPr>
              <a:t>Project</a:t>
            </a:r>
            <a:endParaRPr lang="en-US" dirty="0">
              <a:solidFill>
                <a:schemeClr val="bg1"/>
              </a:solidFill>
              <a:latin typeface="+mn-lt"/>
            </a:endParaRPr>
          </a:p>
        </p:txBody>
      </p:sp>
      <p:sp>
        <p:nvSpPr>
          <p:cNvPr id="3" name="Content Placeholder 2"/>
          <p:cNvSpPr>
            <a:spLocks noGrp="1"/>
          </p:cNvSpPr>
          <p:nvPr>
            <p:ph idx="1"/>
          </p:nvPr>
        </p:nvSpPr>
        <p:spPr>
          <a:solidFill>
            <a:srgbClr val="006BB4">
              <a:alpha val="70000"/>
            </a:srgbClr>
          </a:solidFill>
        </p:spPr>
        <p:txBody>
          <a:bodyPr>
            <a:normAutofit/>
          </a:bodyPr>
          <a:lstStyle/>
          <a:p>
            <a:r>
              <a:rPr lang="en-US" sz="3200" dirty="0" smtClean="0">
                <a:solidFill>
                  <a:schemeClr val="bg1"/>
                </a:solidFill>
              </a:rPr>
              <a:t>Develop a device to harvest oil palm fruit</a:t>
            </a:r>
            <a:endParaRPr lang="en-US" sz="3200" dirty="0">
              <a:solidFill>
                <a:schemeClr val="bg1"/>
              </a:solidFill>
            </a:endParaRPr>
          </a:p>
        </p:txBody>
      </p:sp>
      <p:sp>
        <p:nvSpPr>
          <p:cNvPr id="5" name="Slide Number Placeholder 5"/>
          <p:cNvSpPr txBox="1">
            <a:spLocks/>
          </p:cNvSpPr>
          <p:nvPr/>
        </p:nvSpPr>
        <p:spPr>
          <a:xfrm>
            <a:off x="-423735" y="6421437"/>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2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t>Maria </a:t>
            </a:r>
            <a:r>
              <a:rPr lang="en-US" dirty="0" err="1" smtClean="0"/>
              <a:t>Vetencourt</a:t>
            </a:r>
            <a:endParaRPr lang="en-US" dirty="0"/>
          </a:p>
        </p:txBody>
      </p:sp>
      <p:sp>
        <p:nvSpPr>
          <p:cNvPr id="6" name="Slide Number Placeholder 5"/>
          <p:cNvSpPr>
            <a:spLocks noGrp="1"/>
          </p:cNvSpPr>
          <p:nvPr>
            <p:ph type="sldNum" sz="quarter" idx="12"/>
          </p:nvPr>
        </p:nvSpPr>
        <p:spPr>
          <a:xfrm>
            <a:off x="9481285" y="6492875"/>
            <a:ext cx="2743200" cy="365125"/>
          </a:xfrm>
        </p:spPr>
        <p:txBody>
          <a:bodyPr/>
          <a:lstStyle/>
          <a:p>
            <a:r>
              <a:rPr lang="en-US" dirty="0"/>
              <a:t>4</a:t>
            </a:r>
            <a:endParaRPr lang="en-US" sz="2400" dirty="0">
              <a:solidFill>
                <a:schemeClr val="bg1"/>
              </a:solidFill>
            </a:endParaRPr>
          </a:p>
        </p:txBody>
      </p:sp>
    </p:spTree>
    <p:extLst>
      <p:ext uri="{BB962C8B-B14F-4D97-AF65-F5344CB8AC3E}">
        <p14:creationId xmlns:p14="http://schemas.microsoft.com/office/powerpoint/2010/main" val="1667017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500"/>
                                        <p:tgtEl>
                                          <p:spTgt spid="3">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s://upload.wikimedia.org/wikipedia/commons/5/54/Elaeis_guineensis_MS_346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1" y="-1371600"/>
            <a:ext cx="12344397" cy="82296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solidFill>
            <a:schemeClr val="accent1">
              <a:lumMod val="75000"/>
              <a:alpha val="75000"/>
            </a:schemeClr>
          </a:solidFill>
        </p:spPr>
        <p:txBody>
          <a:bodyPr/>
          <a:lstStyle/>
          <a:p>
            <a:pPr algn="ctr"/>
            <a:r>
              <a:rPr lang="en-US" dirty="0" smtClean="0">
                <a:solidFill>
                  <a:schemeClr val="bg1"/>
                </a:solidFill>
                <a:latin typeface="+mn-lt"/>
              </a:rPr>
              <a:t>Oil Palm Trees</a:t>
            </a:r>
            <a:endParaRPr lang="en-US" dirty="0">
              <a:solidFill>
                <a:schemeClr val="bg1"/>
              </a:solidFill>
              <a:latin typeface="+mn-lt"/>
            </a:endParaRPr>
          </a:p>
        </p:txBody>
      </p:sp>
      <p:sp>
        <p:nvSpPr>
          <p:cNvPr id="5" name="Content Placeholder 2"/>
          <p:cNvSpPr>
            <a:spLocks noGrp="1"/>
          </p:cNvSpPr>
          <p:nvPr>
            <p:ph idx="1"/>
          </p:nvPr>
        </p:nvSpPr>
        <p:spPr>
          <a:xfrm>
            <a:off x="838200" y="1825625"/>
            <a:ext cx="10515600" cy="4351338"/>
          </a:xfrm>
          <a:solidFill>
            <a:schemeClr val="accent1">
              <a:lumMod val="75000"/>
              <a:alpha val="75000"/>
            </a:schemeClr>
          </a:solidFill>
        </p:spPr>
        <p:txBody>
          <a:bodyPr>
            <a:normAutofit/>
          </a:bodyPr>
          <a:lstStyle/>
          <a:p>
            <a:r>
              <a:rPr lang="en-US" sz="3200" dirty="0" smtClean="0">
                <a:solidFill>
                  <a:schemeClr val="bg1"/>
                </a:solidFill>
              </a:rPr>
              <a:t>40 feet tall</a:t>
            </a:r>
          </a:p>
          <a:p>
            <a:r>
              <a:rPr lang="en-US" sz="3200" dirty="0" smtClean="0">
                <a:solidFill>
                  <a:schemeClr val="bg1"/>
                </a:solidFill>
              </a:rPr>
              <a:t>Fibrous</a:t>
            </a:r>
          </a:p>
          <a:p>
            <a:r>
              <a:rPr lang="en-US" sz="3200" dirty="0" smtClean="0">
                <a:solidFill>
                  <a:schemeClr val="bg1"/>
                </a:solidFill>
              </a:rPr>
              <a:t>Oil Palm Fruit:</a:t>
            </a:r>
          </a:p>
          <a:p>
            <a:pPr lvl="1"/>
            <a:r>
              <a:rPr lang="en-US" sz="3200" dirty="0">
                <a:solidFill>
                  <a:schemeClr val="bg1"/>
                </a:solidFill>
              </a:rPr>
              <a:t>1000–4000 pieces per tree </a:t>
            </a:r>
          </a:p>
          <a:p>
            <a:pPr lvl="1"/>
            <a:r>
              <a:rPr lang="en-US" sz="3200" dirty="0" smtClean="0">
                <a:solidFill>
                  <a:schemeClr val="bg1"/>
                </a:solidFill>
              </a:rPr>
              <a:t>Bunches </a:t>
            </a:r>
            <a:r>
              <a:rPr lang="en-US" sz="3200" dirty="0">
                <a:solidFill>
                  <a:schemeClr val="bg1"/>
                </a:solidFill>
              </a:rPr>
              <a:t>weigh 40–60 pounds</a:t>
            </a:r>
          </a:p>
          <a:p>
            <a:pPr lvl="2"/>
            <a:r>
              <a:rPr lang="en-US" sz="3200" dirty="0">
                <a:solidFill>
                  <a:schemeClr val="bg1"/>
                </a:solidFill>
              </a:rPr>
              <a:t>22% oil by volume</a:t>
            </a:r>
          </a:p>
          <a:p>
            <a:pPr lvl="1"/>
            <a:endParaRPr lang="en-US" dirty="0" smtClean="0">
              <a:solidFill>
                <a:schemeClr val="bg1"/>
              </a:solidFill>
            </a:endParaRPr>
          </a:p>
        </p:txBody>
      </p:sp>
      <p:sp>
        <p:nvSpPr>
          <p:cNvPr id="6" name="Slide Number Placeholder 5"/>
          <p:cNvSpPr txBox="1">
            <a:spLocks/>
          </p:cNvSpPr>
          <p:nvPr/>
        </p:nvSpPr>
        <p:spPr>
          <a:xfrm>
            <a:off x="-423735" y="6421437"/>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2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t>Maria </a:t>
            </a:r>
            <a:r>
              <a:rPr lang="en-US" dirty="0" err="1" smtClean="0"/>
              <a:t>Vetencourt</a:t>
            </a:r>
            <a:endParaRPr lang="en-US" dirty="0"/>
          </a:p>
        </p:txBody>
      </p:sp>
      <p:sp>
        <p:nvSpPr>
          <p:cNvPr id="7" name="Slide Number Placeholder 5"/>
          <p:cNvSpPr>
            <a:spLocks noGrp="1"/>
          </p:cNvSpPr>
          <p:nvPr>
            <p:ph type="sldNum" sz="quarter" idx="12"/>
          </p:nvPr>
        </p:nvSpPr>
        <p:spPr>
          <a:xfrm>
            <a:off x="9481285" y="6492875"/>
            <a:ext cx="2743200" cy="365125"/>
          </a:xfrm>
        </p:spPr>
        <p:txBody>
          <a:bodyPr/>
          <a:lstStyle/>
          <a:p>
            <a:r>
              <a:rPr lang="en-US" dirty="0"/>
              <a:t>5</a:t>
            </a:r>
            <a:endParaRPr lang="en-US" sz="2400" dirty="0">
              <a:solidFill>
                <a:schemeClr val="bg1"/>
              </a:solidFill>
            </a:endParaRPr>
          </a:p>
        </p:txBody>
      </p:sp>
    </p:spTree>
    <p:extLst>
      <p:ext uri="{BB962C8B-B14F-4D97-AF65-F5344CB8AC3E}">
        <p14:creationId xmlns:p14="http://schemas.microsoft.com/office/powerpoint/2010/main" val="3803947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animEffect transition="in" filter="fade">
                                      <p:cBhvr>
                                        <p:cTn id="7" dur="500"/>
                                        <p:tgtEl>
                                          <p:spTgt spid="5">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xEl>
                                              <p:pRg st="0" end="0"/>
                                            </p:txEl>
                                          </p:spTgt>
                                        </p:tgtEl>
                                        <p:attrNameLst>
                                          <p:attrName>style.visibility</p:attrName>
                                        </p:attrNameLst>
                                      </p:cBhvr>
                                      <p:to>
                                        <p:strVal val="visible"/>
                                      </p:to>
                                    </p:set>
                                    <p:animEffect transition="in" filter="fade">
                                      <p:cBhvr>
                                        <p:cTn id="10" dur="500"/>
                                        <p:tgtEl>
                                          <p:spTgt spid="5">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Effect transition="in" filter="fade">
                                      <p:cBhvr>
                                        <p:cTn id="15" dur="500"/>
                                        <p:tgtEl>
                                          <p:spTgt spid="5">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xEl>
                                              <p:pRg st="2" end="2"/>
                                            </p:txEl>
                                          </p:spTgt>
                                        </p:tgtEl>
                                        <p:attrNameLst>
                                          <p:attrName>style.visibility</p:attrName>
                                        </p:attrNameLst>
                                      </p:cBhvr>
                                      <p:to>
                                        <p:strVal val="visible"/>
                                      </p:to>
                                    </p:set>
                                    <p:animEffect transition="in" filter="fade">
                                      <p:cBhvr>
                                        <p:cTn id="20" dur="500"/>
                                        <p:tgtEl>
                                          <p:spTgt spid="5">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Effect transition="in" filter="fade">
                                      <p:cBhvr>
                                        <p:cTn id="25" dur="500"/>
                                        <p:tgtEl>
                                          <p:spTgt spid="5">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5">
                                            <p:txEl>
                                              <p:pRg st="4" end="4"/>
                                            </p:txEl>
                                          </p:spTgt>
                                        </p:tgtEl>
                                        <p:attrNameLst>
                                          <p:attrName>style.visibility</p:attrName>
                                        </p:attrNameLst>
                                      </p:cBhvr>
                                      <p:to>
                                        <p:strVal val="visible"/>
                                      </p:to>
                                    </p:set>
                                    <p:animEffect transition="in" filter="fade">
                                      <p:cBhvr>
                                        <p:cTn id="30" dur="500"/>
                                        <p:tgtEl>
                                          <p:spTgt spid="5">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5">
                                            <p:txEl>
                                              <p:pRg st="5" end="5"/>
                                            </p:txEl>
                                          </p:spTgt>
                                        </p:tgtEl>
                                        <p:attrNameLst>
                                          <p:attrName>style.visibility</p:attrName>
                                        </p:attrNameLst>
                                      </p:cBhvr>
                                      <p:to>
                                        <p:strVal val="visible"/>
                                      </p:to>
                                    </p:set>
                                    <p:animEffect transition="in" filter="fade">
                                      <p:cBhvr>
                                        <p:cTn id="35"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5" name="Picture 7" descr="http://jeepneyprojects.org/wp-content/uploads/2013/03/Fresh-Fruit-Bunches-waiting-collection-near-a-village-cooperativ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 y="0"/>
            <a:ext cx="12310036" cy="81534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solidFill>
            <a:schemeClr val="accent1">
              <a:lumMod val="75000"/>
              <a:alpha val="80000"/>
            </a:schemeClr>
          </a:solidFill>
        </p:spPr>
        <p:txBody>
          <a:bodyPr/>
          <a:lstStyle/>
          <a:p>
            <a:pPr algn="ctr"/>
            <a:r>
              <a:rPr lang="en-US" dirty="0" smtClean="0">
                <a:solidFill>
                  <a:schemeClr val="bg1"/>
                </a:solidFill>
                <a:latin typeface="+mn-lt"/>
              </a:rPr>
              <a:t>Current Harvesting Techniques </a:t>
            </a:r>
            <a:endParaRPr lang="en-US" dirty="0">
              <a:solidFill>
                <a:schemeClr val="bg1"/>
              </a:solidFill>
              <a:latin typeface="+mn-lt"/>
            </a:endParaRPr>
          </a:p>
        </p:txBody>
      </p:sp>
      <p:sp>
        <p:nvSpPr>
          <p:cNvPr id="3" name="Content Placeholder 2"/>
          <p:cNvSpPr>
            <a:spLocks noGrp="1"/>
          </p:cNvSpPr>
          <p:nvPr>
            <p:ph idx="1"/>
          </p:nvPr>
        </p:nvSpPr>
        <p:spPr>
          <a:solidFill>
            <a:schemeClr val="accent1">
              <a:lumMod val="75000"/>
              <a:alpha val="80000"/>
            </a:schemeClr>
          </a:solidFill>
        </p:spPr>
        <p:txBody>
          <a:bodyPr>
            <a:normAutofit/>
          </a:bodyPr>
          <a:lstStyle/>
          <a:p>
            <a:r>
              <a:rPr lang="en-US" sz="3200" dirty="0" smtClean="0">
                <a:solidFill>
                  <a:schemeClr val="bg1"/>
                </a:solidFill>
              </a:rPr>
              <a:t>Humans climb trees that are 40 feet tall</a:t>
            </a:r>
          </a:p>
          <a:p>
            <a:r>
              <a:rPr lang="en-US" sz="3200" dirty="0" smtClean="0">
                <a:solidFill>
                  <a:schemeClr val="bg1"/>
                </a:solidFill>
              </a:rPr>
              <a:t>Long pole pruners</a:t>
            </a:r>
          </a:p>
        </p:txBody>
      </p:sp>
      <p:sp>
        <p:nvSpPr>
          <p:cNvPr id="5" name="Slide Number Placeholder 5"/>
          <p:cNvSpPr txBox="1">
            <a:spLocks/>
          </p:cNvSpPr>
          <p:nvPr/>
        </p:nvSpPr>
        <p:spPr>
          <a:xfrm>
            <a:off x="-423735" y="6421437"/>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2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t>Maria </a:t>
            </a:r>
            <a:r>
              <a:rPr lang="en-US" dirty="0" err="1" smtClean="0"/>
              <a:t>Vetencourt</a:t>
            </a:r>
            <a:endParaRPr lang="en-US" dirty="0"/>
          </a:p>
        </p:txBody>
      </p:sp>
      <p:sp>
        <p:nvSpPr>
          <p:cNvPr id="6" name="Slide Number Placeholder 5"/>
          <p:cNvSpPr>
            <a:spLocks noGrp="1"/>
          </p:cNvSpPr>
          <p:nvPr>
            <p:ph type="sldNum" sz="quarter" idx="12"/>
          </p:nvPr>
        </p:nvSpPr>
        <p:spPr>
          <a:xfrm>
            <a:off x="9481285" y="6492875"/>
            <a:ext cx="2743200" cy="365125"/>
          </a:xfrm>
        </p:spPr>
        <p:txBody>
          <a:bodyPr/>
          <a:lstStyle/>
          <a:p>
            <a:r>
              <a:rPr lang="en-US" dirty="0"/>
              <a:t>6</a:t>
            </a:r>
            <a:endParaRPr lang="en-US" sz="2400" dirty="0">
              <a:solidFill>
                <a:schemeClr val="bg1"/>
              </a:solidFill>
            </a:endParaRPr>
          </a:p>
        </p:txBody>
      </p:sp>
    </p:spTree>
    <p:extLst>
      <p:ext uri="{BB962C8B-B14F-4D97-AF65-F5344CB8AC3E}">
        <p14:creationId xmlns:p14="http://schemas.microsoft.com/office/powerpoint/2010/main" val="126782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500"/>
                                        <p:tgtEl>
                                          <p:spTgt spid="3">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http://luxfon.com/pic/201203/1920x1200/luxfon.com-153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 y="-69738"/>
            <a:ext cx="12533376" cy="695059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pPr algn="ctr"/>
            <a:r>
              <a:rPr lang="en-US" dirty="0" smtClean="0">
                <a:solidFill>
                  <a:schemeClr val="bg1"/>
                </a:solidFill>
                <a:latin typeface="+mn-lt"/>
              </a:rPr>
              <a:t>Dangers </a:t>
            </a:r>
            <a:endParaRPr lang="en-US" dirty="0">
              <a:solidFill>
                <a:schemeClr val="bg1"/>
              </a:solidFill>
              <a:latin typeface="+mn-lt"/>
            </a:endParaRPr>
          </a:p>
        </p:txBody>
      </p:sp>
      <p:sp>
        <p:nvSpPr>
          <p:cNvPr id="3" name="Content Placeholder 2"/>
          <p:cNvSpPr>
            <a:spLocks noGrp="1"/>
          </p:cNvSpPr>
          <p:nvPr>
            <p:ph idx="1"/>
          </p:nvPr>
        </p:nvSpPr>
        <p:spPr/>
        <p:txBody>
          <a:bodyPr>
            <a:normAutofit/>
          </a:bodyPr>
          <a:lstStyle/>
          <a:p>
            <a:r>
              <a:rPr lang="en-US" sz="3200" dirty="0" smtClean="0">
                <a:solidFill>
                  <a:schemeClr val="bg1"/>
                </a:solidFill>
              </a:rPr>
              <a:t>Falling from tree</a:t>
            </a:r>
          </a:p>
          <a:p>
            <a:r>
              <a:rPr lang="en-US" sz="3200" dirty="0" smtClean="0">
                <a:solidFill>
                  <a:schemeClr val="bg1"/>
                </a:solidFill>
              </a:rPr>
              <a:t>Poor working conditions</a:t>
            </a:r>
          </a:p>
          <a:p>
            <a:r>
              <a:rPr lang="en-US" sz="3200" dirty="0" smtClean="0">
                <a:solidFill>
                  <a:schemeClr val="bg1"/>
                </a:solidFill>
              </a:rPr>
              <a:t>Humanitarian concerns</a:t>
            </a:r>
            <a:endParaRPr lang="en-US" sz="3200" dirty="0">
              <a:solidFill>
                <a:schemeClr val="bg1"/>
              </a:solidFill>
            </a:endParaRPr>
          </a:p>
        </p:txBody>
      </p:sp>
      <p:sp>
        <p:nvSpPr>
          <p:cNvPr id="5" name="Slide Number Placeholder 5"/>
          <p:cNvSpPr txBox="1">
            <a:spLocks/>
          </p:cNvSpPr>
          <p:nvPr/>
        </p:nvSpPr>
        <p:spPr>
          <a:xfrm>
            <a:off x="-423735" y="6421437"/>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2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t>Maria </a:t>
            </a:r>
            <a:r>
              <a:rPr lang="en-US" dirty="0" err="1" smtClean="0"/>
              <a:t>Vetencourt</a:t>
            </a:r>
            <a:endParaRPr lang="en-US" dirty="0"/>
          </a:p>
        </p:txBody>
      </p:sp>
      <p:sp>
        <p:nvSpPr>
          <p:cNvPr id="6" name="Slide Number Placeholder 5"/>
          <p:cNvSpPr>
            <a:spLocks noGrp="1"/>
          </p:cNvSpPr>
          <p:nvPr>
            <p:ph type="sldNum" sz="quarter" idx="12"/>
          </p:nvPr>
        </p:nvSpPr>
        <p:spPr>
          <a:xfrm>
            <a:off x="9481285" y="6492875"/>
            <a:ext cx="2743200" cy="365125"/>
          </a:xfrm>
        </p:spPr>
        <p:txBody>
          <a:bodyPr/>
          <a:lstStyle/>
          <a:p>
            <a:r>
              <a:rPr lang="en-US" dirty="0"/>
              <a:t>7</a:t>
            </a:r>
            <a:endParaRPr lang="en-US" sz="2400" dirty="0">
              <a:solidFill>
                <a:schemeClr val="bg1"/>
              </a:solidFill>
            </a:endParaRPr>
          </a:p>
        </p:txBody>
      </p:sp>
    </p:spTree>
    <p:extLst>
      <p:ext uri="{BB962C8B-B14F-4D97-AF65-F5344CB8AC3E}">
        <p14:creationId xmlns:p14="http://schemas.microsoft.com/office/powerpoint/2010/main" val="753831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2" name="Picture 6" descr="http://www.ultrahighdefinitionwallpapers.com/wp-content/uploads/2015/04/Mechanical-Gears-Movement-Watch-time-uhd-wallpaper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 y="0"/>
            <a:ext cx="12476480" cy="701802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solidFill>
            <a:srgbClr val="006BB4">
              <a:alpha val="70000"/>
            </a:srgbClr>
          </a:solidFill>
        </p:spPr>
        <p:txBody>
          <a:bodyPr/>
          <a:lstStyle/>
          <a:p>
            <a:pPr algn="ctr"/>
            <a:r>
              <a:rPr lang="en-US" dirty="0" smtClean="0">
                <a:solidFill>
                  <a:schemeClr val="bg1"/>
                </a:solidFill>
                <a:latin typeface="+mn-lt"/>
              </a:rPr>
              <a:t>Benefits of a Mechanical Replacement </a:t>
            </a:r>
            <a:endParaRPr lang="en-US" dirty="0">
              <a:solidFill>
                <a:schemeClr val="bg1"/>
              </a:solidFill>
              <a:latin typeface="+mn-lt"/>
            </a:endParaRPr>
          </a:p>
        </p:txBody>
      </p:sp>
      <p:sp>
        <p:nvSpPr>
          <p:cNvPr id="3" name="Content Placeholder 2"/>
          <p:cNvSpPr>
            <a:spLocks noGrp="1"/>
          </p:cNvSpPr>
          <p:nvPr>
            <p:ph idx="1"/>
          </p:nvPr>
        </p:nvSpPr>
        <p:spPr>
          <a:solidFill>
            <a:srgbClr val="006BB4">
              <a:alpha val="70000"/>
            </a:srgbClr>
          </a:solidFill>
        </p:spPr>
        <p:txBody>
          <a:bodyPr>
            <a:normAutofit/>
          </a:bodyPr>
          <a:lstStyle/>
          <a:p>
            <a:r>
              <a:rPr lang="en-US" sz="3200" dirty="0" smtClean="0">
                <a:solidFill>
                  <a:schemeClr val="bg1"/>
                </a:solidFill>
              </a:rPr>
              <a:t>Lower palm oil production cost</a:t>
            </a:r>
          </a:p>
          <a:p>
            <a:pPr lvl="1"/>
            <a:r>
              <a:rPr lang="en-US" sz="3200" dirty="0" smtClean="0">
                <a:solidFill>
                  <a:schemeClr val="bg1"/>
                </a:solidFill>
              </a:rPr>
              <a:t>High initial cost</a:t>
            </a:r>
          </a:p>
          <a:p>
            <a:pPr lvl="1"/>
            <a:r>
              <a:rPr lang="en-US" sz="3200" dirty="0" smtClean="0">
                <a:solidFill>
                  <a:schemeClr val="bg1"/>
                </a:solidFill>
              </a:rPr>
              <a:t>Low long-run cost</a:t>
            </a:r>
          </a:p>
          <a:p>
            <a:pPr lvl="1"/>
            <a:r>
              <a:rPr lang="en-US" sz="3200" dirty="0" smtClean="0">
                <a:solidFill>
                  <a:schemeClr val="bg1"/>
                </a:solidFill>
              </a:rPr>
              <a:t>Increase worker productivity</a:t>
            </a:r>
          </a:p>
          <a:p>
            <a:pPr lvl="1"/>
            <a:r>
              <a:rPr lang="en-US" sz="3200" dirty="0" smtClean="0">
                <a:solidFill>
                  <a:schemeClr val="bg1"/>
                </a:solidFill>
              </a:rPr>
              <a:t>Decrease worker fatigue</a:t>
            </a:r>
          </a:p>
          <a:p>
            <a:r>
              <a:rPr lang="en-US" sz="3200" dirty="0">
                <a:solidFill>
                  <a:schemeClr val="bg1"/>
                </a:solidFill>
              </a:rPr>
              <a:t>Increase worker safety</a:t>
            </a:r>
          </a:p>
          <a:p>
            <a:pPr lvl="1"/>
            <a:r>
              <a:rPr lang="en-US" sz="3200" dirty="0">
                <a:solidFill>
                  <a:schemeClr val="bg1"/>
                </a:solidFill>
              </a:rPr>
              <a:t>Remove human operator</a:t>
            </a:r>
          </a:p>
          <a:p>
            <a:pPr lvl="1"/>
            <a:endParaRPr lang="en-US" sz="3200" dirty="0" smtClean="0">
              <a:solidFill>
                <a:schemeClr val="bg1"/>
              </a:solidFill>
            </a:endParaRPr>
          </a:p>
        </p:txBody>
      </p:sp>
      <p:sp>
        <p:nvSpPr>
          <p:cNvPr id="5" name="Slide Number Placeholder 5"/>
          <p:cNvSpPr txBox="1">
            <a:spLocks/>
          </p:cNvSpPr>
          <p:nvPr/>
        </p:nvSpPr>
        <p:spPr>
          <a:xfrm>
            <a:off x="-423735" y="6421437"/>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2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t>Maria </a:t>
            </a:r>
            <a:r>
              <a:rPr lang="en-US" dirty="0" err="1" smtClean="0"/>
              <a:t>Vetencourt</a:t>
            </a:r>
            <a:endParaRPr lang="en-US" dirty="0"/>
          </a:p>
        </p:txBody>
      </p:sp>
      <p:sp>
        <p:nvSpPr>
          <p:cNvPr id="6" name="Slide Number Placeholder 5"/>
          <p:cNvSpPr>
            <a:spLocks noGrp="1"/>
          </p:cNvSpPr>
          <p:nvPr>
            <p:ph type="sldNum" sz="quarter" idx="12"/>
          </p:nvPr>
        </p:nvSpPr>
        <p:spPr>
          <a:xfrm>
            <a:off x="9481285" y="6492875"/>
            <a:ext cx="2743200" cy="365125"/>
          </a:xfrm>
        </p:spPr>
        <p:txBody>
          <a:bodyPr/>
          <a:lstStyle/>
          <a:p>
            <a:r>
              <a:rPr lang="en-US" sz="2400" dirty="0" smtClean="0">
                <a:solidFill>
                  <a:schemeClr val="bg1"/>
                </a:solidFill>
              </a:rPr>
              <a:t>8</a:t>
            </a:r>
            <a:endParaRPr lang="en-US" sz="2400" dirty="0">
              <a:solidFill>
                <a:schemeClr val="bg1"/>
              </a:solidFill>
            </a:endParaRPr>
          </a:p>
        </p:txBody>
      </p:sp>
    </p:spTree>
    <p:extLst>
      <p:ext uri="{BB962C8B-B14F-4D97-AF65-F5344CB8AC3E}">
        <p14:creationId xmlns:p14="http://schemas.microsoft.com/office/powerpoint/2010/main" val="3293079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500"/>
                                        <p:tgtEl>
                                          <p:spTgt spid="3">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500"/>
                                        <p:tgtEl>
                                          <p:spTgt spid="3">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fade">
                                      <p:cBhvr>
                                        <p:cTn id="30" dur="500"/>
                                        <p:tgtEl>
                                          <p:spTgt spid="3">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fade">
                                      <p:cBhvr>
                                        <p:cTn id="35" dur="500"/>
                                        <p:tgtEl>
                                          <p:spTgt spid="3">
                                            <p:txEl>
                                              <p:pRg st="5" end="5"/>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3">
                                            <p:txEl>
                                              <p:pRg st="6" end="6"/>
                                            </p:txEl>
                                          </p:spTgt>
                                        </p:tgtEl>
                                        <p:attrNameLst>
                                          <p:attrName>style.visibility</p:attrName>
                                        </p:attrNameLst>
                                      </p:cBhvr>
                                      <p:to>
                                        <p:strVal val="visible"/>
                                      </p:to>
                                    </p:set>
                                    <p:animEffect transition="in" filter="fade">
                                      <p:cBhvr>
                                        <p:cTn id="40"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9448800" y="6492875"/>
            <a:ext cx="2743200" cy="365125"/>
          </a:xfrm>
        </p:spPr>
        <p:txBody>
          <a:bodyPr/>
          <a:lstStyle/>
          <a:p>
            <a:r>
              <a:rPr lang="en-US" dirty="0">
                <a:solidFill>
                  <a:schemeClr val="tx1"/>
                </a:solidFill>
              </a:rPr>
              <a:t>9</a:t>
            </a:r>
          </a:p>
        </p:txBody>
      </p:sp>
      <p:sp>
        <p:nvSpPr>
          <p:cNvPr id="18" name="Slide Number Placeholder 5"/>
          <p:cNvSpPr txBox="1">
            <a:spLocks/>
          </p:cNvSpPr>
          <p:nvPr/>
        </p:nvSpPr>
        <p:spPr>
          <a:xfrm>
            <a:off x="-145474" y="6492875"/>
            <a:ext cx="2912043" cy="316247"/>
          </a:xfrm>
          <a:prstGeom prst="rect">
            <a:avLst/>
          </a:prstGeom>
        </p:spPr>
        <p:txBody>
          <a:bodyPr vert="horz" lIns="91440" tIns="45720" rIns="91440" bIns="45720" rtlCol="0" anchor="ctr"/>
          <a:lstStyle>
            <a:defPPr>
              <a:defRPr lang="en-US"/>
            </a:defPPr>
            <a:lvl1pPr marL="0" algn="r" defTabSz="914400" rtl="0" eaLnBrk="1" latinLnBrk="0" hangingPunct="1">
              <a:defRPr sz="2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solidFill>
                  <a:schemeClr val="tx1"/>
                </a:solidFill>
              </a:rPr>
              <a:t>Matthew Gerstenblitt</a:t>
            </a:r>
            <a:endParaRPr lang="en-US" dirty="0">
              <a:solidFill>
                <a:schemeClr val="tx1"/>
              </a:solidFill>
            </a:endParaRPr>
          </a:p>
        </p:txBody>
      </p:sp>
      <p:pic>
        <p:nvPicPr>
          <p:cNvPr id="4" name="Picture 3"/>
          <p:cNvPicPr>
            <a:picLocks noChangeAspect="1"/>
          </p:cNvPicPr>
          <p:nvPr/>
        </p:nvPicPr>
        <p:blipFill>
          <a:blip r:embed="rId3"/>
          <a:stretch>
            <a:fillRect/>
          </a:stretch>
        </p:blipFill>
        <p:spPr>
          <a:xfrm>
            <a:off x="3345177" y="1280943"/>
            <a:ext cx="4657725" cy="5528179"/>
          </a:xfrm>
          <a:prstGeom prst="rect">
            <a:avLst/>
          </a:prstGeom>
        </p:spPr>
      </p:pic>
      <p:sp>
        <p:nvSpPr>
          <p:cNvPr id="2" name="Title 1"/>
          <p:cNvSpPr>
            <a:spLocks noGrp="1"/>
          </p:cNvSpPr>
          <p:nvPr>
            <p:ph type="title"/>
          </p:nvPr>
        </p:nvSpPr>
        <p:spPr/>
        <p:txBody>
          <a:bodyPr/>
          <a:lstStyle/>
          <a:p>
            <a:pPr algn="ctr"/>
            <a:r>
              <a:rPr lang="en-US" dirty="0" smtClean="0">
                <a:latin typeface="+mn-lt"/>
              </a:rPr>
              <a:t>Analyze Phase Design</a:t>
            </a:r>
            <a:endParaRPr lang="en-US" dirty="0">
              <a:latin typeface="+mn-lt"/>
            </a:endParaRPr>
          </a:p>
        </p:txBody>
      </p:sp>
      <p:grpSp>
        <p:nvGrpSpPr>
          <p:cNvPr id="8" name="Group 7"/>
          <p:cNvGrpSpPr/>
          <p:nvPr/>
        </p:nvGrpSpPr>
        <p:grpSpPr>
          <a:xfrm>
            <a:off x="4767571" y="1606326"/>
            <a:ext cx="3096338" cy="732501"/>
            <a:chOff x="5178058" y="1809795"/>
            <a:chExt cx="3096338" cy="732501"/>
          </a:xfrm>
        </p:grpSpPr>
        <p:cxnSp>
          <p:nvCxnSpPr>
            <p:cNvPr id="6" name="Straight Arrow Connector 5"/>
            <p:cNvCxnSpPr/>
            <p:nvPr/>
          </p:nvCxnSpPr>
          <p:spPr>
            <a:xfrm flipH="1" flipV="1">
              <a:off x="5178058" y="1809795"/>
              <a:ext cx="1005840" cy="295452"/>
            </a:xfrm>
            <a:prstGeom prst="straightConnector1">
              <a:avLst/>
            </a:prstGeom>
            <a:ln w="38100">
              <a:solidFill>
                <a:srgbClr val="006BB4"/>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6315740" y="1957521"/>
              <a:ext cx="1958656" cy="584775"/>
            </a:xfrm>
            <a:prstGeom prst="rect">
              <a:avLst/>
            </a:prstGeom>
            <a:noFill/>
          </p:spPr>
          <p:txBody>
            <a:bodyPr wrap="square" rtlCol="0">
              <a:spAutoFit/>
            </a:bodyPr>
            <a:lstStyle/>
            <a:p>
              <a:r>
                <a:rPr lang="en-US" sz="3200" dirty="0" smtClean="0">
                  <a:solidFill>
                    <a:srgbClr val="006BB4"/>
                  </a:solidFill>
                </a:rPr>
                <a:t>Ring</a:t>
              </a:r>
              <a:endParaRPr lang="en-US" sz="3200" dirty="0">
                <a:solidFill>
                  <a:srgbClr val="006BB4"/>
                </a:solidFill>
              </a:endParaRPr>
            </a:p>
          </p:txBody>
        </p:sp>
      </p:grpSp>
      <p:grpSp>
        <p:nvGrpSpPr>
          <p:cNvPr id="9" name="Group 8"/>
          <p:cNvGrpSpPr/>
          <p:nvPr/>
        </p:nvGrpSpPr>
        <p:grpSpPr>
          <a:xfrm>
            <a:off x="4436701" y="2716380"/>
            <a:ext cx="4095098" cy="584775"/>
            <a:chOff x="5399869" y="3159814"/>
            <a:chExt cx="4095098" cy="584775"/>
          </a:xfrm>
        </p:grpSpPr>
        <p:cxnSp>
          <p:nvCxnSpPr>
            <p:cNvPr id="11" name="Straight Arrow Connector 10"/>
            <p:cNvCxnSpPr/>
            <p:nvPr/>
          </p:nvCxnSpPr>
          <p:spPr>
            <a:xfrm flipH="1">
              <a:off x="5399869" y="3381153"/>
              <a:ext cx="915871" cy="203655"/>
            </a:xfrm>
            <a:prstGeom prst="straightConnector1">
              <a:avLst/>
            </a:prstGeom>
            <a:ln w="38100">
              <a:solidFill>
                <a:srgbClr val="006BB4"/>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6450718" y="3159814"/>
              <a:ext cx="3044249" cy="584775"/>
            </a:xfrm>
            <a:prstGeom prst="rect">
              <a:avLst/>
            </a:prstGeom>
            <a:noFill/>
          </p:spPr>
          <p:txBody>
            <a:bodyPr wrap="square" rtlCol="0">
              <a:spAutoFit/>
            </a:bodyPr>
            <a:lstStyle/>
            <a:p>
              <a:r>
                <a:rPr lang="en-US" sz="3200" dirty="0" smtClean="0">
                  <a:solidFill>
                    <a:srgbClr val="006BB4"/>
                  </a:solidFill>
                </a:rPr>
                <a:t>Telescoping Pole</a:t>
              </a:r>
              <a:endParaRPr lang="en-US" sz="3200" dirty="0">
                <a:solidFill>
                  <a:srgbClr val="006BB4"/>
                </a:solidFill>
              </a:endParaRPr>
            </a:p>
          </p:txBody>
        </p:sp>
      </p:grpSp>
      <p:grpSp>
        <p:nvGrpSpPr>
          <p:cNvPr id="10" name="Group 9"/>
          <p:cNvGrpSpPr/>
          <p:nvPr/>
        </p:nvGrpSpPr>
        <p:grpSpPr>
          <a:xfrm>
            <a:off x="4894636" y="5041097"/>
            <a:ext cx="2827009" cy="745336"/>
            <a:chOff x="5773479" y="5028143"/>
            <a:chExt cx="2827009" cy="745336"/>
          </a:xfrm>
        </p:grpSpPr>
        <p:cxnSp>
          <p:nvCxnSpPr>
            <p:cNvPr id="15" name="Straight Arrow Connector 14"/>
            <p:cNvCxnSpPr/>
            <p:nvPr/>
          </p:nvCxnSpPr>
          <p:spPr>
            <a:xfrm flipH="1">
              <a:off x="5773479" y="5393268"/>
              <a:ext cx="868354" cy="380211"/>
            </a:xfrm>
            <a:prstGeom prst="straightConnector1">
              <a:avLst/>
            </a:prstGeom>
            <a:ln w="38100">
              <a:solidFill>
                <a:srgbClr val="006BB4"/>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6641832" y="5028143"/>
              <a:ext cx="1958656" cy="584775"/>
            </a:xfrm>
            <a:prstGeom prst="rect">
              <a:avLst/>
            </a:prstGeom>
            <a:noFill/>
          </p:spPr>
          <p:txBody>
            <a:bodyPr wrap="square" rtlCol="0">
              <a:spAutoFit/>
            </a:bodyPr>
            <a:lstStyle/>
            <a:p>
              <a:r>
                <a:rPr lang="en-US" sz="3200" dirty="0" smtClean="0">
                  <a:solidFill>
                    <a:srgbClr val="006BB4"/>
                  </a:solidFill>
                </a:rPr>
                <a:t>Cart</a:t>
              </a:r>
              <a:endParaRPr lang="en-US" sz="3200" dirty="0">
                <a:solidFill>
                  <a:srgbClr val="006BB4"/>
                </a:solidFill>
              </a:endParaRPr>
            </a:p>
          </p:txBody>
        </p:sp>
      </p:grpSp>
    </p:spTree>
    <p:extLst>
      <p:ext uri="{BB962C8B-B14F-4D97-AF65-F5344CB8AC3E}">
        <p14:creationId xmlns:p14="http://schemas.microsoft.com/office/powerpoint/2010/main" val="1946441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latin typeface="+mn-lt"/>
              </a:rPr>
              <a:t>Analyze Phase Cart</a:t>
            </a:r>
            <a:endParaRPr lang="en-US" dirty="0">
              <a:latin typeface="+mn-lt"/>
            </a:endParaRPr>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204494" y="2786687"/>
            <a:ext cx="7783011" cy="2429214"/>
          </a:xfrm>
        </p:spPr>
      </p:pic>
      <p:sp>
        <p:nvSpPr>
          <p:cNvPr id="4" name="Slide Number Placeholder 3"/>
          <p:cNvSpPr>
            <a:spLocks noGrp="1"/>
          </p:cNvSpPr>
          <p:nvPr>
            <p:ph type="sldNum" sz="quarter" idx="12"/>
          </p:nvPr>
        </p:nvSpPr>
        <p:spPr/>
        <p:txBody>
          <a:bodyPr/>
          <a:lstStyle/>
          <a:p>
            <a:r>
              <a:rPr lang="en-US" smtClean="0"/>
              <a:t>1</a:t>
            </a:r>
            <a:endParaRPr lang="en-US" dirty="0"/>
          </a:p>
        </p:txBody>
      </p:sp>
      <p:sp>
        <p:nvSpPr>
          <p:cNvPr id="6" name="Slide Number Placeholder 2"/>
          <p:cNvSpPr txBox="1">
            <a:spLocks/>
          </p:cNvSpPr>
          <p:nvPr/>
        </p:nvSpPr>
        <p:spPr>
          <a:xfrm>
            <a:off x="9338441" y="638078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2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solidFill>
                  <a:schemeClr val="tx1"/>
                </a:solidFill>
              </a:rPr>
              <a:t>10</a:t>
            </a:r>
            <a:endParaRPr lang="en-US" dirty="0">
              <a:solidFill>
                <a:schemeClr val="tx1"/>
              </a:solidFill>
            </a:endParaRPr>
          </a:p>
        </p:txBody>
      </p:sp>
      <p:sp>
        <p:nvSpPr>
          <p:cNvPr id="8" name="Slide Number Placeholder 5"/>
          <p:cNvSpPr txBox="1">
            <a:spLocks/>
          </p:cNvSpPr>
          <p:nvPr/>
        </p:nvSpPr>
        <p:spPr>
          <a:xfrm>
            <a:off x="-145474" y="6492875"/>
            <a:ext cx="2912043" cy="316247"/>
          </a:xfrm>
          <a:prstGeom prst="rect">
            <a:avLst/>
          </a:prstGeom>
        </p:spPr>
        <p:txBody>
          <a:bodyPr vert="horz" lIns="91440" tIns="45720" rIns="91440" bIns="45720" rtlCol="0" anchor="ctr"/>
          <a:lstStyle>
            <a:defPPr>
              <a:defRPr lang="en-US"/>
            </a:defPPr>
            <a:lvl1pPr marL="0" algn="r" defTabSz="914400" rtl="0" eaLnBrk="1" latinLnBrk="0" hangingPunct="1">
              <a:defRPr sz="2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solidFill>
                  <a:schemeClr val="tx1"/>
                </a:solidFill>
              </a:rPr>
              <a:t>Matthew Gerstenblitt</a:t>
            </a:r>
            <a:endParaRPr lang="en-US" dirty="0">
              <a:solidFill>
                <a:schemeClr val="tx1"/>
              </a:solidFill>
            </a:endParaRPr>
          </a:p>
        </p:txBody>
      </p:sp>
      <p:grpSp>
        <p:nvGrpSpPr>
          <p:cNvPr id="20" name="Group 19"/>
          <p:cNvGrpSpPr/>
          <p:nvPr/>
        </p:nvGrpSpPr>
        <p:grpSpPr>
          <a:xfrm>
            <a:off x="3304309" y="5140035"/>
            <a:ext cx="6483927" cy="997527"/>
            <a:chOff x="4353791" y="5140035"/>
            <a:chExt cx="5434445" cy="997527"/>
          </a:xfrm>
        </p:grpSpPr>
        <p:cxnSp>
          <p:nvCxnSpPr>
            <p:cNvPr id="9" name="Straight Connector 8"/>
            <p:cNvCxnSpPr/>
            <p:nvPr/>
          </p:nvCxnSpPr>
          <p:spPr>
            <a:xfrm>
              <a:off x="4353791" y="5140035"/>
              <a:ext cx="0" cy="997527"/>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4353791" y="5612821"/>
              <a:ext cx="5434445"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9757063" y="5140035"/>
              <a:ext cx="0" cy="997527"/>
            </a:xfrm>
            <a:prstGeom prst="line">
              <a:avLst/>
            </a:prstGeom>
            <a:ln w="76200"/>
          </p:spPr>
          <p:style>
            <a:lnRef idx="1">
              <a:schemeClr val="accent1"/>
            </a:lnRef>
            <a:fillRef idx="0">
              <a:schemeClr val="accent1"/>
            </a:fillRef>
            <a:effectRef idx="0">
              <a:schemeClr val="accent1"/>
            </a:effectRef>
            <a:fontRef idx="minor">
              <a:schemeClr val="tx1"/>
            </a:fontRef>
          </p:style>
        </p:cxnSp>
      </p:grpSp>
      <p:sp>
        <p:nvSpPr>
          <p:cNvPr id="19" name="TextBox 18"/>
          <p:cNvSpPr txBox="1"/>
          <p:nvPr/>
        </p:nvSpPr>
        <p:spPr>
          <a:xfrm>
            <a:off x="5283776" y="5870864"/>
            <a:ext cx="2524991" cy="584775"/>
          </a:xfrm>
          <a:prstGeom prst="rect">
            <a:avLst/>
          </a:prstGeom>
          <a:noFill/>
        </p:spPr>
        <p:txBody>
          <a:bodyPr wrap="square" rtlCol="0">
            <a:spAutoFit/>
          </a:bodyPr>
          <a:lstStyle/>
          <a:p>
            <a:pPr algn="ctr"/>
            <a:r>
              <a:rPr lang="en-US" sz="3200" dirty="0" smtClean="0"/>
              <a:t>11 feet</a:t>
            </a:r>
            <a:endParaRPr lang="en-US" sz="3200" dirty="0"/>
          </a:p>
        </p:txBody>
      </p:sp>
    </p:spTree>
    <p:extLst>
      <p:ext uri="{BB962C8B-B14F-4D97-AF65-F5344CB8AC3E}">
        <p14:creationId xmlns:p14="http://schemas.microsoft.com/office/powerpoint/2010/main" val="706374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http://luxfon.com/pic/201203/1920x1200/luxfon.com-153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 y="-69738"/>
            <a:ext cx="12533376" cy="695059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pPr algn="ctr"/>
            <a:r>
              <a:rPr lang="en-US" dirty="0" smtClean="0">
                <a:solidFill>
                  <a:schemeClr val="bg1"/>
                </a:solidFill>
                <a:latin typeface="+mn-lt"/>
              </a:rPr>
              <a:t>OSHA Analysis</a:t>
            </a:r>
            <a:endParaRPr lang="en-US" dirty="0">
              <a:solidFill>
                <a:schemeClr val="bg1"/>
              </a:solidFill>
              <a:latin typeface="+mn-lt"/>
            </a:endParaRPr>
          </a:p>
        </p:txBody>
      </p:sp>
      <p:sp>
        <p:nvSpPr>
          <p:cNvPr id="3" name="Content Placeholder 2"/>
          <p:cNvSpPr>
            <a:spLocks noGrp="1"/>
          </p:cNvSpPr>
          <p:nvPr>
            <p:ph idx="1"/>
          </p:nvPr>
        </p:nvSpPr>
        <p:spPr/>
        <p:txBody>
          <a:bodyPr>
            <a:normAutofit lnSpcReduction="10000"/>
          </a:bodyPr>
          <a:lstStyle/>
          <a:p>
            <a:r>
              <a:rPr lang="en-US" sz="3200" dirty="0" smtClean="0">
                <a:solidFill>
                  <a:schemeClr val="bg1"/>
                </a:solidFill>
              </a:rPr>
              <a:t>OSHA does not have explicit lifting guidelines</a:t>
            </a:r>
          </a:p>
          <a:p>
            <a:pPr lvl="1"/>
            <a:r>
              <a:rPr lang="en-US" sz="3200" dirty="0" smtClean="0">
                <a:solidFill>
                  <a:schemeClr val="bg1"/>
                </a:solidFill>
              </a:rPr>
              <a:t>National Institute for Occupational Safety and Health (NIOSH)</a:t>
            </a:r>
          </a:p>
          <a:p>
            <a:r>
              <a:rPr lang="en-US" sz="3600" dirty="0">
                <a:solidFill>
                  <a:schemeClr val="bg1"/>
                </a:solidFill>
              </a:rPr>
              <a:t>Yields a recommended weight limit (RWL</a:t>
            </a:r>
            <a:r>
              <a:rPr lang="en-US" sz="3600" dirty="0" smtClean="0">
                <a:solidFill>
                  <a:schemeClr val="bg1"/>
                </a:solidFill>
              </a:rPr>
              <a:t>)</a:t>
            </a:r>
          </a:p>
          <a:p>
            <a:r>
              <a:rPr lang="en-US" sz="3200" dirty="0">
                <a:solidFill>
                  <a:schemeClr val="bg1"/>
                </a:solidFill>
              </a:rPr>
              <a:t>RWL = LC x HM x VM x DM x AM x FM x </a:t>
            </a:r>
            <a:r>
              <a:rPr lang="en-US" sz="3200" dirty="0" smtClean="0">
                <a:solidFill>
                  <a:schemeClr val="bg1"/>
                </a:solidFill>
              </a:rPr>
              <a:t>CM</a:t>
            </a:r>
          </a:p>
          <a:p>
            <a:r>
              <a:rPr lang="en-US" sz="3200" dirty="0" smtClean="0">
                <a:solidFill>
                  <a:schemeClr val="bg1"/>
                </a:solidFill>
              </a:rPr>
              <a:t>Uses many distinct factors</a:t>
            </a:r>
          </a:p>
          <a:p>
            <a:pPr lvl="1"/>
            <a:r>
              <a:rPr lang="en-US" sz="3200" dirty="0" smtClean="0">
                <a:solidFill>
                  <a:schemeClr val="bg1"/>
                </a:solidFill>
              </a:rPr>
              <a:t>Distance from grip to ground</a:t>
            </a:r>
          </a:p>
          <a:p>
            <a:pPr lvl="1"/>
            <a:r>
              <a:rPr lang="en-US" sz="3200" dirty="0" smtClean="0">
                <a:solidFill>
                  <a:schemeClr val="bg1"/>
                </a:solidFill>
              </a:rPr>
              <a:t>Distance traveled</a:t>
            </a:r>
          </a:p>
          <a:p>
            <a:pPr lvl="1"/>
            <a:r>
              <a:rPr lang="en-US" sz="3200" dirty="0" smtClean="0">
                <a:solidFill>
                  <a:schemeClr val="bg1"/>
                </a:solidFill>
              </a:rPr>
              <a:t>Average load</a:t>
            </a:r>
            <a:endParaRPr lang="en-US" sz="3600" dirty="0" smtClean="0">
              <a:solidFill>
                <a:schemeClr val="bg1"/>
              </a:solidFill>
            </a:endParaRPr>
          </a:p>
          <a:p>
            <a:endParaRPr lang="en-US" sz="3200" dirty="0" smtClean="0">
              <a:solidFill>
                <a:schemeClr val="bg1"/>
              </a:solidFill>
            </a:endParaRPr>
          </a:p>
          <a:p>
            <a:pPr lvl="1"/>
            <a:endParaRPr lang="en-US" sz="3200" dirty="0">
              <a:solidFill>
                <a:schemeClr val="bg1"/>
              </a:solidFill>
            </a:endParaRPr>
          </a:p>
        </p:txBody>
      </p:sp>
      <p:sp>
        <p:nvSpPr>
          <p:cNvPr id="5" name="Slide Number Placeholder 5"/>
          <p:cNvSpPr txBox="1">
            <a:spLocks/>
          </p:cNvSpPr>
          <p:nvPr/>
        </p:nvSpPr>
        <p:spPr>
          <a:xfrm>
            <a:off x="-145474" y="6492875"/>
            <a:ext cx="2912043" cy="316247"/>
          </a:xfrm>
          <a:prstGeom prst="rect">
            <a:avLst/>
          </a:prstGeom>
        </p:spPr>
        <p:txBody>
          <a:bodyPr vert="horz" lIns="91440" tIns="45720" rIns="91440" bIns="45720" rtlCol="0" anchor="ctr"/>
          <a:lstStyle>
            <a:defPPr>
              <a:defRPr lang="en-US"/>
            </a:defPPr>
            <a:lvl1pPr marL="0" algn="r" defTabSz="914400" rtl="0" eaLnBrk="1" latinLnBrk="0" hangingPunct="1">
              <a:defRPr sz="2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t>Matthew Gerstenblitt</a:t>
            </a:r>
            <a:endParaRPr lang="en-US" dirty="0"/>
          </a:p>
        </p:txBody>
      </p:sp>
      <p:sp>
        <p:nvSpPr>
          <p:cNvPr id="7" name="Slide Number Placeholder 5"/>
          <p:cNvSpPr>
            <a:spLocks noGrp="1"/>
          </p:cNvSpPr>
          <p:nvPr>
            <p:ph type="sldNum" sz="quarter" idx="12"/>
          </p:nvPr>
        </p:nvSpPr>
        <p:spPr>
          <a:xfrm>
            <a:off x="9481285" y="6492875"/>
            <a:ext cx="2743200" cy="365125"/>
          </a:xfrm>
        </p:spPr>
        <p:txBody>
          <a:bodyPr/>
          <a:lstStyle/>
          <a:p>
            <a:r>
              <a:rPr lang="en-US" dirty="0" smtClean="0"/>
              <a:t>11</a:t>
            </a:r>
            <a:endParaRPr lang="en-US" sz="2400" dirty="0">
              <a:solidFill>
                <a:schemeClr val="bg1"/>
              </a:solidFill>
            </a:endParaRPr>
          </a:p>
        </p:txBody>
      </p:sp>
    </p:spTree>
    <p:extLst>
      <p:ext uri="{BB962C8B-B14F-4D97-AF65-F5344CB8AC3E}">
        <p14:creationId xmlns:p14="http://schemas.microsoft.com/office/powerpoint/2010/main" val="1595359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https://upload.wikimedia.org/wikipedia/commons/8/8d/Oilpalm_malaysia.jpg"/>
          <p:cNvPicPr>
            <a:picLocks noChangeAspect="1" noChangeArrowheads="1"/>
          </p:cNvPicPr>
          <p:nvPr/>
        </p:nvPicPr>
        <p:blipFill rotWithShape="1">
          <a:blip r:embed="rId3">
            <a:extLst>
              <a:ext uri="{28A0092B-C50C-407E-A947-70E740481C1C}">
                <a14:useLocalDpi xmlns:a14="http://schemas.microsoft.com/office/drawing/2010/main" val="0"/>
              </a:ext>
            </a:extLst>
          </a:blip>
          <a:srcRect l="53" t="18574" r="-1"/>
          <a:stretch/>
        </p:blipFill>
        <p:spPr bwMode="auto">
          <a:xfrm>
            <a:off x="-16329" y="-620486"/>
            <a:ext cx="12276909" cy="750134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solidFill>
            <a:schemeClr val="accent5">
              <a:lumMod val="75000"/>
              <a:alpha val="57000"/>
            </a:schemeClr>
          </a:solidFill>
        </p:spPr>
        <p:txBody>
          <a:bodyPr/>
          <a:lstStyle/>
          <a:p>
            <a:pPr algn="ctr"/>
            <a:r>
              <a:rPr lang="en-US" dirty="0" smtClean="0">
                <a:solidFill>
                  <a:schemeClr val="bg1"/>
                </a:solidFill>
                <a:latin typeface="+mn-lt"/>
              </a:rPr>
              <a:t>Sponsor</a:t>
            </a:r>
            <a:endParaRPr lang="en-US" dirty="0">
              <a:solidFill>
                <a:schemeClr val="bg1"/>
              </a:solidFill>
              <a:latin typeface="+mn-lt"/>
            </a:endParaRPr>
          </a:p>
        </p:txBody>
      </p:sp>
      <p:sp>
        <p:nvSpPr>
          <p:cNvPr id="3" name="Content Placeholder 2"/>
          <p:cNvSpPr>
            <a:spLocks noGrp="1"/>
          </p:cNvSpPr>
          <p:nvPr>
            <p:ph idx="1"/>
          </p:nvPr>
        </p:nvSpPr>
        <p:spPr>
          <a:xfrm>
            <a:off x="3352800" y="5888037"/>
            <a:ext cx="5486400" cy="715963"/>
          </a:xfrm>
          <a:solidFill>
            <a:schemeClr val="accent5">
              <a:lumMod val="75000"/>
              <a:alpha val="43000"/>
            </a:schemeClr>
          </a:solidFill>
        </p:spPr>
        <p:txBody>
          <a:bodyPr anchor="ctr">
            <a:normAutofit/>
          </a:bodyPr>
          <a:lstStyle/>
          <a:p>
            <a:pPr marL="0" indent="0" algn="ctr">
              <a:buNone/>
            </a:pPr>
            <a:r>
              <a:rPr lang="en-US" sz="3200" dirty="0" smtClean="0">
                <a:solidFill>
                  <a:schemeClr val="bg1"/>
                </a:solidFill>
              </a:rPr>
              <a:t>Dr. Okenwa Okoli</a:t>
            </a:r>
            <a:endParaRPr lang="en-US" sz="3200" dirty="0">
              <a:solidFill>
                <a:schemeClr val="bg1"/>
              </a:solidFill>
            </a:endParaRPr>
          </a:p>
        </p:txBody>
      </p:sp>
      <p:pic>
        <p:nvPicPr>
          <p:cNvPr id="5" name="Picture 4" descr="Head Shot of Okenwa Okol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5213316" y="3405528"/>
            <a:ext cx="1765369" cy="2383250"/>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p:cNvSpPr>
            <a:spLocks noGrp="1"/>
          </p:cNvSpPr>
          <p:nvPr>
            <p:ph type="sldNum" sz="quarter" idx="12"/>
          </p:nvPr>
        </p:nvSpPr>
        <p:spPr>
          <a:xfrm>
            <a:off x="9481285" y="6492875"/>
            <a:ext cx="2743200" cy="365125"/>
          </a:xfrm>
        </p:spPr>
        <p:txBody>
          <a:bodyPr/>
          <a:lstStyle/>
          <a:p>
            <a:fld id="{8BE4D663-9EEF-4DAA-A847-67F8BC508AFF}" type="slidenum">
              <a:rPr lang="en-US" sz="2400" smtClean="0">
                <a:solidFill>
                  <a:schemeClr val="bg1"/>
                </a:solidFill>
              </a:rPr>
              <a:t>2</a:t>
            </a:fld>
            <a:endParaRPr lang="en-US" sz="2400" dirty="0">
              <a:solidFill>
                <a:schemeClr val="bg1"/>
              </a:solidFill>
            </a:endParaRPr>
          </a:p>
        </p:txBody>
      </p:sp>
      <p:sp>
        <p:nvSpPr>
          <p:cNvPr id="8" name="Slide Number Placeholder 5"/>
          <p:cNvSpPr txBox="1">
            <a:spLocks/>
          </p:cNvSpPr>
          <p:nvPr/>
        </p:nvSpPr>
        <p:spPr>
          <a:xfrm>
            <a:off x="-152801" y="6421437"/>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2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t>Maria </a:t>
            </a:r>
            <a:r>
              <a:rPr lang="en-US" dirty="0" err="1" smtClean="0"/>
              <a:t>Vetencourt</a:t>
            </a:r>
            <a:endParaRPr lang="en-US" dirty="0"/>
          </a:p>
        </p:txBody>
      </p:sp>
    </p:spTree>
    <p:extLst>
      <p:ext uri="{BB962C8B-B14F-4D97-AF65-F5344CB8AC3E}">
        <p14:creationId xmlns:p14="http://schemas.microsoft.com/office/powerpoint/2010/main" val="2339590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bg/>
                                          </p:spTgt>
                                        </p:tgtEl>
                                        <p:attrNameLst>
                                          <p:attrName>style.visibility</p:attrName>
                                        </p:attrNameLst>
                                      </p:cBhvr>
                                      <p:to>
                                        <p:strVal val="visible"/>
                                      </p:to>
                                    </p:set>
                                    <p:animEffect transition="in" filter="fade">
                                      <p:cBhvr>
                                        <p:cTn id="10" dur="500"/>
                                        <p:tgtEl>
                                          <p:spTgt spid="3">
                                            <p:bg/>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orsm.com.br/wp-content/uploads/2015/07/12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 y="0"/>
            <a:ext cx="12501784" cy="873537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solidFill>
            <a:schemeClr val="accent1">
              <a:lumMod val="75000"/>
              <a:alpha val="70000"/>
            </a:schemeClr>
          </a:solidFill>
        </p:spPr>
        <p:txBody>
          <a:bodyPr/>
          <a:lstStyle/>
          <a:p>
            <a:pPr algn="ctr"/>
            <a:r>
              <a:rPr lang="en-US" dirty="0" smtClean="0">
                <a:solidFill>
                  <a:schemeClr val="bg1"/>
                </a:solidFill>
                <a:latin typeface="+mn-lt"/>
              </a:rPr>
              <a:t>NIOSH Equation</a:t>
            </a:r>
            <a:endParaRPr lang="en-US" dirty="0">
              <a:solidFill>
                <a:schemeClr val="bg1"/>
              </a:solidFill>
              <a:latin typeface="+mn-lt"/>
            </a:endParaRPr>
          </a:p>
        </p:txBody>
      </p:sp>
      <p:sp>
        <p:nvSpPr>
          <p:cNvPr id="3" name="Content Placeholder 2"/>
          <p:cNvSpPr>
            <a:spLocks noGrp="1"/>
          </p:cNvSpPr>
          <p:nvPr>
            <p:ph idx="1"/>
          </p:nvPr>
        </p:nvSpPr>
        <p:spPr>
          <a:solidFill>
            <a:schemeClr val="accent1">
              <a:lumMod val="75000"/>
              <a:alpha val="70000"/>
            </a:schemeClr>
          </a:solidFill>
        </p:spPr>
        <p:txBody>
          <a:bodyPr>
            <a:normAutofit/>
          </a:bodyPr>
          <a:lstStyle/>
          <a:p>
            <a:r>
              <a:rPr lang="en-US" sz="3200" dirty="0" smtClean="0">
                <a:solidFill>
                  <a:schemeClr val="bg1"/>
                </a:solidFill>
              </a:rPr>
              <a:t>Used NIOSH equation to determine recommended weight limit</a:t>
            </a:r>
          </a:p>
          <a:p>
            <a:pPr lvl="1"/>
            <a:r>
              <a:rPr lang="en-US" sz="3200" dirty="0" smtClean="0">
                <a:solidFill>
                  <a:schemeClr val="bg1"/>
                </a:solidFill>
              </a:rPr>
              <a:t>Used a load lifted of 28 pounds</a:t>
            </a:r>
          </a:p>
          <a:p>
            <a:r>
              <a:rPr lang="en-US" sz="3200" dirty="0" smtClean="0">
                <a:solidFill>
                  <a:schemeClr val="bg1"/>
                </a:solidFill>
              </a:rPr>
              <a:t>Obtained recommended weight limit </a:t>
            </a:r>
            <a:endParaRPr lang="en-US" sz="3200" dirty="0">
              <a:solidFill>
                <a:schemeClr val="bg1"/>
              </a:solidFill>
            </a:endParaRPr>
          </a:p>
          <a:p>
            <a:pPr lvl="1"/>
            <a:r>
              <a:rPr lang="en-US" sz="3200" dirty="0" smtClean="0">
                <a:solidFill>
                  <a:schemeClr val="bg1"/>
                </a:solidFill>
              </a:rPr>
              <a:t>32.62 pounds</a:t>
            </a:r>
          </a:p>
          <a:p>
            <a:pPr lvl="2"/>
            <a:r>
              <a:rPr lang="en-US" sz="3200" dirty="0" smtClean="0">
                <a:solidFill>
                  <a:schemeClr val="bg1"/>
                </a:solidFill>
              </a:rPr>
              <a:t>1 lift/5 minutes</a:t>
            </a:r>
          </a:p>
          <a:p>
            <a:pPr lvl="2"/>
            <a:r>
              <a:rPr lang="en-US" sz="3200" dirty="0" smtClean="0">
                <a:solidFill>
                  <a:schemeClr val="bg1"/>
                </a:solidFill>
              </a:rPr>
              <a:t>8 hours per day</a:t>
            </a:r>
          </a:p>
          <a:p>
            <a:r>
              <a:rPr lang="en-US" sz="3200" dirty="0" smtClean="0">
                <a:solidFill>
                  <a:schemeClr val="bg1"/>
                </a:solidFill>
              </a:rPr>
              <a:t>Allowed the cart length to be shortened</a:t>
            </a:r>
          </a:p>
          <a:p>
            <a:pPr lvl="1"/>
            <a:endParaRPr lang="en-US" sz="3200" dirty="0">
              <a:solidFill>
                <a:schemeClr val="bg1"/>
              </a:solidFill>
            </a:endParaRPr>
          </a:p>
        </p:txBody>
      </p:sp>
      <p:sp>
        <p:nvSpPr>
          <p:cNvPr id="5" name="Slide Number Placeholder 5"/>
          <p:cNvSpPr txBox="1">
            <a:spLocks/>
          </p:cNvSpPr>
          <p:nvPr/>
        </p:nvSpPr>
        <p:spPr>
          <a:xfrm>
            <a:off x="-145474" y="6492875"/>
            <a:ext cx="2912043" cy="316247"/>
          </a:xfrm>
          <a:prstGeom prst="rect">
            <a:avLst/>
          </a:prstGeom>
        </p:spPr>
        <p:txBody>
          <a:bodyPr vert="horz" lIns="91440" tIns="45720" rIns="91440" bIns="45720" rtlCol="0" anchor="ctr"/>
          <a:lstStyle>
            <a:defPPr>
              <a:defRPr lang="en-US"/>
            </a:defPPr>
            <a:lvl1pPr marL="0" algn="r" defTabSz="914400" rtl="0" eaLnBrk="1" latinLnBrk="0" hangingPunct="1">
              <a:defRPr sz="2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t>Matthew Gerstenblitt</a:t>
            </a:r>
            <a:endParaRPr lang="en-US" dirty="0"/>
          </a:p>
        </p:txBody>
      </p:sp>
      <p:sp>
        <p:nvSpPr>
          <p:cNvPr id="6" name="Slide Number Placeholder 5"/>
          <p:cNvSpPr>
            <a:spLocks noGrp="1"/>
          </p:cNvSpPr>
          <p:nvPr>
            <p:ph type="sldNum" sz="quarter" idx="12"/>
          </p:nvPr>
        </p:nvSpPr>
        <p:spPr>
          <a:xfrm>
            <a:off x="9481285" y="6492875"/>
            <a:ext cx="2743200" cy="365125"/>
          </a:xfrm>
        </p:spPr>
        <p:txBody>
          <a:bodyPr/>
          <a:lstStyle/>
          <a:p>
            <a:r>
              <a:rPr lang="en-US" sz="2400" dirty="0" smtClean="0">
                <a:solidFill>
                  <a:schemeClr val="bg1"/>
                </a:solidFill>
              </a:rPr>
              <a:t>12</a:t>
            </a:r>
            <a:endParaRPr lang="en-US" sz="2400" dirty="0">
              <a:solidFill>
                <a:schemeClr val="bg1"/>
              </a:solidFill>
            </a:endParaRPr>
          </a:p>
        </p:txBody>
      </p:sp>
    </p:spTree>
    <p:extLst>
      <p:ext uri="{BB962C8B-B14F-4D97-AF65-F5344CB8AC3E}">
        <p14:creationId xmlns:p14="http://schemas.microsoft.com/office/powerpoint/2010/main" val="4101913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500"/>
                                        <p:tgtEl>
                                          <p:spTgt spid="3">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500"/>
                                        <p:tgtEl>
                                          <p:spTgt spid="3">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fade">
                                      <p:cBhvr>
                                        <p:cTn id="30" dur="500"/>
                                        <p:tgtEl>
                                          <p:spTgt spid="3">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fade">
                                      <p:cBhvr>
                                        <p:cTn id="35" dur="500"/>
                                        <p:tgtEl>
                                          <p:spTgt spid="3">
                                            <p:txEl>
                                              <p:pRg st="5" end="5"/>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3">
                                            <p:txEl>
                                              <p:pRg st="6" end="6"/>
                                            </p:txEl>
                                          </p:spTgt>
                                        </p:tgtEl>
                                        <p:attrNameLst>
                                          <p:attrName>style.visibility</p:attrName>
                                        </p:attrNameLst>
                                      </p:cBhvr>
                                      <p:to>
                                        <p:strVal val="visible"/>
                                      </p:to>
                                    </p:set>
                                    <p:animEffect transition="in" filter="fade">
                                      <p:cBhvr>
                                        <p:cTn id="40"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latin typeface="+mn-lt"/>
              </a:rPr>
              <a:t>New Optimized Cart</a:t>
            </a:r>
            <a:endParaRPr lang="en-US" dirty="0">
              <a:latin typeface="+mn-lt"/>
            </a:endParaRPr>
          </a:p>
        </p:txBody>
      </p:sp>
      <p:sp>
        <p:nvSpPr>
          <p:cNvPr id="4" name="Slide Number Placeholder 3"/>
          <p:cNvSpPr>
            <a:spLocks noGrp="1"/>
          </p:cNvSpPr>
          <p:nvPr>
            <p:ph type="sldNum" sz="quarter" idx="12"/>
          </p:nvPr>
        </p:nvSpPr>
        <p:spPr/>
        <p:txBody>
          <a:bodyPr/>
          <a:lstStyle/>
          <a:p>
            <a:r>
              <a:rPr lang="en-US" smtClean="0"/>
              <a:t>1</a:t>
            </a:r>
            <a:endParaRPr lang="en-US" dirty="0"/>
          </a:p>
        </p:txBody>
      </p:sp>
      <p:sp>
        <p:nvSpPr>
          <p:cNvPr id="6" name="Slide Number Placeholder 2"/>
          <p:cNvSpPr txBox="1">
            <a:spLocks/>
          </p:cNvSpPr>
          <p:nvPr/>
        </p:nvSpPr>
        <p:spPr>
          <a:xfrm>
            <a:off x="9338441" y="638078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2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solidFill>
                  <a:schemeClr val="tx1"/>
                </a:solidFill>
              </a:rPr>
              <a:t>13</a:t>
            </a:r>
            <a:endParaRPr lang="en-US" dirty="0">
              <a:solidFill>
                <a:schemeClr val="tx1"/>
              </a:solidFill>
            </a:endParaRPr>
          </a:p>
        </p:txBody>
      </p:sp>
      <p:sp>
        <p:nvSpPr>
          <p:cNvPr id="8" name="Slide Number Placeholder 5"/>
          <p:cNvSpPr txBox="1">
            <a:spLocks/>
          </p:cNvSpPr>
          <p:nvPr/>
        </p:nvSpPr>
        <p:spPr>
          <a:xfrm>
            <a:off x="-145474" y="6492875"/>
            <a:ext cx="2912043" cy="316247"/>
          </a:xfrm>
          <a:prstGeom prst="rect">
            <a:avLst/>
          </a:prstGeom>
        </p:spPr>
        <p:txBody>
          <a:bodyPr vert="horz" lIns="91440" tIns="45720" rIns="91440" bIns="45720" rtlCol="0" anchor="ctr"/>
          <a:lstStyle>
            <a:defPPr>
              <a:defRPr lang="en-US"/>
            </a:defPPr>
            <a:lvl1pPr marL="0" algn="r" defTabSz="914400" rtl="0" eaLnBrk="1" latinLnBrk="0" hangingPunct="1">
              <a:defRPr sz="2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solidFill>
                  <a:schemeClr val="tx1"/>
                </a:solidFill>
              </a:rPr>
              <a:t>Matthew Gerstenblitt</a:t>
            </a:r>
            <a:endParaRPr lang="en-US" dirty="0">
              <a:solidFill>
                <a:schemeClr val="tx1"/>
              </a:solidFill>
            </a:endParaRPr>
          </a:p>
        </p:txBody>
      </p:sp>
      <p:sp>
        <p:nvSpPr>
          <p:cNvPr id="7" name="AutoShape 2" descr="https://outlook.office.com/owa/service.svc/s/GetAttachmentThumbnail?id=AAMkAGMwYTRiNzQ4LWRhMzMtNDkwZC05OGFkLTBlODRlNWVhMjg2OABGAAAAAABGDd0P1t7KR6Q7ICrmawVCBwApCtbvaETcQZshyNJHMvVEAAAAam6QAAAYo%2Br7Yo9PSaIHjqReUejQAAIyvN5DAAABEgAQABe2linLYtFAqYuhezI8IHI%3D&amp;thumbnailType=2&amp;X-OWA-CANARY=SZdZWIV_3EaqCpyOfdGWYJBNhLa5PNMYi5OTTslDPQeCulRN-jfJX4XLEn2LNr0UK2K82GBFQv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4" descr="https://outlook.office.com/owa/service.svc/s/GetAttachmentThumbnail?id=AAMkAGMwYTRiNzQ4LWRhMzMtNDkwZC05OGFkLTBlODRlNWVhMjg2OABGAAAAAABGDd0P1t7KR6Q7ICrmawVCBwApCtbvaETcQZshyNJHMvVEAAAAam6QAAAYo%2Br7Yo9PSaIHjqReUejQAAIyvN5DAAABEgAQABe2linLYtFAqYuhezI8IHI%3D&amp;thumbnailType=2&amp;X-OWA-CANARY=SZdZWIV_3EaqCpyOfdGWYJBNhLa5PNMYi5OTTslDPQeCulRN-jfJX4XLEn2LNr0UK2K82GBFQv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9" name="Picture 5" descr="C:\Users\Matthew\Documents\Courses\Current\Senior Design II\Improve Phase Presentation\cart_shortened_arm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2425" y="1459057"/>
            <a:ext cx="8945563" cy="4210050"/>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p:nvPr/>
        </p:nvGrpSpPr>
        <p:grpSpPr>
          <a:xfrm>
            <a:off x="3626428" y="5357571"/>
            <a:ext cx="6670963" cy="997527"/>
            <a:chOff x="4353791" y="5140035"/>
            <a:chExt cx="5434445" cy="997527"/>
          </a:xfrm>
        </p:grpSpPr>
        <p:cxnSp>
          <p:nvCxnSpPr>
            <p:cNvPr id="12" name="Straight Connector 11"/>
            <p:cNvCxnSpPr/>
            <p:nvPr/>
          </p:nvCxnSpPr>
          <p:spPr>
            <a:xfrm>
              <a:off x="4353791" y="5140035"/>
              <a:ext cx="0" cy="997527"/>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353791" y="5612821"/>
              <a:ext cx="5434445"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9757063" y="5140035"/>
              <a:ext cx="0" cy="997527"/>
            </a:xfrm>
            <a:prstGeom prst="line">
              <a:avLst/>
            </a:prstGeom>
            <a:ln w="76200"/>
          </p:spPr>
          <p:style>
            <a:lnRef idx="1">
              <a:schemeClr val="accent1"/>
            </a:lnRef>
            <a:fillRef idx="0">
              <a:schemeClr val="accent1"/>
            </a:fillRef>
            <a:effectRef idx="0">
              <a:schemeClr val="accent1"/>
            </a:effectRef>
            <a:fontRef idx="minor">
              <a:schemeClr val="tx1"/>
            </a:fontRef>
          </p:style>
        </p:cxnSp>
      </p:grpSp>
      <p:sp>
        <p:nvSpPr>
          <p:cNvPr id="15" name="TextBox 14"/>
          <p:cNvSpPr txBox="1"/>
          <p:nvPr/>
        </p:nvSpPr>
        <p:spPr>
          <a:xfrm>
            <a:off x="5559136" y="6088400"/>
            <a:ext cx="2524991" cy="584775"/>
          </a:xfrm>
          <a:prstGeom prst="rect">
            <a:avLst/>
          </a:prstGeom>
          <a:noFill/>
        </p:spPr>
        <p:txBody>
          <a:bodyPr wrap="square" rtlCol="0">
            <a:spAutoFit/>
          </a:bodyPr>
          <a:lstStyle/>
          <a:p>
            <a:pPr algn="ctr"/>
            <a:r>
              <a:rPr lang="en-US" sz="3200" dirty="0"/>
              <a:t>4</a:t>
            </a:r>
            <a:r>
              <a:rPr lang="en-US" sz="3200" dirty="0" smtClean="0"/>
              <a:t> feet</a:t>
            </a:r>
            <a:endParaRPr lang="en-US" sz="3200" dirty="0"/>
          </a:p>
        </p:txBody>
      </p:sp>
    </p:spTree>
    <p:extLst>
      <p:ext uri="{BB962C8B-B14F-4D97-AF65-F5344CB8AC3E}">
        <p14:creationId xmlns:p14="http://schemas.microsoft.com/office/powerpoint/2010/main" val="3023441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latin typeface="+mn-lt"/>
              </a:rPr>
              <a:t>Welding</a:t>
            </a:r>
            <a:endParaRPr lang="en-US" dirty="0">
              <a:latin typeface="+mn-lt"/>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71447" y="1825625"/>
            <a:ext cx="5649105" cy="4351338"/>
          </a:xfrm>
        </p:spPr>
      </p:pic>
      <p:sp>
        <p:nvSpPr>
          <p:cNvPr id="5" name="Slide Number Placeholder 5"/>
          <p:cNvSpPr txBox="1">
            <a:spLocks/>
          </p:cNvSpPr>
          <p:nvPr/>
        </p:nvSpPr>
        <p:spPr>
          <a:xfrm>
            <a:off x="-1290881" y="6492875"/>
            <a:ext cx="2912043" cy="316247"/>
          </a:xfrm>
          <a:prstGeom prst="rect">
            <a:avLst/>
          </a:prstGeom>
        </p:spPr>
        <p:txBody>
          <a:bodyPr vert="horz" lIns="91440" tIns="45720" rIns="91440" bIns="45720" rtlCol="0" anchor="ctr"/>
          <a:lstStyle>
            <a:defPPr>
              <a:defRPr lang="en-US"/>
            </a:defPPr>
            <a:lvl1pPr marL="0" algn="r" defTabSz="914400" rtl="0" eaLnBrk="1" latinLnBrk="0" hangingPunct="1">
              <a:defRPr sz="2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solidFill>
                  <a:schemeClr val="tx1"/>
                </a:solidFill>
              </a:rPr>
              <a:t>Gabriel </a:t>
            </a:r>
            <a:r>
              <a:rPr lang="en-US" dirty="0" err="1" smtClean="0">
                <a:solidFill>
                  <a:schemeClr val="tx1"/>
                </a:solidFill>
              </a:rPr>
              <a:t>Diez</a:t>
            </a:r>
            <a:endParaRPr lang="en-US" dirty="0">
              <a:solidFill>
                <a:schemeClr val="tx1"/>
              </a:solidFill>
            </a:endParaRPr>
          </a:p>
        </p:txBody>
      </p:sp>
      <p:sp>
        <p:nvSpPr>
          <p:cNvPr id="6" name="Slide Number Placeholder 2"/>
          <p:cNvSpPr txBox="1">
            <a:spLocks/>
          </p:cNvSpPr>
          <p:nvPr/>
        </p:nvSpPr>
        <p:spPr>
          <a:xfrm>
            <a:off x="9338441" y="638078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2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solidFill>
                  <a:schemeClr val="tx1"/>
                </a:solidFill>
              </a:rPr>
              <a:t>14</a:t>
            </a:r>
            <a:endParaRPr lang="en-US" dirty="0">
              <a:solidFill>
                <a:schemeClr val="tx1"/>
              </a:solidFill>
            </a:endParaRPr>
          </a:p>
        </p:txBody>
      </p:sp>
      <p:grpSp>
        <p:nvGrpSpPr>
          <p:cNvPr id="3" name="Group 2"/>
          <p:cNvGrpSpPr/>
          <p:nvPr/>
        </p:nvGrpSpPr>
        <p:grpSpPr>
          <a:xfrm>
            <a:off x="6095999" y="1489216"/>
            <a:ext cx="4377586" cy="1645882"/>
            <a:chOff x="6095999" y="1489216"/>
            <a:chExt cx="4377586" cy="1645882"/>
          </a:xfrm>
        </p:grpSpPr>
        <p:sp>
          <p:nvSpPr>
            <p:cNvPr id="7" name="TextBox 6"/>
            <p:cNvSpPr txBox="1"/>
            <p:nvPr/>
          </p:nvSpPr>
          <p:spPr>
            <a:xfrm>
              <a:off x="9133114" y="1489216"/>
              <a:ext cx="1340471" cy="584775"/>
            </a:xfrm>
            <a:prstGeom prst="rect">
              <a:avLst/>
            </a:prstGeom>
            <a:noFill/>
          </p:spPr>
          <p:txBody>
            <a:bodyPr wrap="square" rtlCol="0">
              <a:spAutoFit/>
            </a:bodyPr>
            <a:lstStyle/>
            <a:p>
              <a:r>
                <a:rPr lang="en-US" sz="3200" dirty="0" smtClean="0"/>
                <a:t>Pole</a:t>
              </a:r>
              <a:endParaRPr lang="en-US" sz="3200" dirty="0"/>
            </a:p>
          </p:txBody>
        </p:sp>
        <p:cxnSp>
          <p:nvCxnSpPr>
            <p:cNvPr id="8" name="Straight Arrow Connector 7"/>
            <p:cNvCxnSpPr/>
            <p:nvPr/>
          </p:nvCxnSpPr>
          <p:spPr>
            <a:xfrm flipH="1">
              <a:off x="6095999" y="1959429"/>
              <a:ext cx="3037115" cy="1175669"/>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grpSp>
      <p:grpSp>
        <p:nvGrpSpPr>
          <p:cNvPr id="11" name="Group 10"/>
          <p:cNvGrpSpPr/>
          <p:nvPr/>
        </p:nvGrpSpPr>
        <p:grpSpPr>
          <a:xfrm>
            <a:off x="6607629" y="3098231"/>
            <a:ext cx="5079422" cy="1582626"/>
            <a:chOff x="6607629" y="3098231"/>
            <a:chExt cx="5079422" cy="1582626"/>
          </a:xfrm>
        </p:grpSpPr>
        <p:cxnSp>
          <p:nvCxnSpPr>
            <p:cNvPr id="9" name="Straight Arrow Connector 8"/>
            <p:cNvCxnSpPr/>
            <p:nvPr/>
          </p:nvCxnSpPr>
          <p:spPr>
            <a:xfrm flipH="1">
              <a:off x="6607629" y="3500938"/>
              <a:ext cx="3738951" cy="1179919"/>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0346580" y="3098231"/>
              <a:ext cx="1340471" cy="584775"/>
            </a:xfrm>
            <a:prstGeom prst="rect">
              <a:avLst/>
            </a:prstGeom>
            <a:noFill/>
          </p:spPr>
          <p:txBody>
            <a:bodyPr wrap="square" rtlCol="0">
              <a:spAutoFit/>
            </a:bodyPr>
            <a:lstStyle/>
            <a:p>
              <a:r>
                <a:rPr lang="en-US" sz="3200" dirty="0" smtClean="0"/>
                <a:t>Cart</a:t>
              </a:r>
              <a:endParaRPr lang="en-US" sz="3200" dirty="0"/>
            </a:p>
          </p:txBody>
        </p:sp>
      </p:grpSp>
    </p:spTree>
    <p:extLst>
      <p:ext uri="{BB962C8B-B14F-4D97-AF65-F5344CB8AC3E}">
        <p14:creationId xmlns:p14="http://schemas.microsoft.com/office/powerpoint/2010/main" val="1508243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latin typeface="+mn-lt"/>
              </a:rPr>
              <a:t>Welding</a:t>
            </a:r>
            <a:endParaRPr lang="en-US" dirty="0">
              <a:latin typeface="+mn-lt"/>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21115" y="1825625"/>
            <a:ext cx="4549770" cy="4351338"/>
          </a:xfrm>
        </p:spPr>
      </p:pic>
      <p:sp>
        <p:nvSpPr>
          <p:cNvPr id="5" name="Slide Number Placeholder 5"/>
          <p:cNvSpPr txBox="1">
            <a:spLocks/>
          </p:cNvSpPr>
          <p:nvPr/>
        </p:nvSpPr>
        <p:spPr>
          <a:xfrm>
            <a:off x="-1290881" y="6492875"/>
            <a:ext cx="2912043" cy="316247"/>
          </a:xfrm>
          <a:prstGeom prst="rect">
            <a:avLst/>
          </a:prstGeom>
        </p:spPr>
        <p:txBody>
          <a:bodyPr vert="horz" lIns="91440" tIns="45720" rIns="91440" bIns="45720" rtlCol="0" anchor="ctr"/>
          <a:lstStyle>
            <a:defPPr>
              <a:defRPr lang="en-US"/>
            </a:defPPr>
            <a:lvl1pPr marL="0" algn="r" defTabSz="914400" rtl="0" eaLnBrk="1" latinLnBrk="0" hangingPunct="1">
              <a:defRPr sz="2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solidFill>
                  <a:schemeClr val="tx1"/>
                </a:solidFill>
              </a:rPr>
              <a:t>Gabriel </a:t>
            </a:r>
            <a:r>
              <a:rPr lang="en-US" dirty="0" err="1" smtClean="0">
                <a:solidFill>
                  <a:schemeClr val="tx1"/>
                </a:solidFill>
              </a:rPr>
              <a:t>Diez</a:t>
            </a:r>
            <a:endParaRPr lang="en-US" dirty="0">
              <a:solidFill>
                <a:schemeClr val="tx1"/>
              </a:solidFill>
            </a:endParaRPr>
          </a:p>
        </p:txBody>
      </p:sp>
      <p:sp>
        <p:nvSpPr>
          <p:cNvPr id="6" name="Slide Number Placeholder 2"/>
          <p:cNvSpPr txBox="1">
            <a:spLocks/>
          </p:cNvSpPr>
          <p:nvPr/>
        </p:nvSpPr>
        <p:spPr>
          <a:xfrm>
            <a:off x="9338441" y="638078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2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solidFill>
                  <a:schemeClr val="tx1"/>
                </a:solidFill>
              </a:rPr>
              <a:t>15</a:t>
            </a:r>
            <a:endParaRPr lang="en-US" dirty="0">
              <a:solidFill>
                <a:schemeClr val="tx1"/>
              </a:solidFill>
            </a:endParaRPr>
          </a:p>
        </p:txBody>
      </p:sp>
      <p:grpSp>
        <p:nvGrpSpPr>
          <p:cNvPr id="3" name="Group 2"/>
          <p:cNvGrpSpPr/>
          <p:nvPr/>
        </p:nvGrpSpPr>
        <p:grpSpPr>
          <a:xfrm>
            <a:off x="6096001" y="2087974"/>
            <a:ext cx="4614040" cy="2386055"/>
            <a:chOff x="6096001" y="2087974"/>
            <a:chExt cx="4614040" cy="2386055"/>
          </a:xfrm>
        </p:grpSpPr>
        <p:sp>
          <p:nvSpPr>
            <p:cNvPr id="7" name="TextBox 6"/>
            <p:cNvSpPr txBox="1"/>
            <p:nvPr/>
          </p:nvSpPr>
          <p:spPr>
            <a:xfrm>
              <a:off x="9055412" y="2087974"/>
              <a:ext cx="1654629" cy="584775"/>
            </a:xfrm>
            <a:prstGeom prst="rect">
              <a:avLst/>
            </a:prstGeom>
            <a:noFill/>
          </p:spPr>
          <p:txBody>
            <a:bodyPr wrap="square" rtlCol="0">
              <a:spAutoFit/>
            </a:bodyPr>
            <a:lstStyle/>
            <a:p>
              <a:r>
                <a:rPr lang="en-US" sz="3200" dirty="0" smtClean="0"/>
                <a:t>Gussets</a:t>
              </a:r>
              <a:endParaRPr lang="en-US" sz="3200" dirty="0"/>
            </a:p>
          </p:txBody>
        </p:sp>
        <p:cxnSp>
          <p:nvCxnSpPr>
            <p:cNvPr id="8" name="Straight Arrow Connector 7"/>
            <p:cNvCxnSpPr/>
            <p:nvPr/>
          </p:nvCxnSpPr>
          <p:spPr>
            <a:xfrm flipH="1">
              <a:off x="6096001" y="2672749"/>
              <a:ext cx="2852056" cy="180128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24036316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latin typeface="+mn-lt"/>
              </a:rPr>
              <a:t>3D Printing Overview</a:t>
            </a:r>
            <a:endParaRPr lang="en-US" dirty="0">
              <a:latin typeface="+mn-lt"/>
            </a:endParaRPr>
          </a:p>
        </p:txBody>
      </p:sp>
      <p:sp>
        <p:nvSpPr>
          <p:cNvPr id="3" name="Content Placeholder 2"/>
          <p:cNvSpPr>
            <a:spLocks noGrp="1"/>
          </p:cNvSpPr>
          <p:nvPr>
            <p:ph idx="1"/>
          </p:nvPr>
        </p:nvSpPr>
        <p:spPr/>
        <p:txBody>
          <a:bodyPr>
            <a:normAutofit/>
          </a:bodyPr>
          <a:lstStyle/>
          <a:p>
            <a:r>
              <a:rPr lang="en-US" sz="3200" dirty="0" smtClean="0"/>
              <a:t>Robo3D R1</a:t>
            </a:r>
          </a:p>
          <a:p>
            <a:pPr lvl="1"/>
            <a:r>
              <a:rPr lang="en-US" sz="3200" dirty="0" smtClean="0"/>
              <a:t>8” x 9” x 10” print volume</a:t>
            </a:r>
          </a:p>
          <a:p>
            <a:pPr lvl="1"/>
            <a:r>
              <a:rPr lang="en-US" sz="3200" dirty="0" smtClean="0"/>
              <a:t>100 micron resolution</a:t>
            </a:r>
          </a:p>
          <a:p>
            <a:pPr lvl="1"/>
            <a:r>
              <a:rPr lang="en-US" sz="3200" dirty="0" smtClean="0"/>
              <a:t>PLA print filament</a:t>
            </a:r>
          </a:p>
          <a:p>
            <a:pPr lvl="2"/>
            <a:r>
              <a:rPr lang="en-US" sz="3200" dirty="0" err="1" smtClean="0"/>
              <a:t>Polylactic</a:t>
            </a:r>
            <a:r>
              <a:rPr lang="en-US" sz="3200" dirty="0" smtClean="0"/>
              <a:t> </a:t>
            </a:r>
            <a:r>
              <a:rPr lang="en-US" sz="3200" dirty="0"/>
              <a:t>a</a:t>
            </a:r>
            <a:r>
              <a:rPr lang="en-US" sz="3200" dirty="0" smtClean="0"/>
              <a:t>cid thermoplastic</a:t>
            </a:r>
          </a:p>
          <a:p>
            <a:pPr lvl="1"/>
            <a:r>
              <a:rPr lang="en-US" sz="3200" dirty="0" smtClean="0"/>
              <a:t>Heated bed</a:t>
            </a:r>
          </a:p>
          <a:p>
            <a:pPr lvl="1"/>
            <a:r>
              <a:rPr lang="en-US" sz="3200" dirty="0" smtClean="0"/>
              <a:t>Fused Filament Fabrication (FFF)</a:t>
            </a:r>
            <a:endParaRPr lang="en-US" dirty="0"/>
          </a:p>
        </p:txBody>
      </p:sp>
      <p:pic>
        <p:nvPicPr>
          <p:cNvPr id="4" name="Picture 3"/>
          <p:cNvPicPr>
            <a:picLocks noChangeAspect="1"/>
          </p:cNvPicPr>
          <p:nvPr/>
        </p:nvPicPr>
        <p:blipFill>
          <a:blip r:embed="rId2"/>
          <a:stretch>
            <a:fillRect/>
          </a:stretch>
        </p:blipFill>
        <p:spPr>
          <a:xfrm>
            <a:off x="7773076" y="1825625"/>
            <a:ext cx="3138588" cy="3179173"/>
          </a:xfrm>
          <a:prstGeom prst="rect">
            <a:avLst/>
          </a:prstGeom>
        </p:spPr>
      </p:pic>
      <p:sp>
        <p:nvSpPr>
          <p:cNvPr id="5" name="Slide Number Placeholder 5"/>
          <p:cNvSpPr txBox="1">
            <a:spLocks/>
          </p:cNvSpPr>
          <p:nvPr/>
        </p:nvSpPr>
        <p:spPr>
          <a:xfrm>
            <a:off x="-913194" y="6492875"/>
            <a:ext cx="2912043" cy="316247"/>
          </a:xfrm>
          <a:prstGeom prst="rect">
            <a:avLst/>
          </a:prstGeom>
        </p:spPr>
        <p:txBody>
          <a:bodyPr vert="horz" lIns="91440" tIns="45720" rIns="91440" bIns="45720" rtlCol="0" anchor="ctr"/>
          <a:lstStyle>
            <a:defPPr>
              <a:defRPr lang="en-US"/>
            </a:defPPr>
            <a:lvl1pPr marL="0" algn="r" defTabSz="914400" rtl="0" eaLnBrk="1" latinLnBrk="0" hangingPunct="1">
              <a:defRPr sz="2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solidFill>
                  <a:schemeClr val="tx1"/>
                </a:solidFill>
              </a:rPr>
              <a:t>Patrick Howard</a:t>
            </a:r>
            <a:endParaRPr lang="en-US" dirty="0">
              <a:solidFill>
                <a:schemeClr val="tx1"/>
              </a:solidFill>
            </a:endParaRPr>
          </a:p>
        </p:txBody>
      </p:sp>
      <p:sp>
        <p:nvSpPr>
          <p:cNvPr id="6" name="Slide Number Placeholder 2"/>
          <p:cNvSpPr txBox="1">
            <a:spLocks/>
          </p:cNvSpPr>
          <p:nvPr/>
        </p:nvSpPr>
        <p:spPr>
          <a:xfrm>
            <a:off x="9338441" y="638078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2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solidFill>
                  <a:schemeClr val="tx1"/>
                </a:solidFill>
              </a:rPr>
              <a:t>16</a:t>
            </a:r>
            <a:endParaRPr lang="en-US" dirty="0">
              <a:solidFill>
                <a:schemeClr val="tx1"/>
              </a:solidFill>
            </a:endParaRPr>
          </a:p>
        </p:txBody>
      </p:sp>
    </p:spTree>
    <p:extLst>
      <p:ext uri="{BB962C8B-B14F-4D97-AF65-F5344CB8AC3E}">
        <p14:creationId xmlns:p14="http://schemas.microsoft.com/office/powerpoint/2010/main" val="1630776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latin typeface="+mn-lt"/>
              </a:rPr>
              <a:t>3D Printing Overview</a:t>
            </a:r>
            <a:endParaRPr lang="en-US" dirty="0">
              <a:latin typeface="+mn-lt"/>
            </a:endParaRPr>
          </a:p>
        </p:txBody>
      </p:sp>
      <p:sp>
        <p:nvSpPr>
          <p:cNvPr id="3" name="Content Placeholder 2"/>
          <p:cNvSpPr>
            <a:spLocks noGrp="1"/>
          </p:cNvSpPr>
          <p:nvPr>
            <p:ph idx="1"/>
          </p:nvPr>
        </p:nvSpPr>
        <p:spPr>
          <a:xfrm>
            <a:off x="487398" y="1825625"/>
            <a:ext cx="10515600" cy="4351338"/>
          </a:xfrm>
        </p:spPr>
        <p:txBody>
          <a:bodyPr>
            <a:normAutofit/>
          </a:bodyPr>
          <a:lstStyle/>
          <a:p>
            <a:r>
              <a:rPr lang="en-US" sz="3200" dirty="0" smtClean="0"/>
              <a:t>PLA</a:t>
            </a:r>
          </a:p>
          <a:p>
            <a:pPr lvl="1"/>
            <a:r>
              <a:rPr lang="en-US" sz="3200" dirty="0" smtClean="0"/>
              <a:t>Easiest to print</a:t>
            </a:r>
          </a:p>
          <a:p>
            <a:pPr lvl="1"/>
            <a:r>
              <a:rPr lang="en-US" sz="3200" dirty="0" smtClean="0"/>
              <a:t>Most consistent results</a:t>
            </a:r>
          </a:p>
          <a:p>
            <a:pPr lvl="1"/>
            <a:r>
              <a:rPr lang="en-US" sz="3200" dirty="0" smtClean="0"/>
              <a:t>High melting temperature</a:t>
            </a:r>
          </a:p>
          <a:p>
            <a:pPr lvl="1"/>
            <a:r>
              <a:rPr lang="en-US" sz="3200" dirty="0" smtClean="0"/>
              <a:t>Young’s modulus</a:t>
            </a:r>
          </a:p>
          <a:p>
            <a:pPr lvl="2"/>
            <a:r>
              <a:rPr lang="en-US" sz="3200" dirty="0" smtClean="0"/>
              <a:t>3.5 </a:t>
            </a:r>
            <a:r>
              <a:rPr lang="en-US" sz="3200" dirty="0" err="1" smtClean="0"/>
              <a:t>GPa</a:t>
            </a:r>
            <a:endParaRPr lang="en-US" sz="3200" dirty="0"/>
          </a:p>
          <a:p>
            <a:pPr lvl="1"/>
            <a:r>
              <a:rPr lang="en-US" sz="3200" dirty="0" smtClean="0"/>
              <a:t>Compressive strength</a:t>
            </a:r>
          </a:p>
          <a:p>
            <a:pPr lvl="2"/>
            <a:r>
              <a:rPr lang="en-US" sz="3200" dirty="0" smtClean="0"/>
              <a:t>46.54 MPa</a:t>
            </a:r>
            <a:endParaRPr lang="en-US" sz="3200" dirty="0"/>
          </a:p>
        </p:txBody>
      </p:sp>
      <p:pic>
        <p:nvPicPr>
          <p:cNvPr id="5" name="Picture 4"/>
          <p:cNvPicPr>
            <a:picLocks noChangeAspect="1"/>
          </p:cNvPicPr>
          <p:nvPr/>
        </p:nvPicPr>
        <p:blipFill>
          <a:blip r:embed="rId3"/>
          <a:stretch>
            <a:fillRect/>
          </a:stretch>
        </p:blipFill>
        <p:spPr>
          <a:xfrm>
            <a:off x="5253507" y="4983380"/>
            <a:ext cx="6958371" cy="1884559"/>
          </a:xfrm>
          <a:prstGeom prst="rect">
            <a:avLst/>
          </a:prstGeom>
        </p:spPr>
      </p:pic>
      <p:sp>
        <p:nvSpPr>
          <p:cNvPr id="6" name="Slide Number Placeholder 5"/>
          <p:cNvSpPr txBox="1">
            <a:spLocks/>
          </p:cNvSpPr>
          <p:nvPr/>
        </p:nvSpPr>
        <p:spPr>
          <a:xfrm>
            <a:off x="-913194" y="6492875"/>
            <a:ext cx="2912043" cy="316247"/>
          </a:xfrm>
          <a:prstGeom prst="rect">
            <a:avLst/>
          </a:prstGeom>
        </p:spPr>
        <p:txBody>
          <a:bodyPr vert="horz" lIns="91440" tIns="45720" rIns="91440" bIns="45720" rtlCol="0" anchor="ctr"/>
          <a:lstStyle>
            <a:defPPr>
              <a:defRPr lang="en-US"/>
            </a:defPPr>
            <a:lvl1pPr marL="0" algn="r" defTabSz="914400" rtl="0" eaLnBrk="1" latinLnBrk="0" hangingPunct="1">
              <a:defRPr sz="2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solidFill>
                  <a:schemeClr val="tx1"/>
                </a:solidFill>
              </a:rPr>
              <a:t>Patrick Howard</a:t>
            </a:r>
            <a:endParaRPr lang="en-US" dirty="0">
              <a:solidFill>
                <a:schemeClr val="tx1"/>
              </a:solidFill>
            </a:endParaRPr>
          </a:p>
        </p:txBody>
      </p:sp>
      <p:sp>
        <p:nvSpPr>
          <p:cNvPr id="7" name="Slide Number Placeholder 2"/>
          <p:cNvSpPr txBox="1">
            <a:spLocks/>
          </p:cNvSpPr>
          <p:nvPr/>
        </p:nvSpPr>
        <p:spPr>
          <a:xfrm>
            <a:off x="9338441" y="638078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2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t>17</a:t>
            </a:r>
            <a:endParaRPr lang="en-US" dirty="0"/>
          </a:p>
        </p:txBody>
      </p:sp>
    </p:spTree>
    <p:extLst>
      <p:ext uri="{BB962C8B-B14F-4D97-AF65-F5344CB8AC3E}">
        <p14:creationId xmlns:p14="http://schemas.microsoft.com/office/powerpoint/2010/main" val="1004511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latin typeface="+mn-lt"/>
              </a:rPr>
              <a:t>Utilizing FFF (Fused Filament Fabrication)</a:t>
            </a:r>
            <a:endParaRPr lang="en-US" dirty="0">
              <a:latin typeface="+mn-lt"/>
            </a:endParaRPr>
          </a:p>
        </p:txBody>
      </p:sp>
      <p:sp>
        <p:nvSpPr>
          <p:cNvPr id="3" name="Content Placeholder 2"/>
          <p:cNvSpPr>
            <a:spLocks noGrp="1"/>
          </p:cNvSpPr>
          <p:nvPr>
            <p:ph idx="1"/>
          </p:nvPr>
        </p:nvSpPr>
        <p:spPr/>
        <p:txBody>
          <a:bodyPr>
            <a:normAutofit fontScale="92500" lnSpcReduction="10000"/>
          </a:bodyPr>
          <a:lstStyle/>
          <a:p>
            <a:r>
              <a:rPr lang="en-US" sz="3200" dirty="0" smtClean="0"/>
              <a:t>Electronics box</a:t>
            </a:r>
          </a:p>
          <a:p>
            <a:pPr lvl="1"/>
            <a:r>
              <a:rPr lang="en-US" sz="3200" dirty="0" smtClean="0"/>
              <a:t>6” x 6” x 6”</a:t>
            </a:r>
          </a:p>
          <a:p>
            <a:r>
              <a:rPr lang="en-US" sz="3200" dirty="0" smtClean="0"/>
              <a:t>Cutter housing</a:t>
            </a:r>
          </a:p>
          <a:p>
            <a:pPr lvl="1"/>
            <a:r>
              <a:rPr lang="en-US" sz="3200" dirty="0" smtClean="0"/>
              <a:t>7.3” x 3.7” x 5.8”</a:t>
            </a:r>
          </a:p>
          <a:p>
            <a:r>
              <a:rPr lang="en-US" sz="3200" dirty="0" smtClean="0"/>
              <a:t>Cost effective</a:t>
            </a:r>
          </a:p>
          <a:p>
            <a:r>
              <a:rPr lang="en-US" sz="3200" dirty="0" smtClean="0"/>
              <a:t>Time efficient</a:t>
            </a:r>
          </a:p>
          <a:p>
            <a:r>
              <a:rPr lang="en-US" sz="3200" dirty="0" smtClean="0"/>
              <a:t>Complications</a:t>
            </a:r>
          </a:p>
          <a:p>
            <a:pPr lvl="1"/>
            <a:r>
              <a:rPr lang="en-US" sz="3200" dirty="0" smtClean="0"/>
              <a:t>Readily accessible</a:t>
            </a:r>
          </a:p>
          <a:p>
            <a:pPr lvl="1"/>
            <a:r>
              <a:rPr lang="en-US" sz="3200" dirty="0" smtClean="0"/>
              <a:t>Failed prints</a:t>
            </a:r>
          </a:p>
          <a:p>
            <a:pPr lvl="1"/>
            <a:endParaRPr lang="en-US" dirty="0" smtClean="0"/>
          </a:p>
          <a:p>
            <a:pPr lvl="1"/>
            <a:endParaRPr lang="en-US" dirty="0"/>
          </a:p>
        </p:txBody>
      </p:sp>
      <p:pic>
        <p:nvPicPr>
          <p:cNvPr id="4" name="Picture 3"/>
          <p:cNvPicPr>
            <a:picLocks noChangeAspect="1"/>
          </p:cNvPicPr>
          <p:nvPr/>
        </p:nvPicPr>
        <p:blipFill>
          <a:blip r:embed="rId2"/>
          <a:stretch>
            <a:fillRect/>
          </a:stretch>
        </p:blipFill>
        <p:spPr>
          <a:xfrm>
            <a:off x="4669406" y="1825625"/>
            <a:ext cx="7003172" cy="4611646"/>
          </a:xfrm>
          <a:prstGeom prst="rect">
            <a:avLst/>
          </a:prstGeom>
        </p:spPr>
      </p:pic>
      <p:sp>
        <p:nvSpPr>
          <p:cNvPr id="5" name="Slide Number Placeholder 5"/>
          <p:cNvSpPr txBox="1">
            <a:spLocks/>
          </p:cNvSpPr>
          <p:nvPr/>
        </p:nvSpPr>
        <p:spPr>
          <a:xfrm>
            <a:off x="-913194" y="6492875"/>
            <a:ext cx="2912043" cy="316247"/>
          </a:xfrm>
          <a:prstGeom prst="rect">
            <a:avLst/>
          </a:prstGeom>
        </p:spPr>
        <p:txBody>
          <a:bodyPr vert="horz" lIns="91440" tIns="45720" rIns="91440" bIns="45720" rtlCol="0" anchor="ctr"/>
          <a:lstStyle>
            <a:defPPr>
              <a:defRPr lang="en-US"/>
            </a:defPPr>
            <a:lvl1pPr marL="0" algn="r" defTabSz="914400" rtl="0" eaLnBrk="1" latinLnBrk="0" hangingPunct="1">
              <a:defRPr sz="2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solidFill>
                  <a:schemeClr val="tx1"/>
                </a:solidFill>
              </a:rPr>
              <a:t>Patrick Howard</a:t>
            </a:r>
            <a:endParaRPr lang="en-US" dirty="0">
              <a:solidFill>
                <a:schemeClr val="tx1"/>
              </a:solidFill>
            </a:endParaRPr>
          </a:p>
        </p:txBody>
      </p:sp>
      <p:sp>
        <p:nvSpPr>
          <p:cNvPr id="6" name="Slide Number Placeholder 2"/>
          <p:cNvSpPr txBox="1">
            <a:spLocks/>
          </p:cNvSpPr>
          <p:nvPr/>
        </p:nvSpPr>
        <p:spPr>
          <a:xfrm>
            <a:off x="9338441" y="638078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2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solidFill>
                  <a:schemeClr val="tx1"/>
                </a:solidFill>
              </a:rPr>
              <a:t>18</a:t>
            </a:r>
            <a:endParaRPr lang="en-US" dirty="0">
              <a:solidFill>
                <a:schemeClr val="tx1"/>
              </a:solidFill>
            </a:endParaRPr>
          </a:p>
        </p:txBody>
      </p:sp>
      <p:cxnSp>
        <p:nvCxnSpPr>
          <p:cNvPr id="9" name="Straight Arrow Connector 8"/>
          <p:cNvCxnSpPr/>
          <p:nvPr/>
        </p:nvCxnSpPr>
        <p:spPr>
          <a:xfrm>
            <a:off x="3689131" y="2065283"/>
            <a:ext cx="7076405" cy="1421629"/>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3499945" y="2948152"/>
            <a:ext cx="3815255" cy="614855"/>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97600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500"/>
                                        <p:tgtEl>
                                          <p:spTgt spid="3">
                                            <p:txEl>
                                              <p:pRg st="2" end="2"/>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500"/>
                                        <p:tgtEl>
                                          <p:spTgt spid="3">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fade">
                                      <p:cBhvr>
                                        <p:cTn id="33" dur="500"/>
                                        <p:tgtEl>
                                          <p:spTgt spid="3">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
                                            <p:txEl>
                                              <p:pRg st="5" end="5"/>
                                            </p:txEl>
                                          </p:spTgt>
                                        </p:tgtEl>
                                        <p:attrNameLst>
                                          <p:attrName>style.visibility</p:attrName>
                                        </p:attrNameLst>
                                      </p:cBhvr>
                                      <p:to>
                                        <p:strVal val="visible"/>
                                      </p:to>
                                    </p:set>
                                    <p:animEffect transition="in" filter="fade">
                                      <p:cBhvr>
                                        <p:cTn id="38" dur="500"/>
                                        <p:tgtEl>
                                          <p:spTgt spid="3">
                                            <p:txEl>
                                              <p:pRg st="5" end="5"/>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Effect transition="in" filter="fade">
                                      <p:cBhvr>
                                        <p:cTn id="43" dur="500"/>
                                        <p:tgtEl>
                                          <p:spTgt spid="3">
                                            <p:txEl>
                                              <p:pRg st="6" end="6"/>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3">
                                            <p:txEl>
                                              <p:pRg st="7" end="7"/>
                                            </p:txEl>
                                          </p:spTgt>
                                        </p:tgtEl>
                                        <p:attrNameLst>
                                          <p:attrName>style.visibility</p:attrName>
                                        </p:attrNameLst>
                                      </p:cBhvr>
                                      <p:to>
                                        <p:strVal val="visible"/>
                                      </p:to>
                                    </p:set>
                                    <p:animEffect transition="in" filter="fade">
                                      <p:cBhvr>
                                        <p:cTn id="48" dur="500"/>
                                        <p:tgtEl>
                                          <p:spTgt spid="3">
                                            <p:txEl>
                                              <p:pRg st="7" end="7"/>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3">
                                            <p:txEl>
                                              <p:pRg st="8" end="8"/>
                                            </p:txEl>
                                          </p:spTgt>
                                        </p:tgtEl>
                                        <p:attrNameLst>
                                          <p:attrName>style.visibility</p:attrName>
                                        </p:attrNameLst>
                                      </p:cBhvr>
                                      <p:to>
                                        <p:strVal val="visible"/>
                                      </p:to>
                                    </p:set>
                                    <p:animEffect transition="in" filter="fade">
                                      <p:cBhvr>
                                        <p:cTn id="53"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G_1570">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rotWithShape="1">
          <a:blip r:embed="rId4"/>
          <a:srcRect l="-2" r="19249" b="-496"/>
          <a:stretch/>
        </p:blipFill>
        <p:spPr>
          <a:xfrm rot="5400000">
            <a:off x="3282067" y="1904431"/>
            <a:ext cx="4462999" cy="4255418"/>
          </a:xfrm>
        </p:spPr>
      </p:pic>
      <p:sp>
        <p:nvSpPr>
          <p:cNvPr id="4" name="Title 1"/>
          <p:cNvSpPr txBox="1">
            <a:spLocks noGrp="1"/>
          </p:cNvSpPr>
          <p:nvPr>
            <p:ph type="title"/>
          </p:nvPr>
        </p:nvSpPr>
        <p:spPr>
          <a:prstGeom prst="rect">
            <a:avLst/>
          </a:prstGeom>
          <a:solidFill>
            <a:schemeClr val="accent5">
              <a:lumMod val="75000"/>
              <a:alpha val="7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200" dirty="0" smtClean="0">
                <a:solidFill>
                  <a:schemeClr val="bg1"/>
                </a:solidFill>
                <a:latin typeface="+mn-lt"/>
              </a:rPr>
              <a:t>Testing Joystick Shield &amp; Wireless Components</a:t>
            </a:r>
            <a:endParaRPr lang="en-US" sz="4200" dirty="0">
              <a:solidFill>
                <a:schemeClr val="bg1"/>
              </a:solidFill>
              <a:latin typeface="+mn-lt"/>
            </a:endParaRPr>
          </a:p>
        </p:txBody>
      </p:sp>
      <p:cxnSp>
        <p:nvCxnSpPr>
          <p:cNvPr id="9" name="Straight Arrow Connector 8"/>
          <p:cNvCxnSpPr/>
          <p:nvPr/>
        </p:nvCxnSpPr>
        <p:spPr>
          <a:xfrm flipH="1">
            <a:off x="7387819" y="4456090"/>
            <a:ext cx="1245386" cy="39180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a:off x="7768140" y="2925915"/>
            <a:ext cx="2223720" cy="88236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stCxn id="23" idx="3"/>
          </p:cNvCxnSpPr>
          <p:nvPr/>
        </p:nvCxnSpPr>
        <p:spPr>
          <a:xfrm>
            <a:off x="2781234" y="2285434"/>
            <a:ext cx="2152152" cy="99818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24" idx="3"/>
          </p:cNvCxnSpPr>
          <p:nvPr/>
        </p:nvCxnSpPr>
        <p:spPr>
          <a:xfrm>
            <a:off x="2822201" y="3107771"/>
            <a:ext cx="1779616" cy="32604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2111066" y="3677478"/>
            <a:ext cx="2391360" cy="1373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18123" y="1839158"/>
            <a:ext cx="2763111" cy="892552"/>
          </a:xfrm>
          <a:prstGeom prst="rect">
            <a:avLst/>
          </a:prstGeom>
          <a:noFill/>
        </p:spPr>
        <p:txBody>
          <a:bodyPr wrap="square" rtlCol="0">
            <a:spAutoFit/>
          </a:bodyPr>
          <a:lstStyle/>
          <a:p>
            <a:r>
              <a:rPr lang="en-US" sz="2600" dirty="0" smtClean="0"/>
              <a:t>Simulates Stepper Motor</a:t>
            </a:r>
            <a:endParaRPr lang="en-US" sz="2600" dirty="0"/>
          </a:p>
        </p:txBody>
      </p:sp>
      <p:sp>
        <p:nvSpPr>
          <p:cNvPr id="24" name="TextBox 23"/>
          <p:cNvSpPr txBox="1"/>
          <p:nvPr/>
        </p:nvSpPr>
        <p:spPr>
          <a:xfrm>
            <a:off x="12898" y="2661495"/>
            <a:ext cx="2809303" cy="892552"/>
          </a:xfrm>
          <a:prstGeom prst="rect">
            <a:avLst/>
          </a:prstGeom>
          <a:noFill/>
        </p:spPr>
        <p:txBody>
          <a:bodyPr wrap="square" rtlCol="0">
            <a:spAutoFit/>
          </a:bodyPr>
          <a:lstStyle/>
          <a:p>
            <a:r>
              <a:rPr lang="en-US" sz="2600" dirty="0" smtClean="0"/>
              <a:t>Simulates In &amp; Out Motor</a:t>
            </a:r>
            <a:endParaRPr lang="en-US" sz="2600" dirty="0"/>
          </a:p>
        </p:txBody>
      </p:sp>
      <p:sp>
        <p:nvSpPr>
          <p:cNvPr id="25" name="TextBox 24"/>
          <p:cNvSpPr txBox="1"/>
          <p:nvPr/>
        </p:nvSpPr>
        <p:spPr>
          <a:xfrm>
            <a:off x="3471" y="3433819"/>
            <a:ext cx="2130232" cy="492443"/>
          </a:xfrm>
          <a:prstGeom prst="rect">
            <a:avLst/>
          </a:prstGeom>
          <a:noFill/>
        </p:spPr>
        <p:txBody>
          <a:bodyPr wrap="square" rtlCol="0">
            <a:spAutoFit/>
          </a:bodyPr>
          <a:lstStyle/>
          <a:p>
            <a:r>
              <a:rPr lang="en-US" sz="2600" dirty="0" smtClean="0"/>
              <a:t>Simulates Saw</a:t>
            </a:r>
            <a:endParaRPr lang="en-US" sz="2600" dirty="0"/>
          </a:p>
        </p:txBody>
      </p:sp>
      <p:cxnSp>
        <p:nvCxnSpPr>
          <p:cNvPr id="29" name="Straight Arrow Connector 28"/>
          <p:cNvCxnSpPr/>
          <p:nvPr/>
        </p:nvCxnSpPr>
        <p:spPr>
          <a:xfrm flipV="1">
            <a:off x="1906073" y="4059598"/>
            <a:ext cx="2248484" cy="97604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pic>
        <p:nvPicPr>
          <p:cNvPr id="30" name="Picture 29"/>
          <p:cNvPicPr>
            <a:picLocks noChangeAspect="1"/>
          </p:cNvPicPr>
          <p:nvPr/>
        </p:nvPicPr>
        <p:blipFill rotWithShape="1">
          <a:blip r:embed="rId5"/>
          <a:srcRect l="60648" t="9549" r="5360" b="5740"/>
          <a:stretch/>
        </p:blipFill>
        <p:spPr>
          <a:xfrm>
            <a:off x="10104549" y="1910497"/>
            <a:ext cx="1249251" cy="1249252"/>
          </a:xfrm>
          <a:prstGeom prst="rect">
            <a:avLst/>
          </a:prstGeom>
        </p:spPr>
      </p:pic>
      <p:sp>
        <p:nvSpPr>
          <p:cNvPr id="31" name="TextBox 30"/>
          <p:cNvSpPr txBox="1"/>
          <p:nvPr/>
        </p:nvSpPr>
        <p:spPr>
          <a:xfrm>
            <a:off x="9786504" y="2981470"/>
            <a:ext cx="1885340" cy="523220"/>
          </a:xfrm>
          <a:prstGeom prst="rect">
            <a:avLst/>
          </a:prstGeom>
          <a:noFill/>
        </p:spPr>
        <p:txBody>
          <a:bodyPr wrap="square" rtlCol="0">
            <a:spAutoFit/>
          </a:bodyPr>
          <a:lstStyle/>
          <a:p>
            <a:r>
              <a:rPr lang="en-US" sz="2800" dirty="0" smtClean="0"/>
              <a:t>Transmitter</a:t>
            </a:r>
            <a:endParaRPr lang="en-US" sz="2800" dirty="0"/>
          </a:p>
        </p:txBody>
      </p:sp>
      <p:pic>
        <p:nvPicPr>
          <p:cNvPr id="33" name="Picture 32"/>
          <p:cNvPicPr>
            <a:picLocks noChangeAspect="1"/>
          </p:cNvPicPr>
          <p:nvPr/>
        </p:nvPicPr>
        <p:blipFill>
          <a:blip r:embed="rId6"/>
          <a:stretch>
            <a:fillRect/>
          </a:stretch>
        </p:blipFill>
        <p:spPr>
          <a:xfrm>
            <a:off x="8864489" y="3607499"/>
            <a:ext cx="2505748" cy="1503997"/>
          </a:xfrm>
          <a:prstGeom prst="rect">
            <a:avLst/>
          </a:prstGeom>
        </p:spPr>
      </p:pic>
      <p:sp>
        <p:nvSpPr>
          <p:cNvPr id="34" name="TextBox 33"/>
          <p:cNvSpPr txBox="1"/>
          <p:nvPr/>
        </p:nvSpPr>
        <p:spPr>
          <a:xfrm>
            <a:off x="8923517" y="5189914"/>
            <a:ext cx="2318790" cy="523220"/>
          </a:xfrm>
          <a:prstGeom prst="rect">
            <a:avLst/>
          </a:prstGeom>
          <a:noFill/>
        </p:spPr>
        <p:txBody>
          <a:bodyPr wrap="square" rtlCol="0">
            <a:spAutoFit/>
          </a:bodyPr>
          <a:lstStyle/>
          <a:p>
            <a:r>
              <a:rPr lang="en-US" sz="2800" dirty="0" smtClean="0"/>
              <a:t>Joystick Shield</a:t>
            </a:r>
            <a:endParaRPr lang="en-US" sz="2800" dirty="0"/>
          </a:p>
        </p:txBody>
      </p:sp>
      <p:pic>
        <p:nvPicPr>
          <p:cNvPr id="35" name="Picture 34"/>
          <p:cNvPicPr>
            <a:picLocks noChangeAspect="1"/>
          </p:cNvPicPr>
          <p:nvPr/>
        </p:nvPicPr>
        <p:blipFill rotWithShape="1">
          <a:blip r:embed="rId5"/>
          <a:srcRect l="5366" t="17839" r="45371" b="19472"/>
          <a:stretch/>
        </p:blipFill>
        <p:spPr>
          <a:xfrm>
            <a:off x="213484" y="4847895"/>
            <a:ext cx="1692589" cy="864301"/>
          </a:xfrm>
          <a:prstGeom prst="rect">
            <a:avLst/>
          </a:prstGeom>
        </p:spPr>
      </p:pic>
      <p:sp>
        <p:nvSpPr>
          <p:cNvPr id="36" name="TextBox 35"/>
          <p:cNvSpPr txBox="1"/>
          <p:nvPr/>
        </p:nvSpPr>
        <p:spPr>
          <a:xfrm>
            <a:off x="384430" y="5559246"/>
            <a:ext cx="1604494" cy="523220"/>
          </a:xfrm>
          <a:prstGeom prst="rect">
            <a:avLst/>
          </a:prstGeom>
          <a:noFill/>
        </p:spPr>
        <p:txBody>
          <a:bodyPr wrap="square" rtlCol="0">
            <a:spAutoFit/>
          </a:bodyPr>
          <a:lstStyle/>
          <a:p>
            <a:r>
              <a:rPr lang="en-US" sz="2800" dirty="0" smtClean="0"/>
              <a:t>Receiver</a:t>
            </a:r>
            <a:endParaRPr lang="en-US" sz="2800" dirty="0"/>
          </a:p>
        </p:txBody>
      </p:sp>
      <p:sp>
        <p:nvSpPr>
          <p:cNvPr id="27" name="Slide Number Placeholder 5"/>
          <p:cNvSpPr txBox="1">
            <a:spLocks/>
          </p:cNvSpPr>
          <p:nvPr/>
        </p:nvSpPr>
        <p:spPr>
          <a:xfrm>
            <a:off x="-617822" y="6492875"/>
            <a:ext cx="2912043" cy="316247"/>
          </a:xfrm>
          <a:prstGeom prst="rect">
            <a:avLst/>
          </a:prstGeom>
        </p:spPr>
        <p:txBody>
          <a:bodyPr vert="horz" lIns="91440" tIns="45720" rIns="91440" bIns="45720" rtlCol="0" anchor="ctr"/>
          <a:lstStyle>
            <a:defPPr>
              <a:defRPr lang="en-US"/>
            </a:defPPr>
            <a:lvl1pPr marL="0" algn="r" defTabSz="914400" rtl="0" eaLnBrk="1" latinLnBrk="0" hangingPunct="1">
              <a:defRPr sz="2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solidFill>
                  <a:schemeClr val="tx1"/>
                </a:solidFill>
              </a:rPr>
              <a:t>Alberto Machado</a:t>
            </a:r>
            <a:endParaRPr lang="en-US" dirty="0">
              <a:solidFill>
                <a:schemeClr val="tx1"/>
              </a:solidFill>
            </a:endParaRPr>
          </a:p>
        </p:txBody>
      </p:sp>
      <p:sp>
        <p:nvSpPr>
          <p:cNvPr id="28" name="Slide Number Placeholder 2"/>
          <p:cNvSpPr txBox="1">
            <a:spLocks/>
          </p:cNvSpPr>
          <p:nvPr/>
        </p:nvSpPr>
        <p:spPr>
          <a:xfrm>
            <a:off x="9338441" y="638078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2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solidFill>
                  <a:schemeClr val="tx1"/>
                </a:solidFill>
              </a:rPr>
              <a:t>19</a:t>
            </a:r>
            <a:endParaRPr lang="en-US" dirty="0">
              <a:solidFill>
                <a:schemeClr val="tx1"/>
              </a:solidFill>
            </a:endParaRPr>
          </a:p>
        </p:txBody>
      </p:sp>
    </p:spTree>
    <p:extLst>
      <p:ext uri="{BB962C8B-B14F-4D97-AF65-F5344CB8AC3E}">
        <p14:creationId xmlns:p14="http://schemas.microsoft.com/office/powerpoint/2010/main" val="2152811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7415" fill="hold"/>
                                        <p:tgtEl>
                                          <p:spTgt spid="5"/>
                                        </p:tgtEl>
                                      </p:cBhvr>
                                    </p:cmd>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500" fill="hold"/>
                                        <p:tgtEl>
                                          <p:spTgt spid="9"/>
                                        </p:tgtEl>
                                        <p:attrNameLst>
                                          <p:attrName>ppt_x</p:attrName>
                                        </p:attrNameLst>
                                      </p:cBhvr>
                                      <p:tavLst>
                                        <p:tav tm="0">
                                          <p:val>
                                            <p:strVal val="#ppt_x"/>
                                          </p:val>
                                        </p:tav>
                                        <p:tav tm="100000">
                                          <p:val>
                                            <p:strVal val="#ppt_x"/>
                                          </p:val>
                                        </p:tav>
                                      </p:tavLst>
                                    </p:anim>
                                    <p:anim calcmode="lin" valueType="num">
                                      <p:cBhvr additive="base">
                                        <p:cTn id="17" dur="500" fill="hold"/>
                                        <p:tgtEl>
                                          <p:spTgt spid="9"/>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33"/>
                                        </p:tgtEl>
                                        <p:attrNameLst>
                                          <p:attrName>style.visibility</p:attrName>
                                        </p:attrNameLst>
                                      </p:cBhvr>
                                      <p:to>
                                        <p:strVal val="visible"/>
                                      </p:to>
                                    </p:set>
                                    <p:anim calcmode="lin" valueType="num">
                                      <p:cBhvr additive="base">
                                        <p:cTn id="20" dur="500" fill="hold"/>
                                        <p:tgtEl>
                                          <p:spTgt spid="33"/>
                                        </p:tgtEl>
                                        <p:attrNameLst>
                                          <p:attrName>ppt_x</p:attrName>
                                        </p:attrNameLst>
                                      </p:cBhvr>
                                      <p:tavLst>
                                        <p:tav tm="0">
                                          <p:val>
                                            <p:strVal val="#ppt_x"/>
                                          </p:val>
                                        </p:tav>
                                        <p:tav tm="100000">
                                          <p:val>
                                            <p:strVal val="#ppt_x"/>
                                          </p:val>
                                        </p:tav>
                                      </p:tavLst>
                                    </p:anim>
                                    <p:anim calcmode="lin" valueType="num">
                                      <p:cBhvr additive="base">
                                        <p:cTn id="21" dur="500" fill="hold"/>
                                        <p:tgtEl>
                                          <p:spTgt spid="33"/>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34"/>
                                        </p:tgtEl>
                                        <p:attrNameLst>
                                          <p:attrName>style.visibility</p:attrName>
                                        </p:attrNameLst>
                                      </p:cBhvr>
                                      <p:to>
                                        <p:strVal val="visible"/>
                                      </p:to>
                                    </p:set>
                                    <p:anim calcmode="lin" valueType="num">
                                      <p:cBhvr additive="base">
                                        <p:cTn id="24" dur="500" fill="hold"/>
                                        <p:tgtEl>
                                          <p:spTgt spid="34"/>
                                        </p:tgtEl>
                                        <p:attrNameLst>
                                          <p:attrName>ppt_x</p:attrName>
                                        </p:attrNameLst>
                                      </p:cBhvr>
                                      <p:tavLst>
                                        <p:tav tm="0">
                                          <p:val>
                                            <p:strVal val="#ppt_x"/>
                                          </p:val>
                                        </p:tav>
                                        <p:tav tm="100000">
                                          <p:val>
                                            <p:strVal val="#ppt_x"/>
                                          </p:val>
                                        </p:tav>
                                      </p:tavLst>
                                    </p:anim>
                                    <p:anim calcmode="lin" valueType="num">
                                      <p:cBhvr additive="base">
                                        <p:cTn id="25"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additive="base">
                                        <p:cTn id="30" dur="500" fill="hold"/>
                                        <p:tgtEl>
                                          <p:spTgt spid="10"/>
                                        </p:tgtEl>
                                        <p:attrNameLst>
                                          <p:attrName>ppt_x</p:attrName>
                                        </p:attrNameLst>
                                      </p:cBhvr>
                                      <p:tavLst>
                                        <p:tav tm="0">
                                          <p:val>
                                            <p:strVal val="#ppt_x"/>
                                          </p:val>
                                        </p:tav>
                                        <p:tav tm="100000">
                                          <p:val>
                                            <p:strVal val="#ppt_x"/>
                                          </p:val>
                                        </p:tav>
                                      </p:tavLst>
                                    </p:anim>
                                    <p:anim calcmode="lin" valueType="num">
                                      <p:cBhvr additive="base">
                                        <p:cTn id="31" dur="500" fill="hold"/>
                                        <p:tgtEl>
                                          <p:spTgt spid="10"/>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0"/>
                                  </p:stCondLst>
                                  <p:childTnLst>
                                    <p:set>
                                      <p:cBhvr>
                                        <p:cTn id="33" dur="1" fill="hold">
                                          <p:stCondLst>
                                            <p:cond delay="0"/>
                                          </p:stCondLst>
                                        </p:cTn>
                                        <p:tgtEl>
                                          <p:spTgt spid="31"/>
                                        </p:tgtEl>
                                        <p:attrNameLst>
                                          <p:attrName>style.visibility</p:attrName>
                                        </p:attrNameLst>
                                      </p:cBhvr>
                                      <p:to>
                                        <p:strVal val="visible"/>
                                      </p:to>
                                    </p:set>
                                    <p:anim calcmode="lin" valueType="num">
                                      <p:cBhvr additive="base">
                                        <p:cTn id="34" dur="500" fill="hold"/>
                                        <p:tgtEl>
                                          <p:spTgt spid="31"/>
                                        </p:tgtEl>
                                        <p:attrNameLst>
                                          <p:attrName>ppt_x</p:attrName>
                                        </p:attrNameLst>
                                      </p:cBhvr>
                                      <p:tavLst>
                                        <p:tav tm="0">
                                          <p:val>
                                            <p:strVal val="#ppt_x"/>
                                          </p:val>
                                        </p:tav>
                                        <p:tav tm="100000">
                                          <p:val>
                                            <p:strVal val="#ppt_x"/>
                                          </p:val>
                                        </p:tav>
                                      </p:tavLst>
                                    </p:anim>
                                    <p:anim calcmode="lin" valueType="num">
                                      <p:cBhvr additive="base">
                                        <p:cTn id="35" dur="500" fill="hold"/>
                                        <p:tgtEl>
                                          <p:spTgt spid="31"/>
                                        </p:tgtEl>
                                        <p:attrNameLst>
                                          <p:attrName>ppt_y</p:attrName>
                                        </p:attrNameLst>
                                      </p:cBhvr>
                                      <p:tavLst>
                                        <p:tav tm="0">
                                          <p:val>
                                            <p:strVal val="1+#ppt_h/2"/>
                                          </p:val>
                                        </p:tav>
                                        <p:tav tm="100000">
                                          <p:val>
                                            <p:strVal val="#ppt_y"/>
                                          </p:val>
                                        </p:tav>
                                      </p:tavLst>
                                    </p:anim>
                                  </p:childTnLst>
                                </p:cTn>
                              </p:par>
                              <p:par>
                                <p:cTn id="36" presetID="2" presetClass="entr" presetSubtype="4" fill="hold" nodeType="withEffect">
                                  <p:stCondLst>
                                    <p:cond delay="0"/>
                                  </p:stCondLst>
                                  <p:childTnLst>
                                    <p:set>
                                      <p:cBhvr>
                                        <p:cTn id="37" dur="1" fill="hold">
                                          <p:stCondLst>
                                            <p:cond delay="0"/>
                                          </p:stCondLst>
                                        </p:cTn>
                                        <p:tgtEl>
                                          <p:spTgt spid="30"/>
                                        </p:tgtEl>
                                        <p:attrNameLst>
                                          <p:attrName>style.visibility</p:attrName>
                                        </p:attrNameLst>
                                      </p:cBhvr>
                                      <p:to>
                                        <p:strVal val="visible"/>
                                      </p:to>
                                    </p:set>
                                    <p:anim calcmode="lin" valueType="num">
                                      <p:cBhvr additive="base">
                                        <p:cTn id="38" dur="500" fill="hold"/>
                                        <p:tgtEl>
                                          <p:spTgt spid="30"/>
                                        </p:tgtEl>
                                        <p:attrNameLst>
                                          <p:attrName>ppt_x</p:attrName>
                                        </p:attrNameLst>
                                      </p:cBhvr>
                                      <p:tavLst>
                                        <p:tav tm="0">
                                          <p:val>
                                            <p:strVal val="#ppt_x"/>
                                          </p:val>
                                        </p:tav>
                                        <p:tav tm="100000">
                                          <p:val>
                                            <p:strVal val="#ppt_x"/>
                                          </p:val>
                                        </p:tav>
                                      </p:tavLst>
                                    </p:anim>
                                    <p:anim calcmode="lin" valueType="num">
                                      <p:cBhvr additive="base">
                                        <p:cTn id="39"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29"/>
                                        </p:tgtEl>
                                        <p:attrNameLst>
                                          <p:attrName>style.visibility</p:attrName>
                                        </p:attrNameLst>
                                      </p:cBhvr>
                                      <p:to>
                                        <p:strVal val="visible"/>
                                      </p:to>
                                    </p:set>
                                    <p:anim calcmode="lin" valueType="num">
                                      <p:cBhvr additive="base">
                                        <p:cTn id="44" dur="500" fill="hold"/>
                                        <p:tgtEl>
                                          <p:spTgt spid="29"/>
                                        </p:tgtEl>
                                        <p:attrNameLst>
                                          <p:attrName>ppt_x</p:attrName>
                                        </p:attrNameLst>
                                      </p:cBhvr>
                                      <p:tavLst>
                                        <p:tav tm="0">
                                          <p:val>
                                            <p:strVal val="#ppt_x"/>
                                          </p:val>
                                        </p:tav>
                                        <p:tav tm="100000">
                                          <p:val>
                                            <p:strVal val="#ppt_x"/>
                                          </p:val>
                                        </p:tav>
                                      </p:tavLst>
                                    </p:anim>
                                    <p:anim calcmode="lin" valueType="num">
                                      <p:cBhvr additive="base">
                                        <p:cTn id="45" dur="500" fill="hold"/>
                                        <p:tgtEl>
                                          <p:spTgt spid="29"/>
                                        </p:tgtEl>
                                        <p:attrNameLst>
                                          <p:attrName>ppt_y</p:attrName>
                                        </p:attrNameLst>
                                      </p:cBhvr>
                                      <p:tavLst>
                                        <p:tav tm="0">
                                          <p:val>
                                            <p:strVal val="1+#ppt_h/2"/>
                                          </p:val>
                                        </p:tav>
                                        <p:tav tm="100000">
                                          <p:val>
                                            <p:strVal val="#ppt_y"/>
                                          </p:val>
                                        </p:tav>
                                      </p:tavLst>
                                    </p:anim>
                                  </p:childTnLst>
                                </p:cTn>
                              </p:par>
                              <p:par>
                                <p:cTn id="46" presetID="2" presetClass="entr" presetSubtype="4" fill="hold" grpId="0" nodeType="withEffect">
                                  <p:stCondLst>
                                    <p:cond delay="0"/>
                                  </p:stCondLst>
                                  <p:childTnLst>
                                    <p:set>
                                      <p:cBhvr>
                                        <p:cTn id="47" dur="1" fill="hold">
                                          <p:stCondLst>
                                            <p:cond delay="0"/>
                                          </p:stCondLst>
                                        </p:cTn>
                                        <p:tgtEl>
                                          <p:spTgt spid="36"/>
                                        </p:tgtEl>
                                        <p:attrNameLst>
                                          <p:attrName>style.visibility</p:attrName>
                                        </p:attrNameLst>
                                      </p:cBhvr>
                                      <p:to>
                                        <p:strVal val="visible"/>
                                      </p:to>
                                    </p:set>
                                    <p:anim calcmode="lin" valueType="num">
                                      <p:cBhvr additive="base">
                                        <p:cTn id="48" dur="500" fill="hold"/>
                                        <p:tgtEl>
                                          <p:spTgt spid="36"/>
                                        </p:tgtEl>
                                        <p:attrNameLst>
                                          <p:attrName>ppt_x</p:attrName>
                                        </p:attrNameLst>
                                      </p:cBhvr>
                                      <p:tavLst>
                                        <p:tav tm="0">
                                          <p:val>
                                            <p:strVal val="#ppt_x"/>
                                          </p:val>
                                        </p:tav>
                                        <p:tav tm="100000">
                                          <p:val>
                                            <p:strVal val="#ppt_x"/>
                                          </p:val>
                                        </p:tav>
                                      </p:tavLst>
                                    </p:anim>
                                    <p:anim calcmode="lin" valueType="num">
                                      <p:cBhvr additive="base">
                                        <p:cTn id="49" dur="500" fill="hold"/>
                                        <p:tgtEl>
                                          <p:spTgt spid="36"/>
                                        </p:tgtEl>
                                        <p:attrNameLst>
                                          <p:attrName>ppt_y</p:attrName>
                                        </p:attrNameLst>
                                      </p:cBhvr>
                                      <p:tavLst>
                                        <p:tav tm="0">
                                          <p:val>
                                            <p:strVal val="1+#ppt_h/2"/>
                                          </p:val>
                                        </p:tav>
                                        <p:tav tm="100000">
                                          <p:val>
                                            <p:strVal val="#ppt_y"/>
                                          </p:val>
                                        </p:tav>
                                      </p:tavLst>
                                    </p:anim>
                                  </p:childTnLst>
                                </p:cTn>
                              </p:par>
                              <p:par>
                                <p:cTn id="50" presetID="2" presetClass="entr" presetSubtype="4" fill="hold" nodeType="withEffect">
                                  <p:stCondLst>
                                    <p:cond delay="0"/>
                                  </p:stCondLst>
                                  <p:childTnLst>
                                    <p:set>
                                      <p:cBhvr>
                                        <p:cTn id="51" dur="1" fill="hold">
                                          <p:stCondLst>
                                            <p:cond delay="0"/>
                                          </p:stCondLst>
                                        </p:cTn>
                                        <p:tgtEl>
                                          <p:spTgt spid="35"/>
                                        </p:tgtEl>
                                        <p:attrNameLst>
                                          <p:attrName>style.visibility</p:attrName>
                                        </p:attrNameLst>
                                      </p:cBhvr>
                                      <p:to>
                                        <p:strVal val="visible"/>
                                      </p:to>
                                    </p:set>
                                    <p:anim calcmode="lin" valueType="num">
                                      <p:cBhvr additive="base">
                                        <p:cTn id="52" dur="500" fill="hold"/>
                                        <p:tgtEl>
                                          <p:spTgt spid="35"/>
                                        </p:tgtEl>
                                        <p:attrNameLst>
                                          <p:attrName>ppt_x</p:attrName>
                                        </p:attrNameLst>
                                      </p:cBhvr>
                                      <p:tavLst>
                                        <p:tav tm="0">
                                          <p:val>
                                            <p:strVal val="#ppt_x"/>
                                          </p:val>
                                        </p:tav>
                                        <p:tav tm="100000">
                                          <p:val>
                                            <p:strVal val="#ppt_x"/>
                                          </p:val>
                                        </p:tav>
                                      </p:tavLst>
                                    </p:anim>
                                    <p:anim calcmode="lin" valueType="num">
                                      <p:cBhvr additive="base">
                                        <p:cTn id="53"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15"/>
                                        </p:tgtEl>
                                        <p:attrNameLst>
                                          <p:attrName>style.visibility</p:attrName>
                                        </p:attrNameLst>
                                      </p:cBhvr>
                                      <p:to>
                                        <p:strVal val="visible"/>
                                      </p:to>
                                    </p:set>
                                    <p:animEffect transition="in" filter="fade">
                                      <p:cBhvr>
                                        <p:cTn id="58" dur="500"/>
                                        <p:tgtEl>
                                          <p:spTgt spid="15"/>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25"/>
                                        </p:tgtEl>
                                        <p:attrNameLst>
                                          <p:attrName>style.visibility</p:attrName>
                                        </p:attrNameLst>
                                      </p:cBhvr>
                                      <p:to>
                                        <p:strVal val="visible"/>
                                      </p:to>
                                    </p:set>
                                    <p:animEffect transition="in" filter="fade">
                                      <p:cBhvr>
                                        <p:cTn id="61" dur="500"/>
                                        <p:tgtEl>
                                          <p:spTgt spid="25"/>
                                        </p:tgtEl>
                                      </p:cBhvr>
                                    </p:animEffect>
                                  </p:childTnLst>
                                </p:cTn>
                              </p:par>
                            </p:childTnLst>
                          </p:cTn>
                        </p:par>
                      </p:childTnLst>
                    </p:cTn>
                  </p:par>
                  <p:par>
                    <p:cTn id="62" fill="hold">
                      <p:stCondLst>
                        <p:cond delay="indefinite"/>
                      </p:stCondLst>
                      <p:childTnLst>
                        <p:par>
                          <p:cTn id="63" fill="hold">
                            <p:stCondLst>
                              <p:cond delay="0"/>
                            </p:stCondLst>
                            <p:childTnLst>
                              <p:par>
                                <p:cTn id="64" presetID="2" presetClass="entr" presetSubtype="4" fill="hold" nodeType="clickEffect">
                                  <p:stCondLst>
                                    <p:cond delay="0"/>
                                  </p:stCondLst>
                                  <p:childTnLst>
                                    <p:set>
                                      <p:cBhvr>
                                        <p:cTn id="65" dur="1" fill="hold">
                                          <p:stCondLst>
                                            <p:cond delay="0"/>
                                          </p:stCondLst>
                                        </p:cTn>
                                        <p:tgtEl>
                                          <p:spTgt spid="14"/>
                                        </p:tgtEl>
                                        <p:attrNameLst>
                                          <p:attrName>style.visibility</p:attrName>
                                        </p:attrNameLst>
                                      </p:cBhvr>
                                      <p:to>
                                        <p:strVal val="visible"/>
                                      </p:to>
                                    </p:set>
                                    <p:anim calcmode="lin" valueType="num">
                                      <p:cBhvr additive="base">
                                        <p:cTn id="66" dur="500" fill="hold"/>
                                        <p:tgtEl>
                                          <p:spTgt spid="14"/>
                                        </p:tgtEl>
                                        <p:attrNameLst>
                                          <p:attrName>ppt_x</p:attrName>
                                        </p:attrNameLst>
                                      </p:cBhvr>
                                      <p:tavLst>
                                        <p:tav tm="0">
                                          <p:val>
                                            <p:strVal val="#ppt_x"/>
                                          </p:val>
                                        </p:tav>
                                        <p:tav tm="100000">
                                          <p:val>
                                            <p:strVal val="#ppt_x"/>
                                          </p:val>
                                        </p:tav>
                                      </p:tavLst>
                                    </p:anim>
                                    <p:anim calcmode="lin" valueType="num">
                                      <p:cBhvr additive="base">
                                        <p:cTn id="67" dur="500" fill="hold"/>
                                        <p:tgtEl>
                                          <p:spTgt spid="14"/>
                                        </p:tgtEl>
                                        <p:attrNameLst>
                                          <p:attrName>ppt_y</p:attrName>
                                        </p:attrNameLst>
                                      </p:cBhvr>
                                      <p:tavLst>
                                        <p:tav tm="0">
                                          <p:val>
                                            <p:strVal val="1+#ppt_h/2"/>
                                          </p:val>
                                        </p:tav>
                                        <p:tav tm="100000">
                                          <p:val>
                                            <p:strVal val="#ppt_y"/>
                                          </p:val>
                                        </p:tav>
                                      </p:tavLst>
                                    </p:anim>
                                  </p:childTnLst>
                                </p:cTn>
                              </p:par>
                              <p:par>
                                <p:cTn id="68" presetID="2" presetClass="entr" presetSubtype="4" fill="hold" grpId="0" nodeType="withEffect">
                                  <p:stCondLst>
                                    <p:cond delay="0"/>
                                  </p:stCondLst>
                                  <p:childTnLst>
                                    <p:set>
                                      <p:cBhvr>
                                        <p:cTn id="69" dur="1" fill="hold">
                                          <p:stCondLst>
                                            <p:cond delay="0"/>
                                          </p:stCondLst>
                                        </p:cTn>
                                        <p:tgtEl>
                                          <p:spTgt spid="24"/>
                                        </p:tgtEl>
                                        <p:attrNameLst>
                                          <p:attrName>style.visibility</p:attrName>
                                        </p:attrNameLst>
                                      </p:cBhvr>
                                      <p:to>
                                        <p:strVal val="visible"/>
                                      </p:to>
                                    </p:set>
                                    <p:anim calcmode="lin" valueType="num">
                                      <p:cBhvr additive="base">
                                        <p:cTn id="70" dur="500" fill="hold"/>
                                        <p:tgtEl>
                                          <p:spTgt spid="24"/>
                                        </p:tgtEl>
                                        <p:attrNameLst>
                                          <p:attrName>ppt_x</p:attrName>
                                        </p:attrNameLst>
                                      </p:cBhvr>
                                      <p:tavLst>
                                        <p:tav tm="0">
                                          <p:val>
                                            <p:strVal val="#ppt_x"/>
                                          </p:val>
                                        </p:tav>
                                        <p:tav tm="100000">
                                          <p:val>
                                            <p:strVal val="#ppt_x"/>
                                          </p:val>
                                        </p:tav>
                                      </p:tavLst>
                                    </p:anim>
                                    <p:anim calcmode="lin" valueType="num">
                                      <p:cBhvr additive="base">
                                        <p:cTn id="71"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2" presetClass="entr" presetSubtype="4" fill="hold" nodeType="clickEffect">
                                  <p:stCondLst>
                                    <p:cond delay="0"/>
                                  </p:stCondLst>
                                  <p:childTnLst>
                                    <p:set>
                                      <p:cBhvr>
                                        <p:cTn id="75" dur="1" fill="hold">
                                          <p:stCondLst>
                                            <p:cond delay="0"/>
                                          </p:stCondLst>
                                        </p:cTn>
                                        <p:tgtEl>
                                          <p:spTgt spid="12"/>
                                        </p:tgtEl>
                                        <p:attrNameLst>
                                          <p:attrName>style.visibility</p:attrName>
                                        </p:attrNameLst>
                                      </p:cBhvr>
                                      <p:to>
                                        <p:strVal val="visible"/>
                                      </p:to>
                                    </p:set>
                                    <p:anim calcmode="lin" valueType="num">
                                      <p:cBhvr additive="base">
                                        <p:cTn id="76" dur="500" fill="hold"/>
                                        <p:tgtEl>
                                          <p:spTgt spid="12"/>
                                        </p:tgtEl>
                                        <p:attrNameLst>
                                          <p:attrName>ppt_x</p:attrName>
                                        </p:attrNameLst>
                                      </p:cBhvr>
                                      <p:tavLst>
                                        <p:tav tm="0">
                                          <p:val>
                                            <p:strVal val="#ppt_x"/>
                                          </p:val>
                                        </p:tav>
                                        <p:tav tm="100000">
                                          <p:val>
                                            <p:strVal val="#ppt_x"/>
                                          </p:val>
                                        </p:tav>
                                      </p:tavLst>
                                    </p:anim>
                                    <p:anim calcmode="lin" valueType="num">
                                      <p:cBhvr additive="base">
                                        <p:cTn id="77" dur="500" fill="hold"/>
                                        <p:tgtEl>
                                          <p:spTgt spid="12"/>
                                        </p:tgtEl>
                                        <p:attrNameLst>
                                          <p:attrName>ppt_y</p:attrName>
                                        </p:attrNameLst>
                                      </p:cBhvr>
                                      <p:tavLst>
                                        <p:tav tm="0">
                                          <p:val>
                                            <p:strVal val="1+#ppt_h/2"/>
                                          </p:val>
                                        </p:tav>
                                        <p:tav tm="100000">
                                          <p:val>
                                            <p:strVal val="#ppt_y"/>
                                          </p:val>
                                        </p:tav>
                                      </p:tavLst>
                                    </p:anim>
                                  </p:childTnLst>
                                </p:cTn>
                              </p:par>
                              <p:par>
                                <p:cTn id="78" presetID="2" presetClass="entr" presetSubtype="4" fill="hold" grpId="0" nodeType="withEffect">
                                  <p:stCondLst>
                                    <p:cond delay="0"/>
                                  </p:stCondLst>
                                  <p:childTnLst>
                                    <p:set>
                                      <p:cBhvr>
                                        <p:cTn id="79" dur="1" fill="hold">
                                          <p:stCondLst>
                                            <p:cond delay="0"/>
                                          </p:stCondLst>
                                        </p:cTn>
                                        <p:tgtEl>
                                          <p:spTgt spid="23"/>
                                        </p:tgtEl>
                                        <p:attrNameLst>
                                          <p:attrName>style.visibility</p:attrName>
                                        </p:attrNameLst>
                                      </p:cBhvr>
                                      <p:to>
                                        <p:strVal val="visible"/>
                                      </p:to>
                                    </p:set>
                                    <p:anim calcmode="lin" valueType="num">
                                      <p:cBhvr additive="base">
                                        <p:cTn id="80" dur="500" fill="hold"/>
                                        <p:tgtEl>
                                          <p:spTgt spid="23"/>
                                        </p:tgtEl>
                                        <p:attrNameLst>
                                          <p:attrName>ppt_x</p:attrName>
                                        </p:attrNameLst>
                                      </p:cBhvr>
                                      <p:tavLst>
                                        <p:tav tm="0">
                                          <p:val>
                                            <p:strVal val="#ppt_x"/>
                                          </p:val>
                                        </p:tav>
                                        <p:tav tm="100000">
                                          <p:val>
                                            <p:strVal val="#ppt_x"/>
                                          </p:val>
                                        </p:tav>
                                      </p:tavLst>
                                    </p:anim>
                                    <p:anim calcmode="lin" valueType="num">
                                      <p:cBhvr additive="base">
                                        <p:cTn id="81"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82" repeatCount="indefinite" fill="hold" display="0">
                  <p:stCondLst>
                    <p:cond delay="indefinite"/>
                  </p:stCondLst>
                </p:cTn>
                <p:tgtEl>
                  <p:spTgt spid="5"/>
                </p:tgtEl>
              </p:cMediaNode>
            </p:video>
          </p:childTnLst>
        </p:cTn>
      </p:par>
    </p:tnLst>
    <p:bldLst>
      <p:bldP spid="23" grpId="0"/>
      <p:bldP spid="24" grpId="0"/>
      <p:bldP spid="25" grpId="0"/>
      <p:bldP spid="31" grpId="0"/>
      <p:bldP spid="34" grpId="0"/>
      <p:bldP spid="3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G_1583">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rotWithShape="1">
          <a:blip r:embed="rId4"/>
          <a:srcRect l="6268" t="3754" r="4559" b="-1091"/>
          <a:stretch/>
        </p:blipFill>
        <p:spPr>
          <a:xfrm rot="5400000">
            <a:off x="2963404" y="2778570"/>
            <a:ext cx="4797627" cy="2945596"/>
          </a:xfrm>
        </p:spPr>
      </p:pic>
      <p:sp>
        <p:nvSpPr>
          <p:cNvPr id="4" name="Title 1"/>
          <p:cNvSpPr txBox="1">
            <a:spLocks noGrp="1"/>
          </p:cNvSpPr>
          <p:nvPr>
            <p:ph type="title"/>
          </p:nvPr>
        </p:nvSpPr>
        <p:spPr>
          <a:prstGeom prst="rect">
            <a:avLst/>
          </a:prstGeom>
          <a:solidFill>
            <a:schemeClr val="accent5">
              <a:lumMod val="75000"/>
              <a:alpha val="7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200" dirty="0" smtClean="0">
                <a:solidFill>
                  <a:schemeClr val="bg1"/>
                </a:solidFill>
                <a:latin typeface="+mn-lt"/>
              </a:rPr>
              <a:t>Testing Stepper Motor and DC Motors</a:t>
            </a:r>
            <a:endParaRPr lang="en-US" sz="4200" dirty="0">
              <a:solidFill>
                <a:schemeClr val="bg1"/>
              </a:solidFill>
              <a:latin typeface="+mn-lt"/>
            </a:endParaRPr>
          </a:p>
        </p:txBody>
      </p:sp>
      <p:cxnSp>
        <p:nvCxnSpPr>
          <p:cNvPr id="7" name="Straight Arrow Connector 6"/>
          <p:cNvCxnSpPr/>
          <p:nvPr/>
        </p:nvCxnSpPr>
        <p:spPr>
          <a:xfrm>
            <a:off x="2996166" y="3193960"/>
            <a:ext cx="861722" cy="2575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a:off x="6866547" y="2356724"/>
            <a:ext cx="1053962" cy="5038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flipV="1">
            <a:off x="6866547" y="4031087"/>
            <a:ext cx="1325361" cy="1287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8307817" y="3720800"/>
            <a:ext cx="1970468" cy="1384995"/>
          </a:xfrm>
          <a:prstGeom prst="rect">
            <a:avLst/>
          </a:prstGeom>
          <a:noFill/>
        </p:spPr>
        <p:txBody>
          <a:bodyPr wrap="square" rtlCol="0">
            <a:spAutoFit/>
          </a:bodyPr>
          <a:lstStyle/>
          <a:p>
            <a:r>
              <a:rPr lang="en-US" sz="2800" dirty="0" smtClean="0"/>
              <a:t>Stepper Motor (Pitch)</a:t>
            </a:r>
            <a:endParaRPr lang="en-US" sz="2800" dirty="0"/>
          </a:p>
        </p:txBody>
      </p:sp>
      <p:sp>
        <p:nvSpPr>
          <p:cNvPr id="21" name="TextBox 20"/>
          <p:cNvSpPr txBox="1"/>
          <p:nvPr/>
        </p:nvSpPr>
        <p:spPr>
          <a:xfrm>
            <a:off x="7952040" y="2119158"/>
            <a:ext cx="4034551" cy="954107"/>
          </a:xfrm>
          <a:prstGeom prst="rect">
            <a:avLst/>
          </a:prstGeom>
          <a:noFill/>
        </p:spPr>
        <p:txBody>
          <a:bodyPr wrap="square" rtlCol="0">
            <a:spAutoFit/>
          </a:bodyPr>
          <a:lstStyle/>
          <a:p>
            <a:r>
              <a:rPr lang="en-US" sz="2800" dirty="0" smtClean="0"/>
              <a:t>DC Motor </a:t>
            </a:r>
          </a:p>
          <a:p>
            <a:r>
              <a:rPr lang="en-US" sz="2800" dirty="0" smtClean="0"/>
              <a:t>(Simulates </a:t>
            </a:r>
            <a:r>
              <a:rPr lang="en-US" sz="2800" dirty="0"/>
              <a:t>s</a:t>
            </a:r>
            <a:r>
              <a:rPr lang="en-US" sz="2800" dirty="0" smtClean="0"/>
              <a:t>aw </a:t>
            </a:r>
            <a:r>
              <a:rPr lang="en-US" sz="2800" dirty="0"/>
              <a:t>m</a:t>
            </a:r>
            <a:r>
              <a:rPr lang="en-US" sz="2800" dirty="0" smtClean="0"/>
              <a:t>otor)</a:t>
            </a:r>
            <a:endParaRPr lang="en-US" sz="2800" dirty="0"/>
          </a:p>
        </p:txBody>
      </p:sp>
      <p:sp>
        <p:nvSpPr>
          <p:cNvPr id="22" name="TextBox 21"/>
          <p:cNvSpPr txBox="1"/>
          <p:nvPr/>
        </p:nvSpPr>
        <p:spPr>
          <a:xfrm>
            <a:off x="1262270" y="2883674"/>
            <a:ext cx="2037521" cy="954107"/>
          </a:xfrm>
          <a:prstGeom prst="rect">
            <a:avLst/>
          </a:prstGeom>
          <a:noFill/>
        </p:spPr>
        <p:txBody>
          <a:bodyPr wrap="square" rtlCol="0">
            <a:spAutoFit/>
          </a:bodyPr>
          <a:lstStyle/>
          <a:p>
            <a:r>
              <a:rPr lang="en-US" sz="2800" dirty="0" smtClean="0"/>
              <a:t>DC Motor (In and out)</a:t>
            </a:r>
            <a:endParaRPr lang="en-US" sz="2800" dirty="0"/>
          </a:p>
        </p:txBody>
      </p:sp>
      <p:sp>
        <p:nvSpPr>
          <p:cNvPr id="10" name="Slide Number Placeholder 5"/>
          <p:cNvSpPr txBox="1">
            <a:spLocks/>
          </p:cNvSpPr>
          <p:nvPr/>
        </p:nvSpPr>
        <p:spPr>
          <a:xfrm>
            <a:off x="-617822" y="6492875"/>
            <a:ext cx="2912043" cy="316247"/>
          </a:xfrm>
          <a:prstGeom prst="rect">
            <a:avLst/>
          </a:prstGeom>
        </p:spPr>
        <p:txBody>
          <a:bodyPr vert="horz" lIns="91440" tIns="45720" rIns="91440" bIns="45720" rtlCol="0" anchor="ctr"/>
          <a:lstStyle>
            <a:defPPr>
              <a:defRPr lang="en-US"/>
            </a:defPPr>
            <a:lvl1pPr marL="0" algn="r" defTabSz="914400" rtl="0" eaLnBrk="1" latinLnBrk="0" hangingPunct="1">
              <a:defRPr sz="2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solidFill>
                  <a:schemeClr val="tx1"/>
                </a:solidFill>
              </a:rPr>
              <a:t>Alberto Machado</a:t>
            </a:r>
            <a:endParaRPr lang="en-US" dirty="0">
              <a:solidFill>
                <a:schemeClr val="tx1"/>
              </a:solidFill>
            </a:endParaRPr>
          </a:p>
        </p:txBody>
      </p:sp>
      <p:sp>
        <p:nvSpPr>
          <p:cNvPr id="11" name="Slide Number Placeholder 2"/>
          <p:cNvSpPr txBox="1">
            <a:spLocks/>
          </p:cNvSpPr>
          <p:nvPr/>
        </p:nvSpPr>
        <p:spPr>
          <a:xfrm>
            <a:off x="9338441" y="638078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2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solidFill>
                  <a:schemeClr val="tx1"/>
                </a:solidFill>
              </a:rPr>
              <a:t>20</a:t>
            </a:r>
            <a:endParaRPr lang="en-US" dirty="0">
              <a:solidFill>
                <a:schemeClr val="tx1"/>
              </a:solidFill>
            </a:endParaRPr>
          </a:p>
        </p:txBody>
      </p:sp>
    </p:spTree>
    <p:extLst>
      <p:ext uri="{BB962C8B-B14F-4D97-AF65-F5344CB8AC3E}">
        <p14:creationId xmlns:p14="http://schemas.microsoft.com/office/powerpoint/2010/main" val="4077369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30026" fill="hold"/>
                                        <p:tgtEl>
                                          <p:spTgt spid="5"/>
                                        </p:tgtEl>
                                      </p:cBhvr>
                                    </p:cmd>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500"/>
                                        <p:tgtEl>
                                          <p:spTgt spid="20"/>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cTn>
                              </p:par>
                              <p:par>
                                <p:cTn id="25" presetID="10"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fade">
                                      <p:cBhvr>
                                        <p:cTn id="3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6" repeatCount="indefinite" fill="hold" display="0">
                  <p:stCondLst>
                    <p:cond delay="indefinite"/>
                  </p:stCondLst>
                </p:cTn>
                <p:tgtEl>
                  <p:spTgt spid="5"/>
                </p:tgtEl>
              </p:cMediaNode>
            </p:video>
          </p:childTnLst>
        </p:cTn>
      </p:par>
    </p:tnLst>
    <p:bldLst>
      <p:bldP spid="20" grpId="0"/>
      <p:bldP spid="21" grpId="0"/>
      <p:bldP spid="2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59" name="Shape 59"/>
          <p:cNvSpPr txBox="1">
            <a:spLocks noGrp="1"/>
          </p:cNvSpPr>
          <p:nvPr>
            <p:ph type="body" idx="1"/>
          </p:nvPr>
        </p:nvSpPr>
        <p:spPr>
          <a:xfrm>
            <a:off x="0" y="1959318"/>
            <a:ext cx="7650051" cy="3052881"/>
          </a:xfrm>
          <a:prstGeom prst="rect">
            <a:avLst/>
          </a:prstGeom>
        </p:spPr>
        <p:txBody>
          <a:bodyPr vert="horz" lIns="121900" tIns="121900" rIns="121900" bIns="121900" rtlCol="0" anchor="ctr" anchorCtr="0">
            <a:noAutofit/>
          </a:bodyPr>
          <a:lstStyle/>
          <a:p>
            <a:pPr marL="609585" indent="-304792">
              <a:lnSpc>
                <a:spcPct val="100000"/>
              </a:lnSpc>
              <a:buChar char="●"/>
            </a:pPr>
            <a:endParaRPr lang="en" sz="2000" dirty="0" smtClean="0"/>
          </a:p>
          <a:p>
            <a:pPr marL="609585" indent="-304792">
              <a:lnSpc>
                <a:spcPct val="100000"/>
              </a:lnSpc>
              <a:buChar char="●"/>
            </a:pPr>
            <a:r>
              <a:rPr lang="en" dirty="0" smtClean="0"/>
              <a:t>Awaiting wheelbarrow and winch from Lowe’s</a:t>
            </a:r>
          </a:p>
          <a:p>
            <a:pPr marL="1066785" lvl="1" indent="-304792">
              <a:lnSpc>
                <a:spcPct val="100000"/>
              </a:lnSpc>
              <a:buChar char="●"/>
            </a:pPr>
            <a:r>
              <a:rPr lang="en" sz="2800" dirty="0" smtClean="0"/>
              <a:t>Ordered 2/8</a:t>
            </a:r>
          </a:p>
          <a:p>
            <a:pPr marL="1066785" lvl="1" indent="-304792">
              <a:lnSpc>
                <a:spcPct val="100000"/>
              </a:lnSpc>
              <a:buChar char="●"/>
            </a:pPr>
            <a:r>
              <a:rPr lang="en" sz="2800" dirty="0" smtClean="0"/>
              <a:t>Should be in next week</a:t>
            </a:r>
          </a:p>
          <a:p>
            <a:pPr marL="609585" indent="-304792">
              <a:lnSpc>
                <a:spcPct val="100000"/>
              </a:lnSpc>
              <a:buChar char="●"/>
            </a:pPr>
            <a:r>
              <a:rPr lang="en" dirty="0" smtClean="0"/>
              <a:t>Waterjet aluminum sheet</a:t>
            </a:r>
          </a:p>
          <a:p>
            <a:pPr marL="1066785" lvl="1" indent="-304792">
              <a:lnSpc>
                <a:spcPct val="100000"/>
              </a:lnSpc>
              <a:buFont typeface="Arial" panose="020B0604020202020204" pitchFamily="34" charset="0"/>
              <a:buChar char="●"/>
            </a:pPr>
            <a:r>
              <a:rPr lang="en" sz="2800" dirty="0"/>
              <a:t>Completed: </a:t>
            </a:r>
            <a:r>
              <a:rPr lang="en" sz="2800" dirty="0" smtClean="0"/>
              <a:t>2/24</a:t>
            </a:r>
            <a:endParaRPr lang="en" sz="2800" dirty="0"/>
          </a:p>
          <a:p>
            <a:pPr marL="1066785" lvl="1" indent="-304792">
              <a:lnSpc>
                <a:spcPct val="100000"/>
              </a:lnSpc>
              <a:buChar char="●"/>
            </a:pPr>
            <a:r>
              <a:rPr lang="en" sz="2800" dirty="0" smtClean="0"/>
              <a:t>Attach base plate to bottom pole</a:t>
            </a:r>
          </a:p>
          <a:p>
            <a:pPr marL="609585" indent="-304792">
              <a:lnSpc>
                <a:spcPct val="100000"/>
              </a:lnSpc>
              <a:buChar char="●"/>
            </a:pPr>
            <a:r>
              <a:rPr lang="en" dirty="0" smtClean="0"/>
              <a:t>Assemble </a:t>
            </a:r>
            <a:r>
              <a:rPr lang="en" dirty="0"/>
              <a:t>p</a:t>
            </a:r>
            <a:r>
              <a:rPr lang="en" dirty="0" smtClean="0"/>
              <a:t>ole</a:t>
            </a:r>
          </a:p>
          <a:p>
            <a:pPr marL="609585" indent="-304792">
              <a:lnSpc>
                <a:spcPct val="100000"/>
              </a:lnSpc>
              <a:buChar char="●"/>
            </a:pPr>
            <a:r>
              <a:rPr lang="en" dirty="0" smtClean="0"/>
              <a:t>Attach battery and winch </a:t>
            </a:r>
          </a:p>
          <a:p>
            <a:pPr marL="609585" indent="-304792">
              <a:lnSpc>
                <a:spcPct val="100000"/>
              </a:lnSpc>
              <a:buChar char="●"/>
            </a:pPr>
            <a:r>
              <a:rPr lang="en" dirty="0" smtClean="0"/>
              <a:t>Test system</a:t>
            </a:r>
            <a:endParaRPr lang="en" dirty="0"/>
          </a:p>
        </p:txBody>
      </p:sp>
      <p:pic>
        <p:nvPicPr>
          <p:cNvPr id="61" name="Shape 61"/>
          <p:cNvPicPr preferRelativeResize="0"/>
          <p:nvPr/>
        </p:nvPicPr>
        <p:blipFill>
          <a:blip r:embed="rId3">
            <a:alphaModFix/>
          </a:blip>
          <a:stretch>
            <a:fillRect/>
          </a:stretch>
        </p:blipFill>
        <p:spPr>
          <a:xfrm rot="5400000" flipH="1">
            <a:off x="6774152" y="1429690"/>
            <a:ext cx="2936876" cy="5950262"/>
          </a:xfrm>
          <a:prstGeom prst="rect">
            <a:avLst/>
          </a:prstGeom>
          <a:noFill/>
          <a:ln>
            <a:noFill/>
          </a:ln>
        </p:spPr>
      </p:pic>
      <p:sp>
        <p:nvSpPr>
          <p:cNvPr id="8" name="Title 1"/>
          <p:cNvSpPr txBox="1">
            <a:spLocks noGrp="1"/>
          </p:cNvSpPr>
          <p:nvPr>
            <p:ph type="title"/>
          </p:nvPr>
        </p:nvSpPr>
        <p:spPr>
          <a:xfrm>
            <a:off x="838200" y="365125"/>
            <a:ext cx="10515600" cy="1325563"/>
          </a:xfrm>
          <a:prstGeom prst="rect">
            <a:avLst/>
          </a:prstGeom>
          <a:solidFill>
            <a:schemeClr val="accent5">
              <a:lumMod val="75000"/>
              <a:alpha val="7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200" dirty="0" smtClean="0">
                <a:solidFill>
                  <a:schemeClr val="bg1"/>
                </a:solidFill>
                <a:latin typeface="+mn-lt"/>
              </a:rPr>
              <a:t>Next Steps - Base</a:t>
            </a:r>
            <a:endParaRPr lang="en-US" sz="4200" dirty="0">
              <a:solidFill>
                <a:schemeClr val="bg1"/>
              </a:solidFill>
              <a:latin typeface="+mn-lt"/>
            </a:endParaRPr>
          </a:p>
        </p:txBody>
      </p:sp>
      <p:cxnSp>
        <p:nvCxnSpPr>
          <p:cNvPr id="3" name="Straight Arrow Connector 2"/>
          <p:cNvCxnSpPr/>
          <p:nvPr/>
        </p:nvCxnSpPr>
        <p:spPr>
          <a:xfrm flipV="1">
            <a:off x="3631842" y="5593197"/>
            <a:ext cx="1635617" cy="52071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1527143" y="5857649"/>
            <a:ext cx="2246102" cy="523220"/>
          </a:xfrm>
          <a:prstGeom prst="rect">
            <a:avLst/>
          </a:prstGeom>
          <a:noFill/>
        </p:spPr>
        <p:txBody>
          <a:bodyPr wrap="square" rtlCol="0">
            <a:spAutoFit/>
          </a:bodyPr>
          <a:lstStyle/>
          <a:p>
            <a:r>
              <a:rPr lang="en-US" sz="2800" dirty="0" smtClean="0"/>
              <a:t>Wheelbarrow</a:t>
            </a:r>
            <a:endParaRPr lang="en-US" sz="2800" dirty="0"/>
          </a:p>
        </p:txBody>
      </p:sp>
      <p:cxnSp>
        <p:nvCxnSpPr>
          <p:cNvPr id="9" name="Straight Arrow Connector 8"/>
          <p:cNvCxnSpPr/>
          <p:nvPr/>
        </p:nvCxnSpPr>
        <p:spPr>
          <a:xfrm flipH="1">
            <a:off x="7559899" y="2695733"/>
            <a:ext cx="682693" cy="91035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7881926" y="2270417"/>
            <a:ext cx="1422330" cy="523220"/>
          </a:xfrm>
          <a:prstGeom prst="rect">
            <a:avLst/>
          </a:prstGeom>
          <a:noFill/>
        </p:spPr>
        <p:txBody>
          <a:bodyPr wrap="square" rtlCol="0">
            <a:spAutoFit/>
          </a:bodyPr>
          <a:lstStyle/>
          <a:p>
            <a:r>
              <a:rPr lang="en-US" sz="2800" dirty="0" smtClean="0"/>
              <a:t>Winch</a:t>
            </a:r>
            <a:endParaRPr lang="en-US" sz="2800" dirty="0"/>
          </a:p>
        </p:txBody>
      </p:sp>
      <p:cxnSp>
        <p:nvCxnSpPr>
          <p:cNvPr id="16" name="Straight Arrow Connector 15"/>
          <p:cNvCxnSpPr/>
          <p:nvPr/>
        </p:nvCxnSpPr>
        <p:spPr>
          <a:xfrm flipH="1">
            <a:off x="8242592" y="2695733"/>
            <a:ext cx="1596867" cy="158005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9465971" y="2206076"/>
            <a:ext cx="1987595" cy="523220"/>
          </a:xfrm>
          <a:prstGeom prst="rect">
            <a:avLst/>
          </a:prstGeom>
          <a:noFill/>
        </p:spPr>
        <p:txBody>
          <a:bodyPr wrap="square" rtlCol="0">
            <a:spAutoFit/>
          </a:bodyPr>
          <a:lstStyle/>
          <a:p>
            <a:r>
              <a:rPr lang="en-US" sz="2800" dirty="0" smtClean="0"/>
              <a:t>Base Plate</a:t>
            </a:r>
            <a:endParaRPr lang="en-US" sz="2800" dirty="0"/>
          </a:p>
        </p:txBody>
      </p:sp>
      <p:cxnSp>
        <p:nvCxnSpPr>
          <p:cNvPr id="19" name="Straight Arrow Connector 18"/>
          <p:cNvCxnSpPr/>
          <p:nvPr/>
        </p:nvCxnSpPr>
        <p:spPr>
          <a:xfrm flipH="1" flipV="1">
            <a:off x="7199290" y="5215944"/>
            <a:ext cx="1429555" cy="65731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8628845" y="5853553"/>
            <a:ext cx="1712359" cy="523220"/>
          </a:xfrm>
          <a:prstGeom prst="rect">
            <a:avLst/>
          </a:prstGeom>
          <a:noFill/>
        </p:spPr>
        <p:txBody>
          <a:bodyPr wrap="square" rtlCol="0">
            <a:spAutoFit/>
          </a:bodyPr>
          <a:lstStyle/>
          <a:p>
            <a:r>
              <a:rPr lang="en-US" sz="2800" dirty="0" smtClean="0"/>
              <a:t>Battery</a:t>
            </a:r>
            <a:endParaRPr lang="en-US" sz="2800" dirty="0"/>
          </a:p>
        </p:txBody>
      </p:sp>
      <p:sp>
        <p:nvSpPr>
          <p:cNvPr id="14" name="Slide Number Placeholder 2"/>
          <p:cNvSpPr txBox="1">
            <a:spLocks/>
          </p:cNvSpPr>
          <p:nvPr/>
        </p:nvSpPr>
        <p:spPr>
          <a:xfrm>
            <a:off x="9448800" y="6463102"/>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2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solidFill>
                  <a:schemeClr val="tx1"/>
                </a:solidFill>
              </a:rPr>
              <a:t>21</a:t>
            </a:r>
            <a:endParaRPr lang="en-US" dirty="0">
              <a:solidFill>
                <a:schemeClr val="tx1"/>
              </a:solidFill>
            </a:endParaRPr>
          </a:p>
        </p:txBody>
      </p:sp>
      <p:sp>
        <p:nvSpPr>
          <p:cNvPr id="15" name="Slide Number Placeholder 5"/>
          <p:cNvSpPr txBox="1">
            <a:spLocks/>
          </p:cNvSpPr>
          <p:nvPr/>
        </p:nvSpPr>
        <p:spPr>
          <a:xfrm>
            <a:off x="-1198445" y="6463102"/>
            <a:ext cx="2912043" cy="316247"/>
          </a:xfrm>
          <a:prstGeom prst="rect">
            <a:avLst/>
          </a:prstGeom>
        </p:spPr>
        <p:txBody>
          <a:bodyPr vert="horz" lIns="91440" tIns="45720" rIns="91440" bIns="45720" rtlCol="0" anchor="ctr"/>
          <a:lstStyle>
            <a:defPPr>
              <a:defRPr lang="en-US"/>
            </a:defPPr>
            <a:lvl1pPr marL="0" algn="r" defTabSz="914400" rtl="0" eaLnBrk="1" latinLnBrk="0" hangingPunct="1">
              <a:defRPr sz="2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solidFill>
                  <a:schemeClr val="tx1"/>
                </a:solidFill>
              </a:rPr>
              <a:t>Derek Morin</a:t>
            </a:r>
            <a:endParaRPr lang="en-US" dirty="0">
              <a:solidFill>
                <a:schemeClr val="tx1"/>
              </a:solidFill>
            </a:endParaRPr>
          </a:p>
        </p:txBody>
      </p:sp>
    </p:spTree>
    <p:extLst>
      <p:ext uri="{BB962C8B-B14F-4D97-AF65-F5344CB8AC3E}">
        <p14:creationId xmlns:p14="http://schemas.microsoft.com/office/powerpoint/2010/main" val="2242492298"/>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9">
                                            <p:txEl>
                                              <p:pRg st="1" end="1"/>
                                            </p:txEl>
                                          </p:spTgt>
                                        </p:tgtEl>
                                        <p:attrNameLst>
                                          <p:attrName>style.visibility</p:attrName>
                                        </p:attrNameLst>
                                      </p:cBhvr>
                                      <p:to>
                                        <p:strVal val="visible"/>
                                      </p:to>
                                    </p:set>
                                    <p:animEffect transition="in" filter="fade">
                                      <p:cBhvr>
                                        <p:cTn id="7" dur="500"/>
                                        <p:tgtEl>
                                          <p:spTgt spid="5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1"/>
                                        </p:tgtEl>
                                        <p:attrNameLst>
                                          <p:attrName>style.visibility</p:attrName>
                                        </p:attrNameLst>
                                      </p:cBhvr>
                                      <p:to>
                                        <p:strVal val="visible"/>
                                      </p:to>
                                    </p:set>
                                    <p:animEffect transition="in" filter="fade">
                                      <p:cBhvr>
                                        <p:cTn id="12" dur="500"/>
                                        <p:tgtEl>
                                          <p:spTgt spid="6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par>
                                <p:cTn id="24" presetID="10" presetClass="entr" presetSubtype="0"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59">
                                            <p:txEl>
                                              <p:pRg st="2" end="2"/>
                                            </p:txEl>
                                          </p:spTgt>
                                        </p:tgtEl>
                                        <p:attrNameLst>
                                          <p:attrName>style.visibility</p:attrName>
                                        </p:attrNameLst>
                                      </p:cBhvr>
                                      <p:to>
                                        <p:strVal val="visible"/>
                                      </p:to>
                                    </p:set>
                                    <p:animEffect transition="in" filter="fade">
                                      <p:cBhvr>
                                        <p:cTn id="31" dur="500"/>
                                        <p:tgtEl>
                                          <p:spTgt spid="59">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59">
                                            <p:txEl>
                                              <p:pRg st="3" end="3"/>
                                            </p:txEl>
                                          </p:spTgt>
                                        </p:tgtEl>
                                        <p:attrNameLst>
                                          <p:attrName>style.visibility</p:attrName>
                                        </p:attrNameLst>
                                      </p:cBhvr>
                                      <p:to>
                                        <p:strVal val="visible"/>
                                      </p:to>
                                    </p:set>
                                    <p:animEffect transition="in" filter="fade">
                                      <p:cBhvr>
                                        <p:cTn id="36" dur="500"/>
                                        <p:tgtEl>
                                          <p:spTgt spid="59">
                                            <p:txEl>
                                              <p:pRg st="3" end="3"/>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59">
                                            <p:txEl>
                                              <p:pRg st="4" end="4"/>
                                            </p:txEl>
                                          </p:spTgt>
                                        </p:tgtEl>
                                        <p:attrNameLst>
                                          <p:attrName>style.visibility</p:attrName>
                                        </p:attrNameLst>
                                      </p:cBhvr>
                                      <p:to>
                                        <p:strVal val="visible"/>
                                      </p:to>
                                    </p:set>
                                    <p:animEffect transition="in" filter="fade">
                                      <p:cBhvr>
                                        <p:cTn id="41" dur="500"/>
                                        <p:tgtEl>
                                          <p:spTgt spid="59">
                                            <p:txEl>
                                              <p:pRg st="4" end="4"/>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59">
                                            <p:txEl>
                                              <p:pRg st="5" end="5"/>
                                            </p:txEl>
                                          </p:spTgt>
                                        </p:tgtEl>
                                        <p:attrNameLst>
                                          <p:attrName>style.visibility</p:attrName>
                                        </p:attrNameLst>
                                      </p:cBhvr>
                                      <p:to>
                                        <p:strVal val="visible"/>
                                      </p:to>
                                    </p:set>
                                    <p:animEffect transition="in" filter="fade">
                                      <p:cBhvr>
                                        <p:cTn id="46" dur="500"/>
                                        <p:tgtEl>
                                          <p:spTgt spid="59">
                                            <p:txEl>
                                              <p:pRg st="5" end="5"/>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59">
                                            <p:txEl>
                                              <p:pRg st="6" end="6"/>
                                            </p:txEl>
                                          </p:spTgt>
                                        </p:tgtEl>
                                        <p:attrNameLst>
                                          <p:attrName>style.visibility</p:attrName>
                                        </p:attrNameLst>
                                      </p:cBhvr>
                                      <p:to>
                                        <p:strVal val="visible"/>
                                      </p:to>
                                    </p:set>
                                    <p:animEffect transition="in" filter="fade">
                                      <p:cBhvr>
                                        <p:cTn id="51" dur="500"/>
                                        <p:tgtEl>
                                          <p:spTgt spid="59">
                                            <p:txEl>
                                              <p:pRg st="6" end="6"/>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fade">
                                      <p:cBhvr>
                                        <p:cTn id="56" dur="500"/>
                                        <p:tgtEl>
                                          <p:spTgt spid="16"/>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17"/>
                                        </p:tgtEl>
                                        <p:attrNameLst>
                                          <p:attrName>style.visibility</p:attrName>
                                        </p:attrNameLst>
                                      </p:cBhvr>
                                      <p:to>
                                        <p:strVal val="visible"/>
                                      </p:to>
                                    </p:set>
                                    <p:animEffect transition="in" filter="fade">
                                      <p:cBhvr>
                                        <p:cTn id="59" dur="500"/>
                                        <p:tgtEl>
                                          <p:spTgt spid="17"/>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59">
                                            <p:txEl>
                                              <p:pRg st="7" end="7"/>
                                            </p:txEl>
                                          </p:spTgt>
                                        </p:tgtEl>
                                        <p:attrNameLst>
                                          <p:attrName>style.visibility</p:attrName>
                                        </p:attrNameLst>
                                      </p:cBhvr>
                                      <p:to>
                                        <p:strVal val="visible"/>
                                      </p:to>
                                    </p:set>
                                    <p:animEffect transition="in" filter="fade">
                                      <p:cBhvr>
                                        <p:cTn id="64" dur="500"/>
                                        <p:tgtEl>
                                          <p:spTgt spid="59">
                                            <p:txEl>
                                              <p:pRg st="7" end="7"/>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nodeType="clickEffect">
                                  <p:stCondLst>
                                    <p:cond delay="0"/>
                                  </p:stCondLst>
                                  <p:childTnLst>
                                    <p:set>
                                      <p:cBhvr>
                                        <p:cTn id="68" dur="1" fill="hold">
                                          <p:stCondLst>
                                            <p:cond delay="0"/>
                                          </p:stCondLst>
                                        </p:cTn>
                                        <p:tgtEl>
                                          <p:spTgt spid="59">
                                            <p:txEl>
                                              <p:pRg st="8" end="8"/>
                                            </p:txEl>
                                          </p:spTgt>
                                        </p:tgtEl>
                                        <p:attrNameLst>
                                          <p:attrName>style.visibility</p:attrName>
                                        </p:attrNameLst>
                                      </p:cBhvr>
                                      <p:to>
                                        <p:strVal val="visible"/>
                                      </p:to>
                                    </p:set>
                                    <p:animEffect transition="in" filter="fade">
                                      <p:cBhvr>
                                        <p:cTn id="69" dur="500"/>
                                        <p:tgtEl>
                                          <p:spTgt spid="59">
                                            <p:txEl>
                                              <p:pRg st="8" end="8"/>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nodeType="clickEffect">
                                  <p:stCondLst>
                                    <p:cond delay="0"/>
                                  </p:stCondLst>
                                  <p:childTnLst>
                                    <p:set>
                                      <p:cBhvr>
                                        <p:cTn id="73" dur="1" fill="hold">
                                          <p:stCondLst>
                                            <p:cond delay="0"/>
                                          </p:stCondLst>
                                        </p:cTn>
                                        <p:tgtEl>
                                          <p:spTgt spid="19"/>
                                        </p:tgtEl>
                                        <p:attrNameLst>
                                          <p:attrName>style.visibility</p:attrName>
                                        </p:attrNameLst>
                                      </p:cBhvr>
                                      <p:to>
                                        <p:strVal val="visible"/>
                                      </p:to>
                                    </p:set>
                                    <p:animEffect transition="in" filter="fade">
                                      <p:cBhvr>
                                        <p:cTn id="74" dur="500"/>
                                        <p:tgtEl>
                                          <p:spTgt spid="19"/>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20"/>
                                        </p:tgtEl>
                                        <p:attrNameLst>
                                          <p:attrName>style.visibility</p:attrName>
                                        </p:attrNameLst>
                                      </p:cBhvr>
                                      <p:to>
                                        <p:strVal val="visible"/>
                                      </p:to>
                                    </p:set>
                                    <p:animEffect transition="in" filter="fade">
                                      <p:cBhvr>
                                        <p:cTn id="77" dur="500"/>
                                        <p:tgtEl>
                                          <p:spTgt spid="20"/>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59">
                                            <p:txEl>
                                              <p:pRg st="9" end="9"/>
                                            </p:txEl>
                                          </p:spTgt>
                                        </p:tgtEl>
                                        <p:attrNameLst>
                                          <p:attrName>style.visibility</p:attrName>
                                        </p:attrNameLst>
                                      </p:cBhvr>
                                      <p:to>
                                        <p:strVal val="visible"/>
                                      </p:to>
                                    </p:set>
                                    <p:animEffect transition="in" filter="fade">
                                      <p:cBhvr>
                                        <p:cTn id="82" dur="500"/>
                                        <p:tgtEl>
                                          <p:spTgt spid="59">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3" grpId="0"/>
      <p:bldP spid="17" grpId="0"/>
      <p:bldP spid="2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http://www.houndslakecc.com/ordereze/Files/shutterstock_1652004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617220"/>
            <a:ext cx="12207241" cy="8138160"/>
          </a:xfrm>
          <a:prstGeom prst="rect">
            <a:avLst/>
          </a:prstGeom>
          <a:noFill/>
          <a:extLst>
            <a:ext uri="{909E8E84-426E-40DD-AFC4-6F175D3DCCD1}">
              <a14:hiddenFill xmlns:a14="http://schemas.microsoft.com/office/drawing/2010/main">
                <a:solidFill>
                  <a:srgbClr val="FFFFFF"/>
                </a:solidFill>
              </a14:hiddenFill>
            </a:ext>
          </a:extLst>
        </p:spPr>
      </p:pic>
      <p:sp>
        <p:nvSpPr>
          <p:cNvPr id="10" name="Slide Number Placeholder 3"/>
          <p:cNvSpPr txBox="1">
            <a:spLocks/>
          </p:cNvSpPr>
          <p:nvPr/>
        </p:nvSpPr>
        <p:spPr>
          <a:xfrm>
            <a:off x="9448800" y="649287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2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3</a:t>
            </a:r>
          </a:p>
        </p:txBody>
      </p:sp>
      <p:sp>
        <p:nvSpPr>
          <p:cNvPr id="11" name="Slide Number Placeholder 5"/>
          <p:cNvSpPr txBox="1">
            <a:spLocks/>
          </p:cNvSpPr>
          <p:nvPr/>
        </p:nvSpPr>
        <p:spPr>
          <a:xfrm>
            <a:off x="-423735" y="6421437"/>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2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t>Maria </a:t>
            </a:r>
            <a:r>
              <a:rPr lang="en-US" dirty="0" err="1" smtClean="0"/>
              <a:t>Vetencourt</a:t>
            </a:r>
            <a:endParaRPr lang="en-US" dirty="0"/>
          </a:p>
        </p:txBody>
      </p:sp>
      <p:sp>
        <p:nvSpPr>
          <p:cNvPr id="2" name="Title 1"/>
          <p:cNvSpPr>
            <a:spLocks noGrp="1"/>
          </p:cNvSpPr>
          <p:nvPr>
            <p:ph type="title"/>
          </p:nvPr>
        </p:nvSpPr>
        <p:spPr>
          <a:solidFill>
            <a:schemeClr val="tx1">
              <a:alpha val="40000"/>
            </a:schemeClr>
          </a:solidFill>
        </p:spPr>
        <p:txBody>
          <a:bodyPr/>
          <a:lstStyle/>
          <a:p>
            <a:pPr algn="ctr"/>
            <a:r>
              <a:rPr lang="en-US" dirty="0" smtClean="0">
                <a:solidFill>
                  <a:schemeClr val="bg1"/>
                </a:solidFill>
                <a:latin typeface="+mn-lt"/>
              </a:rPr>
              <a:t>Stakeholders</a:t>
            </a:r>
            <a:endParaRPr lang="en-US" dirty="0">
              <a:solidFill>
                <a:schemeClr val="bg1"/>
              </a:solidFill>
              <a:latin typeface="+mn-lt"/>
            </a:endParaRPr>
          </a:p>
        </p:txBody>
      </p:sp>
      <p:sp>
        <p:nvSpPr>
          <p:cNvPr id="3" name="Slide Number Placeholder 2"/>
          <p:cNvSpPr>
            <a:spLocks noGrp="1"/>
          </p:cNvSpPr>
          <p:nvPr>
            <p:ph type="sldNum" sz="quarter" idx="12"/>
          </p:nvPr>
        </p:nvSpPr>
        <p:spPr>
          <a:xfrm>
            <a:off x="9448800" y="7252068"/>
            <a:ext cx="2743200" cy="365125"/>
          </a:xfrm>
        </p:spPr>
        <p:txBody>
          <a:bodyPr/>
          <a:lstStyle/>
          <a:p>
            <a:fld id="{8BE4D663-9EEF-4DAA-A847-67F8BC508AFF}" type="slidenum">
              <a:rPr lang="en-US" sz="2400" smtClean="0">
                <a:solidFill>
                  <a:schemeClr val="bg1"/>
                </a:solidFill>
              </a:rPr>
              <a:t>3</a:t>
            </a:fld>
            <a:endParaRPr lang="en-US" sz="2400" dirty="0">
              <a:solidFill>
                <a:schemeClr val="bg1"/>
              </a:solidFill>
            </a:endParaRPr>
          </a:p>
        </p:txBody>
      </p:sp>
      <p:sp>
        <p:nvSpPr>
          <p:cNvPr id="7" name="Slide Number Placeholder 3"/>
          <p:cNvSpPr txBox="1">
            <a:spLocks/>
          </p:cNvSpPr>
          <p:nvPr/>
        </p:nvSpPr>
        <p:spPr>
          <a:xfrm>
            <a:off x="9448800" y="649287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2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3</a:t>
            </a:r>
          </a:p>
        </p:txBody>
      </p:sp>
      <p:graphicFrame>
        <p:nvGraphicFramePr>
          <p:cNvPr id="4" name="Content Placeholder 3"/>
          <p:cNvGraphicFramePr>
            <a:graphicFrameLocks noGrp="1"/>
          </p:cNvGraphicFramePr>
          <p:nvPr>
            <p:ph idx="1"/>
            <p:extLst/>
          </p:nvPr>
        </p:nvGraphicFramePr>
        <p:xfrm>
          <a:off x="853440" y="1827941"/>
          <a:ext cx="10515600" cy="4887819"/>
        </p:xfrm>
        <a:graphic>
          <a:graphicData uri="http://schemas.openxmlformats.org/drawingml/2006/table">
            <a:tbl>
              <a:tblPr firstRow="1" bandRow="1">
                <a:tableStyleId>{5C22544A-7EE6-4342-B048-85BDC9FD1C3A}</a:tableStyleId>
              </a:tblPr>
              <a:tblGrid>
                <a:gridCol w="10515600"/>
              </a:tblGrid>
              <a:tr h="543091">
                <a:tc>
                  <a:txBody>
                    <a:bodyPr/>
                    <a:lstStyle/>
                    <a:p>
                      <a:pPr algn="ctr"/>
                      <a:r>
                        <a:rPr lang="en-US" sz="3000" dirty="0" smtClean="0"/>
                        <a:t>Dr. Okenwa Okoli</a:t>
                      </a:r>
                      <a:endParaRPr lang="en-US" sz="3000" dirty="0"/>
                    </a:p>
                  </a:txBody>
                  <a:tcPr marL="84947" marR="84947" marT="42473" marB="42473"/>
                </a:tc>
              </a:tr>
              <a:tr h="543091">
                <a:tc>
                  <a:txBody>
                    <a:bodyPr/>
                    <a:lstStyle/>
                    <a:p>
                      <a:pPr algn="ctr"/>
                      <a:endParaRPr lang="en-US" sz="3000" dirty="0"/>
                    </a:p>
                  </a:txBody>
                  <a:tcPr marL="84947" marR="84947" marT="42473" marB="42473"/>
                </a:tc>
              </a:tr>
              <a:tr h="543091">
                <a:tc>
                  <a:txBody>
                    <a:bodyPr/>
                    <a:lstStyle/>
                    <a:p>
                      <a:pPr algn="ctr"/>
                      <a:endParaRPr lang="en-US" sz="3000" dirty="0"/>
                    </a:p>
                  </a:txBody>
                  <a:tcPr marL="84947" marR="84947" marT="42473" marB="42473"/>
                </a:tc>
              </a:tr>
              <a:tr h="543091">
                <a:tc>
                  <a:txBody>
                    <a:bodyPr/>
                    <a:lstStyle/>
                    <a:p>
                      <a:pPr algn="ctr"/>
                      <a:endParaRPr lang="en-US" sz="3000" dirty="0"/>
                    </a:p>
                  </a:txBody>
                  <a:tcPr marL="84947" marR="84947" marT="42473" marB="42473"/>
                </a:tc>
              </a:tr>
              <a:tr h="543091">
                <a:tc>
                  <a:txBody>
                    <a:bodyPr/>
                    <a:lstStyle/>
                    <a:p>
                      <a:pPr algn="ctr"/>
                      <a:endParaRPr lang="en-US" sz="3000" dirty="0"/>
                    </a:p>
                  </a:txBody>
                  <a:tcPr marL="84947" marR="84947" marT="42473" marB="42473"/>
                </a:tc>
              </a:tr>
              <a:tr h="543091">
                <a:tc>
                  <a:txBody>
                    <a:bodyPr/>
                    <a:lstStyle/>
                    <a:p>
                      <a:pPr algn="ctr"/>
                      <a:endParaRPr lang="en-US" sz="3000" dirty="0"/>
                    </a:p>
                  </a:txBody>
                  <a:tcPr marL="84947" marR="84947" marT="42473" marB="42473"/>
                </a:tc>
              </a:tr>
              <a:tr h="543091">
                <a:tc>
                  <a:txBody>
                    <a:bodyPr/>
                    <a:lstStyle/>
                    <a:p>
                      <a:pPr algn="ctr"/>
                      <a:endParaRPr lang="en-US" sz="3000" dirty="0"/>
                    </a:p>
                  </a:txBody>
                  <a:tcPr marL="84947" marR="84947" marT="42473" marB="42473"/>
                </a:tc>
              </a:tr>
              <a:tr h="543091">
                <a:tc>
                  <a:txBody>
                    <a:bodyPr/>
                    <a:lstStyle/>
                    <a:p>
                      <a:pPr algn="ctr"/>
                      <a:endParaRPr lang="en-US" sz="3000" dirty="0"/>
                    </a:p>
                  </a:txBody>
                  <a:tcPr marL="84947" marR="84947" marT="42473" marB="42473"/>
                </a:tc>
              </a:tr>
              <a:tr h="543091">
                <a:tc>
                  <a:txBody>
                    <a:bodyPr/>
                    <a:lstStyle/>
                    <a:p>
                      <a:pPr algn="ctr"/>
                      <a:endParaRPr lang="en-US" sz="3000" dirty="0"/>
                    </a:p>
                  </a:txBody>
                  <a:tcPr marL="84947" marR="84947" marT="42473" marB="42473"/>
                </a:tc>
              </a:tr>
            </a:tbl>
          </a:graphicData>
        </a:graphic>
      </p:graphicFrame>
    </p:spTree>
    <p:extLst>
      <p:ext uri="{BB962C8B-B14F-4D97-AF65-F5344CB8AC3E}">
        <p14:creationId xmlns:p14="http://schemas.microsoft.com/office/powerpoint/2010/main" val="3844516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Shape 66"/>
          <p:cNvSpPr txBox="1">
            <a:spLocks noGrp="1"/>
          </p:cNvSpPr>
          <p:nvPr>
            <p:ph type="body" idx="1"/>
          </p:nvPr>
        </p:nvSpPr>
        <p:spPr>
          <a:xfrm>
            <a:off x="6094821" y="1778508"/>
            <a:ext cx="4504491" cy="4454867"/>
          </a:xfrm>
          <a:prstGeom prst="rect">
            <a:avLst/>
          </a:prstGeom>
        </p:spPr>
        <p:txBody>
          <a:bodyPr vert="horz" lIns="121900" tIns="121900" rIns="121900" bIns="121900" rtlCol="0" anchor="t" anchorCtr="0">
            <a:noAutofit/>
          </a:bodyPr>
          <a:lstStyle/>
          <a:p>
            <a:pPr marL="609585" indent="-304792">
              <a:lnSpc>
                <a:spcPct val="100000"/>
              </a:lnSpc>
            </a:pPr>
            <a:r>
              <a:rPr lang="en" dirty="0" smtClean="0"/>
              <a:t>Attach cutter ring to pole</a:t>
            </a:r>
            <a:endParaRPr lang="en" dirty="0"/>
          </a:p>
          <a:p>
            <a:pPr marL="609585" indent="-304792">
              <a:lnSpc>
                <a:spcPct val="100000"/>
              </a:lnSpc>
            </a:pPr>
            <a:r>
              <a:rPr lang="en" dirty="0" smtClean="0"/>
              <a:t>Assemble complete cutting mechanism</a:t>
            </a:r>
          </a:p>
          <a:p>
            <a:pPr marL="1066785" lvl="1" indent="-304792">
              <a:lnSpc>
                <a:spcPct val="100000"/>
              </a:lnSpc>
            </a:pPr>
            <a:r>
              <a:rPr lang="en" sz="2800" dirty="0" smtClean="0"/>
              <a:t>Test for functionality</a:t>
            </a:r>
          </a:p>
          <a:p>
            <a:pPr marL="609585" indent="-304792">
              <a:lnSpc>
                <a:spcPct val="100000"/>
              </a:lnSpc>
            </a:pPr>
            <a:r>
              <a:rPr lang="en" dirty="0" smtClean="0"/>
              <a:t>Optimize </a:t>
            </a:r>
            <a:r>
              <a:rPr lang="en" dirty="0"/>
              <a:t>Rover Design</a:t>
            </a:r>
          </a:p>
          <a:p>
            <a:pPr marL="1219170" lvl="1" indent="-304792">
              <a:lnSpc>
                <a:spcPct val="100000"/>
              </a:lnSpc>
            </a:pPr>
            <a:r>
              <a:rPr lang="en" sz="2800" dirty="0"/>
              <a:t>Save Space</a:t>
            </a:r>
          </a:p>
          <a:p>
            <a:pPr marL="1219170" lvl="1" indent="-304792">
              <a:lnSpc>
                <a:spcPct val="100000"/>
              </a:lnSpc>
            </a:pPr>
            <a:r>
              <a:rPr lang="en" sz="2800" dirty="0"/>
              <a:t>More efficient pivoting</a:t>
            </a:r>
          </a:p>
          <a:p>
            <a:pPr marL="1219170" lvl="1" indent="-304792">
              <a:lnSpc>
                <a:spcPct val="100000"/>
              </a:lnSpc>
            </a:pPr>
            <a:r>
              <a:rPr lang="en" sz="2800" dirty="0"/>
              <a:t>Increase </a:t>
            </a:r>
            <a:r>
              <a:rPr lang="en" sz="2800" dirty="0" smtClean="0"/>
              <a:t>modularity</a:t>
            </a:r>
            <a:endParaRPr lang="en" sz="2800" dirty="0"/>
          </a:p>
        </p:txBody>
      </p:sp>
      <p:pic>
        <p:nvPicPr>
          <p:cNvPr id="68" name="Shape 68"/>
          <p:cNvPicPr preferRelativeResize="0"/>
          <p:nvPr/>
        </p:nvPicPr>
        <p:blipFill>
          <a:blip r:embed="rId3">
            <a:alphaModFix/>
          </a:blip>
          <a:stretch>
            <a:fillRect/>
          </a:stretch>
        </p:blipFill>
        <p:spPr>
          <a:xfrm>
            <a:off x="633436" y="2036325"/>
            <a:ext cx="4312051" cy="4081140"/>
          </a:xfrm>
          <a:prstGeom prst="rect">
            <a:avLst/>
          </a:prstGeom>
          <a:noFill/>
          <a:ln>
            <a:noFill/>
          </a:ln>
        </p:spPr>
      </p:pic>
      <p:sp>
        <p:nvSpPr>
          <p:cNvPr id="6" name="Title 1"/>
          <p:cNvSpPr txBox="1">
            <a:spLocks noGrp="1"/>
          </p:cNvSpPr>
          <p:nvPr>
            <p:ph type="title"/>
          </p:nvPr>
        </p:nvSpPr>
        <p:spPr>
          <a:xfrm>
            <a:off x="838200" y="365125"/>
            <a:ext cx="10515600" cy="1325563"/>
          </a:xfrm>
          <a:prstGeom prst="rect">
            <a:avLst/>
          </a:prstGeom>
          <a:solidFill>
            <a:schemeClr val="accent5">
              <a:lumMod val="75000"/>
              <a:alpha val="7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200" dirty="0" smtClean="0">
                <a:solidFill>
                  <a:schemeClr val="bg1"/>
                </a:solidFill>
                <a:latin typeface="+mn-lt"/>
              </a:rPr>
              <a:t>Next Steps – Cutting Mechanism</a:t>
            </a:r>
            <a:endParaRPr lang="en-US" sz="4200" dirty="0">
              <a:solidFill>
                <a:schemeClr val="bg1"/>
              </a:solidFill>
              <a:latin typeface="+mn-lt"/>
            </a:endParaRPr>
          </a:p>
        </p:txBody>
      </p:sp>
      <p:cxnSp>
        <p:nvCxnSpPr>
          <p:cNvPr id="4" name="Straight Arrow Connector 3"/>
          <p:cNvCxnSpPr/>
          <p:nvPr/>
        </p:nvCxnSpPr>
        <p:spPr>
          <a:xfrm flipH="1" flipV="1">
            <a:off x="4018209" y="4945487"/>
            <a:ext cx="927278" cy="72121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5074275" y="5666704"/>
            <a:ext cx="2863094" cy="954107"/>
          </a:xfrm>
          <a:prstGeom prst="rect">
            <a:avLst/>
          </a:prstGeom>
          <a:noFill/>
        </p:spPr>
        <p:txBody>
          <a:bodyPr wrap="square" rtlCol="0">
            <a:spAutoFit/>
          </a:bodyPr>
          <a:lstStyle/>
          <a:p>
            <a:r>
              <a:rPr lang="en-US" sz="2800" dirty="0" smtClean="0"/>
              <a:t>Aluminum Attachment </a:t>
            </a:r>
            <a:r>
              <a:rPr lang="en-US" sz="2800" dirty="0"/>
              <a:t>B</a:t>
            </a:r>
            <a:r>
              <a:rPr lang="en-US" sz="2800" dirty="0" smtClean="0"/>
              <a:t>lock</a:t>
            </a:r>
            <a:endParaRPr lang="en-US" sz="2800" dirty="0"/>
          </a:p>
        </p:txBody>
      </p:sp>
      <p:cxnSp>
        <p:nvCxnSpPr>
          <p:cNvPr id="9" name="Straight Arrow Connector 8"/>
          <p:cNvCxnSpPr/>
          <p:nvPr/>
        </p:nvCxnSpPr>
        <p:spPr>
          <a:xfrm>
            <a:off x="838200" y="3567448"/>
            <a:ext cx="784538" cy="109470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257577" y="2846231"/>
            <a:ext cx="1365161" cy="954107"/>
          </a:xfrm>
          <a:prstGeom prst="rect">
            <a:avLst/>
          </a:prstGeom>
          <a:noFill/>
        </p:spPr>
        <p:txBody>
          <a:bodyPr wrap="square" rtlCol="0">
            <a:spAutoFit/>
          </a:bodyPr>
          <a:lstStyle/>
          <a:p>
            <a:r>
              <a:rPr lang="en-US" sz="2800" dirty="0" smtClean="0"/>
              <a:t>Cutter Ring</a:t>
            </a:r>
            <a:endParaRPr lang="en-US" sz="2800" dirty="0"/>
          </a:p>
        </p:txBody>
      </p:sp>
      <p:cxnSp>
        <p:nvCxnSpPr>
          <p:cNvPr id="16" name="Straight Arrow Connector 15"/>
          <p:cNvCxnSpPr/>
          <p:nvPr/>
        </p:nvCxnSpPr>
        <p:spPr>
          <a:xfrm flipH="1" flipV="1">
            <a:off x="4245841" y="2442324"/>
            <a:ext cx="699646" cy="466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4998559" y="2119158"/>
            <a:ext cx="1185425" cy="954107"/>
          </a:xfrm>
          <a:prstGeom prst="rect">
            <a:avLst/>
          </a:prstGeom>
          <a:noFill/>
        </p:spPr>
        <p:txBody>
          <a:bodyPr wrap="square" rtlCol="0">
            <a:spAutoFit/>
          </a:bodyPr>
          <a:lstStyle/>
          <a:p>
            <a:r>
              <a:rPr lang="en-US" sz="2800" dirty="0" smtClean="0"/>
              <a:t>Cutter Box</a:t>
            </a:r>
            <a:endParaRPr lang="en-US" sz="2800" dirty="0"/>
          </a:p>
        </p:txBody>
      </p:sp>
      <p:cxnSp>
        <p:nvCxnSpPr>
          <p:cNvPr id="17" name="Straight Arrow Connector 16"/>
          <p:cNvCxnSpPr/>
          <p:nvPr/>
        </p:nvCxnSpPr>
        <p:spPr>
          <a:xfrm flipH="1" flipV="1">
            <a:off x="4842456" y="3863663"/>
            <a:ext cx="677697" cy="79848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5097486" y="4753798"/>
            <a:ext cx="1868922" cy="954107"/>
          </a:xfrm>
          <a:prstGeom prst="rect">
            <a:avLst/>
          </a:prstGeom>
          <a:noFill/>
        </p:spPr>
        <p:txBody>
          <a:bodyPr wrap="square" rtlCol="0">
            <a:spAutoFit/>
          </a:bodyPr>
          <a:lstStyle/>
          <a:p>
            <a:r>
              <a:rPr lang="en-US" sz="2800" dirty="0" smtClean="0"/>
              <a:t>Electronics Box</a:t>
            </a:r>
            <a:endParaRPr lang="en-US" sz="2800" dirty="0"/>
          </a:p>
        </p:txBody>
      </p:sp>
      <p:sp>
        <p:nvSpPr>
          <p:cNvPr id="13" name="Slide Number Placeholder 5"/>
          <p:cNvSpPr txBox="1">
            <a:spLocks/>
          </p:cNvSpPr>
          <p:nvPr/>
        </p:nvSpPr>
        <p:spPr>
          <a:xfrm>
            <a:off x="-1198445" y="6463102"/>
            <a:ext cx="2912043" cy="316247"/>
          </a:xfrm>
          <a:prstGeom prst="rect">
            <a:avLst/>
          </a:prstGeom>
        </p:spPr>
        <p:txBody>
          <a:bodyPr vert="horz" lIns="91440" tIns="45720" rIns="91440" bIns="45720" rtlCol="0" anchor="ctr"/>
          <a:lstStyle>
            <a:defPPr>
              <a:defRPr lang="en-US"/>
            </a:defPPr>
            <a:lvl1pPr marL="0" algn="r" defTabSz="914400" rtl="0" eaLnBrk="1" latinLnBrk="0" hangingPunct="1">
              <a:defRPr sz="2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solidFill>
                  <a:schemeClr val="tx1"/>
                </a:solidFill>
              </a:rPr>
              <a:t>Derek Morin</a:t>
            </a:r>
            <a:endParaRPr lang="en-US" dirty="0">
              <a:solidFill>
                <a:schemeClr val="tx1"/>
              </a:solidFill>
            </a:endParaRPr>
          </a:p>
        </p:txBody>
      </p:sp>
      <p:sp>
        <p:nvSpPr>
          <p:cNvPr id="15" name="Slide Number Placeholder 2"/>
          <p:cNvSpPr txBox="1">
            <a:spLocks/>
          </p:cNvSpPr>
          <p:nvPr/>
        </p:nvSpPr>
        <p:spPr>
          <a:xfrm>
            <a:off x="9448800" y="6463102"/>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2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solidFill>
                  <a:schemeClr val="tx1"/>
                </a:solidFill>
              </a:rPr>
              <a:t>23</a:t>
            </a:r>
            <a:endParaRPr lang="en-US" dirty="0">
              <a:solidFill>
                <a:schemeClr val="tx1"/>
              </a:solidFill>
            </a:endParaRPr>
          </a:p>
        </p:txBody>
      </p:sp>
    </p:spTree>
    <p:extLst>
      <p:ext uri="{BB962C8B-B14F-4D97-AF65-F5344CB8AC3E}">
        <p14:creationId xmlns:p14="http://schemas.microsoft.com/office/powerpoint/2010/main" val="4200074287"/>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fade">
                                      <p:cBhvr>
                                        <p:cTn id="7" dur="500"/>
                                        <p:tgtEl>
                                          <p:spTgt spid="6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6">
                                            <p:txEl>
                                              <p:pRg st="0" end="0"/>
                                            </p:txEl>
                                          </p:spTgt>
                                        </p:tgtEl>
                                        <p:attrNameLst>
                                          <p:attrName>style.visibility</p:attrName>
                                        </p:attrNameLst>
                                      </p:cBhvr>
                                      <p:to>
                                        <p:strVal val="visible"/>
                                      </p:to>
                                    </p:set>
                                    <p:animEffect transition="in" filter="fade">
                                      <p:cBhvr>
                                        <p:cTn id="12" dur="500"/>
                                        <p:tgtEl>
                                          <p:spTgt spid="6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par>
                                <p:cTn id="18" presetID="10" presetClass="entr" presetSubtype="0"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66">
                                            <p:txEl>
                                              <p:pRg st="1" end="1"/>
                                            </p:txEl>
                                          </p:spTgt>
                                        </p:tgtEl>
                                        <p:attrNameLst>
                                          <p:attrName>style.visibility</p:attrName>
                                        </p:attrNameLst>
                                      </p:cBhvr>
                                      <p:to>
                                        <p:strVal val="visible"/>
                                      </p:to>
                                    </p:set>
                                    <p:animEffect transition="in" filter="fade">
                                      <p:cBhvr>
                                        <p:cTn id="25" dur="500"/>
                                        <p:tgtEl>
                                          <p:spTgt spid="66">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fade">
                                      <p:cBhvr>
                                        <p:cTn id="30" dur="500"/>
                                        <p:tgtEl>
                                          <p:spTgt spid="19"/>
                                        </p:tgtEl>
                                      </p:cBhvr>
                                    </p:animEffect>
                                  </p:childTnLst>
                                </p:cTn>
                              </p:par>
                              <p:par>
                                <p:cTn id="31" presetID="10" presetClass="entr" presetSubtype="0" fill="hold" nodeType="with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500"/>
                                        <p:tgtEl>
                                          <p:spTgt spid="17"/>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500"/>
                                        <p:tgtEl>
                                          <p:spTgt spid="14"/>
                                        </p:tgtEl>
                                      </p:cBhvr>
                                    </p:animEffect>
                                  </p:childTnLst>
                                </p:cTn>
                              </p:par>
                              <p:par>
                                <p:cTn id="37" presetID="10" presetClass="entr" presetSubtype="0" fill="hold"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500"/>
                                        <p:tgtEl>
                                          <p:spTgt spid="16"/>
                                        </p:tgtEl>
                                      </p:cBhvr>
                                    </p:animEffect>
                                  </p:childTnLst>
                                </p:cTn>
                              </p:par>
                              <p:par>
                                <p:cTn id="40" presetID="10" presetClass="entr" presetSubtype="0" fill="hold" nodeType="with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500"/>
                                        <p:tgtEl>
                                          <p:spTgt spid="9"/>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fade">
                                      <p:cBhvr>
                                        <p:cTn id="45" dur="500"/>
                                        <p:tgtEl>
                                          <p:spTgt spid="10"/>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66">
                                            <p:txEl>
                                              <p:pRg st="2" end="2"/>
                                            </p:txEl>
                                          </p:spTgt>
                                        </p:tgtEl>
                                        <p:attrNameLst>
                                          <p:attrName>style.visibility</p:attrName>
                                        </p:attrNameLst>
                                      </p:cBhvr>
                                      <p:to>
                                        <p:strVal val="visible"/>
                                      </p:to>
                                    </p:set>
                                    <p:animEffect transition="in" filter="fade">
                                      <p:cBhvr>
                                        <p:cTn id="50" dur="500"/>
                                        <p:tgtEl>
                                          <p:spTgt spid="66">
                                            <p:txEl>
                                              <p:pRg st="2" end="2"/>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66">
                                            <p:txEl>
                                              <p:pRg st="3" end="3"/>
                                            </p:txEl>
                                          </p:spTgt>
                                        </p:tgtEl>
                                        <p:attrNameLst>
                                          <p:attrName>style.visibility</p:attrName>
                                        </p:attrNameLst>
                                      </p:cBhvr>
                                      <p:to>
                                        <p:strVal val="visible"/>
                                      </p:to>
                                    </p:set>
                                    <p:animEffect transition="in" filter="fade">
                                      <p:cBhvr>
                                        <p:cTn id="55" dur="500"/>
                                        <p:tgtEl>
                                          <p:spTgt spid="66">
                                            <p:txEl>
                                              <p:pRg st="3" end="3"/>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66">
                                            <p:txEl>
                                              <p:pRg st="4" end="4"/>
                                            </p:txEl>
                                          </p:spTgt>
                                        </p:tgtEl>
                                        <p:attrNameLst>
                                          <p:attrName>style.visibility</p:attrName>
                                        </p:attrNameLst>
                                      </p:cBhvr>
                                      <p:to>
                                        <p:strVal val="visible"/>
                                      </p:to>
                                    </p:set>
                                    <p:animEffect transition="in" filter="fade">
                                      <p:cBhvr>
                                        <p:cTn id="60" dur="500"/>
                                        <p:tgtEl>
                                          <p:spTgt spid="66">
                                            <p:txEl>
                                              <p:pRg st="4" end="4"/>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66">
                                            <p:txEl>
                                              <p:pRg st="5" end="5"/>
                                            </p:txEl>
                                          </p:spTgt>
                                        </p:tgtEl>
                                        <p:attrNameLst>
                                          <p:attrName>style.visibility</p:attrName>
                                        </p:attrNameLst>
                                      </p:cBhvr>
                                      <p:to>
                                        <p:strVal val="visible"/>
                                      </p:to>
                                    </p:set>
                                    <p:animEffect transition="in" filter="fade">
                                      <p:cBhvr>
                                        <p:cTn id="65" dur="500"/>
                                        <p:tgtEl>
                                          <p:spTgt spid="66">
                                            <p:txEl>
                                              <p:pRg st="5" end="5"/>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66">
                                            <p:txEl>
                                              <p:pRg st="6" end="6"/>
                                            </p:txEl>
                                          </p:spTgt>
                                        </p:tgtEl>
                                        <p:attrNameLst>
                                          <p:attrName>style.visibility</p:attrName>
                                        </p:attrNameLst>
                                      </p:cBhvr>
                                      <p:to>
                                        <p:strVal val="visible"/>
                                      </p:to>
                                    </p:set>
                                    <p:animEffect transition="in" filter="fade">
                                      <p:cBhvr>
                                        <p:cTn id="70" dur="500"/>
                                        <p:tgtEl>
                                          <p:spTgt spid="6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4" grpId="0"/>
      <p:bldP spid="1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itle 1"/>
          <p:cNvSpPr txBox="1">
            <a:spLocks/>
          </p:cNvSpPr>
          <p:nvPr/>
        </p:nvSpPr>
        <p:spPr>
          <a:xfrm>
            <a:off x="990600" y="500062"/>
            <a:ext cx="10515600" cy="1325563"/>
          </a:xfrm>
          <a:prstGeom prst="rect">
            <a:avLst/>
          </a:prstGeom>
          <a:solidFill>
            <a:schemeClr val="accent5">
              <a:lumMod val="75000"/>
              <a:alpha val="6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mn-lt"/>
              </a:rPr>
              <a:t>Safety</a:t>
            </a:r>
            <a:endParaRPr lang="en-US" dirty="0">
              <a:solidFill>
                <a:schemeClr val="bg1"/>
              </a:solidFill>
              <a:latin typeface="+mn-lt"/>
            </a:endParaRPr>
          </a:p>
        </p:txBody>
      </p:sp>
      <p:sp>
        <p:nvSpPr>
          <p:cNvPr id="6" name="Content Placeholder 2"/>
          <p:cNvSpPr txBox="1">
            <a:spLocks/>
          </p:cNvSpPr>
          <p:nvPr/>
        </p:nvSpPr>
        <p:spPr>
          <a:xfrm>
            <a:off x="990600" y="2166143"/>
            <a:ext cx="10515600" cy="4351338"/>
          </a:xfrm>
          <a:prstGeom prst="rect">
            <a:avLst/>
          </a:prstGeom>
          <a:solidFill>
            <a:schemeClr val="accent5">
              <a:lumMod val="75000"/>
              <a:alpha val="75000"/>
            </a:schemeClr>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dirty="0" smtClean="0">
                <a:solidFill>
                  <a:schemeClr val="bg1"/>
                </a:solidFill>
              </a:rPr>
              <a:t>Improve: </a:t>
            </a:r>
          </a:p>
          <a:p>
            <a:r>
              <a:rPr lang="en-US" sz="3200" dirty="0" smtClean="0">
                <a:solidFill>
                  <a:schemeClr val="bg1"/>
                </a:solidFill>
              </a:rPr>
              <a:t>Handle bar length shortened after redesign </a:t>
            </a:r>
          </a:p>
          <a:p>
            <a:r>
              <a:rPr lang="en-US" sz="3200" dirty="0" smtClean="0">
                <a:solidFill>
                  <a:schemeClr val="bg1"/>
                </a:solidFill>
              </a:rPr>
              <a:t>Weld calculations ensure the model is stable and balanced</a:t>
            </a:r>
          </a:p>
          <a:p>
            <a:r>
              <a:rPr lang="en-US" sz="3200" dirty="0" smtClean="0">
                <a:solidFill>
                  <a:schemeClr val="bg1"/>
                </a:solidFill>
              </a:rPr>
              <a:t>Lifting Index &lt; 1.0, mechanism is safe to lift </a:t>
            </a:r>
          </a:p>
          <a:p>
            <a:pPr marL="0" indent="0">
              <a:buNone/>
            </a:pPr>
            <a:endParaRPr lang="en-US" sz="3200" dirty="0">
              <a:solidFill>
                <a:schemeClr val="bg1"/>
              </a:solidFill>
            </a:endParaRPr>
          </a:p>
          <a:p>
            <a:pPr marL="0" indent="0">
              <a:buNone/>
            </a:pPr>
            <a:endParaRPr lang="en-US" sz="3200" dirty="0" smtClean="0">
              <a:solidFill>
                <a:schemeClr val="bg1"/>
              </a:solidFill>
            </a:endParaRPr>
          </a:p>
          <a:p>
            <a:pPr marL="0" indent="0">
              <a:buNone/>
            </a:pPr>
            <a:endParaRPr lang="en-US" sz="3200" dirty="0" smtClean="0">
              <a:solidFill>
                <a:schemeClr val="bg1"/>
              </a:solidFill>
            </a:endParaRPr>
          </a:p>
          <a:p>
            <a:pPr marL="0" indent="0">
              <a:buNone/>
            </a:pPr>
            <a:endParaRPr lang="en-US" sz="3200" dirty="0" smtClean="0">
              <a:solidFill>
                <a:schemeClr val="bg1"/>
              </a:solidFill>
            </a:endParaRPr>
          </a:p>
          <a:p>
            <a:pPr marL="0" indent="0">
              <a:buNone/>
            </a:pPr>
            <a:endParaRPr lang="en-US" sz="3200" dirty="0">
              <a:solidFill>
                <a:schemeClr val="bg1"/>
              </a:solidFill>
            </a:endParaRPr>
          </a:p>
        </p:txBody>
      </p:sp>
      <p:sp>
        <p:nvSpPr>
          <p:cNvPr id="2" name="Slide Number Placeholder 1"/>
          <p:cNvSpPr>
            <a:spLocks noGrp="1"/>
          </p:cNvSpPr>
          <p:nvPr>
            <p:ph type="sldNum" sz="quarter" idx="12"/>
          </p:nvPr>
        </p:nvSpPr>
        <p:spPr>
          <a:xfrm>
            <a:off x="9448800" y="6492874"/>
            <a:ext cx="2743200" cy="365125"/>
          </a:xfrm>
        </p:spPr>
        <p:txBody>
          <a:bodyPr/>
          <a:lstStyle/>
          <a:p>
            <a:r>
              <a:rPr lang="en-US" dirty="0" smtClean="0">
                <a:solidFill>
                  <a:schemeClr val="tx1"/>
                </a:solidFill>
              </a:rPr>
              <a:t>24</a:t>
            </a:r>
            <a:endParaRPr lang="en-US" dirty="0">
              <a:solidFill>
                <a:schemeClr val="tx1"/>
              </a:solidFill>
            </a:endParaRPr>
          </a:p>
        </p:txBody>
      </p:sp>
      <p:sp>
        <p:nvSpPr>
          <p:cNvPr id="7" name="Slide Number Placeholder 5"/>
          <p:cNvSpPr txBox="1">
            <a:spLocks/>
          </p:cNvSpPr>
          <p:nvPr/>
        </p:nvSpPr>
        <p:spPr>
          <a:xfrm>
            <a:off x="-537556" y="6458807"/>
            <a:ext cx="2912043" cy="316247"/>
          </a:xfrm>
          <a:prstGeom prst="rect">
            <a:avLst/>
          </a:prstGeom>
        </p:spPr>
        <p:txBody>
          <a:bodyPr vert="horz" lIns="91440" tIns="45720" rIns="91440" bIns="45720" rtlCol="0" anchor="ctr"/>
          <a:lstStyle>
            <a:defPPr>
              <a:defRPr lang="en-US"/>
            </a:defPPr>
            <a:lvl1pPr marL="0" algn="r" defTabSz="914400" rtl="0" eaLnBrk="1" latinLnBrk="0" hangingPunct="1">
              <a:defRPr sz="2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solidFill>
                  <a:schemeClr val="tx1"/>
                </a:solidFill>
              </a:rPr>
              <a:t>Enrique Gonzalez</a:t>
            </a:r>
            <a:endParaRPr lang="en-US" dirty="0">
              <a:solidFill>
                <a:schemeClr val="tx1"/>
              </a:solidFill>
            </a:endParaRPr>
          </a:p>
        </p:txBody>
      </p:sp>
    </p:spTree>
    <p:extLst>
      <p:ext uri="{BB962C8B-B14F-4D97-AF65-F5344CB8AC3E}">
        <p14:creationId xmlns:p14="http://schemas.microsoft.com/office/powerpoint/2010/main" val="3430859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fade">
                                      <p:cBhvr>
                                        <p:cTn id="10" dur="500"/>
                                        <p:tgtEl>
                                          <p:spTgt spid="6">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animEffect transition="in" filter="fade">
                                      <p:cBhvr>
                                        <p:cTn id="15" dur="500"/>
                                        <p:tgtEl>
                                          <p:spTgt spid="6">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6">
                                            <p:txEl>
                                              <p:pRg st="2" end="2"/>
                                            </p:txEl>
                                          </p:spTgt>
                                        </p:tgtEl>
                                        <p:attrNameLst>
                                          <p:attrName>style.visibility</p:attrName>
                                        </p:attrNameLst>
                                      </p:cBhvr>
                                      <p:to>
                                        <p:strVal val="visible"/>
                                      </p:to>
                                    </p:set>
                                    <p:animEffect transition="in" filter="fade">
                                      <p:cBhvr>
                                        <p:cTn id="20" dur="500"/>
                                        <p:tgtEl>
                                          <p:spTgt spid="6">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animEffect transition="in" filter="fade">
                                      <p:cBhvr>
                                        <p:cTn id="25"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itle 1"/>
          <p:cNvSpPr txBox="1">
            <a:spLocks/>
          </p:cNvSpPr>
          <p:nvPr/>
        </p:nvSpPr>
        <p:spPr>
          <a:xfrm>
            <a:off x="990600" y="500062"/>
            <a:ext cx="10515600" cy="1325563"/>
          </a:xfrm>
          <a:prstGeom prst="rect">
            <a:avLst/>
          </a:prstGeom>
          <a:solidFill>
            <a:schemeClr val="accent5">
              <a:lumMod val="75000"/>
              <a:alpha val="6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mn-lt"/>
              </a:rPr>
              <a:t>Safety</a:t>
            </a:r>
            <a:endParaRPr lang="en-US" dirty="0">
              <a:solidFill>
                <a:schemeClr val="bg1"/>
              </a:solidFill>
              <a:latin typeface="+mn-lt"/>
            </a:endParaRPr>
          </a:p>
        </p:txBody>
      </p:sp>
      <p:sp>
        <p:nvSpPr>
          <p:cNvPr id="6" name="Content Placeholder 2"/>
          <p:cNvSpPr txBox="1">
            <a:spLocks/>
          </p:cNvSpPr>
          <p:nvPr/>
        </p:nvSpPr>
        <p:spPr>
          <a:xfrm>
            <a:off x="990600" y="2166143"/>
            <a:ext cx="10515600" cy="4351338"/>
          </a:xfrm>
          <a:prstGeom prst="rect">
            <a:avLst/>
          </a:prstGeom>
          <a:solidFill>
            <a:schemeClr val="accent5">
              <a:lumMod val="75000"/>
              <a:alpha val="75000"/>
            </a:schemeClr>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dirty="0" smtClean="0">
                <a:solidFill>
                  <a:schemeClr val="bg1"/>
                </a:solidFill>
              </a:rPr>
              <a:t>Improve: </a:t>
            </a:r>
          </a:p>
          <a:p>
            <a:r>
              <a:rPr lang="en-US" sz="3200" dirty="0" smtClean="0">
                <a:solidFill>
                  <a:schemeClr val="bg1"/>
                </a:solidFill>
              </a:rPr>
              <a:t>There exist few risk factors for pushing the prototype</a:t>
            </a:r>
          </a:p>
          <a:p>
            <a:r>
              <a:rPr lang="en-US" sz="3200" dirty="0" smtClean="0">
                <a:solidFill>
                  <a:schemeClr val="bg1"/>
                </a:solidFill>
              </a:rPr>
              <a:t>Mechanism</a:t>
            </a:r>
            <a:r>
              <a:rPr lang="en-US" sz="3200" dirty="0">
                <a:solidFill>
                  <a:schemeClr val="bg1"/>
                </a:solidFill>
              </a:rPr>
              <a:t> </a:t>
            </a:r>
            <a:r>
              <a:rPr lang="en-US" sz="3200" dirty="0" smtClean="0">
                <a:solidFill>
                  <a:schemeClr val="bg1"/>
                </a:solidFill>
              </a:rPr>
              <a:t>reduces the risk </a:t>
            </a:r>
            <a:r>
              <a:rPr lang="en-US" sz="3200" dirty="0">
                <a:solidFill>
                  <a:schemeClr val="bg1"/>
                </a:solidFill>
              </a:rPr>
              <a:t>of </a:t>
            </a:r>
            <a:r>
              <a:rPr lang="en-US" sz="3200" dirty="0" smtClean="0">
                <a:solidFill>
                  <a:schemeClr val="bg1"/>
                </a:solidFill>
              </a:rPr>
              <a:t>musculoskeletal disorder or back injuries </a:t>
            </a:r>
          </a:p>
          <a:p>
            <a:r>
              <a:rPr lang="en-US" sz="3200" dirty="0" smtClean="0">
                <a:solidFill>
                  <a:schemeClr val="bg1"/>
                </a:solidFill>
              </a:rPr>
              <a:t>Worker </a:t>
            </a:r>
            <a:r>
              <a:rPr lang="en-US" sz="3200" dirty="0">
                <a:solidFill>
                  <a:schemeClr val="bg1"/>
                </a:solidFill>
              </a:rPr>
              <a:t>will be operating the device far from the tree</a:t>
            </a:r>
          </a:p>
          <a:p>
            <a:r>
              <a:rPr lang="en-US" sz="3200" dirty="0" smtClean="0">
                <a:solidFill>
                  <a:schemeClr val="bg1"/>
                </a:solidFill>
              </a:rPr>
              <a:t>The </a:t>
            </a:r>
            <a:r>
              <a:rPr lang="en-US" sz="3200" dirty="0">
                <a:solidFill>
                  <a:schemeClr val="bg1"/>
                </a:solidFill>
              </a:rPr>
              <a:t>chainsaw being used comes with a cover for the blade</a:t>
            </a:r>
          </a:p>
          <a:p>
            <a:pPr marL="0" indent="0">
              <a:buNone/>
            </a:pPr>
            <a:endParaRPr lang="en-US" sz="3200" dirty="0">
              <a:solidFill>
                <a:schemeClr val="bg1"/>
              </a:solidFill>
            </a:endParaRPr>
          </a:p>
          <a:p>
            <a:pPr marL="0" indent="0">
              <a:buNone/>
            </a:pPr>
            <a:endParaRPr lang="en-US" sz="3200" dirty="0" smtClean="0">
              <a:solidFill>
                <a:schemeClr val="bg1"/>
              </a:solidFill>
            </a:endParaRPr>
          </a:p>
          <a:p>
            <a:pPr marL="0" indent="0">
              <a:buNone/>
            </a:pPr>
            <a:endParaRPr lang="en-US" sz="3200" dirty="0" smtClean="0">
              <a:solidFill>
                <a:schemeClr val="bg1"/>
              </a:solidFill>
            </a:endParaRPr>
          </a:p>
          <a:p>
            <a:pPr marL="0" indent="0">
              <a:buNone/>
            </a:pPr>
            <a:endParaRPr lang="en-US" sz="3200" dirty="0" smtClean="0">
              <a:solidFill>
                <a:schemeClr val="bg1"/>
              </a:solidFill>
            </a:endParaRPr>
          </a:p>
          <a:p>
            <a:pPr marL="0" indent="0">
              <a:buNone/>
            </a:pPr>
            <a:endParaRPr lang="en-US" sz="3200" dirty="0">
              <a:solidFill>
                <a:schemeClr val="bg1"/>
              </a:solidFill>
            </a:endParaRPr>
          </a:p>
        </p:txBody>
      </p:sp>
      <p:sp>
        <p:nvSpPr>
          <p:cNvPr id="2" name="Slide Number Placeholder 1"/>
          <p:cNvSpPr>
            <a:spLocks noGrp="1"/>
          </p:cNvSpPr>
          <p:nvPr>
            <p:ph type="sldNum" sz="quarter" idx="12"/>
          </p:nvPr>
        </p:nvSpPr>
        <p:spPr>
          <a:xfrm>
            <a:off x="9448800" y="6492874"/>
            <a:ext cx="2743200" cy="365125"/>
          </a:xfrm>
        </p:spPr>
        <p:txBody>
          <a:bodyPr/>
          <a:lstStyle/>
          <a:p>
            <a:r>
              <a:rPr lang="en-US" dirty="0" smtClean="0">
                <a:solidFill>
                  <a:schemeClr val="tx1"/>
                </a:solidFill>
              </a:rPr>
              <a:t>25</a:t>
            </a:r>
            <a:endParaRPr lang="en-US" dirty="0">
              <a:solidFill>
                <a:schemeClr val="tx1"/>
              </a:solidFill>
            </a:endParaRPr>
          </a:p>
        </p:txBody>
      </p:sp>
      <p:sp>
        <p:nvSpPr>
          <p:cNvPr id="7" name="Slide Number Placeholder 5"/>
          <p:cNvSpPr txBox="1">
            <a:spLocks/>
          </p:cNvSpPr>
          <p:nvPr/>
        </p:nvSpPr>
        <p:spPr>
          <a:xfrm>
            <a:off x="-537556" y="6458807"/>
            <a:ext cx="2912043" cy="316247"/>
          </a:xfrm>
          <a:prstGeom prst="rect">
            <a:avLst/>
          </a:prstGeom>
        </p:spPr>
        <p:txBody>
          <a:bodyPr vert="horz" lIns="91440" tIns="45720" rIns="91440" bIns="45720" rtlCol="0" anchor="ctr"/>
          <a:lstStyle>
            <a:defPPr>
              <a:defRPr lang="en-US"/>
            </a:defPPr>
            <a:lvl1pPr marL="0" algn="r" defTabSz="914400" rtl="0" eaLnBrk="1" latinLnBrk="0" hangingPunct="1">
              <a:defRPr sz="2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solidFill>
                  <a:schemeClr val="tx1"/>
                </a:solidFill>
              </a:rPr>
              <a:t>Enrique Gonzalez</a:t>
            </a:r>
            <a:endParaRPr lang="en-US" dirty="0">
              <a:solidFill>
                <a:schemeClr val="tx1"/>
              </a:solidFill>
            </a:endParaRPr>
          </a:p>
        </p:txBody>
      </p:sp>
    </p:spTree>
    <p:extLst>
      <p:ext uri="{BB962C8B-B14F-4D97-AF65-F5344CB8AC3E}">
        <p14:creationId xmlns:p14="http://schemas.microsoft.com/office/powerpoint/2010/main" val="1080433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500"/>
                                        <p:tgtEl>
                                          <p:spTgt spid="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fade">
                                      <p:cBhvr>
                                        <p:cTn id="12" dur="500"/>
                                        <p:tgtEl>
                                          <p:spTgt spid="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animEffect transition="in" filter="fade">
                                      <p:cBhvr>
                                        <p:cTn id="17" dur="500"/>
                                        <p:tgtEl>
                                          <p:spTgt spid="6">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4" end="4"/>
                                            </p:txEl>
                                          </p:spTgt>
                                        </p:tgtEl>
                                        <p:attrNameLst>
                                          <p:attrName>style.visibility</p:attrName>
                                        </p:attrNameLst>
                                      </p:cBhvr>
                                      <p:to>
                                        <p:strVal val="visible"/>
                                      </p:to>
                                    </p:set>
                                    <p:animEffect transition="in" filter="fade">
                                      <p:cBhvr>
                                        <p:cTn id="22"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www.houndslakecc.com/ordereze/Files/shutterstock_1652004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617220"/>
            <a:ext cx="12207241" cy="8138160"/>
          </a:xfrm>
          <a:prstGeom prst="rect">
            <a:avLst/>
          </a:prstGeom>
          <a:noFill/>
          <a:extLst>
            <a:ext uri="{909E8E84-426E-40DD-AFC4-6F175D3DCCD1}">
              <a14:hiddenFill xmlns:a14="http://schemas.microsoft.com/office/drawing/2010/main">
                <a:solidFill>
                  <a:srgbClr val="FFFFFF"/>
                </a:solidFill>
              </a14:hiddenFill>
            </a:ext>
          </a:extLst>
        </p:spPr>
      </p:pic>
      <p:sp>
        <p:nvSpPr>
          <p:cNvPr id="9" name="Slide Number Placeholder 3"/>
          <p:cNvSpPr txBox="1">
            <a:spLocks/>
          </p:cNvSpPr>
          <p:nvPr/>
        </p:nvSpPr>
        <p:spPr>
          <a:xfrm>
            <a:off x="9448800" y="649287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2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3</a:t>
            </a:r>
          </a:p>
        </p:txBody>
      </p:sp>
      <p:sp>
        <p:nvSpPr>
          <p:cNvPr id="10" name="Slide Number Placeholder 5"/>
          <p:cNvSpPr txBox="1">
            <a:spLocks/>
          </p:cNvSpPr>
          <p:nvPr/>
        </p:nvSpPr>
        <p:spPr>
          <a:xfrm>
            <a:off x="-423735" y="6421437"/>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2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t>Maria </a:t>
            </a:r>
            <a:r>
              <a:rPr lang="en-US" dirty="0" err="1" smtClean="0"/>
              <a:t>Vetencourt</a:t>
            </a:r>
            <a:endParaRPr lang="en-US" dirty="0"/>
          </a:p>
        </p:txBody>
      </p:sp>
      <p:sp>
        <p:nvSpPr>
          <p:cNvPr id="2" name="Title 1"/>
          <p:cNvSpPr>
            <a:spLocks noGrp="1"/>
          </p:cNvSpPr>
          <p:nvPr>
            <p:ph type="title"/>
          </p:nvPr>
        </p:nvSpPr>
        <p:spPr>
          <a:solidFill>
            <a:schemeClr val="tx1">
              <a:alpha val="40000"/>
            </a:schemeClr>
          </a:solidFill>
        </p:spPr>
        <p:txBody>
          <a:bodyPr/>
          <a:lstStyle/>
          <a:p>
            <a:pPr algn="ctr"/>
            <a:r>
              <a:rPr lang="en-US" dirty="0" smtClean="0">
                <a:solidFill>
                  <a:schemeClr val="bg1"/>
                </a:solidFill>
                <a:latin typeface="+mn-lt"/>
              </a:rPr>
              <a:t>Stakeholders</a:t>
            </a:r>
            <a:endParaRPr lang="en-US" dirty="0">
              <a:solidFill>
                <a:schemeClr val="bg1"/>
              </a:solidFill>
              <a:latin typeface="+mn-lt"/>
            </a:endParaRPr>
          </a:p>
        </p:txBody>
      </p:sp>
      <p:sp>
        <p:nvSpPr>
          <p:cNvPr id="5" name="Slide Number Placeholder 3"/>
          <p:cNvSpPr txBox="1">
            <a:spLocks/>
          </p:cNvSpPr>
          <p:nvPr/>
        </p:nvSpPr>
        <p:spPr>
          <a:xfrm>
            <a:off x="9448800" y="649287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2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3</a:t>
            </a:r>
          </a:p>
        </p:txBody>
      </p:sp>
      <p:graphicFrame>
        <p:nvGraphicFramePr>
          <p:cNvPr id="4" name="Content Placeholder 3"/>
          <p:cNvGraphicFramePr>
            <a:graphicFrameLocks noGrp="1"/>
          </p:cNvGraphicFramePr>
          <p:nvPr>
            <p:ph idx="1"/>
            <p:extLst/>
          </p:nvPr>
        </p:nvGraphicFramePr>
        <p:xfrm>
          <a:off x="853440" y="1827941"/>
          <a:ext cx="10515600" cy="4887819"/>
        </p:xfrm>
        <a:graphic>
          <a:graphicData uri="http://schemas.openxmlformats.org/drawingml/2006/table">
            <a:tbl>
              <a:tblPr firstRow="1" bandRow="1">
                <a:tableStyleId>{5C22544A-7EE6-4342-B048-85BDC9FD1C3A}</a:tableStyleId>
              </a:tblPr>
              <a:tblGrid>
                <a:gridCol w="10515600"/>
              </a:tblGrid>
              <a:tr h="543091">
                <a:tc>
                  <a:txBody>
                    <a:bodyPr/>
                    <a:lstStyle/>
                    <a:p>
                      <a:pPr algn="ctr"/>
                      <a:r>
                        <a:rPr lang="en-US" sz="3000" dirty="0" smtClean="0"/>
                        <a:t>Dr. Okenwa Okoli</a:t>
                      </a:r>
                      <a:endParaRPr lang="en-US" sz="3000" dirty="0"/>
                    </a:p>
                  </a:txBody>
                  <a:tcPr marL="84947" marR="84947" marT="42473" marB="42473"/>
                </a:tc>
              </a:tr>
              <a:tr h="543091">
                <a:tc>
                  <a:txBody>
                    <a:bodyPr/>
                    <a:lstStyle/>
                    <a:p>
                      <a:pPr algn="ctr"/>
                      <a:r>
                        <a:rPr lang="en-US" sz="3000" dirty="0" smtClean="0"/>
                        <a:t>Dr. Nikhil Gupta</a:t>
                      </a:r>
                      <a:endParaRPr lang="en-US" sz="3000" dirty="0"/>
                    </a:p>
                  </a:txBody>
                  <a:tcPr marL="84947" marR="84947" marT="42473" marB="42473"/>
                </a:tc>
              </a:tr>
              <a:tr h="543091">
                <a:tc>
                  <a:txBody>
                    <a:bodyPr/>
                    <a:lstStyle/>
                    <a:p>
                      <a:pPr algn="ctr"/>
                      <a:endParaRPr lang="en-US" sz="3000" dirty="0"/>
                    </a:p>
                  </a:txBody>
                  <a:tcPr marL="84947" marR="84947" marT="42473" marB="42473"/>
                </a:tc>
              </a:tr>
              <a:tr h="543091">
                <a:tc>
                  <a:txBody>
                    <a:bodyPr/>
                    <a:lstStyle/>
                    <a:p>
                      <a:pPr algn="ctr"/>
                      <a:endParaRPr lang="en-US" sz="3000" dirty="0"/>
                    </a:p>
                  </a:txBody>
                  <a:tcPr marL="84947" marR="84947" marT="42473" marB="42473"/>
                </a:tc>
              </a:tr>
              <a:tr h="543091">
                <a:tc>
                  <a:txBody>
                    <a:bodyPr/>
                    <a:lstStyle/>
                    <a:p>
                      <a:pPr algn="ctr"/>
                      <a:endParaRPr lang="en-US" sz="3000" dirty="0"/>
                    </a:p>
                  </a:txBody>
                  <a:tcPr marL="84947" marR="84947" marT="42473" marB="42473"/>
                </a:tc>
              </a:tr>
              <a:tr h="543091">
                <a:tc>
                  <a:txBody>
                    <a:bodyPr/>
                    <a:lstStyle/>
                    <a:p>
                      <a:pPr algn="ctr"/>
                      <a:endParaRPr lang="en-US" sz="3000" dirty="0"/>
                    </a:p>
                  </a:txBody>
                  <a:tcPr marL="84947" marR="84947" marT="42473" marB="42473"/>
                </a:tc>
              </a:tr>
              <a:tr h="543091">
                <a:tc>
                  <a:txBody>
                    <a:bodyPr/>
                    <a:lstStyle/>
                    <a:p>
                      <a:pPr algn="ctr"/>
                      <a:endParaRPr lang="en-US" sz="3000" dirty="0"/>
                    </a:p>
                  </a:txBody>
                  <a:tcPr marL="84947" marR="84947" marT="42473" marB="42473"/>
                </a:tc>
              </a:tr>
              <a:tr h="543091">
                <a:tc>
                  <a:txBody>
                    <a:bodyPr/>
                    <a:lstStyle/>
                    <a:p>
                      <a:pPr algn="ctr"/>
                      <a:endParaRPr lang="en-US" sz="3000" dirty="0"/>
                    </a:p>
                  </a:txBody>
                  <a:tcPr marL="84947" marR="84947" marT="42473" marB="42473"/>
                </a:tc>
              </a:tr>
              <a:tr h="543091">
                <a:tc>
                  <a:txBody>
                    <a:bodyPr/>
                    <a:lstStyle/>
                    <a:p>
                      <a:pPr algn="ctr"/>
                      <a:endParaRPr lang="en-US" sz="3000" dirty="0"/>
                    </a:p>
                  </a:txBody>
                  <a:tcPr marL="84947" marR="84947" marT="42473" marB="42473"/>
                </a:tc>
              </a:tr>
            </a:tbl>
          </a:graphicData>
        </a:graphic>
      </p:graphicFrame>
    </p:spTree>
    <p:extLst>
      <p:ext uri="{BB962C8B-B14F-4D97-AF65-F5344CB8AC3E}">
        <p14:creationId xmlns:p14="http://schemas.microsoft.com/office/powerpoint/2010/main" val="309579095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www.houndslakecc.com/ordereze/Files/shutterstock_1652004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617220"/>
            <a:ext cx="12207241" cy="8138160"/>
          </a:xfrm>
          <a:prstGeom prst="rect">
            <a:avLst/>
          </a:prstGeom>
          <a:noFill/>
          <a:extLst>
            <a:ext uri="{909E8E84-426E-40DD-AFC4-6F175D3DCCD1}">
              <a14:hiddenFill xmlns:a14="http://schemas.microsoft.com/office/drawing/2010/main">
                <a:solidFill>
                  <a:srgbClr val="FFFFFF"/>
                </a:solidFill>
              </a14:hiddenFill>
            </a:ext>
          </a:extLst>
        </p:spPr>
      </p:pic>
      <p:sp>
        <p:nvSpPr>
          <p:cNvPr id="8" name="Slide Number Placeholder 3"/>
          <p:cNvSpPr txBox="1">
            <a:spLocks/>
          </p:cNvSpPr>
          <p:nvPr/>
        </p:nvSpPr>
        <p:spPr>
          <a:xfrm>
            <a:off x="9448800" y="649287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2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3</a:t>
            </a:r>
          </a:p>
        </p:txBody>
      </p:sp>
      <p:sp>
        <p:nvSpPr>
          <p:cNvPr id="9" name="Slide Number Placeholder 5"/>
          <p:cNvSpPr txBox="1">
            <a:spLocks/>
          </p:cNvSpPr>
          <p:nvPr/>
        </p:nvSpPr>
        <p:spPr>
          <a:xfrm>
            <a:off x="-423735" y="6421437"/>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2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t>Maria </a:t>
            </a:r>
            <a:r>
              <a:rPr lang="en-US" dirty="0" err="1" smtClean="0"/>
              <a:t>Vetencourt</a:t>
            </a:r>
            <a:endParaRPr lang="en-US" dirty="0"/>
          </a:p>
        </p:txBody>
      </p:sp>
      <p:sp>
        <p:nvSpPr>
          <p:cNvPr id="2" name="Title 1"/>
          <p:cNvSpPr>
            <a:spLocks noGrp="1"/>
          </p:cNvSpPr>
          <p:nvPr>
            <p:ph type="title"/>
          </p:nvPr>
        </p:nvSpPr>
        <p:spPr>
          <a:solidFill>
            <a:schemeClr val="tx1">
              <a:alpha val="40000"/>
            </a:schemeClr>
          </a:solidFill>
        </p:spPr>
        <p:txBody>
          <a:bodyPr/>
          <a:lstStyle/>
          <a:p>
            <a:pPr algn="ctr"/>
            <a:r>
              <a:rPr lang="en-US" dirty="0" smtClean="0">
                <a:solidFill>
                  <a:schemeClr val="bg1"/>
                </a:solidFill>
                <a:latin typeface="+mn-lt"/>
              </a:rPr>
              <a:t>Stakeholders</a:t>
            </a:r>
            <a:endParaRPr lang="en-US" dirty="0">
              <a:solidFill>
                <a:schemeClr val="bg1"/>
              </a:solidFill>
              <a:latin typeface="+mn-lt"/>
            </a:endParaRPr>
          </a:p>
        </p:txBody>
      </p:sp>
      <p:sp>
        <p:nvSpPr>
          <p:cNvPr id="5" name="Slide Number Placeholder 3"/>
          <p:cNvSpPr txBox="1">
            <a:spLocks/>
          </p:cNvSpPr>
          <p:nvPr/>
        </p:nvSpPr>
        <p:spPr>
          <a:xfrm>
            <a:off x="9448800" y="649287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2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3</a:t>
            </a:r>
          </a:p>
        </p:txBody>
      </p:sp>
      <p:graphicFrame>
        <p:nvGraphicFramePr>
          <p:cNvPr id="4" name="Content Placeholder 3"/>
          <p:cNvGraphicFramePr>
            <a:graphicFrameLocks noGrp="1"/>
          </p:cNvGraphicFramePr>
          <p:nvPr>
            <p:ph idx="1"/>
            <p:extLst/>
          </p:nvPr>
        </p:nvGraphicFramePr>
        <p:xfrm>
          <a:off x="853440" y="1827941"/>
          <a:ext cx="10515600" cy="4887819"/>
        </p:xfrm>
        <a:graphic>
          <a:graphicData uri="http://schemas.openxmlformats.org/drawingml/2006/table">
            <a:tbl>
              <a:tblPr firstRow="1" bandRow="1">
                <a:tableStyleId>{5C22544A-7EE6-4342-B048-85BDC9FD1C3A}</a:tableStyleId>
              </a:tblPr>
              <a:tblGrid>
                <a:gridCol w="10515600"/>
              </a:tblGrid>
              <a:tr h="543091">
                <a:tc>
                  <a:txBody>
                    <a:bodyPr/>
                    <a:lstStyle/>
                    <a:p>
                      <a:pPr algn="ctr"/>
                      <a:r>
                        <a:rPr lang="en-US" sz="3000" dirty="0" smtClean="0"/>
                        <a:t>Dr. Okenwa Okoli</a:t>
                      </a:r>
                      <a:endParaRPr lang="en-US" sz="3000" dirty="0"/>
                    </a:p>
                  </a:txBody>
                  <a:tcPr marL="84947" marR="84947" marT="42473" marB="42473"/>
                </a:tc>
              </a:tr>
              <a:tr h="543091">
                <a:tc>
                  <a:txBody>
                    <a:bodyPr/>
                    <a:lstStyle/>
                    <a:p>
                      <a:pPr algn="ctr"/>
                      <a:r>
                        <a:rPr lang="en-US" sz="3000" dirty="0" smtClean="0"/>
                        <a:t>Dr. Nikhil Gupta</a:t>
                      </a:r>
                      <a:endParaRPr lang="en-US" sz="3000" dirty="0"/>
                    </a:p>
                  </a:txBody>
                  <a:tcPr marL="84947" marR="84947" marT="42473" marB="42473"/>
                </a:tc>
              </a:tr>
              <a:tr h="543091">
                <a:tc>
                  <a:txBody>
                    <a:bodyPr/>
                    <a:lstStyle/>
                    <a:p>
                      <a:pPr algn="ctr"/>
                      <a:r>
                        <a:rPr lang="en-US" sz="3000" dirty="0" smtClean="0"/>
                        <a:t>Dr. Jerris Hooker</a:t>
                      </a:r>
                      <a:endParaRPr lang="en-US" sz="3000" dirty="0"/>
                    </a:p>
                  </a:txBody>
                  <a:tcPr marL="84947" marR="84947" marT="42473" marB="42473"/>
                </a:tc>
              </a:tr>
              <a:tr h="543091">
                <a:tc>
                  <a:txBody>
                    <a:bodyPr/>
                    <a:lstStyle/>
                    <a:p>
                      <a:pPr algn="ctr"/>
                      <a:endParaRPr lang="en-US" sz="3000" dirty="0"/>
                    </a:p>
                  </a:txBody>
                  <a:tcPr marL="84947" marR="84947" marT="42473" marB="42473"/>
                </a:tc>
              </a:tr>
              <a:tr h="543091">
                <a:tc>
                  <a:txBody>
                    <a:bodyPr/>
                    <a:lstStyle/>
                    <a:p>
                      <a:pPr algn="ctr"/>
                      <a:endParaRPr lang="en-US" sz="3000" dirty="0"/>
                    </a:p>
                  </a:txBody>
                  <a:tcPr marL="84947" marR="84947" marT="42473" marB="42473"/>
                </a:tc>
              </a:tr>
              <a:tr h="543091">
                <a:tc>
                  <a:txBody>
                    <a:bodyPr/>
                    <a:lstStyle/>
                    <a:p>
                      <a:pPr algn="ctr"/>
                      <a:endParaRPr lang="en-US" sz="3000" dirty="0"/>
                    </a:p>
                  </a:txBody>
                  <a:tcPr marL="84947" marR="84947" marT="42473" marB="42473"/>
                </a:tc>
              </a:tr>
              <a:tr h="543091">
                <a:tc>
                  <a:txBody>
                    <a:bodyPr/>
                    <a:lstStyle/>
                    <a:p>
                      <a:pPr algn="ctr"/>
                      <a:endParaRPr lang="en-US" sz="3000" dirty="0"/>
                    </a:p>
                  </a:txBody>
                  <a:tcPr marL="84947" marR="84947" marT="42473" marB="42473"/>
                </a:tc>
              </a:tr>
              <a:tr h="543091">
                <a:tc>
                  <a:txBody>
                    <a:bodyPr/>
                    <a:lstStyle/>
                    <a:p>
                      <a:pPr algn="ctr"/>
                      <a:endParaRPr lang="en-US" sz="3000" dirty="0"/>
                    </a:p>
                  </a:txBody>
                  <a:tcPr marL="84947" marR="84947" marT="42473" marB="42473"/>
                </a:tc>
              </a:tr>
              <a:tr h="543091">
                <a:tc>
                  <a:txBody>
                    <a:bodyPr/>
                    <a:lstStyle/>
                    <a:p>
                      <a:pPr algn="ctr"/>
                      <a:endParaRPr lang="en-US" sz="3000" dirty="0"/>
                    </a:p>
                  </a:txBody>
                  <a:tcPr marL="84947" marR="84947" marT="42473" marB="42473"/>
                </a:tc>
              </a:tr>
            </a:tbl>
          </a:graphicData>
        </a:graphic>
      </p:graphicFrame>
    </p:spTree>
    <p:extLst>
      <p:ext uri="{BB962C8B-B14F-4D97-AF65-F5344CB8AC3E}">
        <p14:creationId xmlns:p14="http://schemas.microsoft.com/office/powerpoint/2010/main" val="226083000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www.houndslakecc.com/ordereze/Files/shutterstock_1652004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617220"/>
            <a:ext cx="12207241" cy="8138160"/>
          </a:xfrm>
          <a:prstGeom prst="rect">
            <a:avLst/>
          </a:prstGeom>
          <a:noFill/>
          <a:extLst>
            <a:ext uri="{909E8E84-426E-40DD-AFC4-6F175D3DCCD1}">
              <a14:hiddenFill xmlns:a14="http://schemas.microsoft.com/office/drawing/2010/main">
                <a:solidFill>
                  <a:srgbClr val="FFFFFF"/>
                </a:solidFill>
              </a14:hiddenFill>
            </a:ext>
          </a:extLst>
        </p:spPr>
      </p:pic>
      <p:sp>
        <p:nvSpPr>
          <p:cNvPr id="8" name="Slide Number Placeholder 3"/>
          <p:cNvSpPr txBox="1">
            <a:spLocks/>
          </p:cNvSpPr>
          <p:nvPr/>
        </p:nvSpPr>
        <p:spPr>
          <a:xfrm>
            <a:off x="9448800" y="649287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2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3</a:t>
            </a:r>
          </a:p>
        </p:txBody>
      </p:sp>
      <p:sp>
        <p:nvSpPr>
          <p:cNvPr id="9" name="Slide Number Placeholder 5"/>
          <p:cNvSpPr txBox="1">
            <a:spLocks/>
          </p:cNvSpPr>
          <p:nvPr/>
        </p:nvSpPr>
        <p:spPr>
          <a:xfrm>
            <a:off x="-423735" y="6421437"/>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2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t>Maria </a:t>
            </a:r>
            <a:r>
              <a:rPr lang="en-US" dirty="0" err="1" smtClean="0"/>
              <a:t>Vetencourt</a:t>
            </a:r>
            <a:endParaRPr lang="en-US" dirty="0"/>
          </a:p>
        </p:txBody>
      </p:sp>
      <p:sp>
        <p:nvSpPr>
          <p:cNvPr id="2" name="Title 1"/>
          <p:cNvSpPr>
            <a:spLocks noGrp="1"/>
          </p:cNvSpPr>
          <p:nvPr>
            <p:ph type="title"/>
          </p:nvPr>
        </p:nvSpPr>
        <p:spPr>
          <a:solidFill>
            <a:schemeClr val="tx1">
              <a:alpha val="40000"/>
            </a:schemeClr>
          </a:solidFill>
        </p:spPr>
        <p:txBody>
          <a:bodyPr/>
          <a:lstStyle/>
          <a:p>
            <a:pPr algn="ctr"/>
            <a:r>
              <a:rPr lang="en-US" dirty="0" smtClean="0">
                <a:solidFill>
                  <a:schemeClr val="bg1"/>
                </a:solidFill>
                <a:latin typeface="+mn-lt"/>
              </a:rPr>
              <a:t>Stakeholders</a:t>
            </a:r>
            <a:endParaRPr lang="en-US" dirty="0">
              <a:solidFill>
                <a:schemeClr val="bg1"/>
              </a:solidFill>
              <a:latin typeface="+mn-lt"/>
            </a:endParaRPr>
          </a:p>
        </p:txBody>
      </p:sp>
      <p:sp>
        <p:nvSpPr>
          <p:cNvPr id="5" name="Slide Number Placeholder 3"/>
          <p:cNvSpPr txBox="1">
            <a:spLocks/>
          </p:cNvSpPr>
          <p:nvPr/>
        </p:nvSpPr>
        <p:spPr>
          <a:xfrm>
            <a:off x="9448800" y="649287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2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3</a:t>
            </a:r>
          </a:p>
        </p:txBody>
      </p:sp>
      <p:graphicFrame>
        <p:nvGraphicFramePr>
          <p:cNvPr id="4" name="Content Placeholder 3"/>
          <p:cNvGraphicFramePr>
            <a:graphicFrameLocks noGrp="1"/>
          </p:cNvGraphicFramePr>
          <p:nvPr>
            <p:ph idx="1"/>
            <p:extLst/>
          </p:nvPr>
        </p:nvGraphicFramePr>
        <p:xfrm>
          <a:off x="853440" y="1827941"/>
          <a:ext cx="10515600" cy="4887819"/>
        </p:xfrm>
        <a:graphic>
          <a:graphicData uri="http://schemas.openxmlformats.org/drawingml/2006/table">
            <a:tbl>
              <a:tblPr firstRow="1" bandRow="1">
                <a:tableStyleId>{5C22544A-7EE6-4342-B048-85BDC9FD1C3A}</a:tableStyleId>
              </a:tblPr>
              <a:tblGrid>
                <a:gridCol w="10515600"/>
              </a:tblGrid>
              <a:tr h="543091">
                <a:tc>
                  <a:txBody>
                    <a:bodyPr/>
                    <a:lstStyle/>
                    <a:p>
                      <a:pPr algn="ctr"/>
                      <a:r>
                        <a:rPr lang="en-US" sz="3000" dirty="0" smtClean="0"/>
                        <a:t>Dr. Okenwa Okoli</a:t>
                      </a:r>
                      <a:endParaRPr lang="en-US" sz="3000" dirty="0"/>
                    </a:p>
                  </a:txBody>
                  <a:tcPr marL="84947" marR="84947" marT="42473" marB="42473"/>
                </a:tc>
              </a:tr>
              <a:tr h="543091">
                <a:tc>
                  <a:txBody>
                    <a:bodyPr/>
                    <a:lstStyle/>
                    <a:p>
                      <a:pPr algn="ctr"/>
                      <a:r>
                        <a:rPr lang="en-US" sz="3000" dirty="0" smtClean="0"/>
                        <a:t>Dr. Nikhil Gupta</a:t>
                      </a:r>
                      <a:endParaRPr lang="en-US" sz="3000" dirty="0"/>
                    </a:p>
                  </a:txBody>
                  <a:tcPr marL="84947" marR="84947" marT="42473" marB="42473"/>
                </a:tc>
              </a:tr>
              <a:tr h="543091">
                <a:tc>
                  <a:txBody>
                    <a:bodyPr/>
                    <a:lstStyle/>
                    <a:p>
                      <a:pPr algn="ctr"/>
                      <a:r>
                        <a:rPr lang="en-US" sz="3000" dirty="0" smtClean="0"/>
                        <a:t>Dr. Jerris Hooker</a:t>
                      </a:r>
                      <a:endParaRPr lang="en-US" sz="3000" dirty="0"/>
                    </a:p>
                  </a:txBody>
                  <a:tcPr marL="84947" marR="84947" marT="42473" marB="42473"/>
                </a:tc>
              </a:tr>
              <a:tr h="543091">
                <a:tc>
                  <a:txBody>
                    <a:bodyPr/>
                    <a:lstStyle/>
                    <a:p>
                      <a:pPr algn="ctr"/>
                      <a:r>
                        <a:rPr lang="en-US" sz="3000" dirty="0" smtClean="0"/>
                        <a:t>Ms. Margaret Scheiner</a:t>
                      </a:r>
                      <a:endParaRPr lang="en-US" sz="3000" dirty="0"/>
                    </a:p>
                  </a:txBody>
                  <a:tcPr marL="84947" marR="84947" marT="42473" marB="42473"/>
                </a:tc>
              </a:tr>
              <a:tr h="543091">
                <a:tc>
                  <a:txBody>
                    <a:bodyPr/>
                    <a:lstStyle/>
                    <a:p>
                      <a:pPr algn="ctr"/>
                      <a:endParaRPr lang="en-US" sz="3000" dirty="0"/>
                    </a:p>
                  </a:txBody>
                  <a:tcPr marL="84947" marR="84947" marT="42473" marB="42473"/>
                </a:tc>
              </a:tr>
              <a:tr h="543091">
                <a:tc>
                  <a:txBody>
                    <a:bodyPr/>
                    <a:lstStyle/>
                    <a:p>
                      <a:pPr algn="ctr"/>
                      <a:endParaRPr lang="en-US" sz="3000" dirty="0"/>
                    </a:p>
                  </a:txBody>
                  <a:tcPr marL="84947" marR="84947" marT="42473" marB="42473"/>
                </a:tc>
              </a:tr>
              <a:tr h="543091">
                <a:tc>
                  <a:txBody>
                    <a:bodyPr/>
                    <a:lstStyle/>
                    <a:p>
                      <a:pPr algn="ctr"/>
                      <a:endParaRPr lang="en-US" sz="3000" dirty="0"/>
                    </a:p>
                  </a:txBody>
                  <a:tcPr marL="84947" marR="84947" marT="42473" marB="42473"/>
                </a:tc>
              </a:tr>
              <a:tr h="543091">
                <a:tc>
                  <a:txBody>
                    <a:bodyPr/>
                    <a:lstStyle/>
                    <a:p>
                      <a:pPr algn="ctr"/>
                      <a:endParaRPr lang="en-US" sz="3000" dirty="0"/>
                    </a:p>
                  </a:txBody>
                  <a:tcPr marL="84947" marR="84947" marT="42473" marB="42473"/>
                </a:tc>
              </a:tr>
              <a:tr h="543091">
                <a:tc>
                  <a:txBody>
                    <a:bodyPr/>
                    <a:lstStyle/>
                    <a:p>
                      <a:pPr algn="ctr"/>
                      <a:endParaRPr lang="en-US" sz="3000" dirty="0"/>
                    </a:p>
                  </a:txBody>
                  <a:tcPr marL="84947" marR="84947" marT="42473" marB="42473"/>
                </a:tc>
              </a:tr>
            </a:tbl>
          </a:graphicData>
        </a:graphic>
      </p:graphicFrame>
    </p:spTree>
    <p:extLst>
      <p:ext uri="{BB962C8B-B14F-4D97-AF65-F5344CB8AC3E}">
        <p14:creationId xmlns:p14="http://schemas.microsoft.com/office/powerpoint/2010/main" val="45948010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www.houndslakecc.com/ordereze/Files/shutterstock_1652004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617220"/>
            <a:ext cx="12207241" cy="8138160"/>
          </a:xfrm>
          <a:prstGeom prst="rect">
            <a:avLst/>
          </a:prstGeom>
          <a:noFill/>
          <a:extLst>
            <a:ext uri="{909E8E84-426E-40DD-AFC4-6F175D3DCCD1}">
              <a14:hiddenFill xmlns:a14="http://schemas.microsoft.com/office/drawing/2010/main">
                <a:solidFill>
                  <a:srgbClr val="FFFFFF"/>
                </a:solidFill>
              </a14:hiddenFill>
            </a:ext>
          </a:extLst>
        </p:spPr>
      </p:pic>
      <p:sp>
        <p:nvSpPr>
          <p:cNvPr id="8" name="Slide Number Placeholder 3"/>
          <p:cNvSpPr txBox="1">
            <a:spLocks/>
          </p:cNvSpPr>
          <p:nvPr/>
        </p:nvSpPr>
        <p:spPr>
          <a:xfrm>
            <a:off x="9448800" y="649287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2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3</a:t>
            </a:r>
          </a:p>
        </p:txBody>
      </p:sp>
      <p:sp>
        <p:nvSpPr>
          <p:cNvPr id="9" name="Slide Number Placeholder 5"/>
          <p:cNvSpPr txBox="1">
            <a:spLocks/>
          </p:cNvSpPr>
          <p:nvPr/>
        </p:nvSpPr>
        <p:spPr>
          <a:xfrm>
            <a:off x="-423735" y="6421437"/>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2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t>Maria </a:t>
            </a:r>
            <a:r>
              <a:rPr lang="en-US" dirty="0" err="1" smtClean="0"/>
              <a:t>Vetencourt</a:t>
            </a:r>
            <a:endParaRPr lang="en-US" dirty="0"/>
          </a:p>
        </p:txBody>
      </p:sp>
      <p:sp>
        <p:nvSpPr>
          <p:cNvPr id="2" name="Title 1"/>
          <p:cNvSpPr>
            <a:spLocks noGrp="1"/>
          </p:cNvSpPr>
          <p:nvPr>
            <p:ph type="title"/>
          </p:nvPr>
        </p:nvSpPr>
        <p:spPr>
          <a:solidFill>
            <a:schemeClr val="tx1">
              <a:alpha val="40000"/>
            </a:schemeClr>
          </a:solidFill>
        </p:spPr>
        <p:txBody>
          <a:bodyPr/>
          <a:lstStyle/>
          <a:p>
            <a:pPr algn="ctr"/>
            <a:r>
              <a:rPr lang="en-US" dirty="0" smtClean="0">
                <a:solidFill>
                  <a:schemeClr val="bg1"/>
                </a:solidFill>
                <a:latin typeface="+mn-lt"/>
              </a:rPr>
              <a:t>Stakeholders</a:t>
            </a:r>
            <a:endParaRPr lang="en-US" dirty="0">
              <a:solidFill>
                <a:schemeClr val="bg1"/>
              </a:solidFill>
              <a:latin typeface="+mn-lt"/>
            </a:endParaRPr>
          </a:p>
        </p:txBody>
      </p:sp>
      <p:sp>
        <p:nvSpPr>
          <p:cNvPr id="5" name="Slide Number Placeholder 3"/>
          <p:cNvSpPr txBox="1">
            <a:spLocks/>
          </p:cNvSpPr>
          <p:nvPr/>
        </p:nvSpPr>
        <p:spPr>
          <a:xfrm>
            <a:off x="9448800" y="649287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2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3</a:t>
            </a:r>
          </a:p>
        </p:txBody>
      </p:sp>
      <p:graphicFrame>
        <p:nvGraphicFramePr>
          <p:cNvPr id="4" name="Content Placeholder 3"/>
          <p:cNvGraphicFramePr>
            <a:graphicFrameLocks noGrp="1"/>
          </p:cNvGraphicFramePr>
          <p:nvPr>
            <p:ph idx="1"/>
            <p:extLst/>
          </p:nvPr>
        </p:nvGraphicFramePr>
        <p:xfrm>
          <a:off x="853440" y="1827941"/>
          <a:ext cx="10515600" cy="4887819"/>
        </p:xfrm>
        <a:graphic>
          <a:graphicData uri="http://schemas.openxmlformats.org/drawingml/2006/table">
            <a:tbl>
              <a:tblPr firstRow="1" bandRow="1">
                <a:tableStyleId>{5C22544A-7EE6-4342-B048-85BDC9FD1C3A}</a:tableStyleId>
              </a:tblPr>
              <a:tblGrid>
                <a:gridCol w="10515600"/>
              </a:tblGrid>
              <a:tr h="543091">
                <a:tc>
                  <a:txBody>
                    <a:bodyPr/>
                    <a:lstStyle/>
                    <a:p>
                      <a:pPr algn="ctr"/>
                      <a:r>
                        <a:rPr lang="en-US" sz="3000" dirty="0" smtClean="0"/>
                        <a:t>Dr. Okenwa Okoli</a:t>
                      </a:r>
                      <a:endParaRPr lang="en-US" sz="3000" dirty="0"/>
                    </a:p>
                  </a:txBody>
                  <a:tcPr marL="84947" marR="84947" marT="42473" marB="42473"/>
                </a:tc>
              </a:tr>
              <a:tr h="543091">
                <a:tc>
                  <a:txBody>
                    <a:bodyPr/>
                    <a:lstStyle/>
                    <a:p>
                      <a:pPr algn="ctr"/>
                      <a:r>
                        <a:rPr lang="en-US" sz="3000" dirty="0" smtClean="0"/>
                        <a:t>Dr. Nikhil Gupta</a:t>
                      </a:r>
                      <a:endParaRPr lang="en-US" sz="3000" dirty="0"/>
                    </a:p>
                  </a:txBody>
                  <a:tcPr marL="84947" marR="84947" marT="42473" marB="42473"/>
                </a:tc>
              </a:tr>
              <a:tr h="543091">
                <a:tc>
                  <a:txBody>
                    <a:bodyPr/>
                    <a:lstStyle/>
                    <a:p>
                      <a:pPr algn="ctr"/>
                      <a:r>
                        <a:rPr lang="en-US" sz="3000" dirty="0" smtClean="0"/>
                        <a:t>Dr. Jerris Hooker</a:t>
                      </a:r>
                      <a:endParaRPr lang="en-US" sz="3000" dirty="0"/>
                    </a:p>
                  </a:txBody>
                  <a:tcPr marL="84947" marR="84947" marT="42473" marB="42473"/>
                </a:tc>
              </a:tr>
              <a:tr h="543091">
                <a:tc>
                  <a:txBody>
                    <a:bodyPr/>
                    <a:lstStyle/>
                    <a:p>
                      <a:pPr algn="ctr"/>
                      <a:r>
                        <a:rPr lang="en-US" sz="3000" dirty="0" smtClean="0"/>
                        <a:t>Ms. Margaret Scheiner</a:t>
                      </a:r>
                      <a:endParaRPr lang="en-US" sz="3000" dirty="0"/>
                    </a:p>
                  </a:txBody>
                  <a:tcPr marL="84947" marR="84947" marT="42473" marB="42473"/>
                </a:tc>
              </a:tr>
              <a:tr h="543091">
                <a:tc>
                  <a:txBody>
                    <a:bodyPr/>
                    <a:lstStyle/>
                    <a:p>
                      <a:pPr algn="ctr"/>
                      <a:r>
                        <a:rPr lang="en-US" sz="3000" dirty="0" smtClean="0"/>
                        <a:t>Mr. Ryan Adams</a:t>
                      </a:r>
                      <a:endParaRPr lang="en-US" sz="3000" dirty="0"/>
                    </a:p>
                  </a:txBody>
                  <a:tcPr marL="84947" marR="84947" marT="42473" marB="42473"/>
                </a:tc>
              </a:tr>
              <a:tr h="543091">
                <a:tc>
                  <a:txBody>
                    <a:bodyPr/>
                    <a:lstStyle/>
                    <a:p>
                      <a:pPr algn="ctr"/>
                      <a:endParaRPr lang="en-US" sz="3000" dirty="0"/>
                    </a:p>
                  </a:txBody>
                  <a:tcPr marL="84947" marR="84947" marT="42473" marB="42473"/>
                </a:tc>
              </a:tr>
              <a:tr h="543091">
                <a:tc>
                  <a:txBody>
                    <a:bodyPr/>
                    <a:lstStyle/>
                    <a:p>
                      <a:pPr algn="ctr"/>
                      <a:endParaRPr lang="en-US" sz="3000" dirty="0"/>
                    </a:p>
                  </a:txBody>
                  <a:tcPr marL="84947" marR="84947" marT="42473" marB="42473"/>
                </a:tc>
              </a:tr>
              <a:tr h="543091">
                <a:tc>
                  <a:txBody>
                    <a:bodyPr/>
                    <a:lstStyle/>
                    <a:p>
                      <a:pPr algn="ctr"/>
                      <a:endParaRPr lang="en-US" sz="3000" dirty="0"/>
                    </a:p>
                  </a:txBody>
                  <a:tcPr marL="84947" marR="84947" marT="42473" marB="42473"/>
                </a:tc>
              </a:tr>
              <a:tr h="543091">
                <a:tc>
                  <a:txBody>
                    <a:bodyPr/>
                    <a:lstStyle/>
                    <a:p>
                      <a:pPr algn="ctr"/>
                      <a:endParaRPr lang="en-US" sz="3000" dirty="0"/>
                    </a:p>
                  </a:txBody>
                  <a:tcPr marL="84947" marR="84947" marT="42473" marB="42473"/>
                </a:tc>
              </a:tr>
            </a:tbl>
          </a:graphicData>
        </a:graphic>
      </p:graphicFrame>
    </p:spTree>
    <p:extLst>
      <p:ext uri="{BB962C8B-B14F-4D97-AF65-F5344CB8AC3E}">
        <p14:creationId xmlns:p14="http://schemas.microsoft.com/office/powerpoint/2010/main" val="366161992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www.houndslakecc.com/ordereze/Files/shutterstock_1652004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617220"/>
            <a:ext cx="12207241" cy="8138160"/>
          </a:xfrm>
          <a:prstGeom prst="rect">
            <a:avLst/>
          </a:prstGeom>
          <a:noFill/>
          <a:extLst>
            <a:ext uri="{909E8E84-426E-40DD-AFC4-6F175D3DCCD1}">
              <a14:hiddenFill xmlns:a14="http://schemas.microsoft.com/office/drawing/2010/main">
                <a:solidFill>
                  <a:srgbClr val="FFFFFF"/>
                </a:solidFill>
              </a14:hiddenFill>
            </a:ext>
          </a:extLst>
        </p:spPr>
      </p:pic>
      <p:sp>
        <p:nvSpPr>
          <p:cNvPr id="8" name="Slide Number Placeholder 3"/>
          <p:cNvSpPr txBox="1">
            <a:spLocks/>
          </p:cNvSpPr>
          <p:nvPr/>
        </p:nvSpPr>
        <p:spPr>
          <a:xfrm>
            <a:off x="9448800" y="649287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2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3</a:t>
            </a:r>
          </a:p>
        </p:txBody>
      </p:sp>
      <p:sp>
        <p:nvSpPr>
          <p:cNvPr id="9" name="Slide Number Placeholder 5"/>
          <p:cNvSpPr txBox="1">
            <a:spLocks/>
          </p:cNvSpPr>
          <p:nvPr/>
        </p:nvSpPr>
        <p:spPr>
          <a:xfrm>
            <a:off x="-423735" y="6421437"/>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2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t>Maria </a:t>
            </a:r>
            <a:r>
              <a:rPr lang="en-US" dirty="0" err="1" smtClean="0"/>
              <a:t>Vetencourt</a:t>
            </a:r>
            <a:endParaRPr lang="en-US" dirty="0"/>
          </a:p>
        </p:txBody>
      </p:sp>
      <p:sp>
        <p:nvSpPr>
          <p:cNvPr id="2" name="Title 1"/>
          <p:cNvSpPr>
            <a:spLocks noGrp="1"/>
          </p:cNvSpPr>
          <p:nvPr>
            <p:ph type="title"/>
          </p:nvPr>
        </p:nvSpPr>
        <p:spPr>
          <a:solidFill>
            <a:schemeClr val="tx1">
              <a:alpha val="40000"/>
            </a:schemeClr>
          </a:solidFill>
        </p:spPr>
        <p:txBody>
          <a:bodyPr/>
          <a:lstStyle/>
          <a:p>
            <a:pPr algn="ctr"/>
            <a:r>
              <a:rPr lang="en-US" dirty="0" smtClean="0">
                <a:solidFill>
                  <a:schemeClr val="bg1"/>
                </a:solidFill>
                <a:latin typeface="+mn-lt"/>
              </a:rPr>
              <a:t>Stakeholders</a:t>
            </a:r>
            <a:endParaRPr lang="en-US" dirty="0">
              <a:solidFill>
                <a:schemeClr val="bg1"/>
              </a:solidFill>
              <a:latin typeface="+mn-lt"/>
            </a:endParaRPr>
          </a:p>
        </p:txBody>
      </p:sp>
      <p:sp>
        <p:nvSpPr>
          <p:cNvPr id="5" name="Slide Number Placeholder 3"/>
          <p:cNvSpPr txBox="1">
            <a:spLocks/>
          </p:cNvSpPr>
          <p:nvPr/>
        </p:nvSpPr>
        <p:spPr>
          <a:xfrm>
            <a:off x="9448800" y="649287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2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3</a:t>
            </a:r>
          </a:p>
        </p:txBody>
      </p:sp>
      <p:graphicFrame>
        <p:nvGraphicFramePr>
          <p:cNvPr id="4" name="Content Placeholder 3"/>
          <p:cNvGraphicFramePr>
            <a:graphicFrameLocks noGrp="1"/>
          </p:cNvGraphicFramePr>
          <p:nvPr>
            <p:ph idx="1"/>
            <p:extLst/>
          </p:nvPr>
        </p:nvGraphicFramePr>
        <p:xfrm>
          <a:off x="853440" y="1827941"/>
          <a:ext cx="10515600" cy="4887819"/>
        </p:xfrm>
        <a:graphic>
          <a:graphicData uri="http://schemas.openxmlformats.org/drawingml/2006/table">
            <a:tbl>
              <a:tblPr firstRow="1" bandRow="1">
                <a:tableStyleId>{5C22544A-7EE6-4342-B048-85BDC9FD1C3A}</a:tableStyleId>
              </a:tblPr>
              <a:tblGrid>
                <a:gridCol w="10515600"/>
              </a:tblGrid>
              <a:tr h="543091">
                <a:tc>
                  <a:txBody>
                    <a:bodyPr/>
                    <a:lstStyle/>
                    <a:p>
                      <a:pPr algn="ctr"/>
                      <a:r>
                        <a:rPr lang="en-US" sz="3000" dirty="0" smtClean="0"/>
                        <a:t>Dr. Okenwa Okoli</a:t>
                      </a:r>
                      <a:endParaRPr lang="en-US" sz="3000" dirty="0"/>
                    </a:p>
                  </a:txBody>
                  <a:tcPr marL="84947" marR="84947" marT="42473" marB="42473"/>
                </a:tc>
              </a:tr>
              <a:tr h="543091">
                <a:tc>
                  <a:txBody>
                    <a:bodyPr/>
                    <a:lstStyle/>
                    <a:p>
                      <a:pPr algn="ctr"/>
                      <a:r>
                        <a:rPr lang="en-US" sz="3000" dirty="0" smtClean="0"/>
                        <a:t>Dr. Nikhil Gupta</a:t>
                      </a:r>
                      <a:endParaRPr lang="en-US" sz="3000" dirty="0"/>
                    </a:p>
                  </a:txBody>
                  <a:tcPr marL="84947" marR="84947" marT="42473" marB="42473"/>
                </a:tc>
              </a:tr>
              <a:tr h="543091">
                <a:tc>
                  <a:txBody>
                    <a:bodyPr/>
                    <a:lstStyle/>
                    <a:p>
                      <a:pPr algn="ctr"/>
                      <a:r>
                        <a:rPr lang="en-US" sz="3000" dirty="0" smtClean="0"/>
                        <a:t>Dr. Jerris Hooker</a:t>
                      </a:r>
                      <a:endParaRPr lang="en-US" sz="3000" dirty="0"/>
                    </a:p>
                  </a:txBody>
                  <a:tcPr marL="84947" marR="84947" marT="42473" marB="42473"/>
                </a:tc>
              </a:tr>
              <a:tr h="543091">
                <a:tc>
                  <a:txBody>
                    <a:bodyPr/>
                    <a:lstStyle/>
                    <a:p>
                      <a:pPr algn="ctr"/>
                      <a:r>
                        <a:rPr lang="en-US" sz="3000" dirty="0" smtClean="0"/>
                        <a:t>Ms. Margaret Scheiner</a:t>
                      </a:r>
                      <a:endParaRPr lang="en-US" sz="3000" dirty="0"/>
                    </a:p>
                  </a:txBody>
                  <a:tcPr marL="84947" marR="84947" marT="42473" marB="42473"/>
                </a:tc>
              </a:tr>
              <a:tr h="543091">
                <a:tc>
                  <a:txBody>
                    <a:bodyPr/>
                    <a:lstStyle/>
                    <a:p>
                      <a:pPr algn="ctr"/>
                      <a:r>
                        <a:rPr lang="en-US" sz="3000" dirty="0" smtClean="0"/>
                        <a:t>Mr. Ryan Adams</a:t>
                      </a:r>
                      <a:endParaRPr lang="en-US" sz="3000" dirty="0"/>
                    </a:p>
                  </a:txBody>
                  <a:tcPr marL="84947" marR="84947" marT="42473" marB="42473"/>
                </a:tc>
              </a:tr>
              <a:tr h="543091">
                <a:tc>
                  <a:txBody>
                    <a:bodyPr/>
                    <a:lstStyle/>
                    <a:p>
                      <a:pPr algn="ctr"/>
                      <a:r>
                        <a:rPr lang="en-US" sz="3000" dirty="0" smtClean="0"/>
                        <a:t>FAMU-FSU College of Engineering</a:t>
                      </a:r>
                      <a:endParaRPr lang="en-US" sz="3000" dirty="0"/>
                    </a:p>
                  </a:txBody>
                  <a:tcPr marL="84947" marR="84947" marT="42473" marB="42473"/>
                </a:tc>
              </a:tr>
              <a:tr h="543091">
                <a:tc>
                  <a:txBody>
                    <a:bodyPr/>
                    <a:lstStyle/>
                    <a:p>
                      <a:pPr algn="ctr"/>
                      <a:endParaRPr lang="en-US" sz="3000" dirty="0"/>
                    </a:p>
                  </a:txBody>
                  <a:tcPr marL="84947" marR="84947" marT="42473" marB="42473"/>
                </a:tc>
              </a:tr>
              <a:tr h="543091">
                <a:tc>
                  <a:txBody>
                    <a:bodyPr/>
                    <a:lstStyle/>
                    <a:p>
                      <a:pPr algn="ctr"/>
                      <a:endParaRPr lang="en-US" sz="3000" dirty="0"/>
                    </a:p>
                  </a:txBody>
                  <a:tcPr marL="84947" marR="84947" marT="42473" marB="42473"/>
                </a:tc>
              </a:tr>
              <a:tr h="543091">
                <a:tc>
                  <a:txBody>
                    <a:bodyPr/>
                    <a:lstStyle/>
                    <a:p>
                      <a:pPr algn="ctr"/>
                      <a:endParaRPr lang="en-US" sz="3000" dirty="0"/>
                    </a:p>
                  </a:txBody>
                  <a:tcPr marL="84947" marR="84947" marT="42473" marB="42473"/>
                </a:tc>
              </a:tr>
            </a:tbl>
          </a:graphicData>
        </a:graphic>
      </p:graphicFrame>
    </p:spTree>
    <p:extLst>
      <p:ext uri="{BB962C8B-B14F-4D97-AF65-F5344CB8AC3E}">
        <p14:creationId xmlns:p14="http://schemas.microsoft.com/office/powerpoint/2010/main" val="197087856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www.houndslakecc.com/ordereze/Files/shutterstock_1652004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617220"/>
            <a:ext cx="12207241" cy="8138160"/>
          </a:xfrm>
          <a:prstGeom prst="rect">
            <a:avLst/>
          </a:prstGeom>
          <a:noFill/>
          <a:extLst>
            <a:ext uri="{909E8E84-426E-40DD-AFC4-6F175D3DCCD1}">
              <a14:hiddenFill xmlns:a14="http://schemas.microsoft.com/office/drawing/2010/main">
                <a:solidFill>
                  <a:srgbClr val="FFFFFF"/>
                </a:solidFill>
              </a14:hiddenFill>
            </a:ext>
          </a:extLst>
        </p:spPr>
      </p:pic>
      <p:sp>
        <p:nvSpPr>
          <p:cNvPr id="8" name="Slide Number Placeholder 3"/>
          <p:cNvSpPr txBox="1">
            <a:spLocks/>
          </p:cNvSpPr>
          <p:nvPr/>
        </p:nvSpPr>
        <p:spPr>
          <a:xfrm>
            <a:off x="9448800" y="649287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2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3</a:t>
            </a:r>
          </a:p>
        </p:txBody>
      </p:sp>
      <p:sp>
        <p:nvSpPr>
          <p:cNvPr id="9" name="Slide Number Placeholder 5"/>
          <p:cNvSpPr txBox="1">
            <a:spLocks/>
          </p:cNvSpPr>
          <p:nvPr/>
        </p:nvSpPr>
        <p:spPr>
          <a:xfrm>
            <a:off x="-423735" y="6421437"/>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2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t>Maria </a:t>
            </a:r>
            <a:r>
              <a:rPr lang="en-US" dirty="0" err="1" smtClean="0"/>
              <a:t>Vetencourt</a:t>
            </a:r>
            <a:endParaRPr lang="en-US" dirty="0"/>
          </a:p>
        </p:txBody>
      </p:sp>
      <p:sp>
        <p:nvSpPr>
          <p:cNvPr id="2" name="Title 1"/>
          <p:cNvSpPr>
            <a:spLocks noGrp="1"/>
          </p:cNvSpPr>
          <p:nvPr>
            <p:ph type="title"/>
          </p:nvPr>
        </p:nvSpPr>
        <p:spPr>
          <a:solidFill>
            <a:schemeClr val="tx1">
              <a:alpha val="40000"/>
            </a:schemeClr>
          </a:solidFill>
        </p:spPr>
        <p:txBody>
          <a:bodyPr/>
          <a:lstStyle/>
          <a:p>
            <a:pPr algn="ctr"/>
            <a:r>
              <a:rPr lang="en-US" dirty="0" smtClean="0">
                <a:solidFill>
                  <a:schemeClr val="bg1"/>
                </a:solidFill>
                <a:latin typeface="+mn-lt"/>
              </a:rPr>
              <a:t>Stakeholders</a:t>
            </a:r>
            <a:endParaRPr lang="en-US" dirty="0">
              <a:solidFill>
                <a:schemeClr val="bg1"/>
              </a:solidFill>
              <a:latin typeface="+mn-lt"/>
            </a:endParaRPr>
          </a:p>
        </p:txBody>
      </p:sp>
      <p:sp>
        <p:nvSpPr>
          <p:cNvPr id="5" name="Slide Number Placeholder 3"/>
          <p:cNvSpPr txBox="1">
            <a:spLocks/>
          </p:cNvSpPr>
          <p:nvPr/>
        </p:nvSpPr>
        <p:spPr>
          <a:xfrm>
            <a:off x="9448800" y="649287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2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3</a:t>
            </a:r>
          </a:p>
        </p:txBody>
      </p:sp>
      <p:graphicFrame>
        <p:nvGraphicFramePr>
          <p:cNvPr id="4" name="Content Placeholder 3"/>
          <p:cNvGraphicFramePr>
            <a:graphicFrameLocks noGrp="1"/>
          </p:cNvGraphicFramePr>
          <p:nvPr>
            <p:ph idx="1"/>
            <p:extLst/>
          </p:nvPr>
        </p:nvGraphicFramePr>
        <p:xfrm>
          <a:off x="853440" y="1827941"/>
          <a:ext cx="10515600" cy="4887819"/>
        </p:xfrm>
        <a:graphic>
          <a:graphicData uri="http://schemas.openxmlformats.org/drawingml/2006/table">
            <a:tbl>
              <a:tblPr firstRow="1" bandRow="1">
                <a:tableStyleId>{5C22544A-7EE6-4342-B048-85BDC9FD1C3A}</a:tableStyleId>
              </a:tblPr>
              <a:tblGrid>
                <a:gridCol w="10515600"/>
              </a:tblGrid>
              <a:tr h="543091">
                <a:tc>
                  <a:txBody>
                    <a:bodyPr/>
                    <a:lstStyle/>
                    <a:p>
                      <a:pPr algn="ctr"/>
                      <a:r>
                        <a:rPr lang="en-US" sz="3000" dirty="0" smtClean="0"/>
                        <a:t>Dr. Okenwa Okoli</a:t>
                      </a:r>
                      <a:endParaRPr lang="en-US" sz="3000" dirty="0"/>
                    </a:p>
                  </a:txBody>
                  <a:tcPr marL="84947" marR="84947" marT="42473" marB="42473"/>
                </a:tc>
              </a:tr>
              <a:tr h="543091">
                <a:tc>
                  <a:txBody>
                    <a:bodyPr/>
                    <a:lstStyle/>
                    <a:p>
                      <a:pPr algn="ctr"/>
                      <a:r>
                        <a:rPr lang="en-US" sz="3000" dirty="0" smtClean="0"/>
                        <a:t>Dr. Nikhil Gupta</a:t>
                      </a:r>
                      <a:endParaRPr lang="en-US" sz="3000" dirty="0"/>
                    </a:p>
                  </a:txBody>
                  <a:tcPr marL="84947" marR="84947" marT="42473" marB="42473"/>
                </a:tc>
              </a:tr>
              <a:tr h="543091">
                <a:tc>
                  <a:txBody>
                    <a:bodyPr/>
                    <a:lstStyle/>
                    <a:p>
                      <a:pPr algn="ctr"/>
                      <a:r>
                        <a:rPr lang="en-US" sz="3000" dirty="0" smtClean="0"/>
                        <a:t>Dr. Jerris Hooker</a:t>
                      </a:r>
                      <a:endParaRPr lang="en-US" sz="3000" dirty="0"/>
                    </a:p>
                  </a:txBody>
                  <a:tcPr marL="84947" marR="84947" marT="42473" marB="42473"/>
                </a:tc>
              </a:tr>
              <a:tr h="543091">
                <a:tc>
                  <a:txBody>
                    <a:bodyPr/>
                    <a:lstStyle/>
                    <a:p>
                      <a:pPr algn="ctr"/>
                      <a:r>
                        <a:rPr lang="en-US" sz="3000" dirty="0" smtClean="0"/>
                        <a:t>Ms. Margaret Scheiner</a:t>
                      </a:r>
                      <a:endParaRPr lang="en-US" sz="3000" dirty="0"/>
                    </a:p>
                  </a:txBody>
                  <a:tcPr marL="84947" marR="84947" marT="42473" marB="42473"/>
                </a:tc>
              </a:tr>
              <a:tr h="543091">
                <a:tc>
                  <a:txBody>
                    <a:bodyPr/>
                    <a:lstStyle/>
                    <a:p>
                      <a:pPr algn="ctr"/>
                      <a:r>
                        <a:rPr lang="en-US" sz="3000" dirty="0" smtClean="0"/>
                        <a:t>Mr. Ryan Adams</a:t>
                      </a:r>
                      <a:endParaRPr lang="en-US" sz="3000" dirty="0"/>
                    </a:p>
                  </a:txBody>
                  <a:tcPr marL="84947" marR="84947" marT="42473" marB="42473"/>
                </a:tc>
              </a:tr>
              <a:tr h="543091">
                <a:tc>
                  <a:txBody>
                    <a:bodyPr/>
                    <a:lstStyle/>
                    <a:p>
                      <a:pPr algn="ctr"/>
                      <a:r>
                        <a:rPr lang="en-US" sz="3000" dirty="0" smtClean="0"/>
                        <a:t>FAMU-FSU College of Engineering</a:t>
                      </a:r>
                      <a:endParaRPr lang="en-US" sz="3000" dirty="0"/>
                    </a:p>
                  </a:txBody>
                  <a:tcPr marL="84947" marR="84947" marT="42473" marB="42473"/>
                </a:tc>
              </a:tr>
              <a:tr h="543091">
                <a:tc>
                  <a:txBody>
                    <a:bodyPr/>
                    <a:lstStyle/>
                    <a:p>
                      <a:pPr algn="ctr"/>
                      <a:r>
                        <a:rPr lang="en-US" sz="3000" dirty="0" smtClean="0"/>
                        <a:t>Department of Industrial and Manufacturing Engineering</a:t>
                      </a:r>
                      <a:endParaRPr lang="en-US" sz="3000" dirty="0"/>
                    </a:p>
                  </a:txBody>
                  <a:tcPr marL="84947" marR="84947" marT="42473" marB="42473"/>
                </a:tc>
              </a:tr>
              <a:tr h="543091">
                <a:tc>
                  <a:txBody>
                    <a:bodyPr/>
                    <a:lstStyle/>
                    <a:p>
                      <a:pPr algn="ctr"/>
                      <a:endParaRPr lang="en-US" sz="3000" dirty="0"/>
                    </a:p>
                  </a:txBody>
                  <a:tcPr marL="84947" marR="84947" marT="42473" marB="42473"/>
                </a:tc>
              </a:tr>
              <a:tr h="543091">
                <a:tc>
                  <a:txBody>
                    <a:bodyPr/>
                    <a:lstStyle/>
                    <a:p>
                      <a:pPr algn="ctr"/>
                      <a:endParaRPr lang="en-US" sz="3000" dirty="0"/>
                    </a:p>
                  </a:txBody>
                  <a:tcPr marL="84947" marR="84947" marT="42473" marB="42473"/>
                </a:tc>
              </a:tr>
            </a:tbl>
          </a:graphicData>
        </a:graphic>
      </p:graphicFrame>
    </p:spTree>
    <p:extLst>
      <p:ext uri="{BB962C8B-B14F-4D97-AF65-F5344CB8AC3E}">
        <p14:creationId xmlns:p14="http://schemas.microsoft.com/office/powerpoint/2010/main" val="62996412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1415</TotalTime>
  <Words>1166</Words>
  <Application>Microsoft Office PowerPoint</Application>
  <PresentationFormat>Custom</PresentationFormat>
  <Paragraphs>306</Paragraphs>
  <Slides>32</Slides>
  <Notes>17</Notes>
  <HiddenSlides>0</HiddenSlides>
  <MMClips>2</MMClips>
  <ScaleCrop>false</ScaleCrop>
  <HeadingPairs>
    <vt:vector size="4" baseType="variant">
      <vt:variant>
        <vt:lpstr>Theme</vt:lpstr>
      </vt:variant>
      <vt:variant>
        <vt:i4>1</vt:i4>
      </vt:variant>
      <vt:variant>
        <vt:lpstr>Slide Titles</vt:lpstr>
      </vt:variant>
      <vt:variant>
        <vt:i4>32</vt:i4>
      </vt:variant>
    </vt:vector>
  </HeadingPairs>
  <TitlesOfParts>
    <vt:vector size="33" baseType="lpstr">
      <vt:lpstr>Office Theme</vt:lpstr>
      <vt:lpstr>Group 10 Semi-Autonomous  Oil Palm Fruit Harvesting Improve Phase</vt:lpstr>
      <vt:lpstr>Sponsor</vt:lpstr>
      <vt:lpstr>Stakeholders</vt:lpstr>
      <vt:lpstr>Stakeholders</vt:lpstr>
      <vt:lpstr>Stakeholders</vt:lpstr>
      <vt:lpstr>Stakeholders</vt:lpstr>
      <vt:lpstr>Stakeholders</vt:lpstr>
      <vt:lpstr>Stakeholders</vt:lpstr>
      <vt:lpstr>Stakeholders</vt:lpstr>
      <vt:lpstr>Stakeholders</vt:lpstr>
      <vt:lpstr>Stakeholders</vt:lpstr>
      <vt:lpstr>Project</vt:lpstr>
      <vt:lpstr>Oil Palm Trees</vt:lpstr>
      <vt:lpstr>Current Harvesting Techniques </vt:lpstr>
      <vt:lpstr>Dangers </vt:lpstr>
      <vt:lpstr>Benefits of a Mechanical Replacement </vt:lpstr>
      <vt:lpstr>Analyze Phase Design</vt:lpstr>
      <vt:lpstr>Analyze Phase Cart</vt:lpstr>
      <vt:lpstr>OSHA Analysis</vt:lpstr>
      <vt:lpstr>NIOSH Equation</vt:lpstr>
      <vt:lpstr>New Optimized Cart</vt:lpstr>
      <vt:lpstr>Welding</vt:lpstr>
      <vt:lpstr>Welding</vt:lpstr>
      <vt:lpstr>3D Printing Overview</vt:lpstr>
      <vt:lpstr>3D Printing Overview</vt:lpstr>
      <vt:lpstr>Utilizing FFF (Fused Filament Fabrication)</vt:lpstr>
      <vt:lpstr>Testing Joystick Shield &amp; Wireless Components</vt:lpstr>
      <vt:lpstr>Testing Stepper Motor and DC Motors</vt:lpstr>
      <vt:lpstr>Next Steps - Base</vt:lpstr>
      <vt:lpstr>Next Steps – Cutting Mechanism</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studentpro</dc:creator>
  <cp:lastModifiedBy>Matthew Gerstenblitt</cp:lastModifiedBy>
  <cp:revision>136</cp:revision>
  <dcterms:created xsi:type="dcterms:W3CDTF">2015-11-23T02:28:23Z</dcterms:created>
  <dcterms:modified xsi:type="dcterms:W3CDTF">2016-02-26T00:48:16Z</dcterms:modified>
</cp:coreProperties>
</file>