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4"/>
  </p:notesMasterIdLst>
  <p:handoutMasterIdLst>
    <p:handoutMasterId r:id="rId45"/>
  </p:handoutMasterIdLst>
  <p:sldIdLst>
    <p:sldId id="256" r:id="rId2"/>
    <p:sldId id="262" r:id="rId3"/>
    <p:sldId id="264" r:id="rId4"/>
    <p:sldId id="265" r:id="rId5"/>
    <p:sldId id="266" r:id="rId6"/>
    <p:sldId id="267" r:id="rId7"/>
    <p:sldId id="268" r:id="rId8"/>
    <p:sldId id="269" r:id="rId9"/>
    <p:sldId id="270" r:id="rId10"/>
    <p:sldId id="271" r:id="rId11"/>
    <p:sldId id="272" r:id="rId12"/>
    <p:sldId id="263" r:id="rId13"/>
    <p:sldId id="299" r:id="rId14"/>
    <p:sldId id="261" r:id="rId15"/>
    <p:sldId id="259" r:id="rId16"/>
    <p:sldId id="260" r:id="rId17"/>
    <p:sldId id="273" r:id="rId18"/>
    <p:sldId id="274" r:id="rId19"/>
    <p:sldId id="280" r:id="rId20"/>
    <p:sldId id="275" r:id="rId21"/>
    <p:sldId id="278" r:id="rId22"/>
    <p:sldId id="300" r:id="rId23"/>
    <p:sldId id="279" r:id="rId24"/>
    <p:sldId id="276" r:id="rId25"/>
    <p:sldId id="281" r:id="rId26"/>
    <p:sldId id="288" r:id="rId27"/>
    <p:sldId id="295" r:id="rId28"/>
    <p:sldId id="296" r:id="rId29"/>
    <p:sldId id="290" r:id="rId30"/>
    <p:sldId id="287" r:id="rId31"/>
    <p:sldId id="297" r:id="rId32"/>
    <p:sldId id="292" r:id="rId33"/>
    <p:sldId id="293" r:id="rId34"/>
    <p:sldId id="301" r:id="rId35"/>
    <p:sldId id="298" r:id="rId36"/>
    <p:sldId id="302" r:id="rId37"/>
    <p:sldId id="283" r:id="rId38"/>
    <p:sldId id="284" r:id="rId39"/>
    <p:sldId id="286" r:id="rId40"/>
    <p:sldId id="303" r:id="rId41"/>
    <p:sldId id="304" r:id="rId42"/>
    <p:sldId id="28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ni" id="{41175E2E-DEDD-4F2F-B858-3E6B3D4A3605}">
          <p14:sldIdLst>
            <p14:sldId id="256"/>
            <p14:sldId id="262"/>
            <p14:sldId id="264"/>
            <p14:sldId id="265"/>
            <p14:sldId id="266"/>
            <p14:sldId id="267"/>
            <p14:sldId id="268"/>
            <p14:sldId id="269"/>
            <p14:sldId id="270"/>
            <p14:sldId id="271"/>
            <p14:sldId id="272"/>
            <p14:sldId id="263"/>
            <p14:sldId id="299"/>
          </p14:sldIdLst>
        </p14:section>
        <p14:section name="Matthew" id="{FAEE9062-6242-4D32-ADD5-092BE02A90A6}">
          <p14:sldIdLst>
            <p14:sldId id="261"/>
            <p14:sldId id="259"/>
            <p14:sldId id="260"/>
            <p14:sldId id="273"/>
            <p14:sldId id="274"/>
            <p14:sldId id="280"/>
          </p14:sldIdLst>
        </p14:section>
        <p14:section name="Pat" id="{C20FC053-1FCC-4893-A6C2-E0977C39A8FA}">
          <p14:sldIdLst>
            <p14:sldId id="275"/>
            <p14:sldId id="278"/>
            <p14:sldId id="300"/>
            <p14:sldId id="279"/>
          </p14:sldIdLst>
        </p14:section>
        <p14:section name="Gabe" id="{DBFBD2DB-632A-4176-8E70-7DCF83BE8EE4}">
          <p14:sldIdLst>
            <p14:sldId id="276"/>
            <p14:sldId id="281"/>
          </p14:sldIdLst>
        </p14:section>
        <p14:section name="Tico" id="{71C7A309-11F9-41F3-9EE5-E7C8C20A4E16}">
          <p14:sldIdLst>
            <p14:sldId id="288"/>
            <p14:sldId id="295"/>
            <p14:sldId id="296"/>
            <p14:sldId id="290"/>
            <p14:sldId id="287"/>
          </p14:sldIdLst>
        </p14:section>
        <p14:section name="Derek" id="{CDE02603-2299-41C7-9EA8-3B263667373A}">
          <p14:sldIdLst>
            <p14:sldId id="297"/>
            <p14:sldId id="292"/>
            <p14:sldId id="293"/>
            <p14:sldId id="301"/>
            <p14:sldId id="298"/>
            <p14:sldId id="302"/>
          </p14:sldIdLst>
        </p14:section>
        <p14:section name="Enrique" id="{70D49E91-B49C-4B4D-B4F4-4DDBD1AC4946}">
          <p14:sldIdLst>
            <p14:sldId id="283"/>
            <p14:sldId id="284"/>
            <p14:sldId id="286"/>
            <p14:sldId id="303"/>
            <p14:sldId id="304"/>
            <p14:sldId id="28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rek Morin" initials="DM" lastIdx="1" clrIdx="0">
    <p:extLst>
      <p:ext uri="{19B8F6BF-5375-455C-9EA6-DF929625EA0E}">
        <p15:presenceInfo xmlns:p15="http://schemas.microsoft.com/office/powerpoint/2012/main" userId="2ae084bfe8f926f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68" autoAdjust="0"/>
    <p:restoredTop sz="80197" autoAdjust="0"/>
  </p:normalViewPr>
  <p:slideViewPr>
    <p:cSldViewPr snapToGrid="0">
      <p:cViewPr>
        <p:scale>
          <a:sx n="75" d="100"/>
          <a:sy n="75" d="100"/>
        </p:scale>
        <p:origin x="498"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11-30T19:42:45.686" idx="1">
    <p:pos x="10" y="10"/>
    <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B3CB06-D91E-4645-B67C-CC195D48B505}" type="datetimeFigureOut">
              <a:rPr lang="en-US" smtClean="0"/>
              <a:t>12/1/2015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1A2B63-C1A3-4C3D-A526-4D6118470BFE}" type="slidenum">
              <a:rPr lang="en-US" smtClean="0"/>
              <a:t>‹#›</a:t>
            </a:fld>
            <a:endParaRPr lang="en-US"/>
          </a:p>
        </p:txBody>
      </p:sp>
    </p:spTree>
    <p:extLst>
      <p:ext uri="{BB962C8B-B14F-4D97-AF65-F5344CB8AC3E}">
        <p14:creationId xmlns:p14="http://schemas.microsoft.com/office/powerpoint/2010/main" val="1556442404"/>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3DDE6-C67C-4778-9205-D104E3674745}" type="datetimeFigureOut">
              <a:rPr lang="en-US" smtClean="0"/>
              <a:t>12/1/2015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69C67-81AC-4FCF-A000-73BA08AAAD02}" type="slidenum">
              <a:rPr lang="en-US" smtClean="0"/>
              <a:t>‹#›</a:t>
            </a:fld>
            <a:endParaRPr lang="en-US"/>
          </a:p>
        </p:txBody>
      </p:sp>
    </p:spTree>
    <p:extLst>
      <p:ext uri="{BB962C8B-B14F-4D97-AF65-F5344CB8AC3E}">
        <p14:creationId xmlns:p14="http://schemas.microsoft.com/office/powerpoint/2010/main" val="1979331484"/>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1</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3680871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there were a few problems with this design. To begin with, getting a device that is actually capable of climbing a tree is a very ambitious undertaking and the team was not actually able to achieve their goal. Here at the STRIDE lab, Dr. Gupta and his colleagues have been working on designing a tree climber of their own and have yet to be successful, and they aren’t even trying to attach a heavy cutting mechanism to it. Because of this, even if it was able to climb all the way to the top, it lacked the sophistication to ensure that it will not fall down, making it an extreme hazard both to itself and the people operating it. Additionally as you can see, the ring did not have a 360 degree axis to the palm fruit, which really makes it an incomplete design. </a:t>
            </a:r>
          </a:p>
        </p:txBody>
      </p:sp>
      <p:sp>
        <p:nvSpPr>
          <p:cNvPr id="4" name="Slide Number Placeholder 3"/>
          <p:cNvSpPr>
            <a:spLocks noGrp="1"/>
          </p:cNvSpPr>
          <p:nvPr>
            <p:ph type="sldNum" sz="quarter" idx="10"/>
          </p:nvPr>
        </p:nvSpPr>
        <p:spPr/>
        <p:txBody>
          <a:bodyPr/>
          <a:lstStyle/>
          <a:p>
            <a:fld id="{46B69C67-81AC-4FCF-A000-73BA08AAAD02}" type="slidenum">
              <a:rPr lang="en-US" smtClean="0"/>
              <a:t>19</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700354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in</a:t>
            </a:r>
            <a:r>
              <a:rPr lang="en-US" baseline="0" dirty="0" smtClean="0"/>
              <a:t> our current design we decided to use the natural stability of the tree to assist in having the cutter go all the way up but without the complexity of an actual tree climbing robot. Additionally we borrowed from our own pole pruner idea by using a strong, lightweight pole to elevate the cutter in order to make it portable for the user.</a:t>
            </a:r>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20</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2592406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21</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2948278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cutting mechanism will consist of a saw on a platform that traverses around the circumference of the ring. The raw sits on a second platform that is then connected to a lead screw and two guide shafts which control its forward and backward translation, allowing it to cut fruit off of trees of varying diameter. On top of the second platform there is a box that houses the DC motor that controls the chainsaw in addition to the stepper motor that controls the pitch of the saw. In other words there are four motors that control three degrees of freedom: forward/backward, pitch, and side to side.</a:t>
            </a:r>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25</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421559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Has 14</a:t>
            </a:r>
            <a:r>
              <a:rPr lang="en-US" baseline="0" dirty="0" smtClean="0"/>
              <a:t> I/O pins, 6 Analog Pins, 32KB Flash, 5V operating voltage. Low-power requirements</a:t>
            </a:r>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26</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1442343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amp/phase	12V operating. 1.8 degree step</a:t>
            </a:r>
          </a:p>
          <a:p>
            <a:r>
              <a:rPr lang="en-US" dirty="0" smtClean="0"/>
              <a:t>http://www.linengineering.com/stepper-motors/E5718.aspx</a:t>
            </a:r>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27</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2796198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12V-24V operating voltage. 1/8</a:t>
            </a:r>
            <a:r>
              <a:rPr lang="en-US" baseline="0" dirty="0" smtClean="0"/>
              <a:t> </a:t>
            </a:r>
            <a:r>
              <a:rPr lang="en-US" baseline="0" dirty="0" err="1" smtClean="0"/>
              <a:t>hp</a:t>
            </a:r>
            <a:r>
              <a:rPr lang="en-US" baseline="0" dirty="0" smtClean="0"/>
              <a:t>	2600 no load rpm at 24V	will need to be geared down for desired torque, needs </a:t>
            </a:r>
            <a:r>
              <a:rPr lang="en-US" baseline="0" dirty="0" err="1" smtClean="0"/>
              <a:t>Guptas</a:t>
            </a:r>
            <a:r>
              <a:rPr lang="en-US" baseline="0" dirty="0" smtClean="0"/>
              <a:t> approval</a:t>
            </a:r>
          </a:p>
          <a:p>
            <a:r>
              <a:rPr lang="en-US" dirty="0" smtClean="0"/>
              <a:t>http://www.ampflow.com/small_high_performance_motors.htm</a:t>
            </a:r>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28</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2556071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L293D</a:t>
            </a:r>
            <a:r>
              <a:rPr lang="en-US" baseline="0" dirty="0" smtClean="0"/>
              <a:t> H-Bridge Motor Driver, we will need 3. Explain how it works.</a:t>
            </a:r>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29</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2355060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all of the components inside of the cutter. Talk about each component.</a:t>
            </a:r>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30</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1444114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2- 8 D cell</a:t>
            </a:r>
            <a:r>
              <a:rPr lang="en-US" baseline="0" dirty="0" smtClean="0"/>
              <a:t> battery holders		Dimension for both together:		5.25” L x 2.75”W x 4.5”H</a:t>
            </a:r>
          </a:p>
          <a:p>
            <a:r>
              <a:rPr lang="en-US" dirty="0" smtClean="0"/>
              <a:t>http://www.vetco.net/catalog/product_info.php?products_id=956&amp;gclid=CLS3nI3Zs8kCFQuPHwodz_oIuA</a:t>
            </a:r>
          </a:p>
          <a:p>
            <a:endParaRPr lang="en-US" dirty="0" smtClean="0"/>
          </a:p>
          <a:p>
            <a:r>
              <a:rPr lang="en-US" dirty="0" smtClean="0"/>
              <a:t>8 D batteries will last the DC motors 1-1.5hrs</a:t>
            </a:r>
            <a:r>
              <a:rPr lang="en-US" baseline="0" dirty="0" smtClean="0"/>
              <a:t> of total time use, 16 D batteries will last 3.5-4hrs of use. Going to get approval from sponsor before making final.</a:t>
            </a:r>
            <a:endParaRPr lang="en-US" dirty="0" smtClean="0"/>
          </a:p>
          <a:p>
            <a:r>
              <a:rPr lang="en-US" dirty="0" smtClean="0"/>
              <a:t>http://www.batteryjunction.com/4dni10reba.html?gclid=CIrRg4zds8kCFcYRHwodosQL9g</a:t>
            </a:r>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6B69C67-81AC-4FCF-A000-73BA08AAAD02}" type="slidenum">
              <a:rPr lang="en-US" smtClean="0"/>
              <a:t>31</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3058808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FB9691-E002-4A70-B758-80F5DAEF755E}" type="slidenum">
              <a:rPr lang="en-US" smtClean="0"/>
              <a:t>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1370405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Transmitter</a:t>
            </a:r>
            <a:r>
              <a:rPr lang="en-US" baseline="0" dirty="0" smtClean="0"/>
              <a:t> and Receiver. How much Voltage and how long antenna is needed for communication</a:t>
            </a:r>
          </a:p>
          <a:p>
            <a:r>
              <a:rPr lang="en-US" baseline="0" dirty="0" smtClean="0"/>
              <a:t>Extremely cheap. We have an Arduino Library made for this particular device. Online resources have told us that when powered at 12V and with an antenna of </a:t>
            </a:r>
            <a:r>
              <a:rPr lang="en-US" baseline="0" dirty="0" err="1" smtClean="0"/>
              <a:t>atleast</a:t>
            </a:r>
            <a:r>
              <a:rPr lang="en-US" baseline="0" dirty="0" smtClean="0"/>
              <a:t> 6”, it will be more than enough range to reach the cutting mechanism from the ground. I have ordered one that should get in at any moment and they will be tested over </a:t>
            </a:r>
            <a:r>
              <a:rPr lang="en-US" baseline="0" dirty="0" err="1" smtClean="0"/>
              <a:t>winterbreak</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32</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2681600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controller</a:t>
            </a:r>
            <a:r>
              <a:rPr lang="en-US" baseline="0" dirty="0" smtClean="0"/>
              <a:t> will also use an Arduino UNO and will use a joystick shield for user input. Fits perfectly. </a:t>
            </a:r>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33</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3453221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Schematic of joystick shield when attached. Receiver will be connected</a:t>
            </a:r>
            <a:r>
              <a:rPr lang="en-US" baseline="0" dirty="0" smtClean="0"/>
              <a:t> to a pin that is free (Such as D10). </a:t>
            </a:r>
          </a:p>
          <a:p>
            <a:r>
              <a:rPr lang="en-US" baseline="0" dirty="0" smtClean="0"/>
              <a:t>Joystick:</a:t>
            </a:r>
          </a:p>
          <a:p>
            <a:r>
              <a:rPr lang="en-US" baseline="0" dirty="0" smtClean="0"/>
              <a:t>Left/Right </a:t>
            </a:r>
            <a:r>
              <a:rPr lang="en-US" baseline="0" dirty="0" smtClean="0">
                <a:sym typeface="Wingdings" panose="05000000000000000000" pitchFamily="2" charset="2"/>
              </a:rPr>
              <a:t> move around track</a:t>
            </a:r>
          </a:p>
          <a:p>
            <a:r>
              <a:rPr lang="en-US" baseline="0" dirty="0" smtClean="0">
                <a:sym typeface="Wingdings" panose="05000000000000000000" pitchFamily="2" charset="2"/>
              </a:rPr>
              <a:t>Up/Down  Saw moves in and out</a:t>
            </a:r>
          </a:p>
          <a:p>
            <a:endParaRPr lang="en-US" baseline="0" dirty="0" smtClean="0">
              <a:sym typeface="Wingdings" panose="05000000000000000000" pitchFamily="2" charset="2"/>
            </a:endParaRPr>
          </a:p>
          <a:p>
            <a:r>
              <a:rPr lang="en-US" baseline="0" dirty="0" smtClean="0">
                <a:sym typeface="Wingdings" panose="05000000000000000000" pitchFamily="2" charset="2"/>
              </a:rPr>
              <a:t>Button D: 	Turn on Saw</a:t>
            </a:r>
          </a:p>
          <a:p>
            <a:r>
              <a:rPr lang="en-US" baseline="0" dirty="0" smtClean="0">
                <a:sym typeface="Wingdings" panose="05000000000000000000" pitchFamily="2" charset="2"/>
              </a:rPr>
              <a:t>Button A:	Turn off Saw</a:t>
            </a:r>
          </a:p>
          <a:p>
            <a:r>
              <a:rPr lang="en-US" baseline="0" dirty="0" smtClean="0">
                <a:sym typeface="Wingdings" panose="05000000000000000000" pitchFamily="2" charset="2"/>
              </a:rPr>
              <a:t>Button B:	Pitch Saw Up</a:t>
            </a:r>
          </a:p>
          <a:p>
            <a:r>
              <a:rPr lang="en-US" baseline="0" dirty="0" smtClean="0">
                <a:sym typeface="Wingdings" panose="05000000000000000000" pitchFamily="2" charset="2"/>
              </a:rPr>
              <a:t>Button C:	Pitch saw down</a:t>
            </a:r>
            <a:endParaRPr lang="en-US" dirty="0" smtClean="0"/>
          </a:p>
          <a:p>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34</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4034218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Controller will be powered by 8 AA batteries. </a:t>
            </a:r>
          </a:p>
          <a:p>
            <a:r>
              <a:rPr lang="en-US" dirty="0" smtClean="0"/>
              <a:t>Holder dimension: 2.5” L  x</a:t>
            </a:r>
            <a:r>
              <a:rPr lang="en-US" baseline="0" dirty="0" smtClean="0"/>
              <a:t> 2.25” W x 1” H</a:t>
            </a:r>
          </a:p>
          <a:p>
            <a:r>
              <a:rPr lang="en-US" baseline="0" dirty="0" smtClean="0"/>
              <a:t>Holder:</a:t>
            </a:r>
          </a:p>
          <a:p>
            <a:r>
              <a:rPr lang="en-US" dirty="0" smtClean="0"/>
              <a:t>http://www.parts-express.com/8-aa-cell-battery-holder--140-978?utm_source=google&amp;utm_medium=cpc&amp;utm_campaign=pla</a:t>
            </a:r>
          </a:p>
          <a:p>
            <a:endParaRPr lang="en-US" dirty="0" smtClean="0"/>
          </a:p>
          <a:p>
            <a:r>
              <a:rPr lang="en-US" dirty="0" smtClean="0"/>
              <a:t>Non-Rechargeable</a:t>
            </a:r>
            <a:r>
              <a:rPr lang="en-US" baseline="0" dirty="0" smtClean="0"/>
              <a:t> since they will last long in the controller (low power requirements) and the batteries are cheap</a:t>
            </a:r>
            <a:endParaRPr lang="en-US" dirty="0" smtClean="0"/>
          </a:p>
          <a:p>
            <a:r>
              <a:rPr lang="en-US" dirty="0" smtClean="0"/>
              <a:t>Batteries:</a:t>
            </a:r>
          </a:p>
          <a:p>
            <a:r>
              <a:rPr lang="en-US" dirty="0" smtClean="0"/>
              <a:t>http://www.bhphotovideo.com/bnh/controller/home?O=&amp;sku=1074544&amp;gclid=COGUyoros8kCFYT1Hwod1Y0EnQ&amp;is=REG&amp;ap=y&amp;m=Y&amp;A=details&amp;Q=</a:t>
            </a:r>
          </a:p>
          <a:p>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35</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897607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decided to approach this project from the top down since the ring is not only the most complex, it’s also the most important. After designing the ring and cutter and looking for different parts we found that in order to get it to work properly and meet all design requirements it would make up the majority of our budget. Therefore, in order to leave some room in our budget for unexpected failures we have decided to concentrate the majority of the prototype assembly on the cutting and traversing mechanism, but still design the pole and base for following years to build off of.</a:t>
            </a:r>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37</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1330486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Stakeholders</a:t>
            </a:r>
            <a:r>
              <a:rPr lang="en-US" baseline="0" dirty="0" smtClean="0"/>
              <a:t> include…</a:t>
            </a:r>
          </a:p>
          <a:p>
            <a:r>
              <a:rPr lang="en-US" baseline="0" dirty="0" smtClean="0"/>
              <a:t>Dr. Okoli, our sponsor</a:t>
            </a:r>
            <a:endParaRPr lang="en-US" dirty="0"/>
          </a:p>
        </p:txBody>
      </p:sp>
      <p:sp>
        <p:nvSpPr>
          <p:cNvPr id="4" name="Slide Number Placeholder 3"/>
          <p:cNvSpPr>
            <a:spLocks noGrp="1"/>
          </p:cNvSpPr>
          <p:nvPr>
            <p:ph type="sldNum" sz="quarter" idx="10"/>
          </p:nvPr>
        </p:nvSpPr>
        <p:spPr/>
        <p:txBody>
          <a:bodyPr/>
          <a:lstStyle/>
          <a:p>
            <a:fld id="{AAFB9691-E002-4A70-B758-80F5DAEF755E}" type="slidenum">
              <a:rPr lang="en-US" smtClean="0"/>
              <a:t>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3255077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69C67-81AC-4FCF-A000-73BA08AAAD02}" type="slidenum">
              <a:rPr lang="en-US" smtClean="0"/>
              <a:t>4</a:t>
            </a:fld>
            <a:endParaRPr lang="en-US"/>
          </a:p>
        </p:txBody>
      </p:sp>
    </p:spTree>
    <p:extLst>
      <p:ext uri="{BB962C8B-B14F-4D97-AF65-F5344CB8AC3E}">
        <p14:creationId xmlns:p14="http://schemas.microsoft.com/office/powerpoint/2010/main" val="1150460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previous phase report we proposed three design concepts. In this selected design we borrowed ideas from two of them: the pole pruner and the tree climber.</a:t>
            </a:r>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14</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241124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may recall, the pole pruner was a</a:t>
            </a:r>
            <a:r>
              <a:rPr lang="en-US" baseline="0" dirty="0" smtClean="0"/>
              <a:t> modification to an existing landscaping tool. It utilized light weight material for its pole to be able to be hand held and reach 40-feet. It also was equipped with a wireless camera so that the operator may have a better view of the fruit they are cutting. </a:t>
            </a:r>
            <a:endParaRPr lang="en-US" dirty="0"/>
          </a:p>
        </p:txBody>
      </p:sp>
      <p:sp>
        <p:nvSpPr>
          <p:cNvPr id="4" name="Slide Number Placeholder 3"/>
          <p:cNvSpPr>
            <a:spLocks noGrp="1"/>
          </p:cNvSpPr>
          <p:nvPr>
            <p:ph type="sldNum" sz="quarter" idx="10"/>
          </p:nvPr>
        </p:nvSpPr>
        <p:spPr/>
        <p:txBody>
          <a:bodyPr/>
          <a:lstStyle/>
          <a:p>
            <a:fld id="{AAFB9691-E002-4A70-B758-80F5DAEF755E}" type="slidenum">
              <a:rPr lang="en-US" smtClean="0"/>
              <a:t>15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2240029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is just a visual representation of the extended pole pruner, as you can see it is gas operated, it has a telescoping pole to extend to the fruit and a chainsaw equipped with a camera that can be viewed by the operator on the ground</a:t>
            </a:r>
            <a:endParaRPr lang="en-US" dirty="0" smtClean="0"/>
          </a:p>
        </p:txBody>
      </p:sp>
      <p:sp>
        <p:nvSpPr>
          <p:cNvPr id="4" name="Slide Number Placeholder 3"/>
          <p:cNvSpPr>
            <a:spLocks noGrp="1"/>
          </p:cNvSpPr>
          <p:nvPr>
            <p:ph type="sldNum" sz="quarter" idx="10"/>
          </p:nvPr>
        </p:nvSpPr>
        <p:spPr/>
        <p:txBody>
          <a:bodyPr/>
          <a:lstStyle/>
          <a:p>
            <a:fld id="{AAFB9691-E002-4A70-B758-80F5DAEF755E}" type="slidenum">
              <a:rPr lang="en-US" smtClean="0"/>
              <a:t>16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1233926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problems with this design were that because of the weight of the chainsaw the 40-foot pole would likely have deflected too much to be usable. Additionally, since it is essentially a chainsaw attached 40-feet away from the operator, if they were to trip it would endanger the lives of people up to 40-feet away from them.</a:t>
            </a:r>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17</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3257665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tree climber</a:t>
            </a:r>
            <a:r>
              <a:rPr lang="en-US" baseline="0" dirty="0" smtClean="0"/>
              <a:t> was based on 2012’s “King Climber” design. This would climb by gripping the tree, holding the grip, pivoting upward, gripping again and repeating the process. Once it was at the top it had a circular ring that the cutter would traverse around and cut the palm fruit down from.</a:t>
            </a:r>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18</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430226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7C76DB-3AF6-4397-B673-259CADC6EBA2}" type="datetime1">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1443392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DDFAD-8478-45B2-BF6B-23D7EEEDD23C}" type="datetime1">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1919210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798B3F-5327-4FB2-B391-DE095DE26BB0}" type="datetime1">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905593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6BCD22-EBED-4DA5-A91B-1A8E2D2BE198}" type="datetime1">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400">
                <a:solidFill>
                  <a:schemeClr val="bg1"/>
                </a:solidFill>
              </a:defRPr>
            </a:lvl1pPr>
          </a:lstStyle>
          <a:p>
            <a:r>
              <a:rPr lang="en-US" dirty="0" smtClean="0"/>
              <a:t>1</a:t>
            </a:r>
            <a:endParaRPr lang="en-US" dirty="0"/>
          </a:p>
        </p:txBody>
      </p:sp>
    </p:spTree>
    <p:extLst>
      <p:ext uri="{BB962C8B-B14F-4D97-AF65-F5344CB8AC3E}">
        <p14:creationId xmlns:p14="http://schemas.microsoft.com/office/powerpoint/2010/main" val="33062995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1CCFFC-B5CD-4DE2-8F5F-AADE48C8D18C}" type="datetime1">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243215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8BEBEE-BF8E-48D4-8892-75DB4AE7972C}" type="datetime1">
              <a:rPr lang="en-US" smtClean="0"/>
              <a:t>12/1/2015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1794229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A4CC26-99CF-47E2-B884-C90948203D9C}" type="datetime1">
              <a:rPr lang="en-US" smtClean="0"/>
              <a:t>12/1/2015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325718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CA07B6-C036-4DBB-8EC6-7D0341CE993A}" type="datetime1">
              <a:rPr lang="en-US" smtClean="0"/>
              <a:t>12/1/2015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804496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C1638C-A147-4121-BDA1-182A253F15F4}" type="datetime1">
              <a:rPr lang="en-US" smtClean="0"/>
              <a:t>12/1/2015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1427861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72DBD5-3D34-41A9-AEA0-6D49CA63417D}" type="datetime1">
              <a:rPr lang="en-US" smtClean="0"/>
              <a:t>12/1/2015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1590255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38C8F7-9FF9-4B74-B554-0EAC9668959F}" type="datetime1">
              <a:rPr lang="en-US" smtClean="0"/>
              <a:t>12/1/2015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3585784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E58565-79A7-4B23-B097-5D94532B45D5}" type="datetime1">
              <a:rPr lang="en-US" smtClean="0"/>
              <a:t>12/1/2015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E4D663-9EEF-4DAA-A847-67F8BC508AFF}" type="slidenum">
              <a:rPr lang="en-US" smtClean="0"/>
              <a:t>‹#›</a:t>
            </a:fld>
            <a:endParaRPr lang="en-US"/>
          </a:p>
        </p:txBody>
      </p:sp>
    </p:spTree>
    <p:extLst>
      <p:ext uri="{BB962C8B-B14F-4D97-AF65-F5344CB8AC3E}">
        <p14:creationId xmlns:p14="http://schemas.microsoft.com/office/powerpoint/2010/main" val="1030289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umanfoodproject.com/wp-content/uploads/2013/02/palm-oil-fru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p:cNvSpPr>
            <a:spLocks noGrp="1"/>
          </p:cNvSpPr>
          <p:nvPr>
            <p:ph type="subTitle" idx="1"/>
          </p:nvPr>
        </p:nvSpPr>
        <p:spPr>
          <a:xfrm>
            <a:off x="1523999" y="2708910"/>
            <a:ext cx="9144000" cy="3920490"/>
          </a:xfrm>
          <a:solidFill>
            <a:srgbClr val="006BB4">
              <a:alpha val="60000"/>
            </a:srgbClr>
          </a:solidFill>
        </p:spPr>
        <p:txBody>
          <a:bodyPr>
            <a:noAutofit/>
          </a:bodyPr>
          <a:lstStyle/>
          <a:p>
            <a:r>
              <a:rPr lang="en-US" sz="3200" dirty="0" smtClean="0">
                <a:solidFill>
                  <a:schemeClr val="bg1"/>
                </a:solidFill>
              </a:rPr>
              <a:t>Maria Vetencourt</a:t>
            </a:r>
          </a:p>
          <a:p>
            <a:r>
              <a:rPr lang="en-US" sz="3200" dirty="0">
                <a:solidFill>
                  <a:schemeClr val="bg1"/>
                </a:solidFill>
              </a:rPr>
              <a:t>Matthew </a:t>
            </a:r>
            <a:r>
              <a:rPr lang="en-US" sz="3200" dirty="0" err="1">
                <a:solidFill>
                  <a:schemeClr val="bg1"/>
                </a:solidFill>
              </a:rPr>
              <a:t>Gerstenblitt</a:t>
            </a:r>
            <a:endParaRPr lang="en-US" sz="3200" dirty="0">
              <a:solidFill>
                <a:schemeClr val="bg1"/>
              </a:solidFill>
            </a:endParaRPr>
          </a:p>
          <a:p>
            <a:r>
              <a:rPr lang="en-US" sz="3200" dirty="0">
                <a:solidFill>
                  <a:schemeClr val="bg1"/>
                </a:solidFill>
              </a:rPr>
              <a:t>Patrick Howard</a:t>
            </a:r>
          </a:p>
          <a:p>
            <a:r>
              <a:rPr lang="en-US" sz="3200" dirty="0">
                <a:solidFill>
                  <a:schemeClr val="bg1"/>
                </a:solidFill>
              </a:rPr>
              <a:t>Gabriel </a:t>
            </a:r>
            <a:r>
              <a:rPr lang="en-US" sz="3200" dirty="0" err="1">
                <a:solidFill>
                  <a:schemeClr val="bg1"/>
                </a:solidFill>
              </a:rPr>
              <a:t>Diez</a:t>
            </a:r>
            <a:endParaRPr lang="en-US" sz="3200" dirty="0">
              <a:solidFill>
                <a:schemeClr val="bg1"/>
              </a:solidFill>
            </a:endParaRPr>
          </a:p>
          <a:p>
            <a:r>
              <a:rPr lang="en-US" sz="3200" dirty="0" smtClean="0">
                <a:solidFill>
                  <a:schemeClr val="bg1"/>
                </a:solidFill>
              </a:rPr>
              <a:t>Alberto Machado</a:t>
            </a:r>
          </a:p>
          <a:p>
            <a:r>
              <a:rPr lang="en-US" sz="3200" dirty="0" smtClean="0">
                <a:solidFill>
                  <a:schemeClr val="bg1"/>
                </a:solidFill>
              </a:rPr>
              <a:t>Derek Morin</a:t>
            </a:r>
          </a:p>
          <a:p>
            <a:r>
              <a:rPr lang="en-US" sz="3200" dirty="0">
                <a:solidFill>
                  <a:schemeClr val="bg1"/>
                </a:solidFill>
              </a:rPr>
              <a:t>Enrique Gonzalez</a:t>
            </a:r>
          </a:p>
          <a:p>
            <a:endParaRPr lang="en-US" sz="3200" dirty="0">
              <a:solidFill>
                <a:schemeClr val="bg1"/>
              </a:solidFill>
            </a:endParaRPr>
          </a:p>
          <a:p>
            <a:endParaRPr lang="en-US" sz="3200" dirty="0" smtClean="0">
              <a:solidFill>
                <a:schemeClr val="bg1"/>
              </a:solidFill>
            </a:endParaRPr>
          </a:p>
          <a:p>
            <a:endParaRPr lang="en-US" sz="3200" dirty="0" smtClean="0">
              <a:solidFill>
                <a:schemeClr val="bg1"/>
              </a:solidFill>
            </a:endParaRPr>
          </a:p>
          <a:p>
            <a:endParaRPr lang="en-US" sz="3200" dirty="0" smtClean="0">
              <a:solidFill>
                <a:schemeClr val="bg1"/>
              </a:solidFill>
            </a:endParaRPr>
          </a:p>
        </p:txBody>
      </p:sp>
      <p:pic>
        <p:nvPicPr>
          <p:cNvPr id="3" name="Picture 2"/>
          <p:cNvPicPr>
            <a:picLocks noChangeAspect="1"/>
          </p:cNvPicPr>
          <p:nvPr/>
        </p:nvPicPr>
        <p:blipFill>
          <a:blip r:embed="rId4"/>
          <a:stretch>
            <a:fillRect/>
          </a:stretch>
        </p:blipFill>
        <p:spPr>
          <a:xfrm>
            <a:off x="380503" y="97229"/>
            <a:ext cx="11430991" cy="2621507"/>
          </a:xfrm>
          <a:prstGeom prst="rect">
            <a:avLst/>
          </a:prstGeom>
        </p:spPr>
      </p:pic>
    </p:spTree>
    <p:extLst>
      <p:ext uri="{BB962C8B-B14F-4D97-AF65-F5344CB8AC3E}">
        <p14:creationId xmlns:p14="http://schemas.microsoft.com/office/powerpoint/2010/main" val="23668093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sp>
        <p:nvSpPr>
          <p:cNvPr id="5" name="Slide Number Placeholder 3"/>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6" name="Slide Number Placeholder 5"/>
          <p:cNvSpPr txBox="1">
            <a:spLocks/>
          </p:cNvSpPr>
          <p:nvPr/>
        </p:nvSpPr>
        <p:spPr>
          <a:xfrm>
            <a:off x="-423735"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Maria </a:t>
            </a:r>
            <a:r>
              <a:rPr lang="en-US" dirty="0" err="1" smtClean="0">
                <a:solidFill>
                  <a:schemeClr val="tx1"/>
                </a:solidFill>
              </a:rPr>
              <a:t>Vetencourt</a:t>
            </a:r>
            <a:endParaRPr lang="en-US"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95062147"/>
              </p:ext>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r>
                        <a:rPr lang="en-US" sz="3000" dirty="0" smtClean="0"/>
                        <a:t>Ms. Margaret Scheiner</a:t>
                      </a:r>
                      <a:endParaRPr lang="en-US" sz="3000" dirty="0"/>
                    </a:p>
                  </a:txBody>
                  <a:tcPr marL="84947" marR="84947" marT="42473" marB="42473"/>
                </a:tc>
              </a:tr>
              <a:tr h="543091">
                <a:tc>
                  <a:txBody>
                    <a:bodyPr/>
                    <a:lstStyle/>
                    <a:p>
                      <a:pPr algn="ctr"/>
                      <a:r>
                        <a:rPr lang="en-US" sz="3000" dirty="0" smtClean="0"/>
                        <a:t>Mr. Ryan Adams</a:t>
                      </a:r>
                      <a:endParaRPr lang="en-US" sz="3000" dirty="0"/>
                    </a:p>
                  </a:txBody>
                  <a:tcPr marL="84947" marR="84947" marT="42473" marB="42473"/>
                </a:tc>
              </a:tr>
              <a:tr h="543091">
                <a:tc>
                  <a:txBody>
                    <a:bodyPr/>
                    <a:lstStyle/>
                    <a:p>
                      <a:pPr algn="ctr"/>
                      <a:r>
                        <a:rPr lang="en-US" sz="3000" dirty="0" smtClean="0"/>
                        <a:t>FAMU-FSU College of Engineering</a:t>
                      </a:r>
                      <a:endParaRPr lang="en-US" sz="3000" dirty="0"/>
                    </a:p>
                  </a:txBody>
                  <a:tcPr marL="84947" marR="84947" marT="42473" marB="42473"/>
                </a:tc>
              </a:tr>
              <a:tr h="543091">
                <a:tc>
                  <a:txBody>
                    <a:bodyPr/>
                    <a:lstStyle/>
                    <a:p>
                      <a:pPr algn="ctr"/>
                      <a:r>
                        <a:rPr lang="en-US" sz="3000" dirty="0" smtClean="0"/>
                        <a:t>Department of Industrial and Manufacturing Engineering</a:t>
                      </a:r>
                      <a:endParaRPr lang="en-US" sz="3000" dirty="0"/>
                    </a:p>
                  </a:txBody>
                  <a:tcPr marL="84947" marR="84947" marT="42473" marB="42473"/>
                </a:tc>
              </a:tr>
              <a:tr h="543091">
                <a:tc>
                  <a:txBody>
                    <a:bodyPr/>
                    <a:lstStyle/>
                    <a:p>
                      <a:pPr algn="ctr"/>
                      <a:r>
                        <a:rPr lang="en-US" sz="3000" dirty="0" smtClean="0"/>
                        <a:t>Department of Mechanical Engineering</a:t>
                      </a: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6949450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sp>
        <p:nvSpPr>
          <p:cNvPr id="5" name="Slide Number Placeholder 3"/>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6" name="Slide Number Placeholder 5"/>
          <p:cNvSpPr txBox="1">
            <a:spLocks/>
          </p:cNvSpPr>
          <p:nvPr/>
        </p:nvSpPr>
        <p:spPr>
          <a:xfrm>
            <a:off x="-423735"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Maria </a:t>
            </a:r>
            <a:r>
              <a:rPr lang="en-US" dirty="0" err="1" smtClean="0">
                <a:solidFill>
                  <a:schemeClr val="tx1"/>
                </a:solidFill>
              </a:rPr>
              <a:t>Vetencourt</a:t>
            </a:r>
            <a:endParaRPr lang="en-US"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13875811"/>
              </p:ext>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r>
                        <a:rPr lang="en-US" sz="3000" dirty="0" smtClean="0"/>
                        <a:t>Ms. Margaret Scheiner</a:t>
                      </a:r>
                      <a:endParaRPr lang="en-US" sz="3000" dirty="0"/>
                    </a:p>
                  </a:txBody>
                  <a:tcPr marL="84947" marR="84947" marT="42473" marB="42473"/>
                </a:tc>
              </a:tr>
              <a:tr h="543091">
                <a:tc>
                  <a:txBody>
                    <a:bodyPr/>
                    <a:lstStyle/>
                    <a:p>
                      <a:pPr algn="ctr"/>
                      <a:r>
                        <a:rPr lang="en-US" sz="3000" dirty="0" smtClean="0"/>
                        <a:t>Mr. Ryan Adams</a:t>
                      </a:r>
                      <a:endParaRPr lang="en-US" sz="3000" dirty="0"/>
                    </a:p>
                  </a:txBody>
                  <a:tcPr marL="84947" marR="84947" marT="42473" marB="42473"/>
                </a:tc>
              </a:tr>
              <a:tr h="543091">
                <a:tc>
                  <a:txBody>
                    <a:bodyPr/>
                    <a:lstStyle/>
                    <a:p>
                      <a:pPr algn="ctr"/>
                      <a:r>
                        <a:rPr lang="en-US" sz="3000" dirty="0" smtClean="0"/>
                        <a:t>FAMU-FSU College of Engineering</a:t>
                      </a:r>
                      <a:endParaRPr lang="en-US" sz="3000" dirty="0"/>
                    </a:p>
                  </a:txBody>
                  <a:tcPr marL="84947" marR="84947" marT="42473" marB="42473"/>
                </a:tc>
              </a:tr>
              <a:tr h="543091">
                <a:tc>
                  <a:txBody>
                    <a:bodyPr/>
                    <a:lstStyle/>
                    <a:p>
                      <a:pPr algn="ctr"/>
                      <a:r>
                        <a:rPr lang="en-US" sz="3000" dirty="0" smtClean="0"/>
                        <a:t>Department of Industrial and Manufacturing Engineering</a:t>
                      </a:r>
                      <a:endParaRPr lang="en-US" sz="3000" dirty="0"/>
                    </a:p>
                  </a:txBody>
                  <a:tcPr marL="84947" marR="84947" marT="42473" marB="42473"/>
                </a:tc>
              </a:tr>
              <a:tr h="543091">
                <a:tc>
                  <a:txBody>
                    <a:bodyPr/>
                    <a:lstStyle/>
                    <a:p>
                      <a:pPr algn="ctr"/>
                      <a:r>
                        <a:rPr lang="en-US" sz="3000" dirty="0" smtClean="0"/>
                        <a:t>Department of Mechanical Engineering</a:t>
                      </a:r>
                      <a:endParaRPr lang="en-US" sz="3000" dirty="0"/>
                    </a:p>
                  </a:txBody>
                  <a:tcPr marL="84947" marR="84947" marT="42473" marB="42473"/>
                </a:tc>
              </a:tr>
              <a:tr h="543091">
                <a:tc>
                  <a:txBody>
                    <a:bodyPr/>
                    <a:lstStyle/>
                    <a:p>
                      <a:pPr algn="ctr"/>
                      <a:r>
                        <a:rPr lang="en-US" sz="3000" dirty="0" smtClean="0"/>
                        <a:t>Department of Electrical</a:t>
                      </a:r>
                      <a:r>
                        <a:rPr lang="en-US" sz="3000" baseline="0" dirty="0" smtClean="0"/>
                        <a:t> and Computer Engineering</a:t>
                      </a:r>
                      <a:endParaRPr lang="en-US" sz="3000" dirty="0"/>
                    </a:p>
                  </a:txBody>
                  <a:tcPr marL="84947" marR="84947" marT="42473" marB="42473"/>
                </a:tc>
              </a:tr>
            </a:tbl>
          </a:graphicData>
        </a:graphic>
      </p:graphicFrame>
    </p:spTree>
    <p:extLst>
      <p:ext uri="{BB962C8B-B14F-4D97-AF65-F5344CB8AC3E}">
        <p14:creationId xmlns:p14="http://schemas.microsoft.com/office/powerpoint/2010/main" val="13155601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sustainablepalmoil.org/files/2012/09/IMG_52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12230100" cy="8153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accent5">
              <a:lumMod val="75000"/>
              <a:alpha val="70000"/>
            </a:schemeClr>
          </a:solidFill>
        </p:spPr>
        <p:txBody>
          <a:bodyPr/>
          <a:lstStyle/>
          <a:p>
            <a:pPr algn="ctr"/>
            <a:r>
              <a:rPr lang="en-US" dirty="0" smtClean="0">
                <a:solidFill>
                  <a:schemeClr val="bg1"/>
                </a:solidFill>
                <a:latin typeface="+mn-lt"/>
              </a:rPr>
              <a:t>Project</a:t>
            </a:r>
            <a:endParaRPr lang="en-US" dirty="0">
              <a:solidFill>
                <a:schemeClr val="bg1"/>
              </a:solidFill>
              <a:latin typeface="+mn-lt"/>
            </a:endParaRPr>
          </a:p>
        </p:txBody>
      </p:sp>
      <p:sp>
        <p:nvSpPr>
          <p:cNvPr id="3" name="Content Placeholder 2"/>
          <p:cNvSpPr>
            <a:spLocks noGrp="1"/>
          </p:cNvSpPr>
          <p:nvPr>
            <p:ph idx="1"/>
          </p:nvPr>
        </p:nvSpPr>
        <p:spPr>
          <a:solidFill>
            <a:schemeClr val="accent5">
              <a:lumMod val="75000"/>
              <a:alpha val="70000"/>
            </a:schemeClr>
          </a:solidFill>
        </p:spPr>
        <p:txBody>
          <a:bodyPr>
            <a:normAutofit/>
          </a:bodyPr>
          <a:lstStyle/>
          <a:p>
            <a:r>
              <a:rPr lang="en-US" sz="3200" dirty="0" smtClean="0">
                <a:solidFill>
                  <a:schemeClr val="bg1"/>
                </a:solidFill>
              </a:rPr>
              <a:t>Develop a device to harvest oil palm fruit</a:t>
            </a:r>
            <a:endParaRPr lang="en-US" sz="3200" dirty="0">
              <a:solidFill>
                <a:schemeClr val="bg1"/>
              </a:solidFill>
            </a:endParaRPr>
          </a:p>
        </p:txBody>
      </p:sp>
      <p:sp>
        <p:nvSpPr>
          <p:cNvPr id="4" name="Slide Number Placeholder 3"/>
          <p:cNvSpPr>
            <a:spLocks noGrp="1"/>
          </p:cNvSpPr>
          <p:nvPr>
            <p:ph type="sldNum" sz="quarter" idx="12"/>
          </p:nvPr>
        </p:nvSpPr>
        <p:spPr>
          <a:xfrm>
            <a:off x="9448800" y="6492875"/>
            <a:ext cx="2743200" cy="365125"/>
          </a:xfrm>
        </p:spPr>
        <p:txBody>
          <a:bodyPr/>
          <a:lstStyle/>
          <a:p>
            <a:r>
              <a:rPr lang="en-US" dirty="0" smtClean="0"/>
              <a:t>4</a:t>
            </a:r>
            <a:endParaRPr lang="en-US" dirty="0"/>
          </a:p>
        </p:txBody>
      </p:sp>
      <p:sp>
        <p:nvSpPr>
          <p:cNvPr id="6" name="Slide Number Placeholder 5"/>
          <p:cNvSpPr txBox="1">
            <a:spLocks/>
          </p:cNvSpPr>
          <p:nvPr/>
        </p:nvSpPr>
        <p:spPr>
          <a:xfrm>
            <a:off x="-152801"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spTree>
    <p:extLst>
      <p:ext uri="{BB962C8B-B14F-4D97-AF65-F5344CB8AC3E}">
        <p14:creationId xmlns:p14="http://schemas.microsoft.com/office/powerpoint/2010/main" val="292705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Title 1"/>
          <p:cNvSpPr>
            <a:spLocks noGrp="1"/>
          </p:cNvSpPr>
          <p:nvPr>
            <p:ph type="title"/>
          </p:nvPr>
        </p:nvSpPr>
        <p:spPr>
          <a:xfrm>
            <a:off x="838200" y="365125"/>
            <a:ext cx="10515600" cy="1325563"/>
          </a:xfrm>
          <a:solidFill>
            <a:schemeClr val="accent5">
              <a:lumMod val="75000"/>
              <a:alpha val="70000"/>
            </a:schemeClr>
          </a:solidFill>
        </p:spPr>
        <p:txBody>
          <a:bodyPr/>
          <a:lstStyle/>
          <a:p>
            <a:pPr algn="ctr"/>
            <a:r>
              <a:rPr lang="en-US" dirty="0" smtClean="0">
                <a:solidFill>
                  <a:schemeClr val="bg1"/>
                </a:solidFill>
                <a:latin typeface="+mn-lt"/>
              </a:rPr>
              <a:t>Important</a:t>
            </a:r>
            <a:r>
              <a:rPr lang="en-US" dirty="0" smtClean="0">
                <a:solidFill>
                  <a:schemeClr val="bg1"/>
                </a:solidFill>
              </a:rPr>
              <a:t> </a:t>
            </a:r>
            <a:r>
              <a:rPr lang="en-US" dirty="0" smtClean="0">
                <a:solidFill>
                  <a:schemeClr val="bg1"/>
                </a:solidFill>
                <a:latin typeface="+mn-lt"/>
              </a:rPr>
              <a:t>Factors [1]</a:t>
            </a:r>
            <a:endParaRPr lang="en-US" u="sng" dirty="0">
              <a:solidFill>
                <a:srgbClr val="FF0000"/>
              </a:solidFill>
              <a:latin typeface="+mn-lt"/>
            </a:endParaRPr>
          </a:p>
        </p:txBody>
      </p:sp>
      <p:sp>
        <p:nvSpPr>
          <p:cNvPr id="6" name="Content Placeholder 2"/>
          <p:cNvSpPr>
            <a:spLocks noGrp="1"/>
          </p:cNvSpPr>
          <p:nvPr>
            <p:ph idx="1"/>
          </p:nvPr>
        </p:nvSpPr>
        <p:spPr>
          <a:xfrm>
            <a:off x="838200" y="1825625"/>
            <a:ext cx="10515600" cy="4351338"/>
          </a:xfrm>
          <a:solidFill>
            <a:schemeClr val="accent5">
              <a:lumMod val="75000"/>
              <a:alpha val="70000"/>
            </a:schemeClr>
          </a:solidFill>
        </p:spPr>
        <p:txBody>
          <a:bodyPr>
            <a:normAutofit/>
          </a:bodyPr>
          <a:lstStyle/>
          <a:p>
            <a:r>
              <a:rPr lang="en-US" sz="3200" dirty="0" smtClean="0">
                <a:solidFill>
                  <a:schemeClr val="bg1"/>
                </a:solidFill>
              </a:rPr>
              <a:t>Height of the trees</a:t>
            </a:r>
          </a:p>
          <a:p>
            <a:r>
              <a:rPr lang="en-US" sz="3200" dirty="0" smtClean="0">
                <a:solidFill>
                  <a:schemeClr val="bg1"/>
                </a:solidFill>
              </a:rPr>
              <a:t>Fibrous consistency </a:t>
            </a:r>
          </a:p>
          <a:p>
            <a:r>
              <a:rPr lang="en-US" sz="3200" dirty="0" smtClean="0">
                <a:solidFill>
                  <a:schemeClr val="bg1"/>
                </a:solidFill>
              </a:rPr>
              <a:t>Budget</a:t>
            </a:r>
          </a:p>
          <a:p>
            <a:r>
              <a:rPr lang="en-US" sz="3200" dirty="0" smtClean="0">
                <a:solidFill>
                  <a:schemeClr val="bg1"/>
                </a:solidFill>
              </a:rPr>
              <a:t>Safety</a:t>
            </a:r>
          </a:p>
          <a:p>
            <a:endParaRPr lang="en-US" sz="3200" dirty="0">
              <a:solidFill>
                <a:schemeClr val="bg1"/>
              </a:solidFill>
            </a:endParaRPr>
          </a:p>
        </p:txBody>
      </p:sp>
      <p:sp>
        <p:nvSpPr>
          <p:cNvPr id="7" name="Slide Number Placeholder 5"/>
          <p:cNvSpPr>
            <a:spLocks noGrp="1"/>
          </p:cNvSpPr>
          <p:nvPr>
            <p:ph type="sldNum" sz="quarter" idx="12"/>
          </p:nvPr>
        </p:nvSpPr>
        <p:spPr>
          <a:xfrm>
            <a:off x="9481285" y="6492875"/>
            <a:ext cx="2743200" cy="365125"/>
          </a:xfrm>
        </p:spPr>
        <p:txBody>
          <a:bodyPr/>
          <a:lstStyle/>
          <a:p>
            <a:r>
              <a:rPr lang="en-US" dirty="0"/>
              <a:t>5</a:t>
            </a:r>
            <a:endParaRPr lang="en-US" sz="2400" dirty="0">
              <a:solidFill>
                <a:schemeClr val="bg1"/>
              </a:solidFill>
            </a:endParaRPr>
          </a:p>
        </p:txBody>
      </p:sp>
      <p:sp>
        <p:nvSpPr>
          <p:cNvPr id="8" name="Slide Number Placeholder 5"/>
          <p:cNvSpPr txBox="1">
            <a:spLocks/>
          </p:cNvSpPr>
          <p:nvPr/>
        </p:nvSpPr>
        <p:spPr>
          <a:xfrm>
            <a:off x="-152801"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spTree>
    <p:extLst>
      <p:ext uri="{BB962C8B-B14F-4D97-AF65-F5344CB8AC3E}">
        <p14:creationId xmlns:p14="http://schemas.microsoft.com/office/powerpoint/2010/main" val="156662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5" name="Content Placeholder 2"/>
          <p:cNvSpPr txBox="1">
            <a:spLocks/>
          </p:cNvSpPr>
          <p:nvPr/>
        </p:nvSpPr>
        <p:spPr>
          <a:xfrm>
            <a:off x="926804" y="1903596"/>
            <a:ext cx="10515600" cy="4351338"/>
          </a:xfrm>
          <a:prstGeom prst="rect">
            <a:avLst/>
          </a:prstGeom>
          <a:solidFill>
            <a:schemeClr val="accent5">
              <a:lumMod val="75000"/>
              <a:alpha val="7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solidFill>
                  <a:schemeClr val="bg1"/>
                </a:solidFill>
              </a:rPr>
              <a:t>Current </a:t>
            </a:r>
            <a:r>
              <a:rPr lang="en-US" sz="3200" dirty="0">
                <a:solidFill>
                  <a:schemeClr val="bg1"/>
                </a:solidFill>
              </a:rPr>
              <a:t>selected design borrows from two previous design concepts</a:t>
            </a:r>
          </a:p>
          <a:p>
            <a:r>
              <a:rPr lang="en-US" sz="3200" dirty="0">
                <a:solidFill>
                  <a:schemeClr val="bg1"/>
                </a:solidFill>
              </a:rPr>
              <a:t>Pole </a:t>
            </a:r>
            <a:r>
              <a:rPr lang="en-US" sz="3200" dirty="0" smtClean="0">
                <a:solidFill>
                  <a:schemeClr val="bg1"/>
                </a:solidFill>
              </a:rPr>
              <a:t>Pruner</a:t>
            </a:r>
            <a:endParaRPr lang="en-US" sz="3200" dirty="0">
              <a:solidFill>
                <a:schemeClr val="bg1"/>
              </a:solidFill>
            </a:endParaRPr>
          </a:p>
          <a:p>
            <a:r>
              <a:rPr lang="en-US" sz="3200" dirty="0">
                <a:solidFill>
                  <a:schemeClr val="bg1"/>
                </a:solidFill>
              </a:rPr>
              <a:t>Tree Climber</a:t>
            </a:r>
          </a:p>
        </p:txBody>
      </p:sp>
      <p:sp>
        <p:nvSpPr>
          <p:cNvPr id="7" name="Title 1"/>
          <p:cNvSpPr txBox="1">
            <a:spLocks/>
          </p:cNvSpPr>
          <p:nvPr/>
        </p:nvSpPr>
        <p:spPr>
          <a:xfrm>
            <a:off x="926804" y="289017"/>
            <a:ext cx="10515600" cy="1325563"/>
          </a:xfrm>
          <a:prstGeom prst="rect">
            <a:avLst/>
          </a:prstGeom>
          <a:solidFill>
            <a:schemeClr val="accent5">
              <a:lumMod val="75000"/>
              <a:alpha val="7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Design Considerations</a:t>
            </a:r>
            <a:endParaRPr lang="en-US" dirty="0">
              <a:solidFill>
                <a:schemeClr val="bg1"/>
              </a:solidFill>
              <a:latin typeface="+mn-lt"/>
            </a:endParaRPr>
          </a:p>
        </p:txBody>
      </p:sp>
      <p:sp>
        <p:nvSpPr>
          <p:cNvPr id="2" name="Slide Number Placeholder 1"/>
          <p:cNvSpPr>
            <a:spLocks noGrp="1"/>
          </p:cNvSpPr>
          <p:nvPr>
            <p:ph type="sldNum" sz="quarter" idx="12"/>
          </p:nvPr>
        </p:nvSpPr>
        <p:spPr>
          <a:xfrm>
            <a:off x="9448800" y="6492875"/>
            <a:ext cx="2743200" cy="365125"/>
          </a:xfrm>
        </p:spPr>
        <p:txBody>
          <a:bodyPr/>
          <a:lstStyle/>
          <a:p>
            <a:r>
              <a:rPr lang="en-US" dirty="0" smtClean="0"/>
              <a:t>6</a:t>
            </a:r>
            <a:endParaRPr lang="en-US" dirty="0"/>
          </a:p>
        </p:txBody>
      </p:sp>
      <p:sp>
        <p:nvSpPr>
          <p:cNvPr id="6" name="Slide Number Placeholder 5"/>
          <p:cNvSpPr txBox="1">
            <a:spLocks/>
          </p:cNvSpPr>
          <p:nvPr/>
        </p:nvSpPr>
        <p:spPr>
          <a:xfrm>
            <a:off x="0"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Matthew </a:t>
            </a:r>
            <a:r>
              <a:rPr lang="en-US" dirty="0" err="1" smtClean="0"/>
              <a:t>Gerstenblitt</a:t>
            </a:r>
            <a:endParaRPr lang="en-US" dirty="0"/>
          </a:p>
        </p:txBody>
      </p:sp>
    </p:spTree>
    <p:extLst>
      <p:ext uri="{BB962C8B-B14F-4D97-AF65-F5344CB8AC3E}">
        <p14:creationId xmlns:p14="http://schemas.microsoft.com/office/powerpoint/2010/main" val="1613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argill.com/wcm/groups/public/@ccom/documents/image/na30513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066"/>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accent5">
              <a:lumMod val="75000"/>
              <a:alpha val="70000"/>
            </a:schemeClr>
          </a:solidFill>
        </p:spPr>
        <p:txBody>
          <a:bodyPr/>
          <a:lstStyle/>
          <a:p>
            <a:pPr algn="ctr"/>
            <a:r>
              <a:rPr lang="en-US" dirty="0" smtClean="0">
                <a:solidFill>
                  <a:schemeClr val="bg1"/>
                </a:solidFill>
                <a:latin typeface="+mn-lt"/>
              </a:rPr>
              <a:t>Modified Pole Pruner</a:t>
            </a:r>
            <a:endParaRPr lang="en-US" dirty="0">
              <a:solidFill>
                <a:schemeClr val="bg1"/>
              </a:solidFill>
              <a:latin typeface="+mn-lt"/>
            </a:endParaRPr>
          </a:p>
        </p:txBody>
      </p:sp>
      <p:sp>
        <p:nvSpPr>
          <p:cNvPr id="3" name="Content Placeholder 2"/>
          <p:cNvSpPr>
            <a:spLocks noGrp="1"/>
          </p:cNvSpPr>
          <p:nvPr>
            <p:ph idx="1"/>
          </p:nvPr>
        </p:nvSpPr>
        <p:spPr>
          <a:solidFill>
            <a:schemeClr val="accent5">
              <a:lumMod val="75000"/>
              <a:alpha val="70000"/>
            </a:schemeClr>
          </a:solidFill>
        </p:spPr>
        <p:txBody>
          <a:bodyPr>
            <a:normAutofit/>
          </a:bodyPr>
          <a:lstStyle/>
          <a:p>
            <a:r>
              <a:rPr lang="en-US" sz="3200" dirty="0" smtClean="0">
                <a:solidFill>
                  <a:schemeClr val="bg1"/>
                </a:solidFill>
              </a:rPr>
              <a:t>Allow vertical extension up to 40 feet</a:t>
            </a:r>
          </a:p>
          <a:p>
            <a:r>
              <a:rPr lang="en-US" sz="3200" dirty="0" smtClean="0">
                <a:solidFill>
                  <a:schemeClr val="bg1"/>
                </a:solidFill>
              </a:rPr>
              <a:t>Mount wireless camera</a:t>
            </a:r>
          </a:p>
        </p:txBody>
      </p:sp>
      <p:sp>
        <p:nvSpPr>
          <p:cNvPr id="4" name="Slide Number Placeholder 3"/>
          <p:cNvSpPr>
            <a:spLocks noGrp="1"/>
          </p:cNvSpPr>
          <p:nvPr>
            <p:ph type="sldNum" sz="quarter" idx="12"/>
          </p:nvPr>
        </p:nvSpPr>
        <p:spPr>
          <a:xfrm>
            <a:off x="9448800" y="7141809"/>
            <a:ext cx="2743200" cy="365125"/>
          </a:xfrm>
        </p:spPr>
        <p:txBody>
          <a:bodyPr/>
          <a:lstStyle/>
          <a:p>
            <a:endParaRPr lang="en-US" dirty="0" smtClean="0"/>
          </a:p>
          <a:p>
            <a:r>
              <a:rPr lang="en-US" dirty="0" smtClean="0"/>
              <a:t>7</a:t>
            </a:r>
          </a:p>
          <a:p>
            <a:endParaRPr lang="en-US" dirty="0"/>
          </a:p>
        </p:txBody>
      </p:sp>
      <p:sp>
        <p:nvSpPr>
          <p:cNvPr id="6" name="Slide Number Placeholder 5"/>
          <p:cNvSpPr txBox="1">
            <a:spLocks/>
          </p:cNvSpPr>
          <p:nvPr/>
        </p:nvSpPr>
        <p:spPr>
          <a:xfrm>
            <a:off x="0" y="6541753"/>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Matthew </a:t>
            </a:r>
            <a:r>
              <a:rPr lang="en-US" dirty="0" err="1" smtClean="0"/>
              <a:t>Gerstenblitt</a:t>
            </a:r>
            <a:endParaRPr lang="en-US" dirty="0"/>
          </a:p>
        </p:txBody>
      </p:sp>
      <p:sp>
        <p:nvSpPr>
          <p:cNvPr id="7" name="Slide Number Placeholder 1"/>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7</a:t>
            </a:r>
          </a:p>
        </p:txBody>
      </p:sp>
    </p:spTree>
    <p:extLst>
      <p:ext uri="{BB962C8B-B14F-4D97-AF65-F5344CB8AC3E}">
        <p14:creationId xmlns:p14="http://schemas.microsoft.com/office/powerpoint/2010/main" val="265837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030288"/>
            <a:ext cx="10058400" cy="4509114"/>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6814" t="18984" r="18411" b="36243"/>
          <a:stretch/>
        </p:blipFill>
        <p:spPr>
          <a:xfrm rot="10800000">
            <a:off x="10296526" y="1073024"/>
            <a:ext cx="284163" cy="176023"/>
          </a:xfrm>
          <a:prstGeom prst="rect">
            <a:avLst/>
          </a:prstGeom>
          <a:solidFill>
            <a:schemeClr val="tx1">
              <a:alpha val="0"/>
            </a:schemeClr>
          </a:solidFill>
          <a:effectLst>
            <a:outerShdw blurRad="50800" dist="50800" dir="5400000" algn="ctr" rotWithShape="0">
              <a:schemeClr val="bg1">
                <a:alpha val="0"/>
              </a:schemeClr>
            </a:outerShdw>
          </a:effectLst>
          <a:scene3d>
            <a:camera prst="orthographicFront">
              <a:rot lat="0" lon="0" rev="0"/>
            </a:camera>
            <a:lightRig rig="threePt" dir="t"/>
          </a:scene3d>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4215" y="5189838"/>
            <a:ext cx="2119228" cy="1668162"/>
          </a:xfrm>
          <a:prstGeom prst="rect">
            <a:avLst/>
          </a:prstGeom>
        </p:spPr>
      </p:pic>
      <p:sp>
        <p:nvSpPr>
          <p:cNvPr id="2" name="Title 1"/>
          <p:cNvSpPr>
            <a:spLocks noGrp="1"/>
          </p:cNvSpPr>
          <p:nvPr>
            <p:ph type="title"/>
          </p:nvPr>
        </p:nvSpPr>
        <p:spPr/>
        <p:txBody>
          <a:bodyPr/>
          <a:lstStyle/>
          <a:p>
            <a:pPr algn="ctr"/>
            <a:r>
              <a:rPr lang="en-US" dirty="0" smtClean="0">
                <a:latin typeface="+mn-lt"/>
              </a:rPr>
              <a:t>Extended Pole Pruner</a:t>
            </a:r>
            <a:endParaRPr lang="en-US" dirty="0">
              <a:latin typeface="+mn-lt"/>
            </a:endParaRPr>
          </a:p>
        </p:txBody>
      </p:sp>
      <p:grpSp>
        <p:nvGrpSpPr>
          <p:cNvPr id="11" name="Group 10"/>
          <p:cNvGrpSpPr/>
          <p:nvPr/>
        </p:nvGrpSpPr>
        <p:grpSpPr>
          <a:xfrm>
            <a:off x="520743" y="2225957"/>
            <a:ext cx="1955151" cy="2003143"/>
            <a:chOff x="2127273" y="2383275"/>
            <a:chExt cx="1955151" cy="2003143"/>
          </a:xfrm>
        </p:grpSpPr>
        <p:cxnSp>
          <p:nvCxnSpPr>
            <p:cNvPr id="12" name="Straight Arrow Connector 11"/>
            <p:cNvCxnSpPr>
              <a:stCxn id="13" idx="2"/>
            </p:cNvCxnSpPr>
            <p:nvPr/>
          </p:nvCxnSpPr>
          <p:spPr>
            <a:xfrm flipH="1">
              <a:off x="3104848" y="2968050"/>
              <a:ext cx="1" cy="1418368"/>
            </a:xfrm>
            <a:prstGeom prst="straightConnector1">
              <a:avLst/>
            </a:prstGeom>
            <a:ln w="50800">
              <a:solidFill>
                <a:srgbClr val="006BB4"/>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127273" y="2383275"/>
              <a:ext cx="1955151" cy="584775"/>
            </a:xfrm>
            <a:prstGeom prst="rect">
              <a:avLst/>
            </a:prstGeom>
            <a:noFill/>
          </p:spPr>
          <p:txBody>
            <a:bodyPr wrap="none" rtlCol="0">
              <a:spAutoFit/>
            </a:bodyPr>
            <a:lstStyle/>
            <a:p>
              <a:r>
                <a:rPr lang="en-US" sz="3200" dirty="0" smtClean="0">
                  <a:solidFill>
                    <a:srgbClr val="006BB4"/>
                  </a:solidFill>
                </a:rPr>
                <a:t>Gas Motor</a:t>
              </a:r>
              <a:endParaRPr lang="en-US" sz="3200" dirty="0">
                <a:solidFill>
                  <a:srgbClr val="006BB4"/>
                </a:solidFill>
              </a:endParaRPr>
            </a:p>
          </p:txBody>
        </p:sp>
      </p:grpSp>
      <p:grpSp>
        <p:nvGrpSpPr>
          <p:cNvPr id="15" name="Group 14"/>
          <p:cNvGrpSpPr/>
          <p:nvPr/>
        </p:nvGrpSpPr>
        <p:grpSpPr>
          <a:xfrm>
            <a:off x="4495843" y="4937436"/>
            <a:ext cx="2763076" cy="1238883"/>
            <a:chOff x="1898673" y="2383275"/>
            <a:chExt cx="2763076" cy="1238883"/>
          </a:xfrm>
        </p:grpSpPr>
        <p:cxnSp>
          <p:nvCxnSpPr>
            <p:cNvPr id="16" name="Straight Arrow Connector 15"/>
            <p:cNvCxnSpPr>
              <a:stCxn id="17" idx="2"/>
            </p:cNvCxnSpPr>
            <p:nvPr/>
          </p:nvCxnSpPr>
          <p:spPr>
            <a:xfrm flipH="1">
              <a:off x="1898673" y="2968050"/>
              <a:ext cx="1495838" cy="654108"/>
            </a:xfrm>
            <a:prstGeom prst="straightConnector1">
              <a:avLst/>
            </a:prstGeom>
            <a:ln w="50800">
              <a:solidFill>
                <a:srgbClr val="006BB4"/>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127273" y="2383275"/>
              <a:ext cx="2534476" cy="584775"/>
            </a:xfrm>
            <a:prstGeom prst="rect">
              <a:avLst/>
            </a:prstGeom>
            <a:noFill/>
          </p:spPr>
          <p:txBody>
            <a:bodyPr wrap="none" rtlCol="0">
              <a:spAutoFit/>
            </a:bodyPr>
            <a:lstStyle/>
            <a:p>
              <a:r>
                <a:rPr lang="en-US" sz="3200" dirty="0" smtClean="0">
                  <a:solidFill>
                    <a:srgbClr val="006BB4"/>
                  </a:solidFill>
                </a:rPr>
                <a:t>User Interface</a:t>
              </a:r>
              <a:endParaRPr lang="en-US" sz="3200" dirty="0">
                <a:solidFill>
                  <a:srgbClr val="006BB4"/>
                </a:solidFill>
              </a:endParaRPr>
            </a:p>
          </p:txBody>
        </p:sp>
      </p:grpSp>
      <p:grpSp>
        <p:nvGrpSpPr>
          <p:cNvPr id="20" name="Group 19"/>
          <p:cNvGrpSpPr/>
          <p:nvPr/>
        </p:nvGrpSpPr>
        <p:grpSpPr>
          <a:xfrm>
            <a:off x="4266735" y="1491068"/>
            <a:ext cx="2929007" cy="1599194"/>
            <a:chOff x="2127273" y="2383275"/>
            <a:chExt cx="2929007" cy="1599194"/>
          </a:xfrm>
        </p:grpSpPr>
        <p:cxnSp>
          <p:nvCxnSpPr>
            <p:cNvPr id="21" name="Straight Arrow Connector 20"/>
            <p:cNvCxnSpPr>
              <a:stCxn id="22" idx="2"/>
            </p:cNvCxnSpPr>
            <p:nvPr/>
          </p:nvCxnSpPr>
          <p:spPr>
            <a:xfrm>
              <a:off x="3591777" y="2968050"/>
              <a:ext cx="364761" cy="1014419"/>
            </a:xfrm>
            <a:prstGeom prst="straightConnector1">
              <a:avLst/>
            </a:prstGeom>
            <a:ln w="50800">
              <a:solidFill>
                <a:srgbClr val="006BB4"/>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127273" y="2383275"/>
              <a:ext cx="2929007" cy="584775"/>
            </a:xfrm>
            <a:prstGeom prst="rect">
              <a:avLst/>
            </a:prstGeom>
            <a:noFill/>
          </p:spPr>
          <p:txBody>
            <a:bodyPr wrap="none" rtlCol="0">
              <a:spAutoFit/>
            </a:bodyPr>
            <a:lstStyle/>
            <a:p>
              <a:r>
                <a:rPr lang="en-US" sz="3200" dirty="0" smtClean="0">
                  <a:solidFill>
                    <a:srgbClr val="006BB4"/>
                  </a:solidFill>
                </a:rPr>
                <a:t>Telescoping Pole</a:t>
              </a:r>
              <a:endParaRPr lang="en-US" sz="3200" dirty="0">
                <a:solidFill>
                  <a:srgbClr val="006BB4"/>
                </a:solidFill>
              </a:endParaRPr>
            </a:p>
          </p:txBody>
        </p:sp>
      </p:grpSp>
      <p:sp>
        <p:nvSpPr>
          <p:cNvPr id="3" name="Slide Number Placeholder 2"/>
          <p:cNvSpPr>
            <a:spLocks noGrp="1"/>
          </p:cNvSpPr>
          <p:nvPr>
            <p:ph type="sldNum" sz="quarter" idx="12"/>
          </p:nvPr>
        </p:nvSpPr>
        <p:spPr>
          <a:xfrm>
            <a:off x="9448800" y="6492875"/>
            <a:ext cx="2743200" cy="365125"/>
          </a:xfrm>
        </p:spPr>
        <p:txBody>
          <a:bodyPr/>
          <a:lstStyle/>
          <a:p>
            <a:r>
              <a:rPr lang="en-US" dirty="0" smtClean="0">
                <a:solidFill>
                  <a:schemeClr val="tx1"/>
                </a:solidFill>
              </a:rPr>
              <a:t>8</a:t>
            </a:r>
            <a:endParaRPr lang="en-US" dirty="0">
              <a:solidFill>
                <a:schemeClr val="tx1"/>
              </a:solidFill>
            </a:endParaRPr>
          </a:p>
        </p:txBody>
      </p:sp>
      <p:sp>
        <p:nvSpPr>
          <p:cNvPr id="18" name="Slide Number Placeholder 5"/>
          <p:cNvSpPr txBox="1">
            <a:spLocks/>
          </p:cNvSpPr>
          <p:nvPr/>
        </p:nvSpPr>
        <p:spPr>
          <a:xfrm>
            <a:off x="0"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Matthew </a:t>
            </a:r>
            <a:r>
              <a:rPr lang="en-US" dirty="0" err="1" smtClean="0">
                <a:solidFill>
                  <a:schemeClr val="tx1"/>
                </a:solidFill>
              </a:rPr>
              <a:t>Gerstenblitt</a:t>
            </a:r>
            <a:endParaRPr lang="en-US" dirty="0">
              <a:solidFill>
                <a:schemeClr val="tx1"/>
              </a:solidFill>
            </a:endParaRPr>
          </a:p>
        </p:txBody>
      </p:sp>
    </p:spTree>
    <p:extLst>
      <p:ext uri="{BB962C8B-B14F-4D97-AF65-F5344CB8AC3E}">
        <p14:creationId xmlns:p14="http://schemas.microsoft.com/office/powerpoint/2010/main" val="194644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txBox="1">
            <a:spLocks/>
          </p:cNvSpPr>
          <p:nvPr/>
        </p:nvSpPr>
        <p:spPr>
          <a:xfrm>
            <a:off x="703520" y="250031"/>
            <a:ext cx="10515600" cy="1325563"/>
          </a:xfrm>
          <a:prstGeom prst="rect">
            <a:avLst/>
          </a:prstGeom>
          <a:solidFill>
            <a:schemeClr val="accent5">
              <a:lumMod val="75000"/>
              <a:alpha val="7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Problems</a:t>
            </a:r>
            <a:endParaRPr lang="en-US" dirty="0">
              <a:solidFill>
                <a:schemeClr val="bg1"/>
              </a:solidFill>
              <a:latin typeface="+mn-lt"/>
            </a:endParaRPr>
          </a:p>
        </p:txBody>
      </p:sp>
      <p:sp>
        <p:nvSpPr>
          <p:cNvPr id="6" name="Content Placeholder 2"/>
          <p:cNvSpPr txBox="1">
            <a:spLocks/>
          </p:cNvSpPr>
          <p:nvPr/>
        </p:nvSpPr>
        <p:spPr>
          <a:xfrm>
            <a:off x="703520" y="1923293"/>
            <a:ext cx="10515600" cy="4351338"/>
          </a:xfrm>
          <a:prstGeom prst="rect">
            <a:avLst/>
          </a:prstGeom>
          <a:solidFill>
            <a:schemeClr val="accent5">
              <a:lumMod val="75000"/>
              <a:alpha val="7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solidFill>
                  <a:schemeClr val="bg1"/>
                </a:solidFill>
              </a:rPr>
              <a:t>Weight of saw mechanism caused too much </a:t>
            </a:r>
            <a:r>
              <a:rPr lang="en-US" sz="3000" dirty="0" smtClean="0">
                <a:solidFill>
                  <a:schemeClr val="bg1"/>
                </a:solidFill>
              </a:rPr>
              <a:t>deflection, given </a:t>
            </a:r>
            <a:r>
              <a:rPr lang="en-US" sz="3000" dirty="0">
                <a:solidFill>
                  <a:schemeClr val="bg1"/>
                </a:solidFill>
              </a:rPr>
              <a:t>the angle of use</a:t>
            </a:r>
          </a:p>
          <a:p>
            <a:r>
              <a:rPr lang="en-US" sz="3000" dirty="0">
                <a:solidFill>
                  <a:schemeClr val="bg1"/>
                </a:solidFill>
              </a:rPr>
              <a:t>Tripping hazard</a:t>
            </a:r>
          </a:p>
        </p:txBody>
      </p:sp>
      <p:sp>
        <p:nvSpPr>
          <p:cNvPr id="2" name="Slide Number Placeholder 1"/>
          <p:cNvSpPr>
            <a:spLocks noGrp="1"/>
          </p:cNvSpPr>
          <p:nvPr>
            <p:ph type="sldNum" sz="quarter" idx="12"/>
          </p:nvPr>
        </p:nvSpPr>
        <p:spPr>
          <a:xfrm>
            <a:off x="9448800" y="6448349"/>
            <a:ext cx="2743200" cy="365125"/>
          </a:xfrm>
        </p:spPr>
        <p:txBody>
          <a:bodyPr/>
          <a:lstStyle/>
          <a:p>
            <a:r>
              <a:rPr lang="en-US" dirty="0" smtClean="0"/>
              <a:t>9</a:t>
            </a:r>
            <a:endParaRPr lang="en-US" dirty="0"/>
          </a:p>
        </p:txBody>
      </p:sp>
      <p:sp>
        <p:nvSpPr>
          <p:cNvPr id="7" name="Slide Number Placeholder 5"/>
          <p:cNvSpPr txBox="1">
            <a:spLocks/>
          </p:cNvSpPr>
          <p:nvPr/>
        </p:nvSpPr>
        <p:spPr>
          <a:xfrm>
            <a:off x="0"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Matthew </a:t>
            </a:r>
            <a:r>
              <a:rPr lang="en-US" dirty="0" err="1" smtClean="0"/>
              <a:t>Gerstenblitt</a:t>
            </a:r>
            <a:endParaRPr lang="en-US" dirty="0"/>
          </a:p>
        </p:txBody>
      </p:sp>
    </p:spTree>
    <p:extLst>
      <p:ext uri="{BB962C8B-B14F-4D97-AF65-F5344CB8AC3E}">
        <p14:creationId xmlns:p14="http://schemas.microsoft.com/office/powerpoint/2010/main" val="151906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ChangeAspect="1" noChangeArrowheads="1"/>
          </p:cNvPicPr>
          <p:nvPr/>
        </p:nvPicPr>
        <p:blipFill>
          <a:blip r:embed="rId3" cstate="print"/>
          <a:srcRect/>
          <a:stretch>
            <a:fillRect/>
          </a:stretch>
        </p:blipFill>
        <p:spPr bwMode="auto">
          <a:xfrm>
            <a:off x="3402904" y="1692275"/>
            <a:ext cx="5029200" cy="4800600"/>
          </a:xfrm>
          <a:prstGeom prst="rect">
            <a:avLst/>
          </a:prstGeom>
          <a:noFill/>
          <a:ln w="9525">
            <a:noFill/>
            <a:miter lim="800000"/>
            <a:headEnd/>
            <a:tailEnd/>
          </a:ln>
        </p:spPr>
      </p:pic>
      <p:sp>
        <p:nvSpPr>
          <p:cNvPr id="5" name="Slide Number Placeholder 4"/>
          <p:cNvSpPr>
            <a:spLocks noGrp="1"/>
          </p:cNvSpPr>
          <p:nvPr>
            <p:ph type="sldNum" sz="quarter" idx="12"/>
          </p:nvPr>
        </p:nvSpPr>
        <p:spPr>
          <a:xfrm>
            <a:off x="9448800" y="6492875"/>
            <a:ext cx="2743200" cy="365125"/>
          </a:xfrm>
        </p:spPr>
        <p:txBody>
          <a:bodyPr/>
          <a:lstStyle/>
          <a:p>
            <a:r>
              <a:rPr lang="en-US" dirty="0" smtClean="0">
                <a:solidFill>
                  <a:schemeClr val="tx1"/>
                </a:solidFill>
              </a:rPr>
              <a:t>10</a:t>
            </a:r>
            <a:endParaRPr lang="en-US" dirty="0">
              <a:solidFill>
                <a:schemeClr val="tx1"/>
              </a:solidFill>
            </a:endParaRPr>
          </a:p>
        </p:txBody>
      </p:sp>
      <p:sp>
        <p:nvSpPr>
          <p:cNvPr id="6" name="Title 1"/>
          <p:cNvSpPr txBox="1">
            <a:spLocks/>
          </p:cNvSpPr>
          <p:nvPr/>
        </p:nvSpPr>
        <p:spPr>
          <a:xfrm>
            <a:off x="659704" y="137297"/>
            <a:ext cx="10515600" cy="1325563"/>
          </a:xfrm>
          <a:prstGeom prst="rect">
            <a:avLst/>
          </a:prstGeom>
          <a:solidFill>
            <a:schemeClr val="accent5">
              <a:lumMod val="75000"/>
              <a:alpha val="7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2012’s Tree </a:t>
            </a:r>
            <a:r>
              <a:rPr lang="en-US" dirty="0">
                <a:solidFill>
                  <a:schemeClr val="bg1"/>
                </a:solidFill>
                <a:latin typeface="+mn-lt"/>
              </a:rPr>
              <a:t>C</a:t>
            </a:r>
            <a:r>
              <a:rPr lang="en-US" dirty="0" smtClean="0">
                <a:solidFill>
                  <a:schemeClr val="bg1"/>
                </a:solidFill>
                <a:latin typeface="+mn-lt"/>
              </a:rPr>
              <a:t>limbing Robot [2]</a:t>
            </a:r>
            <a:endParaRPr lang="en-US" dirty="0">
              <a:solidFill>
                <a:schemeClr val="bg1"/>
              </a:solidFill>
              <a:latin typeface="+mn-lt"/>
            </a:endParaRPr>
          </a:p>
        </p:txBody>
      </p:sp>
      <p:sp>
        <p:nvSpPr>
          <p:cNvPr id="7" name="Slide Number Placeholder 5"/>
          <p:cNvSpPr txBox="1">
            <a:spLocks/>
          </p:cNvSpPr>
          <p:nvPr/>
        </p:nvSpPr>
        <p:spPr>
          <a:xfrm>
            <a:off x="0"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Matthew </a:t>
            </a:r>
            <a:r>
              <a:rPr lang="en-US" dirty="0" err="1" smtClean="0">
                <a:solidFill>
                  <a:schemeClr val="tx1"/>
                </a:solidFill>
              </a:rPr>
              <a:t>Gerstenblitt</a:t>
            </a:r>
            <a:endParaRPr lang="en-US" dirty="0">
              <a:solidFill>
                <a:schemeClr val="tx1"/>
              </a:solidFill>
            </a:endParaRPr>
          </a:p>
        </p:txBody>
      </p:sp>
    </p:spTree>
    <p:extLst>
      <p:ext uri="{BB962C8B-B14F-4D97-AF65-F5344CB8AC3E}">
        <p14:creationId xmlns:p14="http://schemas.microsoft.com/office/powerpoint/2010/main" val="145351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solidFill>
            <a:schemeClr val="accent5">
              <a:lumMod val="75000"/>
              <a:alpha val="70000"/>
            </a:schemeClr>
          </a:solidFill>
        </p:spPr>
        <p:txBody>
          <a:bodyPr/>
          <a:lstStyle/>
          <a:p>
            <a:pPr algn="ctr"/>
            <a:r>
              <a:rPr lang="en-US" dirty="0" smtClean="0">
                <a:solidFill>
                  <a:schemeClr val="bg1"/>
                </a:solidFill>
                <a:latin typeface="+mn-lt"/>
              </a:rPr>
              <a:t>Problems with Tree </a:t>
            </a:r>
            <a:r>
              <a:rPr lang="en-US" dirty="0">
                <a:solidFill>
                  <a:schemeClr val="bg1"/>
                </a:solidFill>
                <a:latin typeface="+mn-lt"/>
              </a:rPr>
              <a:t>C</a:t>
            </a:r>
            <a:r>
              <a:rPr lang="en-US" dirty="0" smtClean="0">
                <a:solidFill>
                  <a:schemeClr val="bg1"/>
                </a:solidFill>
                <a:latin typeface="+mn-lt"/>
              </a:rPr>
              <a:t>limber</a:t>
            </a:r>
            <a:endParaRPr lang="en-US" dirty="0">
              <a:solidFill>
                <a:schemeClr val="bg1"/>
              </a:solidFill>
              <a:latin typeface="+mn-lt"/>
            </a:endParaRPr>
          </a:p>
        </p:txBody>
      </p:sp>
      <p:sp>
        <p:nvSpPr>
          <p:cNvPr id="3" name="Content Placeholder 2"/>
          <p:cNvSpPr>
            <a:spLocks noGrp="1"/>
          </p:cNvSpPr>
          <p:nvPr>
            <p:ph idx="1"/>
          </p:nvPr>
        </p:nvSpPr>
        <p:spPr>
          <a:solidFill>
            <a:schemeClr val="accent5">
              <a:lumMod val="75000"/>
              <a:alpha val="70000"/>
            </a:schemeClr>
          </a:solidFill>
        </p:spPr>
        <p:txBody>
          <a:bodyPr>
            <a:normAutofit/>
          </a:bodyPr>
          <a:lstStyle/>
          <a:p>
            <a:r>
              <a:rPr lang="en-US" sz="3200" dirty="0" smtClean="0">
                <a:solidFill>
                  <a:schemeClr val="bg1"/>
                </a:solidFill>
              </a:rPr>
              <a:t>Too complex</a:t>
            </a:r>
          </a:p>
          <a:p>
            <a:r>
              <a:rPr lang="en-US" sz="3200" dirty="0" smtClean="0">
                <a:solidFill>
                  <a:schemeClr val="bg1"/>
                </a:solidFill>
              </a:rPr>
              <a:t>Dangerous</a:t>
            </a:r>
          </a:p>
          <a:p>
            <a:r>
              <a:rPr lang="en-US" sz="3200" dirty="0" smtClean="0">
                <a:solidFill>
                  <a:schemeClr val="bg1"/>
                </a:solidFill>
              </a:rPr>
              <a:t>No 360</a:t>
            </a:r>
            <a:r>
              <a:rPr lang="en-US" sz="3200" dirty="0">
                <a:solidFill>
                  <a:schemeClr val="bg1"/>
                </a:solidFill>
              </a:rPr>
              <a:t>°</a:t>
            </a:r>
            <a:r>
              <a:rPr lang="en-US" sz="3200" dirty="0" smtClean="0">
                <a:solidFill>
                  <a:schemeClr val="bg1"/>
                </a:solidFill>
              </a:rPr>
              <a:t> axis</a:t>
            </a:r>
          </a:p>
        </p:txBody>
      </p:sp>
      <p:sp>
        <p:nvSpPr>
          <p:cNvPr id="5" name="Slide Number Placeholder 4"/>
          <p:cNvSpPr>
            <a:spLocks noGrp="1"/>
          </p:cNvSpPr>
          <p:nvPr>
            <p:ph type="sldNum" sz="quarter" idx="12"/>
          </p:nvPr>
        </p:nvSpPr>
        <p:spPr>
          <a:xfrm>
            <a:off x="9448800" y="6492875"/>
            <a:ext cx="2743200" cy="365125"/>
          </a:xfrm>
        </p:spPr>
        <p:txBody>
          <a:bodyPr/>
          <a:lstStyle/>
          <a:p>
            <a:r>
              <a:rPr lang="en-US" dirty="0" smtClean="0"/>
              <a:t>11</a:t>
            </a:r>
            <a:endParaRPr lang="en-US" dirty="0"/>
          </a:p>
        </p:txBody>
      </p:sp>
      <p:sp>
        <p:nvSpPr>
          <p:cNvPr id="6" name="Slide Number Placeholder 5"/>
          <p:cNvSpPr txBox="1">
            <a:spLocks/>
          </p:cNvSpPr>
          <p:nvPr/>
        </p:nvSpPr>
        <p:spPr>
          <a:xfrm>
            <a:off x="0"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Matthew </a:t>
            </a:r>
            <a:r>
              <a:rPr lang="en-US" dirty="0" err="1" smtClean="0"/>
              <a:t>Gerstenblitt</a:t>
            </a:r>
            <a:endParaRPr lang="en-US" dirty="0"/>
          </a:p>
        </p:txBody>
      </p:sp>
    </p:spTree>
    <p:extLst>
      <p:ext uri="{BB962C8B-B14F-4D97-AF65-F5344CB8AC3E}">
        <p14:creationId xmlns:p14="http://schemas.microsoft.com/office/powerpoint/2010/main" val="40387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upload.wikimedia.org/wikipedia/commons/8/8d/Oilpalm_malaysia.jpg"/>
          <p:cNvPicPr>
            <a:picLocks noChangeAspect="1" noChangeArrowheads="1"/>
          </p:cNvPicPr>
          <p:nvPr/>
        </p:nvPicPr>
        <p:blipFill rotWithShape="1">
          <a:blip r:embed="rId3">
            <a:extLst>
              <a:ext uri="{28A0092B-C50C-407E-A947-70E740481C1C}">
                <a14:useLocalDpi xmlns:a14="http://schemas.microsoft.com/office/drawing/2010/main" val="0"/>
              </a:ext>
            </a:extLst>
          </a:blip>
          <a:srcRect l="53" t="18574" r="-1"/>
          <a:stretch/>
        </p:blipFill>
        <p:spPr bwMode="auto">
          <a:xfrm>
            <a:off x="-16329" y="-620486"/>
            <a:ext cx="12276909" cy="75013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accent5">
              <a:lumMod val="75000"/>
              <a:alpha val="57000"/>
            </a:schemeClr>
          </a:solidFill>
        </p:spPr>
        <p:txBody>
          <a:bodyPr/>
          <a:lstStyle/>
          <a:p>
            <a:pPr algn="ctr"/>
            <a:r>
              <a:rPr lang="en-US" dirty="0" smtClean="0">
                <a:solidFill>
                  <a:schemeClr val="bg1"/>
                </a:solidFill>
                <a:latin typeface="+mn-lt"/>
              </a:rPr>
              <a:t>Sponsor</a:t>
            </a:r>
            <a:endParaRPr lang="en-US" dirty="0">
              <a:solidFill>
                <a:schemeClr val="bg1"/>
              </a:solidFill>
              <a:latin typeface="+mn-lt"/>
            </a:endParaRPr>
          </a:p>
        </p:txBody>
      </p:sp>
      <p:sp>
        <p:nvSpPr>
          <p:cNvPr id="3" name="Content Placeholder 2"/>
          <p:cNvSpPr>
            <a:spLocks noGrp="1"/>
          </p:cNvSpPr>
          <p:nvPr>
            <p:ph idx="1"/>
          </p:nvPr>
        </p:nvSpPr>
        <p:spPr>
          <a:xfrm>
            <a:off x="3352800" y="5888037"/>
            <a:ext cx="5486400" cy="715963"/>
          </a:xfrm>
          <a:solidFill>
            <a:schemeClr val="accent5">
              <a:lumMod val="75000"/>
              <a:alpha val="43000"/>
            </a:schemeClr>
          </a:solidFill>
        </p:spPr>
        <p:txBody>
          <a:bodyPr anchor="ctr">
            <a:normAutofit/>
          </a:bodyPr>
          <a:lstStyle/>
          <a:p>
            <a:pPr marL="0" indent="0" algn="ctr">
              <a:buNone/>
            </a:pPr>
            <a:r>
              <a:rPr lang="en-US" sz="3200" dirty="0" smtClean="0">
                <a:solidFill>
                  <a:schemeClr val="bg1"/>
                </a:solidFill>
              </a:rPr>
              <a:t>Dr. Okenwa Okoli</a:t>
            </a:r>
            <a:endParaRPr lang="en-US" sz="3200" dirty="0">
              <a:solidFill>
                <a:schemeClr val="bg1"/>
              </a:solidFill>
            </a:endParaRPr>
          </a:p>
        </p:txBody>
      </p:sp>
      <p:pic>
        <p:nvPicPr>
          <p:cNvPr id="5" name="Picture 4" descr="Head Shot of Okenwa Okol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213316" y="3405528"/>
            <a:ext cx="1765369" cy="238325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xfrm>
            <a:off x="9481285" y="6492875"/>
            <a:ext cx="2743200" cy="365125"/>
          </a:xfrm>
        </p:spPr>
        <p:txBody>
          <a:bodyPr/>
          <a:lstStyle/>
          <a:p>
            <a:fld id="{8BE4D663-9EEF-4DAA-A847-67F8BC508AFF}" type="slidenum">
              <a:rPr lang="en-US" sz="2400" smtClean="0">
                <a:solidFill>
                  <a:schemeClr val="bg1"/>
                </a:solidFill>
              </a:rPr>
              <a:t>2</a:t>
            </a:fld>
            <a:endParaRPr lang="en-US" sz="2400" dirty="0">
              <a:solidFill>
                <a:schemeClr val="bg1"/>
              </a:solidFill>
            </a:endParaRPr>
          </a:p>
        </p:txBody>
      </p:sp>
      <p:sp>
        <p:nvSpPr>
          <p:cNvPr id="8" name="Slide Number Placeholder 5"/>
          <p:cNvSpPr txBox="1">
            <a:spLocks/>
          </p:cNvSpPr>
          <p:nvPr/>
        </p:nvSpPr>
        <p:spPr>
          <a:xfrm>
            <a:off x="-152801"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spTree>
    <p:extLst>
      <p:ext uri="{BB962C8B-B14F-4D97-AF65-F5344CB8AC3E}">
        <p14:creationId xmlns:p14="http://schemas.microsoft.com/office/powerpoint/2010/main" val="292217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fade">
                                      <p:cBhvr>
                                        <p:cTn id="10" dur="500"/>
                                        <p:tgtEl>
                                          <p:spTgt spid="3">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solidFill>
            <a:schemeClr val="accent5">
              <a:lumMod val="75000"/>
              <a:alpha val="60000"/>
            </a:schemeClr>
          </a:solidFill>
        </p:spPr>
        <p:txBody>
          <a:bodyPr/>
          <a:lstStyle/>
          <a:p>
            <a:pPr algn="ctr"/>
            <a:r>
              <a:rPr lang="en-US" dirty="0" smtClean="0">
                <a:solidFill>
                  <a:schemeClr val="bg1"/>
                </a:solidFill>
                <a:latin typeface="+mn-lt"/>
              </a:rPr>
              <a:t>Current Design</a:t>
            </a:r>
            <a:endParaRPr lang="en-US" dirty="0">
              <a:solidFill>
                <a:schemeClr val="bg1"/>
              </a:solidFill>
              <a:latin typeface="+mn-lt"/>
            </a:endParaRPr>
          </a:p>
        </p:txBody>
      </p:sp>
      <p:sp>
        <p:nvSpPr>
          <p:cNvPr id="3" name="Content Placeholder 2"/>
          <p:cNvSpPr>
            <a:spLocks noGrp="1"/>
          </p:cNvSpPr>
          <p:nvPr>
            <p:ph idx="1"/>
          </p:nvPr>
        </p:nvSpPr>
        <p:spPr>
          <a:solidFill>
            <a:schemeClr val="accent5">
              <a:lumMod val="75000"/>
              <a:alpha val="60000"/>
            </a:schemeClr>
          </a:solidFill>
        </p:spPr>
        <p:txBody>
          <a:bodyPr>
            <a:normAutofit/>
          </a:bodyPr>
          <a:lstStyle/>
          <a:p>
            <a:r>
              <a:rPr lang="en-US" sz="3200" dirty="0" smtClean="0">
                <a:solidFill>
                  <a:schemeClr val="bg1"/>
                </a:solidFill>
              </a:rPr>
              <a:t>Decided to use the stability of the tree to send a cutter upward similar to 2012</a:t>
            </a:r>
          </a:p>
          <a:p>
            <a:r>
              <a:rPr lang="en-US" sz="3200" dirty="0" smtClean="0">
                <a:solidFill>
                  <a:schemeClr val="bg1"/>
                </a:solidFill>
              </a:rPr>
              <a:t>Also used light weight pole material to make raising and lowering easier</a:t>
            </a:r>
          </a:p>
        </p:txBody>
      </p:sp>
      <p:sp>
        <p:nvSpPr>
          <p:cNvPr id="5" name="Slide Number Placeholder 4"/>
          <p:cNvSpPr>
            <a:spLocks noGrp="1"/>
          </p:cNvSpPr>
          <p:nvPr>
            <p:ph type="sldNum" sz="quarter" idx="12"/>
          </p:nvPr>
        </p:nvSpPr>
        <p:spPr>
          <a:xfrm>
            <a:off x="9448800" y="6492875"/>
            <a:ext cx="2743200" cy="365125"/>
          </a:xfrm>
        </p:spPr>
        <p:txBody>
          <a:bodyPr/>
          <a:lstStyle/>
          <a:p>
            <a:r>
              <a:rPr lang="en-US" dirty="0" smtClean="0"/>
              <a:t>12</a:t>
            </a:r>
            <a:endParaRPr lang="en-US" dirty="0"/>
          </a:p>
        </p:txBody>
      </p:sp>
      <p:sp>
        <p:nvSpPr>
          <p:cNvPr id="6" name="Slide Number Placeholder 5"/>
          <p:cNvSpPr txBox="1">
            <a:spLocks/>
          </p:cNvSpPr>
          <p:nvPr/>
        </p:nvSpPr>
        <p:spPr>
          <a:xfrm>
            <a:off x="-617822" y="6462962"/>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Patrick Howard</a:t>
            </a:r>
            <a:endParaRPr lang="en-US" dirty="0"/>
          </a:p>
        </p:txBody>
      </p:sp>
    </p:spTree>
    <p:extLst>
      <p:ext uri="{BB962C8B-B14F-4D97-AF65-F5344CB8AC3E}">
        <p14:creationId xmlns:p14="http://schemas.microsoft.com/office/powerpoint/2010/main" val="253065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21200" y="25119"/>
            <a:ext cx="2161421" cy="6832882"/>
          </a:xfrm>
        </p:spPr>
      </p:pic>
      <p:sp>
        <p:nvSpPr>
          <p:cNvPr id="2" name="TextBox 1"/>
          <p:cNvSpPr txBox="1"/>
          <p:nvPr/>
        </p:nvSpPr>
        <p:spPr>
          <a:xfrm>
            <a:off x="7340600" y="635000"/>
            <a:ext cx="1092200" cy="584775"/>
          </a:xfrm>
          <a:prstGeom prst="rect">
            <a:avLst/>
          </a:prstGeom>
          <a:noFill/>
        </p:spPr>
        <p:txBody>
          <a:bodyPr wrap="square" rtlCol="0">
            <a:spAutoFit/>
          </a:bodyPr>
          <a:lstStyle/>
          <a:p>
            <a:r>
              <a:rPr lang="en-US" sz="3200" dirty="0" smtClean="0"/>
              <a:t>Ring</a:t>
            </a:r>
            <a:endParaRPr lang="en-US" sz="3200" dirty="0"/>
          </a:p>
        </p:txBody>
      </p:sp>
      <p:sp>
        <p:nvSpPr>
          <p:cNvPr id="7" name="TextBox 6"/>
          <p:cNvSpPr txBox="1"/>
          <p:nvPr/>
        </p:nvSpPr>
        <p:spPr>
          <a:xfrm>
            <a:off x="7416800" y="2482334"/>
            <a:ext cx="1092200" cy="584775"/>
          </a:xfrm>
          <a:prstGeom prst="rect">
            <a:avLst/>
          </a:prstGeom>
          <a:noFill/>
        </p:spPr>
        <p:txBody>
          <a:bodyPr wrap="square" rtlCol="0">
            <a:spAutoFit/>
          </a:bodyPr>
          <a:lstStyle/>
          <a:p>
            <a:r>
              <a:rPr lang="en-US" sz="3200" dirty="0" smtClean="0"/>
              <a:t>Pole</a:t>
            </a:r>
            <a:endParaRPr lang="en-US" sz="3200" dirty="0"/>
          </a:p>
        </p:txBody>
      </p:sp>
      <p:sp>
        <p:nvSpPr>
          <p:cNvPr id="9" name="TextBox 8"/>
          <p:cNvSpPr txBox="1"/>
          <p:nvPr/>
        </p:nvSpPr>
        <p:spPr>
          <a:xfrm>
            <a:off x="7111999" y="5003800"/>
            <a:ext cx="1183861" cy="584775"/>
          </a:xfrm>
          <a:prstGeom prst="rect">
            <a:avLst/>
          </a:prstGeom>
          <a:noFill/>
        </p:spPr>
        <p:txBody>
          <a:bodyPr wrap="square" rtlCol="0">
            <a:spAutoFit/>
          </a:bodyPr>
          <a:lstStyle/>
          <a:p>
            <a:r>
              <a:rPr lang="en-US" sz="3200" dirty="0" smtClean="0"/>
              <a:t>Stand</a:t>
            </a:r>
            <a:endParaRPr lang="en-US" sz="3200" dirty="0"/>
          </a:p>
        </p:txBody>
      </p:sp>
      <p:sp>
        <p:nvSpPr>
          <p:cNvPr id="3" name="Slide Number Placeholder 2"/>
          <p:cNvSpPr>
            <a:spLocks noGrp="1"/>
          </p:cNvSpPr>
          <p:nvPr>
            <p:ph type="sldNum" sz="quarter" idx="12"/>
          </p:nvPr>
        </p:nvSpPr>
        <p:spPr>
          <a:xfrm>
            <a:off x="9448800" y="6492875"/>
            <a:ext cx="2743200" cy="365125"/>
          </a:xfrm>
        </p:spPr>
        <p:txBody>
          <a:bodyPr/>
          <a:lstStyle/>
          <a:p>
            <a:r>
              <a:rPr lang="en-US" dirty="0" smtClean="0"/>
              <a:t>11</a:t>
            </a:r>
            <a:endParaRPr lang="en-US" dirty="0"/>
          </a:p>
        </p:txBody>
      </p:sp>
      <p:cxnSp>
        <p:nvCxnSpPr>
          <p:cNvPr id="11" name="Straight Arrow Connector 10"/>
          <p:cNvCxnSpPr/>
          <p:nvPr/>
        </p:nvCxnSpPr>
        <p:spPr>
          <a:xfrm flipH="1" flipV="1">
            <a:off x="5930320" y="451912"/>
            <a:ext cx="1410280" cy="562709"/>
          </a:xfrm>
          <a:prstGeom prst="straightConnector1">
            <a:avLst/>
          </a:prstGeom>
          <a:ln w="50800">
            <a:solidFill>
              <a:srgbClr val="006BB4"/>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816694" y="2836587"/>
            <a:ext cx="1495838" cy="654108"/>
          </a:xfrm>
          <a:prstGeom prst="straightConnector1">
            <a:avLst/>
          </a:prstGeom>
          <a:ln w="50800">
            <a:solidFill>
              <a:srgbClr val="006BB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553873" y="5312661"/>
            <a:ext cx="1495838" cy="654108"/>
          </a:xfrm>
          <a:prstGeom prst="straightConnector1">
            <a:avLst/>
          </a:prstGeom>
          <a:ln w="50800">
            <a:solidFill>
              <a:srgbClr val="006BB4"/>
            </a:solidFill>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5"/>
          <p:cNvSpPr txBox="1">
            <a:spLocks/>
          </p:cNvSpPr>
          <p:nvPr/>
        </p:nvSpPr>
        <p:spPr>
          <a:xfrm>
            <a:off x="-617822" y="6462962"/>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Patrick Howard</a:t>
            </a:r>
            <a:endParaRPr lang="en-US" dirty="0">
              <a:solidFill>
                <a:schemeClr val="tx1"/>
              </a:solidFill>
            </a:endParaRPr>
          </a:p>
        </p:txBody>
      </p:sp>
      <p:sp>
        <p:nvSpPr>
          <p:cNvPr id="14" name="Slide Number Placeholder 1"/>
          <p:cNvSpPr txBox="1">
            <a:spLocks/>
          </p:cNvSpPr>
          <p:nvPr/>
        </p:nvSpPr>
        <p:spPr>
          <a:xfrm>
            <a:off x="9448800" y="64928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13</a:t>
            </a:r>
            <a:endParaRPr lang="en-US" dirty="0">
              <a:solidFill>
                <a:schemeClr val="tx1"/>
              </a:solidFill>
            </a:endParaRPr>
          </a:p>
        </p:txBody>
      </p:sp>
    </p:spTree>
    <p:extLst>
      <p:ext uri="{BB962C8B-B14F-4D97-AF65-F5344CB8AC3E}">
        <p14:creationId xmlns:p14="http://schemas.microsoft.com/office/powerpoint/2010/main" val="323705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1882" y="1841953"/>
            <a:ext cx="4568236" cy="4702596"/>
          </a:xfrm>
        </p:spPr>
      </p:pic>
      <p:sp>
        <p:nvSpPr>
          <p:cNvPr id="3" name="Slide Number Placeholder 2"/>
          <p:cNvSpPr>
            <a:spLocks noGrp="1"/>
          </p:cNvSpPr>
          <p:nvPr>
            <p:ph type="sldNum" sz="quarter" idx="12"/>
          </p:nvPr>
        </p:nvSpPr>
        <p:spPr>
          <a:xfrm>
            <a:off x="9448800" y="6492875"/>
            <a:ext cx="2743200" cy="365125"/>
          </a:xfrm>
        </p:spPr>
        <p:txBody>
          <a:bodyPr/>
          <a:lstStyle/>
          <a:p>
            <a:r>
              <a:rPr lang="en-US" dirty="0" smtClean="0">
                <a:solidFill>
                  <a:schemeClr val="tx1"/>
                </a:solidFill>
              </a:rPr>
              <a:t>14</a:t>
            </a:r>
            <a:endParaRPr lang="en-US" dirty="0">
              <a:solidFill>
                <a:schemeClr val="tx1"/>
              </a:solidFill>
            </a:endParaRPr>
          </a:p>
        </p:txBody>
      </p:sp>
      <p:sp>
        <p:nvSpPr>
          <p:cNvPr id="6" name="Title 1"/>
          <p:cNvSpPr txBox="1">
            <a:spLocks noGrp="1"/>
          </p:cNvSpPr>
          <p:nvPr>
            <p:ph type="title"/>
          </p:nvPr>
        </p:nvSpPr>
        <p:spPr>
          <a:xfrm>
            <a:off x="838200" y="365125"/>
            <a:ext cx="10515600" cy="1325563"/>
          </a:xfrm>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Base</a:t>
            </a:r>
            <a:endParaRPr lang="en-US" dirty="0">
              <a:solidFill>
                <a:schemeClr val="bg1"/>
              </a:solidFill>
              <a:latin typeface="+mn-lt"/>
            </a:endParaRPr>
          </a:p>
        </p:txBody>
      </p:sp>
      <p:sp>
        <p:nvSpPr>
          <p:cNvPr id="5" name="Slide Number Placeholder 5"/>
          <p:cNvSpPr txBox="1">
            <a:spLocks/>
          </p:cNvSpPr>
          <p:nvPr/>
        </p:nvSpPr>
        <p:spPr>
          <a:xfrm>
            <a:off x="-617822" y="6462962"/>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Patrick Howard</a:t>
            </a:r>
            <a:endParaRPr lang="en-US" dirty="0">
              <a:solidFill>
                <a:schemeClr val="tx1"/>
              </a:solidFill>
            </a:endParaRPr>
          </a:p>
        </p:txBody>
      </p:sp>
    </p:spTree>
    <p:extLst>
      <p:ext uri="{BB962C8B-B14F-4D97-AF65-F5344CB8AC3E}">
        <p14:creationId xmlns:p14="http://schemas.microsoft.com/office/powerpoint/2010/main" val="255310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1471" y="1890878"/>
            <a:ext cx="4804072" cy="4821607"/>
          </a:xfrm>
        </p:spPr>
      </p:pic>
      <p:sp>
        <p:nvSpPr>
          <p:cNvPr id="3" name="Slide Number Placeholder 2"/>
          <p:cNvSpPr>
            <a:spLocks noGrp="1"/>
          </p:cNvSpPr>
          <p:nvPr>
            <p:ph type="sldNum" sz="quarter" idx="12"/>
          </p:nvPr>
        </p:nvSpPr>
        <p:spPr>
          <a:xfrm>
            <a:off x="9448800" y="6492875"/>
            <a:ext cx="2743200" cy="365125"/>
          </a:xfrm>
        </p:spPr>
        <p:txBody>
          <a:bodyPr/>
          <a:lstStyle/>
          <a:p>
            <a:r>
              <a:rPr lang="en-US" dirty="0" smtClean="0">
                <a:solidFill>
                  <a:schemeClr val="tx1"/>
                </a:solidFill>
              </a:rPr>
              <a:t>15</a:t>
            </a:r>
            <a:endParaRPr lang="en-US" dirty="0">
              <a:solidFill>
                <a:schemeClr val="tx1"/>
              </a:solidFill>
            </a:endParaRPr>
          </a:p>
        </p:txBody>
      </p:sp>
      <p:sp>
        <p:nvSpPr>
          <p:cNvPr id="9" name="Title 1"/>
          <p:cNvSpPr txBox="1">
            <a:spLocks noGrp="1"/>
          </p:cNvSpPr>
          <p:nvPr>
            <p:ph type="title"/>
          </p:nvPr>
        </p:nvSpPr>
        <p:spPr>
          <a:xfrm>
            <a:off x="838200" y="365125"/>
            <a:ext cx="10515600" cy="1325563"/>
          </a:xfrm>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Pole</a:t>
            </a:r>
            <a:endParaRPr lang="en-US" dirty="0">
              <a:solidFill>
                <a:schemeClr val="bg1"/>
              </a:solidFill>
              <a:latin typeface="+mn-lt"/>
            </a:endParaRPr>
          </a:p>
        </p:txBody>
      </p:sp>
      <p:sp>
        <p:nvSpPr>
          <p:cNvPr id="5" name="Slide Number Placeholder 5"/>
          <p:cNvSpPr txBox="1">
            <a:spLocks/>
          </p:cNvSpPr>
          <p:nvPr/>
        </p:nvSpPr>
        <p:spPr>
          <a:xfrm>
            <a:off x="-617822" y="6462962"/>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Patrick Howard</a:t>
            </a:r>
            <a:endParaRPr lang="en-US" dirty="0">
              <a:solidFill>
                <a:schemeClr val="tx1"/>
              </a:solidFill>
            </a:endParaRPr>
          </a:p>
        </p:txBody>
      </p:sp>
    </p:spTree>
    <p:extLst>
      <p:ext uri="{BB962C8B-B14F-4D97-AF65-F5344CB8AC3E}">
        <p14:creationId xmlns:p14="http://schemas.microsoft.com/office/powerpoint/2010/main" val="366402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275" y="1851025"/>
            <a:ext cx="8553450" cy="4219575"/>
          </a:xfrm>
          <a:prstGeom prst="rect">
            <a:avLst/>
          </a:prstGeom>
        </p:spPr>
      </p:pic>
      <p:sp>
        <p:nvSpPr>
          <p:cNvPr id="5" name="Title 1"/>
          <p:cNvSpPr txBox="1">
            <a:spLocks noGrp="1"/>
          </p:cNvSpPr>
          <p:nvPr>
            <p:ph type="title"/>
          </p:nvPr>
        </p:nvSpPr>
        <p:spPr>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Ring</a:t>
            </a:r>
            <a:endParaRPr lang="en-US" dirty="0">
              <a:solidFill>
                <a:schemeClr val="bg1"/>
              </a:solidFill>
              <a:latin typeface="+mn-lt"/>
            </a:endParaRPr>
          </a:p>
        </p:txBody>
      </p:sp>
      <p:sp>
        <p:nvSpPr>
          <p:cNvPr id="3" name="Slide Number Placeholder 2"/>
          <p:cNvSpPr>
            <a:spLocks noGrp="1"/>
          </p:cNvSpPr>
          <p:nvPr>
            <p:ph type="sldNum" sz="quarter" idx="12"/>
          </p:nvPr>
        </p:nvSpPr>
        <p:spPr>
          <a:xfrm>
            <a:off x="9448800" y="6492875"/>
            <a:ext cx="2743200" cy="365125"/>
          </a:xfrm>
        </p:spPr>
        <p:txBody>
          <a:bodyPr/>
          <a:lstStyle/>
          <a:p>
            <a:r>
              <a:rPr lang="en-US" dirty="0" smtClean="0"/>
              <a:t>14</a:t>
            </a:r>
            <a:endParaRPr lang="en-US" dirty="0"/>
          </a:p>
        </p:txBody>
      </p:sp>
      <p:sp>
        <p:nvSpPr>
          <p:cNvPr id="6" name="Slide Number Placeholder 5"/>
          <p:cNvSpPr txBox="1">
            <a:spLocks/>
          </p:cNvSpPr>
          <p:nvPr/>
        </p:nvSpPr>
        <p:spPr>
          <a:xfrm>
            <a:off x="-1092768"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Gabriel </a:t>
            </a:r>
            <a:r>
              <a:rPr lang="en-US" dirty="0" err="1" smtClean="0">
                <a:solidFill>
                  <a:schemeClr val="tx1"/>
                </a:solidFill>
              </a:rPr>
              <a:t>Diez</a:t>
            </a:r>
            <a:endParaRPr lang="en-US" dirty="0">
              <a:solidFill>
                <a:schemeClr val="tx1"/>
              </a:solidFill>
            </a:endParaRPr>
          </a:p>
        </p:txBody>
      </p:sp>
      <p:sp>
        <p:nvSpPr>
          <p:cNvPr id="8" name="Slide Number Placeholder 1"/>
          <p:cNvSpPr txBox="1">
            <a:spLocks/>
          </p:cNvSpPr>
          <p:nvPr/>
        </p:nvSpPr>
        <p:spPr>
          <a:xfrm>
            <a:off x="9448800" y="64928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16</a:t>
            </a:r>
            <a:endParaRPr lang="en-US" dirty="0">
              <a:solidFill>
                <a:schemeClr val="tx1"/>
              </a:solidFill>
            </a:endParaRPr>
          </a:p>
        </p:txBody>
      </p:sp>
    </p:spTree>
    <p:extLst>
      <p:ext uri="{BB962C8B-B14F-4D97-AF65-F5344CB8AC3E}">
        <p14:creationId xmlns:p14="http://schemas.microsoft.com/office/powerpoint/2010/main" val="339011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05075" y="1867694"/>
            <a:ext cx="7181850" cy="4267200"/>
          </a:xfrm>
        </p:spPr>
      </p:pic>
      <p:sp>
        <p:nvSpPr>
          <p:cNvPr id="5" name="Title 1"/>
          <p:cNvSpPr txBox="1">
            <a:spLocks noGrp="1"/>
          </p:cNvSpPr>
          <p:nvPr>
            <p:ph type="title"/>
          </p:nvPr>
        </p:nvSpPr>
        <p:spPr>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Cutter</a:t>
            </a:r>
            <a:endParaRPr lang="en-US" dirty="0">
              <a:solidFill>
                <a:schemeClr val="bg1"/>
              </a:solidFill>
              <a:latin typeface="+mn-lt"/>
            </a:endParaRPr>
          </a:p>
        </p:txBody>
      </p:sp>
      <p:sp>
        <p:nvSpPr>
          <p:cNvPr id="3" name="Slide Number Placeholder 2"/>
          <p:cNvSpPr>
            <a:spLocks noGrp="1"/>
          </p:cNvSpPr>
          <p:nvPr>
            <p:ph type="sldNum" sz="quarter" idx="12"/>
          </p:nvPr>
        </p:nvSpPr>
        <p:spPr>
          <a:xfrm>
            <a:off x="9448800" y="6492875"/>
            <a:ext cx="2743200" cy="365125"/>
          </a:xfrm>
        </p:spPr>
        <p:txBody>
          <a:bodyPr/>
          <a:lstStyle/>
          <a:p>
            <a:r>
              <a:rPr lang="en-US" dirty="0" smtClean="0"/>
              <a:t>11</a:t>
            </a:r>
            <a:endParaRPr lang="en-US" dirty="0"/>
          </a:p>
        </p:txBody>
      </p:sp>
      <p:sp>
        <p:nvSpPr>
          <p:cNvPr id="6" name="Slide Number Placeholder 5"/>
          <p:cNvSpPr txBox="1">
            <a:spLocks/>
          </p:cNvSpPr>
          <p:nvPr/>
        </p:nvSpPr>
        <p:spPr>
          <a:xfrm>
            <a:off x="-1092768"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Gabriel </a:t>
            </a:r>
            <a:r>
              <a:rPr lang="en-US" dirty="0" err="1" smtClean="0">
                <a:solidFill>
                  <a:schemeClr val="tx1"/>
                </a:solidFill>
              </a:rPr>
              <a:t>Diez</a:t>
            </a:r>
            <a:endParaRPr lang="en-US" dirty="0">
              <a:solidFill>
                <a:schemeClr val="tx1"/>
              </a:solidFill>
            </a:endParaRPr>
          </a:p>
        </p:txBody>
      </p:sp>
      <p:sp>
        <p:nvSpPr>
          <p:cNvPr id="7" name="Slide Number Placeholder 1"/>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17</a:t>
            </a:r>
            <a:endParaRPr lang="en-US" dirty="0">
              <a:solidFill>
                <a:schemeClr val="tx1"/>
              </a:solidFill>
            </a:endParaRPr>
          </a:p>
        </p:txBody>
      </p:sp>
    </p:spTree>
    <p:extLst>
      <p:ext uri="{BB962C8B-B14F-4D97-AF65-F5344CB8AC3E}">
        <p14:creationId xmlns:p14="http://schemas.microsoft.com/office/powerpoint/2010/main" val="112872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http://d2rormqr1qwzpz.cloudfront.net/photos/2013/06/12/48912-arduinouno_r3_front.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949679" y="1916112"/>
            <a:ext cx="6292641"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xfrm>
            <a:off x="9448800" y="6492875"/>
            <a:ext cx="2743200" cy="365125"/>
          </a:xfrm>
        </p:spPr>
        <p:txBody>
          <a:bodyPr/>
          <a:lstStyle/>
          <a:p>
            <a:r>
              <a:rPr lang="en-US" dirty="0" smtClean="0"/>
              <a:t>17</a:t>
            </a:r>
            <a:endParaRPr lang="en-US" dirty="0"/>
          </a:p>
        </p:txBody>
      </p:sp>
      <p:sp>
        <p:nvSpPr>
          <p:cNvPr id="7" name="Title 1"/>
          <p:cNvSpPr txBox="1">
            <a:spLocks noGrp="1"/>
          </p:cNvSpPr>
          <p:nvPr>
            <p:ph type="title"/>
          </p:nvPr>
        </p:nvSpPr>
        <p:spPr>
          <a:xfrm>
            <a:off x="838200" y="365125"/>
            <a:ext cx="10515600" cy="1325563"/>
          </a:xfrm>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Arduino Uno [3]</a:t>
            </a:r>
            <a:endParaRPr lang="en-US" dirty="0">
              <a:solidFill>
                <a:schemeClr val="bg1"/>
              </a:solidFill>
              <a:latin typeface="+mn-lt"/>
            </a:endParaRPr>
          </a:p>
        </p:txBody>
      </p:sp>
      <p:sp>
        <p:nvSpPr>
          <p:cNvPr id="5" name="Slide Number Placeholder 5"/>
          <p:cNvSpPr txBox="1">
            <a:spLocks/>
          </p:cNvSpPr>
          <p:nvPr/>
        </p:nvSpPr>
        <p:spPr>
          <a:xfrm>
            <a:off x="-385011"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Alberto Machado</a:t>
            </a:r>
            <a:endParaRPr lang="en-US" dirty="0">
              <a:solidFill>
                <a:schemeClr val="tx1"/>
              </a:solidFill>
            </a:endParaRPr>
          </a:p>
        </p:txBody>
      </p:sp>
      <p:sp>
        <p:nvSpPr>
          <p:cNvPr id="8" name="Slide Number Placeholder 1"/>
          <p:cNvSpPr txBox="1">
            <a:spLocks/>
          </p:cNvSpPr>
          <p:nvPr/>
        </p:nvSpPr>
        <p:spPr>
          <a:xfrm>
            <a:off x="9448800" y="64439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18</a:t>
            </a:r>
            <a:endParaRPr lang="en-US" dirty="0">
              <a:solidFill>
                <a:schemeClr val="tx1"/>
              </a:solidFill>
            </a:endParaRPr>
          </a:p>
        </p:txBody>
      </p:sp>
    </p:spTree>
    <p:extLst>
      <p:ext uri="{BB962C8B-B14F-4D97-AF65-F5344CB8AC3E}">
        <p14:creationId xmlns:p14="http://schemas.microsoft.com/office/powerpoint/2010/main" val="70369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27399" t="35035" r="55673" b="37527"/>
          <a:stretch/>
        </p:blipFill>
        <p:spPr>
          <a:xfrm>
            <a:off x="1108265" y="1707280"/>
            <a:ext cx="5175413" cy="4470399"/>
          </a:xfrm>
          <a:prstGeom prst="rect">
            <a:avLst/>
          </a:prstGeom>
        </p:spPr>
      </p:pic>
      <p:sp>
        <p:nvSpPr>
          <p:cNvPr id="2" name="Slide Number Placeholder 1"/>
          <p:cNvSpPr>
            <a:spLocks noGrp="1"/>
          </p:cNvSpPr>
          <p:nvPr>
            <p:ph type="sldNum" sz="quarter" idx="12"/>
          </p:nvPr>
        </p:nvSpPr>
        <p:spPr>
          <a:xfrm>
            <a:off x="9448800" y="6492875"/>
            <a:ext cx="2743200" cy="365125"/>
          </a:xfrm>
        </p:spPr>
        <p:txBody>
          <a:bodyPr/>
          <a:lstStyle/>
          <a:p>
            <a:r>
              <a:rPr lang="en-US" dirty="0" smtClean="0">
                <a:solidFill>
                  <a:schemeClr val="tx1"/>
                </a:solidFill>
              </a:rPr>
              <a:t>19</a:t>
            </a:r>
            <a:endParaRPr lang="en-US" dirty="0">
              <a:solidFill>
                <a:schemeClr val="tx1"/>
              </a:solidFill>
            </a:endParaRPr>
          </a:p>
        </p:txBody>
      </p:sp>
      <p:sp>
        <p:nvSpPr>
          <p:cNvPr id="6" name="TextBox 5"/>
          <p:cNvSpPr txBox="1"/>
          <p:nvPr/>
        </p:nvSpPr>
        <p:spPr>
          <a:xfrm>
            <a:off x="6090192" y="2292624"/>
            <a:ext cx="5547626" cy="3816429"/>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Operating voltage of 12 V</a:t>
            </a:r>
          </a:p>
          <a:p>
            <a:pPr marL="285750" indent="-285750">
              <a:buFont typeface="Arial" panose="020B0604020202020204" pitchFamily="34" charset="0"/>
              <a:buChar char="•"/>
            </a:pPr>
            <a:r>
              <a:rPr lang="en-US" sz="3200" dirty="0" smtClean="0"/>
              <a:t>37.5 inch-pounds</a:t>
            </a:r>
          </a:p>
          <a:p>
            <a:pPr marL="285750" indent="-285750">
              <a:buFont typeface="Arial" panose="020B0604020202020204" pitchFamily="34" charset="0"/>
              <a:buChar char="•"/>
            </a:pPr>
            <a:r>
              <a:rPr lang="en-US" sz="3200" dirty="0" smtClean="0"/>
              <a:t>4 phase</a:t>
            </a:r>
          </a:p>
          <a:p>
            <a:pPr marL="742950" lvl="1" indent="-285750">
              <a:buFont typeface="Arial" panose="020B0604020202020204" pitchFamily="34" charset="0"/>
              <a:buChar char="•"/>
            </a:pPr>
            <a:r>
              <a:rPr lang="en-US" sz="3200" dirty="0" smtClean="0"/>
              <a:t>1 ampere per phase</a:t>
            </a:r>
          </a:p>
          <a:p>
            <a:endParaRPr lang="en-US" sz="3200" dirty="0"/>
          </a:p>
          <a:p>
            <a:endParaRPr lang="en-US" sz="3200" dirty="0" smtClean="0"/>
          </a:p>
          <a:p>
            <a:pPr marL="285750" indent="-285750">
              <a:buFont typeface="Arial" panose="020B0604020202020204" pitchFamily="34" charset="0"/>
              <a:buChar char="•"/>
            </a:pPr>
            <a:endParaRPr lang="en-US" sz="3200" dirty="0" smtClean="0"/>
          </a:p>
          <a:p>
            <a:pPr marL="285750" indent="-285750">
              <a:buFont typeface="Arial" panose="020B0604020202020204" pitchFamily="34" charset="0"/>
              <a:buChar char="•"/>
            </a:pPr>
            <a:endParaRPr lang="en-US" dirty="0"/>
          </a:p>
        </p:txBody>
      </p:sp>
      <p:sp>
        <p:nvSpPr>
          <p:cNvPr id="7" name="Title 1"/>
          <p:cNvSpPr txBox="1">
            <a:spLocks noGrp="1"/>
          </p:cNvSpPr>
          <p:nvPr>
            <p:ph type="title"/>
          </p:nvPr>
        </p:nvSpPr>
        <p:spPr>
          <a:xfrm>
            <a:off x="838200" y="365125"/>
            <a:ext cx="10515600" cy="1325563"/>
          </a:xfrm>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Stepper Motor [4]</a:t>
            </a:r>
            <a:endParaRPr lang="en-US" dirty="0">
              <a:solidFill>
                <a:schemeClr val="bg1"/>
              </a:solidFill>
              <a:latin typeface="+mn-lt"/>
            </a:endParaRPr>
          </a:p>
        </p:txBody>
      </p:sp>
      <p:sp>
        <p:nvSpPr>
          <p:cNvPr id="8" name="Slide Number Placeholder 5"/>
          <p:cNvSpPr txBox="1">
            <a:spLocks/>
          </p:cNvSpPr>
          <p:nvPr/>
        </p:nvSpPr>
        <p:spPr>
          <a:xfrm>
            <a:off x="-385011"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Alberto Machado</a:t>
            </a:r>
            <a:endParaRPr lang="en-US" dirty="0">
              <a:solidFill>
                <a:schemeClr val="tx1"/>
              </a:solidFill>
            </a:endParaRPr>
          </a:p>
        </p:txBody>
      </p:sp>
    </p:spTree>
    <p:extLst>
      <p:ext uri="{BB962C8B-B14F-4D97-AF65-F5344CB8AC3E}">
        <p14:creationId xmlns:p14="http://schemas.microsoft.com/office/powerpoint/2010/main" val="193072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1019" t="15701" r="61417" b="58772"/>
          <a:stretch/>
        </p:blipFill>
        <p:spPr>
          <a:xfrm>
            <a:off x="1557867" y="2167467"/>
            <a:ext cx="4318000" cy="3528360"/>
          </a:xfrm>
          <a:prstGeom prst="rect">
            <a:avLst/>
          </a:prstGeom>
        </p:spPr>
      </p:pic>
      <p:sp>
        <p:nvSpPr>
          <p:cNvPr id="2" name="Slide Number Placeholder 1"/>
          <p:cNvSpPr>
            <a:spLocks noGrp="1"/>
          </p:cNvSpPr>
          <p:nvPr>
            <p:ph type="sldNum" sz="quarter" idx="12"/>
          </p:nvPr>
        </p:nvSpPr>
        <p:spPr>
          <a:xfrm>
            <a:off x="9448800" y="6492875"/>
            <a:ext cx="2743200" cy="365125"/>
          </a:xfrm>
        </p:spPr>
        <p:txBody>
          <a:bodyPr/>
          <a:lstStyle/>
          <a:p>
            <a:r>
              <a:rPr lang="en-US" dirty="0" smtClean="0">
                <a:solidFill>
                  <a:schemeClr val="tx1"/>
                </a:solidFill>
              </a:rPr>
              <a:t>20</a:t>
            </a:r>
            <a:endParaRPr lang="en-US" dirty="0">
              <a:solidFill>
                <a:schemeClr val="tx1"/>
              </a:solidFill>
            </a:endParaRPr>
          </a:p>
        </p:txBody>
      </p:sp>
      <p:sp>
        <p:nvSpPr>
          <p:cNvPr id="7" name="TextBox 6"/>
          <p:cNvSpPr txBox="1"/>
          <p:nvPr/>
        </p:nvSpPr>
        <p:spPr>
          <a:xfrm>
            <a:off x="6090192" y="2292624"/>
            <a:ext cx="5547626" cy="3323987"/>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Operating voltage of 24 V</a:t>
            </a:r>
          </a:p>
          <a:p>
            <a:pPr marL="285750" indent="-285750">
              <a:buFont typeface="Arial" panose="020B0604020202020204" pitchFamily="34" charset="0"/>
              <a:buChar char="•"/>
            </a:pPr>
            <a:r>
              <a:rPr lang="en-US" sz="3200" dirty="0" smtClean="0"/>
              <a:t>2,600 no load rpm</a:t>
            </a:r>
          </a:p>
          <a:p>
            <a:pPr marL="285750" indent="-285750">
              <a:buFont typeface="Arial" panose="020B0604020202020204" pitchFamily="34" charset="0"/>
              <a:buChar char="•"/>
            </a:pPr>
            <a:r>
              <a:rPr lang="en-US" sz="3200" dirty="0" smtClean="0"/>
              <a:t>1/8 horsepower</a:t>
            </a:r>
          </a:p>
          <a:p>
            <a:endParaRPr lang="en-US" sz="3200" dirty="0"/>
          </a:p>
          <a:p>
            <a:endParaRPr lang="en-US" sz="3200" dirty="0" smtClean="0"/>
          </a:p>
          <a:p>
            <a:pPr marL="285750" indent="-285750">
              <a:buFont typeface="Arial" panose="020B0604020202020204" pitchFamily="34" charset="0"/>
              <a:buChar char="•"/>
            </a:pPr>
            <a:endParaRPr lang="en-US" sz="3200" dirty="0" smtClean="0"/>
          </a:p>
          <a:p>
            <a:pPr marL="285750" indent="-285750">
              <a:buFont typeface="Arial" panose="020B0604020202020204" pitchFamily="34" charset="0"/>
              <a:buChar char="•"/>
            </a:pPr>
            <a:endParaRPr lang="en-US" dirty="0"/>
          </a:p>
        </p:txBody>
      </p:sp>
      <p:sp>
        <p:nvSpPr>
          <p:cNvPr id="8" name="Title 1"/>
          <p:cNvSpPr txBox="1">
            <a:spLocks noGrp="1"/>
          </p:cNvSpPr>
          <p:nvPr>
            <p:ph type="title"/>
          </p:nvPr>
        </p:nvSpPr>
        <p:spPr>
          <a:xfrm>
            <a:off x="838200" y="365125"/>
            <a:ext cx="10515600" cy="1325563"/>
          </a:xfrm>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DC Motor [5]</a:t>
            </a:r>
            <a:endParaRPr lang="en-US" dirty="0">
              <a:solidFill>
                <a:schemeClr val="bg1"/>
              </a:solidFill>
              <a:latin typeface="+mn-lt"/>
            </a:endParaRPr>
          </a:p>
        </p:txBody>
      </p:sp>
      <p:sp>
        <p:nvSpPr>
          <p:cNvPr id="6" name="Slide Number Placeholder 5"/>
          <p:cNvSpPr txBox="1">
            <a:spLocks/>
          </p:cNvSpPr>
          <p:nvPr/>
        </p:nvSpPr>
        <p:spPr>
          <a:xfrm>
            <a:off x="-385011"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Alberto Machado</a:t>
            </a:r>
            <a:endParaRPr lang="en-US" dirty="0">
              <a:solidFill>
                <a:schemeClr val="tx1"/>
              </a:solidFill>
            </a:endParaRPr>
          </a:p>
        </p:txBody>
      </p:sp>
    </p:spTree>
    <p:extLst>
      <p:ext uri="{BB962C8B-B14F-4D97-AF65-F5344CB8AC3E}">
        <p14:creationId xmlns:p14="http://schemas.microsoft.com/office/powerpoint/2010/main" val="412368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s://electrosome.com/wp-content/uploads/2013/05/L293D.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57152" y="2892374"/>
            <a:ext cx="2872516" cy="24015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p-njunction.com/wp-content/uploads/2014/04/1-copy11.jpg"/>
          <p:cNvPicPr>
            <a:picLocks noGrp="1" noChangeAspect="1" noChangeArrowheads="1"/>
          </p:cNvPicPr>
          <p:nvPr/>
        </p:nvPicPr>
        <p:blipFill rotWithShape="1">
          <a:blip r:embed="rId4" cstate="print">
            <a:extLst>
              <a:ext uri="{28A0092B-C50C-407E-A947-70E740481C1C}">
                <a14:useLocalDpi xmlns:a14="http://schemas.microsoft.com/office/drawing/2010/main" val="0"/>
              </a:ext>
            </a:extLst>
          </a:blip>
          <a:srcRect l="9684" t="13845" r="6556" b="13133"/>
          <a:stretch/>
        </p:blipFill>
        <p:spPr bwMode="auto">
          <a:xfrm>
            <a:off x="5977831" y="1916909"/>
            <a:ext cx="4485552" cy="45249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9448800" y="6492875"/>
            <a:ext cx="2743200" cy="365125"/>
          </a:xfrm>
        </p:spPr>
        <p:txBody>
          <a:bodyPr/>
          <a:lstStyle/>
          <a:p>
            <a:r>
              <a:rPr lang="en-US" dirty="0" smtClean="0">
                <a:solidFill>
                  <a:schemeClr val="tx1"/>
                </a:solidFill>
              </a:rPr>
              <a:t>21</a:t>
            </a:r>
            <a:endParaRPr lang="en-US" dirty="0">
              <a:solidFill>
                <a:schemeClr val="tx1"/>
              </a:solidFill>
            </a:endParaRPr>
          </a:p>
        </p:txBody>
      </p:sp>
      <p:sp>
        <p:nvSpPr>
          <p:cNvPr id="3" name="Oval 2"/>
          <p:cNvSpPr/>
          <p:nvPr/>
        </p:nvSpPr>
        <p:spPr>
          <a:xfrm>
            <a:off x="5939730" y="2316708"/>
            <a:ext cx="1070082" cy="62693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128461" y="2224637"/>
            <a:ext cx="1146281" cy="66816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128462" y="5293896"/>
            <a:ext cx="1276627" cy="67464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090055" y="5290142"/>
            <a:ext cx="1146281" cy="668166"/>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918344" y="3677781"/>
            <a:ext cx="1258505" cy="82771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128462" y="3677781"/>
            <a:ext cx="1146281" cy="82771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008325" y="2758770"/>
            <a:ext cx="993880" cy="584675"/>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977831" y="3169867"/>
            <a:ext cx="972494" cy="6375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noGrp="1"/>
          </p:cNvSpPr>
          <p:nvPr>
            <p:ph type="title"/>
          </p:nvPr>
        </p:nvSpPr>
        <p:spPr>
          <a:xfrm>
            <a:off x="838200" y="365125"/>
            <a:ext cx="10515600" cy="1325563"/>
          </a:xfrm>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L293D H-Bridge Motor Driver [6]</a:t>
            </a:r>
            <a:endParaRPr lang="en-US" dirty="0">
              <a:solidFill>
                <a:schemeClr val="bg1"/>
              </a:solidFill>
              <a:latin typeface="+mn-lt"/>
            </a:endParaRPr>
          </a:p>
        </p:txBody>
      </p:sp>
      <p:sp>
        <p:nvSpPr>
          <p:cNvPr id="15" name="Slide Number Placeholder 5"/>
          <p:cNvSpPr txBox="1">
            <a:spLocks/>
          </p:cNvSpPr>
          <p:nvPr/>
        </p:nvSpPr>
        <p:spPr>
          <a:xfrm>
            <a:off x="-385011"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Alberto Machado</a:t>
            </a:r>
            <a:endParaRPr lang="en-US" dirty="0">
              <a:solidFill>
                <a:schemeClr val="tx1"/>
              </a:solidFill>
            </a:endParaRPr>
          </a:p>
        </p:txBody>
      </p:sp>
    </p:spTree>
    <p:extLst>
      <p:ext uri="{BB962C8B-B14F-4D97-AF65-F5344CB8AC3E}">
        <p14:creationId xmlns:p14="http://schemas.microsoft.com/office/powerpoint/2010/main" val="341112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houndslakecc.com/ordereze/Files/shutterstock_165200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sp>
        <p:nvSpPr>
          <p:cNvPr id="3" name="Slide Number Placeholder 2"/>
          <p:cNvSpPr>
            <a:spLocks noGrp="1"/>
          </p:cNvSpPr>
          <p:nvPr>
            <p:ph type="sldNum" sz="quarter" idx="12"/>
          </p:nvPr>
        </p:nvSpPr>
        <p:spPr>
          <a:xfrm>
            <a:off x="9448800" y="7252068"/>
            <a:ext cx="2743200" cy="365125"/>
          </a:xfrm>
        </p:spPr>
        <p:txBody>
          <a:bodyPr/>
          <a:lstStyle/>
          <a:p>
            <a:fld id="{8BE4D663-9EEF-4DAA-A847-67F8BC508AFF}" type="slidenum">
              <a:rPr lang="en-US" sz="2400" smtClean="0">
                <a:solidFill>
                  <a:schemeClr val="bg1"/>
                </a:solidFill>
              </a:rPr>
              <a:t>3</a:t>
            </a:fld>
            <a:endParaRPr lang="en-US" sz="2400" dirty="0">
              <a:solidFill>
                <a:schemeClr val="bg1"/>
              </a:solidFill>
            </a:endParaRPr>
          </a:p>
        </p:txBody>
      </p:sp>
      <p:sp>
        <p:nvSpPr>
          <p:cNvPr id="7" name="Slide Number Placeholder 3"/>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8" name="Slide Number Placeholder 5"/>
          <p:cNvSpPr txBox="1">
            <a:spLocks/>
          </p:cNvSpPr>
          <p:nvPr/>
        </p:nvSpPr>
        <p:spPr>
          <a:xfrm>
            <a:off x="-423735"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Maria </a:t>
            </a:r>
            <a:r>
              <a:rPr lang="en-US" dirty="0" err="1" smtClean="0">
                <a:solidFill>
                  <a:schemeClr val="tx1"/>
                </a:solidFill>
              </a:rPr>
              <a:t>Vetencourt</a:t>
            </a:r>
            <a:endParaRPr lang="en-US"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68193269"/>
              </p:ext>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34974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448800" y="6492875"/>
            <a:ext cx="2743200" cy="365125"/>
          </a:xfrm>
        </p:spPr>
        <p:txBody>
          <a:bodyPr/>
          <a:lstStyle/>
          <a:p>
            <a:r>
              <a:rPr lang="en-US" dirty="0" smtClean="0"/>
              <a:t>16</a:t>
            </a:r>
            <a:endParaRPr lang="en-US" dirty="0"/>
          </a:p>
        </p:txBody>
      </p:sp>
      <p:sp>
        <p:nvSpPr>
          <p:cNvPr id="6" name="Title 1"/>
          <p:cNvSpPr txBox="1">
            <a:spLocks noGrp="1"/>
          </p:cNvSpPr>
          <p:nvPr>
            <p:ph type="title"/>
          </p:nvPr>
        </p:nvSpPr>
        <p:spPr>
          <a:xfrm>
            <a:off x="838200" y="365125"/>
            <a:ext cx="10515600" cy="1325563"/>
          </a:xfrm>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Cutting Mechanism Electronics</a:t>
            </a:r>
            <a:endParaRPr lang="en-US" dirty="0">
              <a:solidFill>
                <a:schemeClr val="bg1"/>
              </a:solidFill>
              <a:latin typeface="+mn-lt"/>
            </a:endParaRPr>
          </a:p>
        </p:txBody>
      </p:sp>
      <p:sp>
        <p:nvSpPr>
          <p:cNvPr id="5" name="Slide Number Placeholder 5"/>
          <p:cNvSpPr txBox="1">
            <a:spLocks/>
          </p:cNvSpPr>
          <p:nvPr/>
        </p:nvSpPr>
        <p:spPr>
          <a:xfrm>
            <a:off x="-385066"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Alberto Machado</a:t>
            </a:r>
            <a:endParaRPr lang="en-US" dirty="0">
              <a:solidFill>
                <a:schemeClr val="tx1"/>
              </a:solidFill>
            </a:endParaRPr>
          </a:p>
        </p:txBody>
      </p:sp>
      <p:sp>
        <p:nvSpPr>
          <p:cNvPr id="8" name="Slide Number Placeholder 1"/>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22</a:t>
            </a:r>
            <a:endParaRPr lang="en-US" dirty="0">
              <a:solidFill>
                <a:schemeClr val="tx1"/>
              </a:solidFill>
            </a:endParaRPr>
          </a:p>
        </p:txBody>
      </p:sp>
      <p:pic>
        <p:nvPicPr>
          <p:cNvPr id="10" name="Content Placeholder 3"/>
          <p:cNvPicPr>
            <a:picLocks noGrp="1" noChangeAspect="1"/>
          </p:cNvPicPr>
          <p:nvPr/>
        </p:nvPicPr>
        <p:blipFill>
          <a:blip r:embed="rId3"/>
          <a:stretch>
            <a:fillRect/>
          </a:stretch>
        </p:blipFill>
        <p:spPr>
          <a:xfrm>
            <a:off x="2526977" y="1923668"/>
            <a:ext cx="7106653" cy="4224361"/>
          </a:xfrm>
          <a:prstGeom prst="rect">
            <a:avLst/>
          </a:prstGeom>
        </p:spPr>
      </p:pic>
    </p:spTree>
    <p:extLst>
      <p:ext uri="{BB962C8B-B14F-4D97-AF65-F5344CB8AC3E}">
        <p14:creationId xmlns:p14="http://schemas.microsoft.com/office/powerpoint/2010/main" val="19652971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6265" t="28461" r="67618" b="30248"/>
          <a:stretch/>
        </p:blipFill>
        <p:spPr>
          <a:xfrm>
            <a:off x="7052062" y="2133600"/>
            <a:ext cx="4301737" cy="3823765"/>
          </a:xfrm>
          <a:prstGeom prst="rect">
            <a:avLst/>
          </a:prstGeom>
        </p:spPr>
      </p:pic>
      <p:pic>
        <p:nvPicPr>
          <p:cNvPr id="5" name="Picture 4"/>
          <p:cNvPicPr>
            <a:picLocks noChangeAspect="1"/>
          </p:cNvPicPr>
          <p:nvPr/>
        </p:nvPicPr>
        <p:blipFill rotWithShape="1">
          <a:blip r:embed="rId4"/>
          <a:srcRect l="21396" t="32511" r="43959" b="23629"/>
          <a:stretch/>
        </p:blipFill>
        <p:spPr>
          <a:xfrm>
            <a:off x="986178" y="3850958"/>
            <a:ext cx="3711894" cy="2641917"/>
          </a:xfrm>
          <a:prstGeom prst="rect">
            <a:avLst/>
          </a:prstGeom>
        </p:spPr>
      </p:pic>
      <p:sp>
        <p:nvSpPr>
          <p:cNvPr id="3" name="Slide Number Placeholder 2"/>
          <p:cNvSpPr>
            <a:spLocks noGrp="1"/>
          </p:cNvSpPr>
          <p:nvPr>
            <p:ph type="sldNum" sz="quarter" idx="12"/>
          </p:nvPr>
        </p:nvSpPr>
        <p:spPr>
          <a:xfrm>
            <a:off x="9448800" y="6492875"/>
            <a:ext cx="2743200" cy="365125"/>
          </a:xfrm>
        </p:spPr>
        <p:txBody>
          <a:bodyPr/>
          <a:lstStyle/>
          <a:p>
            <a:r>
              <a:rPr lang="en-US" dirty="0" smtClean="0">
                <a:solidFill>
                  <a:schemeClr val="tx1"/>
                </a:solidFill>
              </a:rPr>
              <a:t>23</a:t>
            </a:r>
            <a:endParaRPr lang="en-US" dirty="0">
              <a:solidFill>
                <a:schemeClr val="tx1"/>
              </a:solidFill>
            </a:endParaRPr>
          </a:p>
        </p:txBody>
      </p:sp>
      <p:sp>
        <p:nvSpPr>
          <p:cNvPr id="8" name="TextBox 7"/>
          <p:cNvSpPr txBox="1"/>
          <p:nvPr/>
        </p:nvSpPr>
        <p:spPr>
          <a:xfrm>
            <a:off x="986178" y="2309248"/>
            <a:ext cx="6416298" cy="2339102"/>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16 rechargeable D batteries – 3.5 hours of use minimum</a:t>
            </a:r>
          </a:p>
          <a:p>
            <a:pPr marL="285750" indent="-285750">
              <a:buFont typeface="Arial" panose="020B0604020202020204" pitchFamily="34" charset="0"/>
              <a:buChar char="•"/>
            </a:pPr>
            <a:r>
              <a:rPr lang="en-US" sz="3200" dirty="0" smtClean="0"/>
              <a:t>10,000 </a:t>
            </a:r>
            <a:r>
              <a:rPr lang="en-US" sz="3200" dirty="0" err="1" smtClean="0"/>
              <a:t>mAh</a:t>
            </a:r>
            <a:endParaRPr lang="en-US" sz="3200" dirty="0" smtClean="0"/>
          </a:p>
          <a:p>
            <a:pPr marL="285750" indent="-285750">
              <a:buFont typeface="Arial" panose="020B0604020202020204" pitchFamily="34" charset="0"/>
              <a:buChar char="•"/>
            </a:pPr>
            <a:endParaRPr lang="en-US" sz="3200" dirty="0" smtClean="0"/>
          </a:p>
          <a:p>
            <a:pPr marL="285750" indent="-285750">
              <a:buFont typeface="Arial" panose="020B0604020202020204" pitchFamily="34" charset="0"/>
              <a:buChar char="•"/>
            </a:pPr>
            <a:endParaRPr lang="en-US" dirty="0"/>
          </a:p>
        </p:txBody>
      </p:sp>
      <p:sp>
        <p:nvSpPr>
          <p:cNvPr id="9" name="Title 1"/>
          <p:cNvSpPr txBox="1">
            <a:spLocks/>
          </p:cNvSpPr>
          <p:nvPr/>
        </p:nvSpPr>
        <p:spPr>
          <a:xfrm>
            <a:off x="838199" y="466726"/>
            <a:ext cx="10515600" cy="1325563"/>
          </a:xfrm>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Cutting Mechanism Batteries</a:t>
            </a:r>
            <a:endParaRPr lang="en-US" dirty="0">
              <a:solidFill>
                <a:schemeClr val="bg1"/>
              </a:solidFill>
              <a:latin typeface="+mn-lt"/>
            </a:endParaRPr>
          </a:p>
        </p:txBody>
      </p:sp>
      <p:sp>
        <p:nvSpPr>
          <p:cNvPr id="7" name="Slide Number Placeholder 5"/>
          <p:cNvSpPr txBox="1">
            <a:spLocks/>
          </p:cNvSpPr>
          <p:nvPr/>
        </p:nvSpPr>
        <p:spPr>
          <a:xfrm>
            <a:off x="-914400"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Derek Morin</a:t>
            </a:r>
            <a:endParaRPr lang="en-US" dirty="0">
              <a:solidFill>
                <a:schemeClr val="tx1"/>
              </a:solidFill>
            </a:endParaRPr>
          </a:p>
        </p:txBody>
      </p:sp>
    </p:spTree>
    <p:extLst>
      <p:ext uri="{BB962C8B-B14F-4D97-AF65-F5344CB8AC3E}">
        <p14:creationId xmlns:p14="http://schemas.microsoft.com/office/powerpoint/2010/main" val="392023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d2ydh70d4b5xgv.cloudfront.net/images/1/2/433mhz-wl-rf-transmitter-w-receiver-module-kit-for-arduino-arm-mcu-wireless-33dd5d663287e09b8aa104376a798ecd.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29567" b="32461"/>
          <a:stretch/>
        </p:blipFill>
        <p:spPr bwMode="auto">
          <a:xfrm>
            <a:off x="0" y="2804642"/>
            <a:ext cx="5946416" cy="225803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9448800" y="6492875"/>
            <a:ext cx="2743200" cy="365125"/>
          </a:xfrm>
        </p:spPr>
        <p:txBody>
          <a:bodyPr/>
          <a:lstStyle/>
          <a:p>
            <a:r>
              <a:rPr lang="en-US" dirty="0" smtClean="0">
                <a:solidFill>
                  <a:schemeClr val="tx1"/>
                </a:solidFill>
              </a:rPr>
              <a:t>24</a:t>
            </a:r>
            <a:endParaRPr lang="en-US" dirty="0">
              <a:solidFill>
                <a:schemeClr val="tx1"/>
              </a:solidFill>
            </a:endParaRPr>
          </a:p>
        </p:txBody>
      </p:sp>
      <p:sp>
        <p:nvSpPr>
          <p:cNvPr id="5" name="TextBox 4"/>
          <p:cNvSpPr txBox="1"/>
          <p:nvPr/>
        </p:nvSpPr>
        <p:spPr>
          <a:xfrm>
            <a:off x="5946416" y="2078145"/>
            <a:ext cx="5795074" cy="1569660"/>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Operation voltage: 12 V</a:t>
            </a:r>
          </a:p>
          <a:p>
            <a:pPr marL="285750" indent="-285750">
              <a:buFont typeface="Arial" panose="020B0604020202020204" pitchFamily="34" charset="0"/>
              <a:buChar char="•"/>
            </a:pPr>
            <a:r>
              <a:rPr lang="en-US" sz="3200" dirty="0" smtClean="0"/>
              <a:t>Antenna Length: 6.8”</a:t>
            </a:r>
            <a:endParaRPr lang="en-US" sz="3200" dirty="0"/>
          </a:p>
          <a:p>
            <a:pPr marL="285750" indent="-285750">
              <a:buFont typeface="Arial" panose="020B0604020202020204" pitchFamily="34" charset="0"/>
              <a:buChar char="•"/>
            </a:pPr>
            <a:r>
              <a:rPr lang="en-US" sz="3200" dirty="0" smtClean="0"/>
              <a:t>Communication distance: 100 </a:t>
            </a:r>
            <a:r>
              <a:rPr lang="en-US" sz="3200" dirty="0" err="1" smtClean="0"/>
              <a:t>ft</a:t>
            </a:r>
            <a:endParaRPr lang="en-US" sz="3200" dirty="0"/>
          </a:p>
        </p:txBody>
      </p:sp>
      <p:sp>
        <p:nvSpPr>
          <p:cNvPr id="7" name="Title 1"/>
          <p:cNvSpPr txBox="1">
            <a:spLocks/>
          </p:cNvSpPr>
          <p:nvPr/>
        </p:nvSpPr>
        <p:spPr>
          <a:xfrm>
            <a:off x="838199" y="466726"/>
            <a:ext cx="10515600" cy="1325563"/>
          </a:xfrm>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Transmitter and Receiver [7]</a:t>
            </a:r>
            <a:endParaRPr lang="en-US" dirty="0">
              <a:solidFill>
                <a:schemeClr val="bg1"/>
              </a:solidFill>
              <a:latin typeface="+mn-lt"/>
            </a:endParaRPr>
          </a:p>
        </p:txBody>
      </p:sp>
      <p:sp>
        <p:nvSpPr>
          <p:cNvPr id="6" name="Slide Number Placeholder 5"/>
          <p:cNvSpPr txBox="1">
            <a:spLocks/>
          </p:cNvSpPr>
          <p:nvPr/>
        </p:nvSpPr>
        <p:spPr>
          <a:xfrm>
            <a:off x="-914400"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Derek Morin</a:t>
            </a:r>
            <a:endParaRPr lang="en-US" dirty="0">
              <a:solidFill>
                <a:schemeClr val="tx1"/>
              </a:solidFill>
            </a:endParaRPr>
          </a:p>
        </p:txBody>
      </p:sp>
    </p:spTree>
    <p:extLst>
      <p:ext uri="{BB962C8B-B14F-4D97-AF65-F5344CB8AC3E}">
        <p14:creationId xmlns:p14="http://schemas.microsoft.com/office/powerpoint/2010/main" val="410011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i.stack.imgur.com/WTA15.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2181688"/>
            <a:ext cx="4704812" cy="30248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dlnmh9ip6v2uc.cloudfront.net/images/products/09895-01.jpg?width=500"/>
          <p:cNvPicPr/>
          <p:nvPr/>
        </p:nvPicPr>
        <p:blipFill rotWithShape="1">
          <a:blip r:embed="rId4">
            <a:extLst>
              <a:ext uri="{28A0092B-C50C-407E-A947-70E740481C1C}">
                <a14:useLocalDpi xmlns:a14="http://schemas.microsoft.com/office/drawing/2010/main" val="0"/>
              </a:ext>
            </a:extLst>
          </a:blip>
          <a:srcRect l="9667" t="19333" r="5500" b="22666"/>
          <a:stretch/>
        </p:blipFill>
        <p:spPr bwMode="auto">
          <a:xfrm>
            <a:off x="6780293" y="2333159"/>
            <a:ext cx="4381499" cy="2873375"/>
          </a:xfrm>
          <a:prstGeom prst="rect">
            <a:avLst/>
          </a:prstGeom>
          <a:noFill/>
          <a:ln>
            <a:noFill/>
          </a:ln>
          <a:extLst>
            <a:ext uri="{53640926-AAD7-44D8-BBD7-CCE9431645EC}">
              <a14:shadowObscured xmlns:a14="http://schemas.microsoft.com/office/drawing/2010/main"/>
            </a:ext>
          </a:extLst>
        </p:spPr>
      </p:pic>
      <p:sp>
        <p:nvSpPr>
          <p:cNvPr id="3" name="Slide Number Placeholder 2"/>
          <p:cNvSpPr>
            <a:spLocks noGrp="1"/>
          </p:cNvSpPr>
          <p:nvPr>
            <p:ph type="sldNum" sz="quarter" idx="12"/>
          </p:nvPr>
        </p:nvSpPr>
        <p:spPr>
          <a:xfrm>
            <a:off x="9448800" y="6492875"/>
            <a:ext cx="2743200" cy="365125"/>
          </a:xfrm>
        </p:spPr>
        <p:txBody>
          <a:bodyPr/>
          <a:lstStyle/>
          <a:p>
            <a:r>
              <a:rPr lang="en-US" dirty="0" smtClean="0">
                <a:solidFill>
                  <a:schemeClr val="tx1"/>
                </a:solidFill>
              </a:rPr>
              <a:t>25</a:t>
            </a:r>
            <a:endParaRPr lang="en-US" dirty="0">
              <a:solidFill>
                <a:schemeClr val="tx1"/>
              </a:solidFill>
            </a:endParaRPr>
          </a:p>
        </p:txBody>
      </p:sp>
      <p:sp>
        <p:nvSpPr>
          <p:cNvPr id="7" name="Title 1"/>
          <p:cNvSpPr txBox="1">
            <a:spLocks/>
          </p:cNvSpPr>
          <p:nvPr/>
        </p:nvSpPr>
        <p:spPr>
          <a:xfrm>
            <a:off x="838199" y="466726"/>
            <a:ext cx="10515600" cy="1325563"/>
          </a:xfrm>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Joystick and Buttons [8]</a:t>
            </a:r>
            <a:endParaRPr lang="en-US" dirty="0">
              <a:solidFill>
                <a:schemeClr val="bg1"/>
              </a:solidFill>
              <a:latin typeface="+mn-lt"/>
            </a:endParaRPr>
          </a:p>
        </p:txBody>
      </p:sp>
      <p:sp>
        <p:nvSpPr>
          <p:cNvPr id="6" name="Slide Number Placeholder 5"/>
          <p:cNvSpPr txBox="1">
            <a:spLocks/>
          </p:cNvSpPr>
          <p:nvPr/>
        </p:nvSpPr>
        <p:spPr>
          <a:xfrm>
            <a:off x="-914400"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Derek Morin</a:t>
            </a:r>
            <a:endParaRPr lang="en-US" dirty="0">
              <a:solidFill>
                <a:schemeClr val="tx1"/>
              </a:solidFill>
            </a:endParaRPr>
          </a:p>
        </p:txBody>
      </p:sp>
    </p:spTree>
    <p:extLst>
      <p:ext uri="{BB962C8B-B14F-4D97-AF65-F5344CB8AC3E}">
        <p14:creationId xmlns:p14="http://schemas.microsoft.com/office/powerpoint/2010/main" val="222269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i.stack.imgur.com/WTA15.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2181688"/>
            <a:ext cx="4704812" cy="302484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9448800" y="6492875"/>
            <a:ext cx="2743200" cy="365125"/>
          </a:xfrm>
        </p:spPr>
        <p:txBody>
          <a:bodyPr/>
          <a:lstStyle/>
          <a:p>
            <a:r>
              <a:rPr lang="en-US" dirty="0" smtClean="0">
                <a:solidFill>
                  <a:schemeClr val="tx1"/>
                </a:solidFill>
              </a:rPr>
              <a:t>26</a:t>
            </a:r>
            <a:endParaRPr lang="en-US" dirty="0">
              <a:solidFill>
                <a:schemeClr val="tx1"/>
              </a:solidFill>
            </a:endParaRPr>
          </a:p>
        </p:txBody>
      </p:sp>
      <p:sp>
        <p:nvSpPr>
          <p:cNvPr id="9" name="TextBox 8"/>
          <p:cNvSpPr txBox="1"/>
          <p:nvPr/>
        </p:nvSpPr>
        <p:spPr>
          <a:xfrm>
            <a:off x="6095999" y="1792289"/>
            <a:ext cx="5541936" cy="5355312"/>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Joystick Left and Right – traverse the track</a:t>
            </a:r>
          </a:p>
          <a:p>
            <a:pPr marL="285750" indent="-285750">
              <a:buFont typeface="Arial" panose="020B0604020202020204" pitchFamily="34" charset="0"/>
              <a:buChar char="•"/>
            </a:pPr>
            <a:r>
              <a:rPr lang="en-US" sz="3200" dirty="0" smtClean="0"/>
              <a:t>Joystick Up and Down – Saw in and out</a:t>
            </a:r>
          </a:p>
          <a:p>
            <a:pPr marL="285750" indent="-285750">
              <a:buFont typeface="Arial" panose="020B0604020202020204" pitchFamily="34" charset="0"/>
              <a:buChar char="•"/>
            </a:pPr>
            <a:endParaRPr lang="en-US" sz="3200" dirty="0" smtClean="0"/>
          </a:p>
          <a:p>
            <a:pPr marL="285750" indent="-285750">
              <a:buFont typeface="Arial" panose="020B0604020202020204" pitchFamily="34" charset="0"/>
              <a:buChar char="•"/>
            </a:pPr>
            <a:r>
              <a:rPr lang="en-US" sz="3200" dirty="0" smtClean="0">
                <a:sym typeface="Wingdings" panose="05000000000000000000" pitchFamily="2" charset="2"/>
              </a:rPr>
              <a:t>Button </a:t>
            </a:r>
            <a:r>
              <a:rPr lang="en-US" sz="3200" dirty="0">
                <a:sym typeface="Wingdings" panose="05000000000000000000" pitchFamily="2" charset="2"/>
              </a:rPr>
              <a:t>D: 	Turn on </a:t>
            </a:r>
            <a:r>
              <a:rPr lang="en-US" sz="3200" dirty="0" smtClean="0">
                <a:sym typeface="Wingdings" panose="05000000000000000000" pitchFamily="2" charset="2"/>
              </a:rPr>
              <a:t>Saw</a:t>
            </a:r>
          </a:p>
          <a:p>
            <a:pPr marL="285750" indent="-285750">
              <a:buFont typeface="Arial" panose="020B0604020202020204" pitchFamily="34" charset="0"/>
              <a:buChar char="•"/>
            </a:pPr>
            <a:r>
              <a:rPr lang="en-US" sz="3200" dirty="0" smtClean="0">
                <a:sym typeface="Wingdings" panose="05000000000000000000" pitchFamily="2" charset="2"/>
              </a:rPr>
              <a:t>Button </a:t>
            </a:r>
            <a:r>
              <a:rPr lang="en-US" sz="3200" dirty="0">
                <a:sym typeface="Wingdings" panose="05000000000000000000" pitchFamily="2" charset="2"/>
              </a:rPr>
              <a:t>A:	Turn off </a:t>
            </a:r>
            <a:r>
              <a:rPr lang="en-US" sz="3200" dirty="0" smtClean="0">
                <a:sym typeface="Wingdings" panose="05000000000000000000" pitchFamily="2" charset="2"/>
              </a:rPr>
              <a:t>Saw</a:t>
            </a:r>
          </a:p>
          <a:p>
            <a:pPr marL="285750" indent="-285750">
              <a:buFont typeface="Arial" panose="020B0604020202020204" pitchFamily="34" charset="0"/>
              <a:buChar char="•"/>
            </a:pPr>
            <a:r>
              <a:rPr lang="en-US" sz="3200" dirty="0" smtClean="0">
                <a:sym typeface="Wingdings" panose="05000000000000000000" pitchFamily="2" charset="2"/>
              </a:rPr>
              <a:t>Button </a:t>
            </a:r>
            <a:r>
              <a:rPr lang="en-US" sz="3200" dirty="0">
                <a:sym typeface="Wingdings" panose="05000000000000000000" pitchFamily="2" charset="2"/>
              </a:rPr>
              <a:t>B:	Pitch Saw </a:t>
            </a:r>
            <a:r>
              <a:rPr lang="en-US" sz="3200" dirty="0" smtClean="0">
                <a:sym typeface="Wingdings" panose="05000000000000000000" pitchFamily="2" charset="2"/>
              </a:rPr>
              <a:t>Up</a:t>
            </a:r>
          </a:p>
          <a:p>
            <a:pPr marL="285750" indent="-285750">
              <a:buFont typeface="Arial" panose="020B0604020202020204" pitchFamily="34" charset="0"/>
              <a:buChar char="•"/>
            </a:pPr>
            <a:r>
              <a:rPr lang="en-US" sz="3200" dirty="0" smtClean="0">
                <a:sym typeface="Wingdings" panose="05000000000000000000" pitchFamily="2" charset="2"/>
              </a:rPr>
              <a:t>Button </a:t>
            </a:r>
            <a:r>
              <a:rPr lang="en-US" sz="3200" dirty="0">
                <a:sym typeface="Wingdings" panose="05000000000000000000" pitchFamily="2" charset="2"/>
              </a:rPr>
              <a:t>C:	Pitch saw down</a:t>
            </a:r>
            <a:endParaRPr lang="en-US" sz="3200"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
        <p:nvSpPr>
          <p:cNvPr id="7" name="Title 1"/>
          <p:cNvSpPr txBox="1">
            <a:spLocks/>
          </p:cNvSpPr>
          <p:nvPr/>
        </p:nvSpPr>
        <p:spPr>
          <a:xfrm>
            <a:off x="838199" y="466726"/>
            <a:ext cx="10515600" cy="1325563"/>
          </a:xfrm>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Joystick and Buttons [8]</a:t>
            </a:r>
            <a:endParaRPr lang="en-US" dirty="0">
              <a:solidFill>
                <a:schemeClr val="bg1"/>
              </a:solidFill>
              <a:latin typeface="+mn-lt"/>
            </a:endParaRPr>
          </a:p>
        </p:txBody>
      </p:sp>
      <p:sp>
        <p:nvSpPr>
          <p:cNvPr id="6" name="Slide Number Placeholder 5"/>
          <p:cNvSpPr txBox="1">
            <a:spLocks/>
          </p:cNvSpPr>
          <p:nvPr/>
        </p:nvSpPr>
        <p:spPr>
          <a:xfrm>
            <a:off x="-914400"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Derek Morin</a:t>
            </a:r>
            <a:endParaRPr lang="en-US" dirty="0">
              <a:solidFill>
                <a:schemeClr val="tx1"/>
              </a:solidFill>
            </a:endParaRPr>
          </a:p>
        </p:txBody>
      </p:sp>
    </p:spTree>
    <p:extLst>
      <p:ext uri="{BB962C8B-B14F-4D97-AF65-F5344CB8AC3E}">
        <p14:creationId xmlns:p14="http://schemas.microsoft.com/office/powerpoint/2010/main" val="68412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500"/>
                                        <p:tgtEl>
                                          <p:spTgt spid="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17665" t="26986" r="62717" b="38924"/>
          <a:stretch/>
        </p:blipFill>
        <p:spPr>
          <a:xfrm>
            <a:off x="1138990" y="2027790"/>
            <a:ext cx="4164710" cy="4068809"/>
          </a:xfrm>
          <a:prstGeom prst="rect">
            <a:avLst/>
          </a:prstGeom>
        </p:spPr>
      </p:pic>
      <p:pic>
        <p:nvPicPr>
          <p:cNvPr id="5" name="Picture 4"/>
          <p:cNvPicPr>
            <a:picLocks noChangeAspect="1"/>
          </p:cNvPicPr>
          <p:nvPr/>
        </p:nvPicPr>
        <p:blipFill rotWithShape="1">
          <a:blip r:embed="rId4"/>
          <a:srcRect l="9559" t="23411" r="71939" b="15844"/>
          <a:stretch/>
        </p:blipFill>
        <p:spPr>
          <a:xfrm>
            <a:off x="7311616" y="2027789"/>
            <a:ext cx="2418812" cy="4465085"/>
          </a:xfrm>
          <a:prstGeom prst="rect">
            <a:avLst/>
          </a:prstGeom>
        </p:spPr>
      </p:pic>
      <p:sp>
        <p:nvSpPr>
          <p:cNvPr id="3" name="Slide Number Placeholder 2"/>
          <p:cNvSpPr>
            <a:spLocks noGrp="1"/>
          </p:cNvSpPr>
          <p:nvPr>
            <p:ph type="sldNum" sz="quarter" idx="12"/>
          </p:nvPr>
        </p:nvSpPr>
        <p:spPr>
          <a:xfrm>
            <a:off x="9448800" y="6492875"/>
            <a:ext cx="2743200" cy="365125"/>
          </a:xfrm>
        </p:spPr>
        <p:txBody>
          <a:bodyPr/>
          <a:lstStyle/>
          <a:p>
            <a:r>
              <a:rPr lang="en-US" dirty="0" smtClean="0">
                <a:solidFill>
                  <a:schemeClr val="tx1"/>
                </a:solidFill>
              </a:rPr>
              <a:t>27</a:t>
            </a:r>
            <a:endParaRPr lang="en-US" dirty="0">
              <a:solidFill>
                <a:schemeClr val="tx1"/>
              </a:solidFill>
            </a:endParaRPr>
          </a:p>
        </p:txBody>
      </p:sp>
      <p:sp>
        <p:nvSpPr>
          <p:cNvPr id="7" name="Title 1"/>
          <p:cNvSpPr txBox="1">
            <a:spLocks/>
          </p:cNvSpPr>
          <p:nvPr/>
        </p:nvSpPr>
        <p:spPr>
          <a:xfrm>
            <a:off x="838199" y="405874"/>
            <a:ext cx="10515600" cy="1325563"/>
          </a:xfrm>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Controller Batteries</a:t>
            </a:r>
            <a:endParaRPr lang="en-US" dirty="0">
              <a:solidFill>
                <a:schemeClr val="bg1"/>
              </a:solidFill>
              <a:latin typeface="+mn-lt"/>
            </a:endParaRPr>
          </a:p>
        </p:txBody>
      </p:sp>
      <p:sp>
        <p:nvSpPr>
          <p:cNvPr id="6" name="Slide Number Placeholder 5"/>
          <p:cNvSpPr txBox="1">
            <a:spLocks/>
          </p:cNvSpPr>
          <p:nvPr/>
        </p:nvSpPr>
        <p:spPr>
          <a:xfrm>
            <a:off x="-914400"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Derek Morin</a:t>
            </a:r>
            <a:endParaRPr lang="en-US" dirty="0">
              <a:solidFill>
                <a:schemeClr val="tx1"/>
              </a:solidFill>
            </a:endParaRPr>
          </a:p>
        </p:txBody>
      </p:sp>
    </p:spTree>
    <p:extLst>
      <p:ext uri="{BB962C8B-B14F-4D97-AF65-F5344CB8AC3E}">
        <p14:creationId xmlns:p14="http://schemas.microsoft.com/office/powerpoint/2010/main" val="420855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310063" y="1995288"/>
            <a:ext cx="6580319" cy="3470608"/>
          </a:xfrm>
          <a:prstGeom prst="rect">
            <a:avLst/>
          </a:prstGeom>
        </p:spPr>
      </p:pic>
      <p:sp>
        <p:nvSpPr>
          <p:cNvPr id="4" name="Slide Number Placeholder 3"/>
          <p:cNvSpPr>
            <a:spLocks noGrp="1"/>
          </p:cNvSpPr>
          <p:nvPr>
            <p:ph type="sldNum" sz="quarter" idx="12"/>
          </p:nvPr>
        </p:nvSpPr>
        <p:spPr/>
        <p:txBody>
          <a:bodyPr/>
          <a:lstStyle/>
          <a:p>
            <a:r>
              <a:rPr lang="en-US" smtClean="0"/>
              <a:t>1</a:t>
            </a:r>
            <a:endParaRPr lang="en-US" dirty="0"/>
          </a:p>
        </p:txBody>
      </p:sp>
      <p:sp>
        <p:nvSpPr>
          <p:cNvPr id="7" name="Slide Number Placeholder 5"/>
          <p:cNvSpPr txBox="1">
            <a:spLocks/>
          </p:cNvSpPr>
          <p:nvPr/>
        </p:nvSpPr>
        <p:spPr>
          <a:xfrm>
            <a:off x="-914400"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Derek Morin</a:t>
            </a:r>
            <a:endParaRPr lang="en-US" dirty="0">
              <a:solidFill>
                <a:schemeClr val="tx1"/>
              </a:solidFill>
            </a:endParaRPr>
          </a:p>
        </p:txBody>
      </p:sp>
      <p:sp>
        <p:nvSpPr>
          <p:cNvPr id="8" name="Slide Number Placeholder 1"/>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28</a:t>
            </a:r>
            <a:endParaRPr lang="en-US" dirty="0">
              <a:solidFill>
                <a:schemeClr val="tx1"/>
              </a:solidFill>
            </a:endParaRPr>
          </a:p>
        </p:txBody>
      </p:sp>
      <p:sp>
        <p:nvSpPr>
          <p:cNvPr id="9" name="Title 1"/>
          <p:cNvSpPr txBox="1">
            <a:spLocks/>
          </p:cNvSpPr>
          <p:nvPr/>
        </p:nvSpPr>
        <p:spPr>
          <a:xfrm>
            <a:off x="838199" y="405874"/>
            <a:ext cx="10515600" cy="1325563"/>
          </a:xfrm>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Screen and Camera [9]</a:t>
            </a:r>
            <a:endParaRPr lang="en-US" dirty="0">
              <a:solidFill>
                <a:schemeClr val="bg1"/>
              </a:solidFill>
              <a:latin typeface="+mn-lt"/>
            </a:endParaRPr>
          </a:p>
        </p:txBody>
      </p:sp>
    </p:spTree>
    <p:extLst>
      <p:ext uri="{BB962C8B-B14F-4D97-AF65-F5344CB8AC3E}">
        <p14:creationId xmlns:p14="http://schemas.microsoft.com/office/powerpoint/2010/main" val="279125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title"/>
          </p:nvPr>
        </p:nvSpPr>
        <p:spPr>
          <a:solidFill>
            <a:schemeClr val="accent5">
              <a:lumMod val="75000"/>
              <a:alpha val="60000"/>
            </a:schemeClr>
          </a:solidFill>
        </p:spPr>
        <p:txBody>
          <a:bodyPr/>
          <a:lstStyle/>
          <a:p>
            <a:pPr algn="ctr"/>
            <a:r>
              <a:rPr lang="en-US" dirty="0" smtClean="0">
                <a:solidFill>
                  <a:schemeClr val="bg1"/>
                </a:solidFill>
                <a:latin typeface="+mn-lt"/>
              </a:rPr>
              <a:t>Budget</a:t>
            </a:r>
            <a:endParaRPr lang="en-US" dirty="0">
              <a:solidFill>
                <a:schemeClr val="bg1"/>
              </a:solidFill>
              <a:latin typeface="+mn-lt"/>
            </a:endParaRPr>
          </a:p>
        </p:txBody>
      </p:sp>
      <p:sp>
        <p:nvSpPr>
          <p:cNvPr id="2" name="Slide Number Placeholder 1"/>
          <p:cNvSpPr>
            <a:spLocks noGrp="1"/>
          </p:cNvSpPr>
          <p:nvPr>
            <p:ph type="sldNum" sz="quarter" idx="12"/>
          </p:nvPr>
        </p:nvSpPr>
        <p:spPr>
          <a:xfrm>
            <a:off x="9448800" y="6492875"/>
            <a:ext cx="2743200" cy="365125"/>
          </a:xfrm>
        </p:spPr>
        <p:txBody>
          <a:bodyPr/>
          <a:lstStyle/>
          <a:p>
            <a:r>
              <a:rPr lang="en-US" dirty="0" smtClean="0"/>
              <a:t>29</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078092021"/>
              </p:ext>
            </p:extLst>
          </p:nvPr>
        </p:nvGraphicFramePr>
        <p:xfrm>
          <a:off x="4209010" y="1812131"/>
          <a:ext cx="3773980" cy="4704848"/>
        </p:xfrm>
        <a:graphic>
          <a:graphicData uri="http://schemas.openxmlformats.org/drawingml/2006/table">
            <a:tbl>
              <a:tblPr firstRow="1" firstCol="1" bandRow="1">
                <a:tableStyleId>{5C22544A-7EE6-4342-B048-85BDC9FD1C3A}</a:tableStyleId>
              </a:tblPr>
              <a:tblGrid>
                <a:gridCol w="2748616"/>
                <a:gridCol w="1025364"/>
              </a:tblGrid>
              <a:tr h="307241">
                <a:tc>
                  <a:txBody>
                    <a:bodyPr/>
                    <a:lstStyle/>
                    <a:p>
                      <a:pPr marL="0" marR="0">
                        <a:lnSpc>
                          <a:spcPct val="115000"/>
                        </a:lnSpc>
                        <a:spcBef>
                          <a:spcPts val="0"/>
                        </a:spcBef>
                        <a:spcAft>
                          <a:spcPts val="0"/>
                        </a:spcAft>
                      </a:pPr>
                      <a:r>
                        <a:rPr lang="en-US" sz="1800" b="1" dirty="0">
                          <a:effectLst/>
                        </a:rPr>
                        <a:t>Part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ctr">
                        <a:lnSpc>
                          <a:spcPct val="115000"/>
                        </a:lnSpc>
                        <a:spcBef>
                          <a:spcPts val="0"/>
                        </a:spcBef>
                        <a:spcAft>
                          <a:spcPts val="0"/>
                        </a:spcAft>
                      </a:pPr>
                      <a:r>
                        <a:rPr lang="en-US" sz="1800" b="1">
                          <a:effectLst/>
                        </a:rPr>
                        <a:t>Cost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14459">
                <a:tc>
                  <a:txBody>
                    <a:bodyPr/>
                    <a:lstStyle/>
                    <a:p>
                      <a:pPr marL="0" marR="0">
                        <a:lnSpc>
                          <a:spcPct val="115000"/>
                        </a:lnSpc>
                        <a:spcBef>
                          <a:spcPts val="0"/>
                        </a:spcBef>
                        <a:spcAft>
                          <a:spcPts val="0"/>
                        </a:spcAft>
                      </a:pPr>
                      <a:r>
                        <a:rPr lang="en-US" sz="1800" b="1" dirty="0">
                          <a:effectLst/>
                        </a:rPr>
                        <a:t>Ring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a:effectLst/>
                        </a:rPr>
                        <a:t>1,050</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14459">
                <a:tc>
                  <a:txBody>
                    <a:bodyPr/>
                    <a:lstStyle/>
                    <a:p>
                      <a:pPr marL="0" marR="0">
                        <a:lnSpc>
                          <a:spcPct val="115000"/>
                        </a:lnSpc>
                        <a:spcBef>
                          <a:spcPts val="0"/>
                        </a:spcBef>
                        <a:spcAft>
                          <a:spcPts val="0"/>
                        </a:spcAft>
                      </a:pPr>
                      <a:r>
                        <a:rPr lang="en-US" sz="1800" b="1" dirty="0">
                          <a:effectLst/>
                        </a:rPr>
                        <a:t>3D Printing Material</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dirty="0">
                          <a:effectLst/>
                        </a:rPr>
                        <a:t>100</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14459">
                <a:tc>
                  <a:txBody>
                    <a:bodyPr/>
                    <a:lstStyle/>
                    <a:p>
                      <a:pPr marL="0" marR="0">
                        <a:lnSpc>
                          <a:spcPct val="115000"/>
                        </a:lnSpc>
                        <a:spcBef>
                          <a:spcPts val="0"/>
                        </a:spcBef>
                        <a:spcAft>
                          <a:spcPts val="0"/>
                        </a:spcAft>
                      </a:pPr>
                      <a:r>
                        <a:rPr lang="en-US" sz="1800" b="1" dirty="0">
                          <a:effectLst/>
                        </a:rPr>
                        <a:t>DC Motors</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a:effectLst/>
                        </a:rPr>
                        <a:t>150</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14459">
                <a:tc>
                  <a:txBody>
                    <a:bodyPr/>
                    <a:lstStyle/>
                    <a:p>
                      <a:pPr marL="0" marR="0">
                        <a:lnSpc>
                          <a:spcPct val="115000"/>
                        </a:lnSpc>
                        <a:spcBef>
                          <a:spcPts val="0"/>
                        </a:spcBef>
                        <a:spcAft>
                          <a:spcPts val="0"/>
                        </a:spcAft>
                      </a:pPr>
                      <a:r>
                        <a:rPr lang="en-US" sz="1800" b="1" dirty="0">
                          <a:effectLst/>
                        </a:rPr>
                        <a:t>DC Motors</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a:effectLst/>
                        </a:rPr>
                        <a:t>150</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14459">
                <a:tc>
                  <a:txBody>
                    <a:bodyPr/>
                    <a:lstStyle/>
                    <a:p>
                      <a:pPr marL="0" marR="0">
                        <a:lnSpc>
                          <a:spcPct val="115000"/>
                        </a:lnSpc>
                        <a:spcBef>
                          <a:spcPts val="0"/>
                        </a:spcBef>
                        <a:spcAft>
                          <a:spcPts val="0"/>
                        </a:spcAft>
                      </a:pPr>
                      <a:r>
                        <a:rPr lang="en-US" sz="1800" b="1" dirty="0">
                          <a:effectLst/>
                        </a:rPr>
                        <a:t>Stepper Motor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a:effectLst/>
                        </a:rPr>
                        <a:t>130</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14459">
                <a:tc>
                  <a:txBody>
                    <a:bodyPr/>
                    <a:lstStyle/>
                    <a:p>
                      <a:pPr marL="0" marR="0">
                        <a:lnSpc>
                          <a:spcPct val="115000"/>
                        </a:lnSpc>
                        <a:spcBef>
                          <a:spcPts val="0"/>
                        </a:spcBef>
                        <a:spcAft>
                          <a:spcPts val="0"/>
                        </a:spcAft>
                      </a:pPr>
                      <a:r>
                        <a:rPr lang="en-US" sz="1800" b="1" dirty="0">
                          <a:effectLst/>
                        </a:rPr>
                        <a:t>Lead Screw Rod</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a:effectLst/>
                        </a:rPr>
                        <a:t>27</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14459">
                <a:tc>
                  <a:txBody>
                    <a:bodyPr/>
                    <a:lstStyle/>
                    <a:p>
                      <a:pPr marL="0" marR="0">
                        <a:lnSpc>
                          <a:spcPct val="115000"/>
                        </a:lnSpc>
                        <a:spcBef>
                          <a:spcPts val="0"/>
                        </a:spcBef>
                        <a:spcAft>
                          <a:spcPts val="0"/>
                        </a:spcAft>
                      </a:pPr>
                      <a:r>
                        <a:rPr lang="en-US" sz="1800" b="1" dirty="0">
                          <a:effectLst/>
                        </a:rPr>
                        <a:t>Lead Screw Nut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a:effectLst/>
                        </a:rPr>
                        <a:t>12</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14459">
                <a:tc>
                  <a:txBody>
                    <a:bodyPr/>
                    <a:lstStyle/>
                    <a:p>
                      <a:pPr marL="0" marR="0">
                        <a:lnSpc>
                          <a:spcPct val="115000"/>
                        </a:lnSpc>
                        <a:spcBef>
                          <a:spcPts val="0"/>
                        </a:spcBef>
                        <a:spcAft>
                          <a:spcPts val="0"/>
                        </a:spcAft>
                      </a:pPr>
                      <a:r>
                        <a:rPr lang="en-US" sz="1800" b="1" dirty="0">
                          <a:effectLst/>
                        </a:rPr>
                        <a:t>Electrical Components</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a:effectLst/>
                        </a:rPr>
                        <a:t>115</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14459">
                <a:tc>
                  <a:txBody>
                    <a:bodyPr/>
                    <a:lstStyle/>
                    <a:p>
                      <a:pPr marL="0" marR="0">
                        <a:lnSpc>
                          <a:spcPct val="115000"/>
                        </a:lnSpc>
                        <a:spcBef>
                          <a:spcPts val="0"/>
                        </a:spcBef>
                        <a:spcAft>
                          <a:spcPts val="0"/>
                        </a:spcAft>
                      </a:pPr>
                      <a:r>
                        <a:rPr lang="en-US" sz="1800" b="1" dirty="0">
                          <a:effectLst/>
                        </a:rPr>
                        <a:t>Linear Bearings</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dirty="0">
                          <a:effectLst/>
                        </a:rPr>
                        <a:t>30</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14459">
                <a:tc>
                  <a:txBody>
                    <a:bodyPr/>
                    <a:lstStyle/>
                    <a:p>
                      <a:pPr marL="0" marR="0">
                        <a:lnSpc>
                          <a:spcPct val="115000"/>
                        </a:lnSpc>
                        <a:spcBef>
                          <a:spcPts val="0"/>
                        </a:spcBef>
                        <a:spcAft>
                          <a:spcPts val="0"/>
                        </a:spcAft>
                      </a:pPr>
                      <a:r>
                        <a:rPr lang="en-US" sz="1800" b="1" dirty="0">
                          <a:effectLst/>
                        </a:rPr>
                        <a:t>Shaft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dirty="0">
                          <a:effectLst/>
                        </a:rPr>
                        <a:t>38</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14459">
                <a:tc>
                  <a:txBody>
                    <a:bodyPr/>
                    <a:lstStyle/>
                    <a:p>
                      <a:pPr marL="0" marR="0">
                        <a:lnSpc>
                          <a:spcPct val="115000"/>
                        </a:lnSpc>
                        <a:spcBef>
                          <a:spcPts val="0"/>
                        </a:spcBef>
                        <a:spcAft>
                          <a:spcPts val="0"/>
                        </a:spcAft>
                      </a:pPr>
                      <a:r>
                        <a:rPr lang="en-US" sz="1800" b="1">
                          <a:effectLst/>
                        </a:rPr>
                        <a:t>Shaft Housing</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dirty="0">
                          <a:effectLst/>
                        </a:rPr>
                        <a:t>20</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14459">
                <a:tc>
                  <a:txBody>
                    <a:bodyPr/>
                    <a:lstStyle/>
                    <a:p>
                      <a:pPr marL="0" marR="0">
                        <a:lnSpc>
                          <a:spcPct val="115000"/>
                        </a:lnSpc>
                        <a:spcBef>
                          <a:spcPts val="0"/>
                        </a:spcBef>
                        <a:spcAft>
                          <a:spcPts val="0"/>
                        </a:spcAft>
                      </a:pPr>
                      <a:r>
                        <a:rPr lang="en-US" sz="1800" b="1">
                          <a:effectLst/>
                        </a:rPr>
                        <a:t>Robot Mount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dirty="0">
                          <a:effectLst/>
                        </a:rPr>
                        <a:t>30</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14459">
                <a:tc>
                  <a:txBody>
                    <a:bodyPr/>
                    <a:lstStyle/>
                    <a:p>
                      <a:pPr marL="0" marR="0">
                        <a:lnSpc>
                          <a:spcPct val="115000"/>
                        </a:lnSpc>
                        <a:spcBef>
                          <a:spcPts val="0"/>
                        </a:spcBef>
                        <a:spcAft>
                          <a:spcPts val="0"/>
                        </a:spcAft>
                      </a:pPr>
                      <a:r>
                        <a:rPr lang="en-US" sz="1800" b="1" dirty="0">
                          <a:effectLst/>
                        </a:rPr>
                        <a:t>Battery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dirty="0">
                          <a:effectLst/>
                        </a:rPr>
                        <a:t>150</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09640">
                <a:tc>
                  <a:txBody>
                    <a:bodyPr/>
                    <a:lstStyle/>
                    <a:p>
                      <a:pPr marL="0" marR="0">
                        <a:lnSpc>
                          <a:spcPct val="115000"/>
                        </a:lnSpc>
                        <a:spcBef>
                          <a:spcPts val="0"/>
                        </a:spcBef>
                        <a:spcAft>
                          <a:spcPts val="0"/>
                        </a:spcAft>
                      </a:pPr>
                      <a:r>
                        <a:rPr lang="en-US" sz="1800" b="1">
                          <a:effectLst/>
                        </a:rPr>
                        <a:t>Total</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dirty="0">
                          <a:effectLst/>
                        </a:rPr>
                        <a:t>2,002</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bl>
          </a:graphicData>
        </a:graphic>
      </p:graphicFrame>
      <p:sp>
        <p:nvSpPr>
          <p:cNvPr id="6" name="Slide Number Placeholder 5"/>
          <p:cNvSpPr txBox="1">
            <a:spLocks/>
          </p:cNvSpPr>
          <p:nvPr/>
        </p:nvSpPr>
        <p:spPr>
          <a:xfrm>
            <a:off x="-537556" y="6458807"/>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Enrique</a:t>
            </a:r>
            <a:r>
              <a:rPr lang="en-US" dirty="0" smtClean="0">
                <a:solidFill>
                  <a:schemeClr val="tx1"/>
                </a:solidFill>
              </a:rPr>
              <a:t> </a:t>
            </a:r>
            <a:r>
              <a:rPr lang="en-US" dirty="0" smtClean="0"/>
              <a:t>Gonzalez</a:t>
            </a:r>
            <a:endParaRPr lang="en-US" dirty="0"/>
          </a:p>
        </p:txBody>
      </p:sp>
    </p:spTree>
    <p:extLst>
      <p:ext uri="{BB962C8B-B14F-4D97-AF65-F5344CB8AC3E}">
        <p14:creationId xmlns:p14="http://schemas.microsoft.com/office/powerpoint/2010/main" val="33289093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txBox="1">
            <a:spLocks/>
          </p:cNvSpPr>
          <p:nvPr/>
        </p:nvSpPr>
        <p:spPr>
          <a:xfrm>
            <a:off x="990600" y="500062"/>
            <a:ext cx="10515600" cy="1325563"/>
          </a:xfrm>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Safety</a:t>
            </a:r>
            <a:endParaRPr lang="en-US" dirty="0">
              <a:solidFill>
                <a:schemeClr val="bg1"/>
              </a:solidFill>
              <a:latin typeface="+mn-lt"/>
            </a:endParaRPr>
          </a:p>
        </p:txBody>
      </p:sp>
      <p:sp>
        <p:nvSpPr>
          <p:cNvPr id="6" name="Content Placeholder 2"/>
          <p:cNvSpPr txBox="1">
            <a:spLocks/>
          </p:cNvSpPr>
          <p:nvPr/>
        </p:nvSpPr>
        <p:spPr>
          <a:xfrm>
            <a:off x="990600" y="2166143"/>
            <a:ext cx="10515600" cy="4351338"/>
          </a:xfrm>
          <a:prstGeom prst="rect">
            <a:avLst/>
          </a:prstGeom>
          <a:solidFill>
            <a:schemeClr val="accent5">
              <a:lumMod val="75000"/>
              <a:alpha val="7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Pole is attached to tree which prevents it from falling over</a:t>
            </a:r>
          </a:p>
          <a:p>
            <a:r>
              <a:rPr lang="en-US" dirty="0">
                <a:solidFill>
                  <a:schemeClr val="bg1"/>
                </a:solidFill>
              </a:rPr>
              <a:t>Ring also encompasses the tree which eliminates the possibility of the cutter falling down</a:t>
            </a:r>
          </a:p>
          <a:p>
            <a:r>
              <a:rPr lang="en-US" dirty="0">
                <a:solidFill>
                  <a:schemeClr val="bg1"/>
                </a:solidFill>
              </a:rPr>
              <a:t>The chainsaw being used comes with a cover for the blade.</a:t>
            </a:r>
          </a:p>
        </p:txBody>
      </p:sp>
      <p:sp>
        <p:nvSpPr>
          <p:cNvPr id="2" name="Slide Number Placeholder 1"/>
          <p:cNvSpPr>
            <a:spLocks noGrp="1"/>
          </p:cNvSpPr>
          <p:nvPr>
            <p:ph type="sldNum" sz="quarter" idx="12"/>
          </p:nvPr>
        </p:nvSpPr>
        <p:spPr>
          <a:xfrm>
            <a:off x="9448800" y="6492874"/>
            <a:ext cx="2743200" cy="365125"/>
          </a:xfrm>
        </p:spPr>
        <p:txBody>
          <a:bodyPr/>
          <a:lstStyle/>
          <a:p>
            <a:r>
              <a:rPr lang="en-US" dirty="0" smtClean="0">
                <a:solidFill>
                  <a:schemeClr val="tx1"/>
                </a:solidFill>
              </a:rPr>
              <a:t>30</a:t>
            </a:r>
            <a:endParaRPr lang="en-US" dirty="0">
              <a:solidFill>
                <a:schemeClr val="tx1"/>
              </a:solidFill>
            </a:endParaRPr>
          </a:p>
        </p:txBody>
      </p:sp>
      <p:sp>
        <p:nvSpPr>
          <p:cNvPr id="7" name="Slide Number Placeholder 5"/>
          <p:cNvSpPr txBox="1">
            <a:spLocks/>
          </p:cNvSpPr>
          <p:nvPr/>
        </p:nvSpPr>
        <p:spPr>
          <a:xfrm>
            <a:off x="-537556" y="6458807"/>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Enrique Gonzalez</a:t>
            </a:r>
            <a:endParaRPr lang="en-US" dirty="0">
              <a:solidFill>
                <a:schemeClr val="tx1"/>
              </a:solidFill>
            </a:endParaRPr>
          </a:p>
        </p:txBody>
      </p:sp>
    </p:spTree>
    <p:extLst>
      <p:ext uri="{BB962C8B-B14F-4D97-AF65-F5344CB8AC3E}">
        <p14:creationId xmlns:p14="http://schemas.microsoft.com/office/powerpoint/2010/main" val="154995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Title 1"/>
          <p:cNvSpPr txBox="1">
            <a:spLocks/>
          </p:cNvSpPr>
          <p:nvPr/>
        </p:nvSpPr>
        <p:spPr>
          <a:xfrm>
            <a:off x="990600" y="500062"/>
            <a:ext cx="10515600" cy="1325563"/>
          </a:xfrm>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References</a:t>
            </a:r>
            <a:endParaRPr lang="en-US" dirty="0">
              <a:solidFill>
                <a:schemeClr val="bg1"/>
              </a:solidFill>
              <a:latin typeface="+mn-lt"/>
            </a:endParaRPr>
          </a:p>
        </p:txBody>
      </p:sp>
      <p:sp>
        <p:nvSpPr>
          <p:cNvPr id="2" name="Slide Number Placeholder 1"/>
          <p:cNvSpPr>
            <a:spLocks noGrp="1"/>
          </p:cNvSpPr>
          <p:nvPr>
            <p:ph type="sldNum" sz="quarter" idx="12"/>
          </p:nvPr>
        </p:nvSpPr>
        <p:spPr>
          <a:xfrm>
            <a:off x="9448800" y="6492875"/>
            <a:ext cx="2743200" cy="365125"/>
          </a:xfrm>
        </p:spPr>
        <p:txBody>
          <a:bodyPr/>
          <a:lstStyle/>
          <a:p>
            <a:r>
              <a:rPr lang="en-US" dirty="0" smtClean="0"/>
              <a:t>31</a:t>
            </a:r>
            <a:endParaRPr lang="en-US" dirty="0"/>
          </a:p>
        </p:txBody>
      </p:sp>
      <p:sp>
        <p:nvSpPr>
          <p:cNvPr id="7" name="Slide Number Placeholder 1"/>
          <p:cNvSpPr txBox="1">
            <a:spLocks/>
          </p:cNvSpPr>
          <p:nvPr/>
        </p:nvSpPr>
        <p:spPr>
          <a:xfrm>
            <a:off x="0" y="64928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 name="Slide Number Placeholder 5"/>
          <p:cNvSpPr txBox="1">
            <a:spLocks/>
          </p:cNvSpPr>
          <p:nvPr/>
        </p:nvSpPr>
        <p:spPr>
          <a:xfrm>
            <a:off x="-537556" y="6458807"/>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Enrique Gonzalez</a:t>
            </a:r>
            <a:endParaRPr lang="en-US" dirty="0"/>
          </a:p>
        </p:txBody>
      </p:sp>
      <p:sp>
        <p:nvSpPr>
          <p:cNvPr id="8" name="Content Placeholder 2"/>
          <p:cNvSpPr txBox="1">
            <a:spLocks/>
          </p:cNvSpPr>
          <p:nvPr/>
        </p:nvSpPr>
        <p:spPr>
          <a:xfrm>
            <a:off x="990600" y="2166143"/>
            <a:ext cx="10515600" cy="4351338"/>
          </a:xfrm>
          <a:prstGeom prst="rect">
            <a:avLst/>
          </a:prstGeom>
          <a:solidFill>
            <a:schemeClr val="accent5">
              <a:lumMod val="75000"/>
              <a:alpha val="75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dirty="0" smtClean="0">
                <a:solidFill>
                  <a:schemeClr val="bg1"/>
                </a:solidFill>
              </a:rPr>
              <a:t>[1] </a:t>
            </a:r>
            <a:r>
              <a:rPr lang="en-US" sz="2500" dirty="0">
                <a:solidFill>
                  <a:schemeClr val="bg1"/>
                </a:solidFill>
              </a:rPr>
              <a:t>G. </a:t>
            </a:r>
            <a:r>
              <a:rPr lang="en-US" sz="2500" dirty="0" err="1">
                <a:solidFill>
                  <a:schemeClr val="bg1"/>
                </a:solidFill>
              </a:rPr>
              <a:t>Diez</a:t>
            </a:r>
            <a:r>
              <a:rPr lang="en-US" sz="2500" dirty="0">
                <a:solidFill>
                  <a:schemeClr val="bg1"/>
                </a:solidFill>
              </a:rPr>
              <a:t>, P. Howard, M. </a:t>
            </a:r>
            <a:r>
              <a:rPr lang="en-US" sz="2500" dirty="0" err="1">
                <a:solidFill>
                  <a:schemeClr val="bg1"/>
                </a:solidFill>
              </a:rPr>
              <a:t>Gerstenblitt</a:t>
            </a:r>
            <a:r>
              <a:rPr lang="en-US" sz="2500" dirty="0">
                <a:solidFill>
                  <a:schemeClr val="bg1"/>
                </a:solidFill>
              </a:rPr>
              <a:t>, M. </a:t>
            </a:r>
            <a:r>
              <a:rPr lang="en-US" sz="2500" dirty="0" err="1">
                <a:solidFill>
                  <a:schemeClr val="bg1"/>
                </a:solidFill>
              </a:rPr>
              <a:t>Vetencourt</a:t>
            </a:r>
            <a:r>
              <a:rPr lang="en-US" sz="2500" dirty="0">
                <a:solidFill>
                  <a:schemeClr val="bg1"/>
                </a:solidFill>
              </a:rPr>
              <a:t>, E. Gonzalez, A. Machado and D. Morin, "Development of a Semi-Autonomous Oil Palm Fruit Harvesting Device - Define Phase," FAMU-FSU College of Engineering, Tallahassee, 2015</a:t>
            </a:r>
            <a:r>
              <a:rPr lang="en-US" sz="2500" dirty="0" smtClean="0">
                <a:solidFill>
                  <a:schemeClr val="bg1"/>
                </a:solidFill>
              </a:rPr>
              <a:t>.</a:t>
            </a:r>
          </a:p>
          <a:p>
            <a:pPr marL="0" indent="0">
              <a:buNone/>
            </a:pPr>
            <a:r>
              <a:rPr lang="en-US" sz="2500" dirty="0" smtClean="0">
                <a:solidFill>
                  <a:schemeClr val="bg1"/>
                </a:solidFill>
              </a:rPr>
              <a:t>[2] </a:t>
            </a:r>
            <a:r>
              <a:rPr lang="en-US" sz="2500" dirty="0">
                <a:solidFill>
                  <a:schemeClr val="bg1"/>
                </a:solidFill>
              </a:rPr>
              <a:t>B. Carpenter, C. X. Smith, J. A. Rojas, W. Craig, O. </a:t>
            </a:r>
            <a:r>
              <a:rPr lang="en-US" sz="2500" dirty="0" err="1">
                <a:solidFill>
                  <a:schemeClr val="bg1"/>
                </a:solidFill>
              </a:rPr>
              <a:t>Abakporo</a:t>
            </a:r>
            <a:r>
              <a:rPr lang="en-US" sz="2500" dirty="0">
                <a:solidFill>
                  <a:schemeClr val="bg1"/>
                </a:solidFill>
              </a:rPr>
              <a:t> and S. </a:t>
            </a:r>
            <a:r>
              <a:rPr lang="en-US" sz="2500" dirty="0" err="1">
                <a:solidFill>
                  <a:schemeClr val="bg1"/>
                </a:solidFill>
              </a:rPr>
              <a:t>Trayner</a:t>
            </a:r>
            <a:r>
              <a:rPr lang="en-US" sz="2500" dirty="0">
                <a:solidFill>
                  <a:schemeClr val="bg1"/>
                </a:solidFill>
              </a:rPr>
              <a:t>, "Define Phase Report for IE Senior Design Class," FAMU-FSU College of Engineering, Tallahassee, 2011. 	</a:t>
            </a:r>
          </a:p>
          <a:p>
            <a:pPr marL="0" indent="0">
              <a:buNone/>
            </a:pPr>
            <a:r>
              <a:rPr lang="en-US" sz="2500" dirty="0" smtClean="0">
                <a:solidFill>
                  <a:schemeClr val="bg1"/>
                </a:solidFill>
              </a:rPr>
              <a:t>[3] </a:t>
            </a:r>
            <a:r>
              <a:rPr lang="en-US" sz="2500" dirty="0">
                <a:solidFill>
                  <a:schemeClr val="bg1"/>
                </a:solidFill>
              </a:rPr>
              <a:t>A. Castle, "Know Your Arduino: A Practical Guide to The Most Common Boards," 12 June 2013. [Online]. Available: http://www.tested.com/tech/robots/456466-know-your-arduino-guide-most-common-boards/. [Accessed 24 November 2015]. 	</a:t>
            </a:r>
          </a:p>
          <a:p>
            <a:pPr marL="0" indent="0">
              <a:buNone/>
            </a:pPr>
            <a:endParaRPr lang="en-US" sz="1400" dirty="0" smtClean="0">
              <a:solidFill>
                <a:schemeClr val="bg1"/>
              </a:solidFill>
            </a:endParaRPr>
          </a:p>
          <a:p>
            <a:pPr marL="0" indent="0">
              <a:buNone/>
            </a:pPr>
            <a:r>
              <a:rPr lang="en-US" sz="1400" dirty="0" smtClean="0">
                <a:solidFill>
                  <a:schemeClr val="bg1"/>
                </a:solidFill>
              </a:rPr>
              <a:t> </a:t>
            </a:r>
          </a:p>
        </p:txBody>
      </p:sp>
    </p:spTree>
    <p:extLst>
      <p:ext uri="{BB962C8B-B14F-4D97-AF65-F5344CB8AC3E}">
        <p14:creationId xmlns:p14="http://schemas.microsoft.com/office/powerpoint/2010/main" val="1997160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undslakecc.com/ordereze/Files/shutterstock_165200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sp>
        <p:nvSpPr>
          <p:cNvPr id="5" name="Slide Number Placeholder 3"/>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8" name="Slide Number Placeholder 5"/>
          <p:cNvSpPr txBox="1">
            <a:spLocks/>
          </p:cNvSpPr>
          <p:nvPr/>
        </p:nvSpPr>
        <p:spPr>
          <a:xfrm>
            <a:off x="-423735"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Maria </a:t>
            </a:r>
            <a:r>
              <a:rPr lang="en-US" dirty="0" err="1" smtClean="0">
                <a:solidFill>
                  <a:schemeClr val="tx1"/>
                </a:solidFill>
              </a:rPr>
              <a:t>Vetencourt</a:t>
            </a:r>
            <a:endParaRPr lang="en-US"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12825049"/>
              </p:ext>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3243038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Title 1"/>
          <p:cNvSpPr txBox="1">
            <a:spLocks/>
          </p:cNvSpPr>
          <p:nvPr/>
        </p:nvSpPr>
        <p:spPr>
          <a:xfrm>
            <a:off x="990600" y="500062"/>
            <a:ext cx="10515600" cy="1325563"/>
          </a:xfrm>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References</a:t>
            </a:r>
            <a:endParaRPr lang="en-US" dirty="0">
              <a:solidFill>
                <a:schemeClr val="bg1"/>
              </a:solidFill>
              <a:latin typeface="+mn-lt"/>
            </a:endParaRPr>
          </a:p>
        </p:txBody>
      </p:sp>
      <p:sp>
        <p:nvSpPr>
          <p:cNvPr id="2" name="Slide Number Placeholder 1"/>
          <p:cNvSpPr>
            <a:spLocks noGrp="1"/>
          </p:cNvSpPr>
          <p:nvPr>
            <p:ph type="sldNum" sz="quarter" idx="12"/>
          </p:nvPr>
        </p:nvSpPr>
        <p:spPr>
          <a:xfrm>
            <a:off x="9448800" y="6492875"/>
            <a:ext cx="2743200" cy="365125"/>
          </a:xfrm>
        </p:spPr>
        <p:txBody>
          <a:bodyPr/>
          <a:lstStyle/>
          <a:p>
            <a:r>
              <a:rPr lang="en-US" dirty="0" smtClean="0"/>
              <a:t>32</a:t>
            </a:r>
            <a:endParaRPr lang="en-US" dirty="0"/>
          </a:p>
        </p:txBody>
      </p:sp>
      <p:sp>
        <p:nvSpPr>
          <p:cNvPr id="7" name="Slide Number Placeholder 1"/>
          <p:cNvSpPr txBox="1">
            <a:spLocks/>
          </p:cNvSpPr>
          <p:nvPr/>
        </p:nvSpPr>
        <p:spPr>
          <a:xfrm>
            <a:off x="0" y="64928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 name="Slide Number Placeholder 5"/>
          <p:cNvSpPr txBox="1">
            <a:spLocks/>
          </p:cNvSpPr>
          <p:nvPr/>
        </p:nvSpPr>
        <p:spPr>
          <a:xfrm>
            <a:off x="-537556" y="6458807"/>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Enrique Gonzalez</a:t>
            </a:r>
            <a:endParaRPr lang="en-US" dirty="0"/>
          </a:p>
        </p:txBody>
      </p:sp>
      <p:sp>
        <p:nvSpPr>
          <p:cNvPr id="8" name="Content Placeholder 2"/>
          <p:cNvSpPr txBox="1">
            <a:spLocks/>
          </p:cNvSpPr>
          <p:nvPr/>
        </p:nvSpPr>
        <p:spPr>
          <a:xfrm>
            <a:off x="990600" y="2166143"/>
            <a:ext cx="10515600" cy="4351338"/>
          </a:xfrm>
          <a:prstGeom prst="rect">
            <a:avLst/>
          </a:prstGeom>
          <a:solidFill>
            <a:schemeClr val="accent5">
              <a:lumMod val="75000"/>
              <a:alpha val="75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dirty="0">
                <a:solidFill>
                  <a:schemeClr val="bg1"/>
                </a:solidFill>
              </a:rPr>
              <a:t>[4] </a:t>
            </a:r>
            <a:r>
              <a:rPr lang="en-US" sz="2500" dirty="0" err="1">
                <a:solidFill>
                  <a:schemeClr val="bg1"/>
                </a:solidFill>
              </a:rPr>
              <a:t>AmpFlow</a:t>
            </a:r>
            <a:r>
              <a:rPr lang="en-US" sz="2500" dirty="0">
                <a:solidFill>
                  <a:schemeClr val="bg1"/>
                </a:solidFill>
              </a:rPr>
              <a:t>, "Small High Performance Motors," 2015. [Online]. Available: http://www.ampflow.com/small_high_performance_motors.htm. [Accessed 29 November 2015]. 	</a:t>
            </a:r>
          </a:p>
          <a:p>
            <a:pPr marL="0" indent="0">
              <a:buNone/>
            </a:pPr>
            <a:r>
              <a:rPr lang="en-US" sz="2500" dirty="0">
                <a:solidFill>
                  <a:schemeClr val="bg1"/>
                </a:solidFill>
              </a:rPr>
              <a:t>[5] Lin Engineering, "NEMA SIZE 23 | Step Size 1.8°," 2015. [Online]. Available: http://www.linengineering.com/stepper-motors/E5718.aspx. [Accessed 29 November 2015]. 	</a:t>
            </a:r>
          </a:p>
          <a:p>
            <a:pPr marL="0" indent="0">
              <a:buNone/>
            </a:pPr>
            <a:r>
              <a:rPr lang="en-US" sz="2500" dirty="0">
                <a:solidFill>
                  <a:schemeClr val="bg1"/>
                </a:solidFill>
              </a:rPr>
              <a:t>[6] L. George, "L293D – Quadruple Half H DC Motor Driver," 2015. [Online]. Available: https://electrosome.com/l293d-quadruple-half-h-dc-motor-driver/. [Accessed 24 November 2015]. 	</a:t>
            </a:r>
          </a:p>
          <a:p>
            <a:pPr marL="0" indent="0">
              <a:buNone/>
            </a:pPr>
            <a:endParaRPr lang="en-US" sz="2500" dirty="0">
              <a:solidFill>
                <a:schemeClr val="bg1"/>
              </a:solidFill>
            </a:endParaRPr>
          </a:p>
          <a:p>
            <a:pPr marL="0" indent="0">
              <a:buNone/>
            </a:pPr>
            <a:r>
              <a:rPr lang="en-US" sz="2500" dirty="0">
                <a:solidFill>
                  <a:schemeClr val="bg1"/>
                </a:solidFill>
              </a:rPr>
              <a:t>	</a:t>
            </a:r>
          </a:p>
          <a:p>
            <a:pPr marL="0" indent="0">
              <a:buNone/>
            </a:pPr>
            <a:endParaRPr lang="en-US" sz="2500" dirty="0" smtClean="0">
              <a:solidFill>
                <a:schemeClr val="bg1"/>
              </a:solidFill>
            </a:endParaRPr>
          </a:p>
          <a:p>
            <a:pPr marL="0" indent="0">
              <a:buNone/>
            </a:pPr>
            <a:r>
              <a:rPr lang="en-US" sz="2500" dirty="0" smtClean="0">
                <a:solidFill>
                  <a:schemeClr val="bg1"/>
                </a:solidFill>
              </a:rPr>
              <a:t> </a:t>
            </a:r>
          </a:p>
        </p:txBody>
      </p:sp>
    </p:spTree>
    <p:extLst>
      <p:ext uri="{BB962C8B-B14F-4D97-AF65-F5344CB8AC3E}">
        <p14:creationId xmlns:p14="http://schemas.microsoft.com/office/powerpoint/2010/main" val="18157290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Title 1"/>
          <p:cNvSpPr txBox="1">
            <a:spLocks/>
          </p:cNvSpPr>
          <p:nvPr/>
        </p:nvSpPr>
        <p:spPr>
          <a:xfrm>
            <a:off x="990600" y="500062"/>
            <a:ext cx="10515600" cy="1325563"/>
          </a:xfrm>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References</a:t>
            </a:r>
            <a:endParaRPr lang="en-US" dirty="0">
              <a:solidFill>
                <a:schemeClr val="bg1"/>
              </a:solidFill>
              <a:latin typeface="+mn-lt"/>
            </a:endParaRPr>
          </a:p>
        </p:txBody>
      </p:sp>
      <p:sp>
        <p:nvSpPr>
          <p:cNvPr id="2" name="Slide Number Placeholder 1"/>
          <p:cNvSpPr>
            <a:spLocks noGrp="1"/>
          </p:cNvSpPr>
          <p:nvPr>
            <p:ph type="sldNum" sz="quarter" idx="12"/>
          </p:nvPr>
        </p:nvSpPr>
        <p:spPr>
          <a:xfrm>
            <a:off x="9448800" y="6492875"/>
            <a:ext cx="2743200" cy="365125"/>
          </a:xfrm>
        </p:spPr>
        <p:txBody>
          <a:bodyPr/>
          <a:lstStyle/>
          <a:p>
            <a:r>
              <a:rPr lang="en-US" dirty="0" smtClean="0"/>
              <a:t>33</a:t>
            </a:r>
            <a:endParaRPr lang="en-US" dirty="0"/>
          </a:p>
        </p:txBody>
      </p:sp>
      <p:sp>
        <p:nvSpPr>
          <p:cNvPr id="7" name="Slide Number Placeholder 1"/>
          <p:cNvSpPr txBox="1">
            <a:spLocks/>
          </p:cNvSpPr>
          <p:nvPr/>
        </p:nvSpPr>
        <p:spPr>
          <a:xfrm>
            <a:off x="0" y="64928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 name="Slide Number Placeholder 5"/>
          <p:cNvSpPr txBox="1">
            <a:spLocks/>
          </p:cNvSpPr>
          <p:nvPr/>
        </p:nvSpPr>
        <p:spPr>
          <a:xfrm>
            <a:off x="-537556" y="6458807"/>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Enrique Gonzalez</a:t>
            </a:r>
            <a:endParaRPr lang="en-US" dirty="0"/>
          </a:p>
        </p:txBody>
      </p:sp>
      <p:sp>
        <p:nvSpPr>
          <p:cNvPr id="8" name="Content Placeholder 2"/>
          <p:cNvSpPr txBox="1">
            <a:spLocks/>
          </p:cNvSpPr>
          <p:nvPr/>
        </p:nvSpPr>
        <p:spPr>
          <a:xfrm>
            <a:off x="990600" y="2166143"/>
            <a:ext cx="10515600" cy="4351338"/>
          </a:xfrm>
          <a:prstGeom prst="rect">
            <a:avLst/>
          </a:prstGeom>
          <a:solidFill>
            <a:schemeClr val="accent5">
              <a:lumMod val="75000"/>
              <a:alpha val="75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smtClean="0">
                <a:solidFill>
                  <a:schemeClr val="bg1"/>
                </a:solidFill>
              </a:rPr>
              <a:t>[7] </a:t>
            </a:r>
            <a:r>
              <a:rPr lang="en-US" sz="2200" dirty="0" err="1">
                <a:solidFill>
                  <a:schemeClr val="bg1"/>
                </a:solidFill>
              </a:rPr>
              <a:t>Terapeak</a:t>
            </a:r>
            <a:r>
              <a:rPr lang="en-US" sz="2200" dirty="0">
                <a:solidFill>
                  <a:schemeClr val="bg1"/>
                </a:solidFill>
              </a:rPr>
              <a:t>, "433mhz - Wireless Uhf Receiver - Arduino &amp; Raspberry," 2015. [Online]. Available: http://www.terapeak.com/worth/433mhz-wireless-uhf-receiver-arduino-raspberry/281207346165/. [Accessed 24 November 2015]. 	</a:t>
            </a:r>
            <a:endParaRPr lang="en-US" sz="2200" dirty="0" smtClean="0">
              <a:solidFill>
                <a:schemeClr val="bg1"/>
              </a:solidFill>
            </a:endParaRPr>
          </a:p>
          <a:p>
            <a:pPr marL="0" indent="0">
              <a:buNone/>
            </a:pPr>
            <a:r>
              <a:rPr lang="en-US" sz="2200" dirty="0" smtClean="0">
                <a:solidFill>
                  <a:schemeClr val="bg1"/>
                </a:solidFill>
              </a:rPr>
              <a:t>[8] </a:t>
            </a:r>
            <a:r>
              <a:rPr lang="en-US" sz="2200" dirty="0" err="1" smtClean="0">
                <a:solidFill>
                  <a:schemeClr val="bg1"/>
                </a:solidFill>
              </a:rPr>
              <a:t>StackExchange</a:t>
            </a:r>
            <a:r>
              <a:rPr lang="en-US" sz="2200" dirty="0" smtClean="0">
                <a:solidFill>
                  <a:schemeClr val="bg1"/>
                </a:solidFill>
              </a:rPr>
              <a:t>, "Can I use a 6 pin Bluetooth module in a 4 pin socket?," 30 July 2015. [Online]. Available: http://arduino.stackexchange.com/questions/13818/can-i-use-a-6-pin-bluetooth-module-in-a-4-pin-socket. [Accessed 24 November 2015]. </a:t>
            </a:r>
            <a:endParaRPr lang="en-US" sz="2200" dirty="0">
              <a:solidFill>
                <a:schemeClr val="bg1"/>
              </a:solidFill>
            </a:endParaRPr>
          </a:p>
          <a:p>
            <a:pPr marL="0" indent="0">
              <a:buNone/>
            </a:pPr>
            <a:r>
              <a:rPr lang="en-US" sz="2200" dirty="0" smtClean="0">
                <a:solidFill>
                  <a:schemeClr val="bg1"/>
                </a:solidFill>
              </a:rPr>
              <a:t>[9] </a:t>
            </a:r>
            <a:r>
              <a:rPr lang="en-US" sz="2200" dirty="0" err="1">
                <a:solidFill>
                  <a:schemeClr val="bg1"/>
                </a:solidFill>
              </a:rPr>
              <a:t>Seculife</a:t>
            </a:r>
            <a:r>
              <a:rPr lang="en-US" sz="2200" dirty="0">
                <a:solidFill>
                  <a:schemeClr val="bg1"/>
                </a:solidFill>
              </a:rPr>
              <a:t>, "Wireless Home Security System Baby Monitor 2.4GHz 7" LCD One 4CH DVR &amp; One 380TVL Weatherproof Camera WRC890+WCM7061B - AU Plug," 2015. [Online]. Available: http://www.seculife.com/details/Wireless-Home-Security-System-Baby-Monitor-2-4GHz-7-LCD-One-4CH-DVR-One-380TVL-Weatherproof-Camera-WRC890-WCM7061B-AU-Plug-84000327D/?utm_source=google&amp;utm_medium=pla&amp;utm_campaign=cse&amp;gclid=CjwKEAiA7MWyBRDpi5TFqqmm6hMSJAD6G. [Accessed 2015 November 2015]. 	</a:t>
            </a:r>
          </a:p>
          <a:p>
            <a:pPr marL="0" indent="0">
              <a:buNone/>
            </a:pPr>
            <a:endParaRPr lang="en-US" sz="1400" dirty="0" smtClean="0">
              <a:solidFill>
                <a:schemeClr val="bg1"/>
              </a:solidFill>
            </a:endParaRPr>
          </a:p>
          <a:p>
            <a:pPr marL="0" indent="0">
              <a:buNone/>
            </a:pPr>
            <a:r>
              <a:rPr lang="en-US" sz="1400" dirty="0" smtClean="0">
                <a:solidFill>
                  <a:schemeClr val="bg1"/>
                </a:solidFill>
              </a:rPr>
              <a:t> </a:t>
            </a:r>
          </a:p>
        </p:txBody>
      </p:sp>
    </p:spTree>
    <p:extLst>
      <p:ext uri="{BB962C8B-B14F-4D97-AF65-F5344CB8AC3E}">
        <p14:creationId xmlns:p14="http://schemas.microsoft.com/office/powerpoint/2010/main" val="35927157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txBox="1">
            <a:spLocks noGrp="1"/>
          </p:cNvSpPr>
          <p:nvPr>
            <p:ph type="title"/>
          </p:nvPr>
        </p:nvSpPr>
        <p:spPr>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Questions?</a:t>
            </a:r>
            <a:endParaRPr lang="en-US" dirty="0">
              <a:solidFill>
                <a:schemeClr val="bg1"/>
              </a:solidFill>
              <a:latin typeface="+mn-lt"/>
            </a:endParaRPr>
          </a:p>
        </p:txBody>
      </p:sp>
      <p:sp>
        <p:nvSpPr>
          <p:cNvPr id="2" name="Slide Number Placeholder 1"/>
          <p:cNvSpPr>
            <a:spLocks noGrp="1"/>
          </p:cNvSpPr>
          <p:nvPr>
            <p:ph type="sldNum" sz="quarter" idx="12"/>
          </p:nvPr>
        </p:nvSpPr>
        <p:spPr>
          <a:xfrm>
            <a:off x="9448800" y="6492875"/>
            <a:ext cx="2743200" cy="365125"/>
          </a:xfrm>
        </p:spPr>
        <p:txBody>
          <a:bodyPr/>
          <a:lstStyle/>
          <a:p>
            <a:r>
              <a:rPr lang="en-US" dirty="0" smtClean="0"/>
              <a:t>34</a:t>
            </a:r>
            <a:endParaRPr lang="en-US" dirty="0"/>
          </a:p>
        </p:txBody>
      </p:sp>
      <p:sp>
        <p:nvSpPr>
          <p:cNvPr id="6" name="Slide Number Placeholder 5"/>
          <p:cNvSpPr txBox="1">
            <a:spLocks/>
          </p:cNvSpPr>
          <p:nvPr/>
        </p:nvSpPr>
        <p:spPr>
          <a:xfrm>
            <a:off x="-537556" y="6458807"/>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Enrique</a:t>
            </a:r>
            <a:r>
              <a:rPr lang="en-US" dirty="0" smtClean="0">
                <a:solidFill>
                  <a:schemeClr val="tx1"/>
                </a:solidFill>
              </a:rPr>
              <a:t> </a:t>
            </a:r>
            <a:r>
              <a:rPr lang="en-US" dirty="0" smtClean="0"/>
              <a:t>Gonzalez</a:t>
            </a:r>
            <a:endParaRPr lang="en-US" dirty="0"/>
          </a:p>
        </p:txBody>
      </p:sp>
    </p:spTree>
    <p:extLst>
      <p:ext uri="{BB962C8B-B14F-4D97-AF65-F5344CB8AC3E}">
        <p14:creationId xmlns:p14="http://schemas.microsoft.com/office/powerpoint/2010/main" val="13850153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sp>
        <p:nvSpPr>
          <p:cNvPr id="5" name="Slide Number Placeholder 3"/>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6" name="Slide Number Placeholder 5"/>
          <p:cNvSpPr txBox="1">
            <a:spLocks/>
          </p:cNvSpPr>
          <p:nvPr/>
        </p:nvSpPr>
        <p:spPr>
          <a:xfrm>
            <a:off x="-423735"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Maria </a:t>
            </a:r>
            <a:r>
              <a:rPr lang="en-US" dirty="0" err="1" smtClean="0">
                <a:solidFill>
                  <a:schemeClr val="tx1"/>
                </a:solidFill>
              </a:rPr>
              <a:t>Vetencourt</a:t>
            </a:r>
            <a:endParaRPr lang="en-US"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77376878"/>
              </p:ext>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17548319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sp>
        <p:nvSpPr>
          <p:cNvPr id="5" name="Slide Number Placeholder 3"/>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6" name="Slide Number Placeholder 5"/>
          <p:cNvSpPr txBox="1">
            <a:spLocks/>
          </p:cNvSpPr>
          <p:nvPr/>
        </p:nvSpPr>
        <p:spPr>
          <a:xfrm>
            <a:off x="-423735"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Maria </a:t>
            </a:r>
            <a:r>
              <a:rPr lang="en-US" dirty="0" err="1" smtClean="0">
                <a:solidFill>
                  <a:schemeClr val="tx1"/>
                </a:solidFill>
              </a:rPr>
              <a:t>Vetencourt</a:t>
            </a:r>
            <a:endParaRPr lang="en-US"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06340370"/>
              </p:ext>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r>
                        <a:rPr lang="en-US" sz="3000" dirty="0" smtClean="0"/>
                        <a:t>Ms. Margaret Scheiner</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12792638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sp>
        <p:nvSpPr>
          <p:cNvPr id="5" name="Slide Number Placeholder 3"/>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6" name="Slide Number Placeholder 5"/>
          <p:cNvSpPr txBox="1">
            <a:spLocks/>
          </p:cNvSpPr>
          <p:nvPr/>
        </p:nvSpPr>
        <p:spPr>
          <a:xfrm>
            <a:off x="-423735"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Maria </a:t>
            </a:r>
            <a:r>
              <a:rPr lang="en-US" dirty="0" err="1" smtClean="0">
                <a:solidFill>
                  <a:schemeClr val="tx1"/>
                </a:solidFill>
              </a:rPr>
              <a:t>Vetencourt</a:t>
            </a:r>
            <a:endParaRPr lang="en-US"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382211"/>
              </p:ext>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r>
                        <a:rPr lang="en-US" sz="3000" dirty="0" smtClean="0"/>
                        <a:t>Ms. Margaret Scheiner</a:t>
                      </a:r>
                      <a:endParaRPr lang="en-US" sz="3000" dirty="0"/>
                    </a:p>
                  </a:txBody>
                  <a:tcPr marL="84947" marR="84947" marT="42473" marB="42473"/>
                </a:tc>
              </a:tr>
              <a:tr h="543091">
                <a:tc>
                  <a:txBody>
                    <a:bodyPr/>
                    <a:lstStyle/>
                    <a:p>
                      <a:pPr algn="ctr"/>
                      <a:r>
                        <a:rPr lang="en-US" sz="3000" dirty="0" smtClean="0"/>
                        <a:t>Mr. Ryan Adams</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13318357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sp>
        <p:nvSpPr>
          <p:cNvPr id="5" name="Slide Number Placeholder 3"/>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6" name="Slide Number Placeholder 5"/>
          <p:cNvSpPr txBox="1">
            <a:spLocks/>
          </p:cNvSpPr>
          <p:nvPr/>
        </p:nvSpPr>
        <p:spPr>
          <a:xfrm>
            <a:off x="-423735"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Maria </a:t>
            </a:r>
            <a:r>
              <a:rPr lang="en-US" dirty="0" err="1" smtClean="0">
                <a:solidFill>
                  <a:schemeClr val="tx1"/>
                </a:solidFill>
              </a:rPr>
              <a:t>Vetencourt</a:t>
            </a:r>
            <a:endParaRPr lang="en-US"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56270804"/>
              </p:ext>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r>
                        <a:rPr lang="en-US" sz="3000" dirty="0" smtClean="0"/>
                        <a:t>Ms. Margaret Scheiner</a:t>
                      </a:r>
                      <a:endParaRPr lang="en-US" sz="3000" dirty="0"/>
                    </a:p>
                  </a:txBody>
                  <a:tcPr marL="84947" marR="84947" marT="42473" marB="42473"/>
                </a:tc>
              </a:tr>
              <a:tr h="543091">
                <a:tc>
                  <a:txBody>
                    <a:bodyPr/>
                    <a:lstStyle/>
                    <a:p>
                      <a:pPr algn="ctr"/>
                      <a:r>
                        <a:rPr lang="en-US" sz="3000" dirty="0" smtClean="0"/>
                        <a:t>Mr. Ryan Adams</a:t>
                      </a:r>
                      <a:endParaRPr lang="en-US" sz="3000" dirty="0"/>
                    </a:p>
                  </a:txBody>
                  <a:tcPr marL="84947" marR="84947" marT="42473" marB="42473"/>
                </a:tc>
              </a:tr>
              <a:tr h="543091">
                <a:tc>
                  <a:txBody>
                    <a:bodyPr/>
                    <a:lstStyle/>
                    <a:p>
                      <a:pPr algn="ctr"/>
                      <a:r>
                        <a:rPr lang="en-US" sz="3000" dirty="0" smtClean="0"/>
                        <a:t>FAMU-FSU College of Engineering</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4510598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sp>
        <p:nvSpPr>
          <p:cNvPr id="5" name="Slide Number Placeholder 3"/>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6" name="Slide Number Placeholder 5"/>
          <p:cNvSpPr txBox="1">
            <a:spLocks/>
          </p:cNvSpPr>
          <p:nvPr/>
        </p:nvSpPr>
        <p:spPr>
          <a:xfrm>
            <a:off x="-423735"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Maria </a:t>
            </a:r>
            <a:r>
              <a:rPr lang="en-US" dirty="0" err="1" smtClean="0">
                <a:solidFill>
                  <a:schemeClr val="tx1"/>
                </a:solidFill>
              </a:rPr>
              <a:t>Vetencourt</a:t>
            </a:r>
            <a:endParaRPr lang="en-US"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30031323"/>
              </p:ext>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r>
                        <a:rPr lang="en-US" sz="3000" dirty="0" smtClean="0"/>
                        <a:t>Ms. Margaret Scheiner</a:t>
                      </a:r>
                      <a:endParaRPr lang="en-US" sz="3000" dirty="0"/>
                    </a:p>
                  </a:txBody>
                  <a:tcPr marL="84947" marR="84947" marT="42473" marB="42473"/>
                </a:tc>
              </a:tr>
              <a:tr h="543091">
                <a:tc>
                  <a:txBody>
                    <a:bodyPr/>
                    <a:lstStyle/>
                    <a:p>
                      <a:pPr algn="ctr"/>
                      <a:r>
                        <a:rPr lang="en-US" sz="3000" dirty="0" smtClean="0"/>
                        <a:t>Mr. Ryan Adams</a:t>
                      </a:r>
                      <a:endParaRPr lang="en-US" sz="3000" dirty="0"/>
                    </a:p>
                  </a:txBody>
                  <a:tcPr marL="84947" marR="84947" marT="42473" marB="42473"/>
                </a:tc>
              </a:tr>
              <a:tr h="543091">
                <a:tc>
                  <a:txBody>
                    <a:bodyPr/>
                    <a:lstStyle/>
                    <a:p>
                      <a:pPr algn="ctr"/>
                      <a:r>
                        <a:rPr lang="en-US" sz="3000" dirty="0" smtClean="0"/>
                        <a:t>FAMU-FSU College of Engineering</a:t>
                      </a:r>
                      <a:endParaRPr lang="en-US" sz="3000" dirty="0"/>
                    </a:p>
                  </a:txBody>
                  <a:tcPr marL="84947" marR="84947" marT="42473" marB="42473"/>
                </a:tc>
              </a:tr>
              <a:tr h="543091">
                <a:tc>
                  <a:txBody>
                    <a:bodyPr/>
                    <a:lstStyle/>
                    <a:p>
                      <a:pPr algn="ctr"/>
                      <a:r>
                        <a:rPr lang="en-US" sz="3000" dirty="0" smtClean="0"/>
                        <a:t>Department of Industrial and Manufacturing Engineering</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6470009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792</TotalTime>
  <Words>1864</Words>
  <Application>Microsoft Office PowerPoint</Application>
  <PresentationFormat>Widescreen</PresentationFormat>
  <Paragraphs>352</Paragraphs>
  <Slides>42</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Calibri Light</vt:lpstr>
      <vt:lpstr>Times New Roman</vt:lpstr>
      <vt:lpstr>Wingdings</vt:lpstr>
      <vt:lpstr>Office Theme</vt:lpstr>
      <vt:lpstr>PowerPoint Presentation</vt:lpstr>
      <vt:lpstr>Sponsor</vt:lpstr>
      <vt:lpstr>Stakeholders</vt:lpstr>
      <vt:lpstr>Stakeholders</vt:lpstr>
      <vt:lpstr>Stakeholders</vt:lpstr>
      <vt:lpstr>Stakeholders</vt:lpstr>
      <vt:lpstr>Stakeholders</vt:lpstr>
      <vt:lpstr>Stakeholders</vt:lpstr>
      <vt:lpstr>Stakeholders</vt:lpstr>
      <vt:lpstr>Stakeholders</vt:lpstr>
      <vt:lpstr>Stakeholders</vt:lpstr>
      <vt:lpstr>Project</vt:lpstr>
      <vt:lpstr>Important Factors [1]</vt:lpstr>
      <vt:lpstr>PowerPoint Presentation</vt:lpstr>
      <vt:lpstr>Modified Pole Pruner</vt:lpstr>
      <vt:lpstr>Extended Pole Pruner</vt:lpstr>
      <vt:lpstr>PowerPoint Presentation</vt:lpstr>
      <vt:lpstr>PowerPoint Presentation</vt:lpstr>
      <vt:lpstr>Problems with Tree Climber</vt:lpstr>
      <vt:lpstr>Current Design</vt:lpstr>
      <vt:lpstr>PowerPoint Presentation</vt:lpstr>
      <vt:lpstr>Base</vt:lpstr>
      <vt:lpstr>Pole</vt:lpstr>
      <vt:lpstr>Ring</vt:lpstr>
      <vt:lpstr>Cutter</vt:lpstr>
      <vt:lpstr>Arduino Uno [3]</vt:lpstr>
      <vt:lpstr>Stepper Motor [4]</vt:lpstr>
      <vt:lpstr>DC Motor [5]</vt:lpstr>
      <vt:lpstr>L293D H-Bridge Motor Driver [6]</vt:lpstr>
      <vt:lpstr>Cutting Mechanism Electronics</vt:lpstr>
      <vt:lpstr>PowerPoint Presentation</vt:lpstr>
      <vt:lpstr>PowerPoint Presentation</vt:lpstr>
      <vt:lpstr>PowerPoint Presentation</vt:lpstr>
      <vt:lpstr>PowerPoint Presentation</vt:lpstr>
      <vt:lpstr>PowerPoint Presentation</vt:lpstr>
      <vt:lpstr>PowerPoint Presentation</vt:lpstr>
      <vt:lpstr>Budget</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studentpro</dc:creator>
  <cp:lastModifiedBy>studentpro</cp:lastModifiedBy>
  <cp:revision>66</cp:revision>
  <dcterms:created xsi:type="dcterms:W3CDTF">2015-11-23T02:28:23Z</dcterms:created>
  <dcterms:modified xsi:type="dcterms:W3CDTF">2015-12-01T18:30:26Z</dcterms:modified>
</cp:coreProperties>
</file>