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287" r:id="rId3"/>
    <p:sldId id="260" r:id="rId4"/>
    <p:sldId id="286" r:id="rId5"/>
    <p:sldId id="280" r:id="rId6"/>
    <p:sldId id="281" r:id="rId7"/>
    <p:sldId id="282" r:id="rId8"/>
    <p:sldId id="292" r:id="rId9"/>
    <p:sldId id="283" r:id="rId10"/>
    <p:sldId id="268" r:id="rId11"/>
    <p:sldId id="269" r:id="rId12"/>
    <p:sldId id="270" r:id="rId13"/>
    <p:sldId id="294" r:id="rId14"/>
    <p:sldId id="271" r:id="rId15"/>
    <p:sldId id="295" r:id="rId16"/>
    <p:sldId id="272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89" r:id="rId25"/>
    <p:sldId id="290" r:id="rId26"/>
    <p:sldId id="293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CEA6-5B0E-419D-889E-F81FB318DFF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FA8E-2417-43C8-86C0-68F33E28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259E-F4E3-4943-9F3D-4D05BC606EB8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" y="4325112"/>
            <a:ext cx="1102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4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F43A-6645-466D-8B4C-F1D9F0CDF028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265A-7393-4C1F-B6D1-B8CC080505F2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  <a:ln>
            <a:noFill/>
          </a:ln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2530-3A62-4E1A-AAF7-E3A9CF7B38B6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63B-E35D-4C49-8EC6-3EBE5C77B55A}" type="datetime1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1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8FEF-3146-4B2B-B41D-20C6828538E5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48E8-061F-4844-A065-A9C162C9448C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86D1-90FC-4EED-8339-297652F62959}" type="datetime1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4211-7CF8-4A2A-BB59-5F4607A342E8}" type="datetime1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78E1A1-CD19-443C-A99A-106FD2A789B5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D899-2C2A-450A-8062-DAD40644EE6E}" type="datetime1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MIDTERM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52295" y="6446836"/>
            <a:ext cx="703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F94642-98F0-46BC-AD99-CE067C718A05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98" y="644683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MIDTERM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5369" y="6459785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A85503-B4CD-45F3-AFBC-D0E84E9236E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097280" y="998806"/>
            <a:ext cx="10058400" cy="0"/>
          </a:xfrm>
          <a:prstGeom prst="line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39" y="2322655"/>
            <a:ext cx="11410682" cy="198115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SOAAR UAV: Small Object Avoidance Autonomous Rescue Unmanned Aerial Vehicle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38" y="4486977"/>
            <a:ext cx="10113779" cy="1687603"/>
          </a:xfrm>
        </p:spPr>
        <p:txBody>
          <a:bodyPr>
            <a:normAutofit/>
          </a:bodyPr>
          <a:lstStyle/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Team 12: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Matthias Clarke, Devin justice, Trent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Loboda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Cody Rochford, Marcus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Yarber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Qinggele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 ‘Gale’ Yu</a:t>
            </a:r>
          </a:p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Presenters: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Devin Justice, Trent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Loboda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, Cody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Rochford</a:t>
            </a:r>
            <a:endParaRPr lang="en-US" sz="2000" cap="none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2000" b="1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Advisor: </a:t>
            </a:r>
            <a:r>
              <a:rPr lang="en-US" sz="2000" cap="none" dirty="0" smtClean="0">
                <a:solidFill>
                  <a:schemeClr val="tx1"/>
                </a:solidFill>
                <a:cs typeface="Arial" panose="020B0604020202020204" pitchFamily="34" charset="0"/>
              </a:rPr>
              <a:t>Dr. </a:t>
            </a:r>
            <a:r>
              <a:rPr lang="en-US" sz="2000" cap="none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Alvi</a:t>
            </a:r>
            <a:endParaRPr lang="en-US" sz="2000" cap="non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northrop grumm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8" y="320308"/>
            <a:ext cx="7104185" cy="2434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55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Payload Delivery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7280" y="143569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Payload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8oz sealed water bottle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Total payload must not exceed 16oz </a:t>
            </a:r>
          </a:p>
          <a:p>
            <a:endParaRPr lang="en-US" sz="2200" dirty="0" smtClean="0"/>
          </a:p>
          <a:p>
            <a:r>
              <a:rPr lang="en-US" sz="2200" dirty="0" smtClean="0"/>
              <a:t>GPS coordinates for drop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Must retain 80% of the 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Points awarded: </a:t>
            </a:r>
            <a:r>
              <a:rPr lang="is-IS" sz="2200" dirty="0" smtClean="0"/>
              <a:t>max(0, (150ft − distance) / 150ft)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Generation: Morphological Chart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75441"/>
              </p:ext>
            </p:extLst>
          </p:nvPr>
        </p:nvGraphicFramePr>
        <p:xfrm>
          <a:off x="860737" y="1280158"/>
          <a:ext cx="10520025" cy="42167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4005"/>
                <a:gridCol w="2104005"/>
                <a:gridCol w="2104005"/>
                <a:gridCol w="2104005"/>
                <a:gridCol w="2104005"/>
              </a:tblGrid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Sub-Functions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Possible Solutions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Payload</a:t>
                      </a:r>
                      <a:r>
                        <a:rPr lang="en-US" baseline="0" dirty="0" smtClean="0"/>
                        <a:t> Accuracy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Timed Release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Adaptive Control Surface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Ballast Weight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with Aerodynamic Design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Shaved</a:t>
                      </a:r>
                      <a:r>
                        <a:rPr lang="en-US" baseline="0" dirty="0" smtClean="0"/>
                        <a:t> Foam Attachment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Payload Safety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Parachute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Padding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Release Mechanism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 Design/Geometry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 Servo Interaction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Lock/Pin Mechanism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35926" y="5729292"/>
            <a:ext cx="540913" cy="5280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63733" y="5729292"/>
            <a:ext cx="540913" cy="5280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91541" y="5729292"/>
            <a:ext cx="540913" cy="528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22820" y="2260815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0740" y="5808643"/>
            <a:ext cx="205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8547" y="5808643"/>
            <a:ext cx="205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454" y="5805824"/>
            <a:ext cx="205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3</a:t>
            </a:r>
          </a:p>
        </p:txBody>
      </p:sp>
      <p:sp>
        <p:nvSpPr>
          <p:cNvPr id="18" name="Oval 17"/>
          <p:cNvSpPr/>
          <p:nvPr/>
        </p:nvSpPr>
        <p:spPr>
          <a:xfrm>
            <a:off x="4403417" y="3955888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62323" y="3083819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62323" y="4849937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4" idx="6"/>
            <a:endCxn id="19" idx="2"/>
          </p:cNvCxnSpPr>
          <p:nvPr/>
        </p:nvCxnSpPr>
        <p:spPr>
          <a:xfrm>
            <a:off x="4963733" y="2524832"/>
            <a:ext cx="1598590" cy="8230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2"/>
            <a:endCxn id="18" idx="6"/>
          </p:cNvCxnSpPr>
          <p:nvPr/>
        </p:nvCxnSpPr>
        <p:spPr>
          <a:xfrm flipH="1">
            <a:off x="4944330" y="3347836"/>
            <a:ext cx="1617993" cy="8720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6"/>
            <a:endCxn id="20" idx="2"/>
          </p:cNvCxnSpPr>
          <p:nvPr/>
        </p:nvCxnSpPr>
        <p:spPr>
          <a:xfrm>
            <a:off x="4944330" y="4219905"/>
            <a:ext cx="1617993" cy="8940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476628"/>
              </p:ext>
            </p:extLst>
          </p:nvPr>
        </p:nvGraphicFramePr>
        <p:xfrm>
          <a:off x="860740" y="1419265"/>
          <a:ext cx="10520025" cy="42167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4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4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4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4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Sub-Functions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Possible Solutions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  <a:r>
                        <a:rPr lang="en-US" baseline="0" dirty="0"/>
                        <a:t> Accuracy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Timed 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Adaptive Control Surface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Ballast Weight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Integrate</a:t>
                      </a:r>
                      <a:r>
                        <a:rPr lang="en-US" baseline="0" dirty="0"/>
                        <a:t> with Aerodynamic Design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Shaved</a:t>
                      </a:r>
                      <a:r>
                        <a:rPr lang="en-US" baseline="0" dirty="0"/>
                        <a:t> Foam Attachment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 Safety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Padding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Parachute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 Case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3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Release Mechanism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Design/Geometry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Lock/Pin Mechanism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Direct Servo Interaction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422823" y="2399922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62326" y="4131701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2326" y="3222926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21232" y="4951542"/>
            <a:ext cx="540913" cy="528034"/>
          </a:xfrm>
          <a:prstGeom prst="ellipse">
            <a:avLst/>
          </a:prstGeom>
          <a:solidFill>
            <a:srgbClr val="FF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6" idx="6"/>
            <a:endCxn id="28" idx="2"/>
          </p:cNvCxnSpPr>
          <p:nvPr/>
        </p:nvCxnSpPr>
        <p:spPr>
          <a:xfrm>
            <a:off x="4963736" y="2663939"/>
            <a:ext cx="1598590" cy="823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4"/>
            <a:endCxn id="27" idx="0"/>
          </p:cNvCxnSpPr>
          <p:nvPr/>
        </p:nvCxnSpPr>
        <p:spPr>
          <a:xfrm>
            <a:off x="6832783" y="3750960"/>
            <a:ext cx="0" cy="3807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6"/>
            <a:endCxn id="29" idx="2"/>
          </p:cNvCxnSpPr>
          <p:nvPr/>
        </p:nvCxnSpPr>
        <p:spPr>
          <a:xfrm>
            <a:off x="7103239" y="4395718"/>
            <a:ext cx="1617993" cy="8198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72338" y="2419174"/>
            <a:ext cx="540913" cy="52803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483649" y="3250087"/>
            <a:ext cx="540913" cy="52803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86889" y="4113746"/>
            <a:ext cx="540913" cy="52803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91278" y="4927373"/>
            <a:ext cx="540913" cy="528034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45648" y="2371276"/>
            <a:ext cx="540913" cy="52803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9418" y="3297902"/>
            <a:ext cx="540913" cy="52803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34192" y="4951542"/>
            <a:ext cx="540913" cy="52803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63772" y="4073091"/>
            <a:ext cx="540913" cy="52803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3" idx="4"/>
            <a:endCxn id="34" idx="0"/>
          </p:cNvCxnSpPr>
          <p:nvPr/>
        </p:nvCxnSpPr>
        <p:spPr>
          <a:xfrm>
            <a:off x="3342795" y="2947208"/>
            <a:ext cx="1411311" cy="3028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35" idx="0"/>
          </p:cNvCxnSpPr>
          <p:nvPr/>
        </p:nvCxnSpPr>
        <p:spPr>
          <a:xfrm>
            <a:off x="5024562" y="3514104"/>
            <a:ext cx="332784" cy="5996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4"/>
            <a:endCxn id="36" idx="6"/>
          </p:cNvCxnSpPr>
          <p:nvPr/>
        </p:nvCxnSpPr>
        <p:spPr>
          <a:xfrm flipH="1">
            <a:off x="3532191" y="4641780"/>
            <a:ext cx="1825155" cy="5496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4"/>
            <a:endCxn id="38" idx="0"/>
          </p:cNvCxnSpPr>
          <p:nvPr/>
        </p:nvCxnSpPr>
        <p:spPr>
          <a:xfrm flipH="1">
            <a:off x="3229875" y="2899310"/>
            <a:ext cx="786230" cy="39859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4"/>
            <a:endCxn id="40" idx="0"/>
          </p:cNvCxnSpPr>
          <p:nvPr/>
        </p:nvCxnSpPr>
        <p:spPr>
          <a:xfrm>
            <a:off x="3229875" y="3825936"/>
            <a:ext cx="4354" cy="24715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6"/>
            <a:endCxn id="39" idx="2"/>
          </p:cNvCxnSpPr>
          <p:nvPr/>
        </p:nvCxnSpPr>
        <p:spPr>
          <a:xfrm>
            <a:off x="3504685" y="4337108"/>
            <a:ext cx="1729507" cy="87845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13251" y="1000791"/>
            <a:ext cx="481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3. Morphological Chart for Payload Delivery Mechanism.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107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1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4097" r="14616"/>
          <a:stretch/>
        </p:blipFill>
        <p:spPr>
          <a:xfrm>
            <a:off x="4957592" y="1120114"/>
            <a:ext cx="6886360" cy="4897638"/>
          </a:xfrm>
        </p:spPr>
      </p:pic>
      <p:sp>
        <p:nvSpPr>
          <p:cNvPr id="13" name="TextBox 12"/>
          <p:cNvSpPr txBox="1"/>
          <p:nvPr/>
        </p:nvSpPr>
        <p:spPr>
          <a:xfrm>
            <a:off x="6054678" y="6017750"/>
            <a:ext cx="546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5. 3D Model Rendering of Latch-Servo Design.</a:t>
            </a:r>
            <a:endParaRPr lang="en-US" sz="1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07012" y="1545104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Simplistic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Lightweight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Open-Air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Less aerodynamics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High torqued servo 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Bottle Entrapment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1 Continued</a:t>
            </a:r>
            <a:endParaRPr lang="en-US" dirty="0"/>
          </a:p>
        </p:txBody>
      </p:sp>
      <p:pic>
        <p:nvPicPr>
          <p:cNvPr id="6" name="concept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135" t="13370" r="14925" b="11756"/>
          <a:stretch/>
        </p:blipFill>
        <p:spPr>
          <a:xfrm>
            <a:off x="2070296" y="1226324"/>
            <a:ext cx="7309398" cy="4931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6925" y="5994624"/>
            <a:ext cx="339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6. </a:t>
            </a:r>
            <a:r>
              <a:rPr lang="en-US" sz="1400" b="1" dirty="0" smtClean="0"/>
              <a:t>3D </a:t>
            </a:r>
            <a:r>
              <a:rPr lang="en-US" sz="1400" b="1" dirty="0" smtClean="0"/>
              <a:t>Model of </a:t>
            </a:r>
            <a:r>
              <a:rPr lang="en-US" sz="1400" b="1" dirty="0" smtClean="0"/>
              <a:t>Latch-Servo Design.</a:t>
            </a:r>
            <a:endParaRPr lang="en-US" sz="1400" b="1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9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18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2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5585" r="11817"/>
          <a:stretch/>
        </p:blipFill>
        <p:spPr>
          <a:xfrm>
            <a:off x="5255741" y="1351463"/>
            <a:ext cx="6532606" cy="4601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4678" y="6017750"/>
            <a:ext cx="546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7. </a:t>
            </a:r>
            <a:r>
              <a:rPr lang="en-US" sz="1400" b="1" dirty="0" smtClean="0"/>
              <a:t>3D Model Rendering of Geometry Release Design.</a:t>
            </a:r>
            <a:endParaRPr lang="en-US" sz="1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7012" y="1545104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Payload incorporated 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Less force on servo 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Aerodynamic geometry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Full enclosure of water bottle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Complex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Failure to disengage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Door failure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2 Continued</a:t>
            </a:r>
            <a:endParaRPr lang="en-US" dirty="0"/>
          </a:p>
        </p:txBody>
      </p:sp>
      <p:pic>
        <p:nvPicPr>
          <p:cNvPr id="6" name="concept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251" r="251"/>
          <a:stretch>
            <a:fillRect/>
          </a:stretch>
        </p:blipFill>
        <p:spPr>
          <a:xfrm>
            <a:off x="2413799" y="1124727"/>
            <a:ext cx="7364402" cy="5196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943" y="6013138"/>
            <a:ext cx="380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8</a:t>
            </a:r>
            <a:r>
              <a:rPr lang="en-US" sz="1400" b="1" dirty="0"/>
              <a:t>. 3D </a:t>
            </a:r>
            <a:r>
              <a:rPr lang="en-US" sz="1400" b="1" dirty="0" smtClean="0"/>
              <a:t>Model of </a:t>
            </a:r>
            <a:r>
              <a:rPr lang="en-US" sz="1400" b="1" dirty="0"/>
              <a:t>Geometry Release Design.</a:t>
            </a:r>
            <a:endParaRPr lang="en-US" sz="1400" b="1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9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85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3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/>
          <a:srcRect l="5105" t="7734" r="8272" b="11049"/>
          <a:stretch/>
        </p:blipFill>
        <p:spPr>
          <a:xfrm>
            <a:off x="488619" y="3095030"/>
            <a:ext cx="4682518" cy="294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618" r="11848"/>
          <a:stretch/>
        </p:blipFill>
        <p:spPr>
          <a:xfrm>
            <a:off x="5910949" y="2250457"/>
            <a:ext cx="6281051" cy="419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496" y="6033088"/>
            <a:ext cx="346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9. </a:t>
            </a:r>
            <a:r>
              <a:rPr lang="en-US" sz="1400" b="1" dirty="0" smtClean="0"/>
              <a:t>2D Schematic of Servo Mechanism.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4572" y="6033083"/>
            <a:ext cx="475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10. </a:t>
            </a:r>
            <a:r>
              <a:rPr lang="en-US" sz="1400" b="1" dirty="0" smtClean="0"/>
              <a:t>3D Model Rendering of Concept 3 Pin/Hole Design.</a:t>
            </a:r>
            <a:endParaRPr lang="en-US" sz="14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7280" y="1447722"/>
            <a:ext cx="3764280" cy="18816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Payload incorporated housing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Accurate release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Aerodynamic geometry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Full enclosure of water bottle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61560" y="1427437"/>
            <a:ext cx="3764280" cy="18816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Complex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Moving mechanism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Pin disengagement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Lack of parachute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3 Continued</a:t>
            </a:r>
            <a:endParaRPr lang="en-US" dirty="0"/>
          </a:p>
        </p:txBody>
      </p:sp>
      <p:pic>
        <p:nvPicPr>
          <p:cNvPr id="6" name="concept_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5003" t="14709" r="3249" b="-279"/>
          <a:stretch>
            <a:fillRect/>
          </a:stretch>
        </p:blipFill>
        <p:spPr>
          <a:xfrm>
            <a:off x="1727982" y="1099535"/>
            <a:ext cx="8342142" cy="4898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337" y="5944513"/>
            <a:ext cx="392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11. </a:t>
            </a:r>
            <a:r>
              <a:rPr lang="en-US" sz="1400" b="1" dirty="0" smtClean="0"/>
              <a:t>3D </a:t>
            </a:r>
            <a:r>
              <a:rPr lang="en-US" sz="1400" b="1" dirty="0" smtClean="0"/>
              <a:t>Model of </a:t>
            </a:r>
            <a:r>
              <a:rPr lang="en-US" sz="1400" b="1" dirty="0" smtClean="0"/>
              <a:t>Concept 3 Pin/Hole Design.</a:t>
            </a:r>
            <a:endParaRPr lang="en-US" sz="1400" b="1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9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Cody </a:t>
            </a:r>
            <a:r>
              <a:rPr lang="en-US" sz="1400" dirty="0" err="1" smtClean="0"/>
              <a:t>rochford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26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Payload Delivery Concept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863883"/>
              </p:ext>
            </p:extLst>
          </p:nvPr>
        </p:nvGraphicFramePr>
        <p:xfrm>
          <a:off x="1097595" y="1237956"/>
          <a:ext cx="10058085" cy="4887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1617"/>
                <a:gridCol w="2011617"/>
                <a:gridCol w="2011617"/>
                <a:gridCol w="2011617"/>
                <a:gridCol w="2011617"/>
              </a:tblGrid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Selection</a:t>
                      </a:r>
                      <a:r>
                        <a:rPr lang="en-US" sz="2000" baseline="0" dirty="0" smtClean="0"/>
                        <a:t> Criteria</a:t>
                      </a:r>
                      <a:endParaRPr lang="en-US" sz="20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Baseline</a:t>
                      </a:r>
                      <a:endParaRPr lang="en-US" sz="2000" dirty="0"/>
                    </a:p>
                  </a:txBody>
                  <a:tcPr marL="87464" marR="8746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Concept</a:t>
                      </a:r>
                      <a:r>
                        <a:rPr lang="en-US" sz="2000" baseline="0" dirty="0" smtClean="0"/>
                        <a:t> Design 1</a:t>
                      </a:r>
                      <a:endParaRPr lang="en-US" sz="2000" dirty="0"/>
                    </a:p>
                  </a:txBody>
                  <a:tcPr marL="87464" marR="8746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Concept</a:t>
                      </a:r>
                      <a:r>
                        <a:rPr lang="en-US" sz="2000" baseline="0" dirty="0" smtClean="0"/>
                        <a:t> Design 2</a:t>
                      </a:r>
                      <a:endParaRPr lang="en-US" sz="2000" dirty="0"/>
                    </a:p>
                  </a:txBody>
                  <a:tcPr marL="87464" marR="8746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Concept Design 3</a:t>
                      </a:r>
                      <a:endParaRPr lang="en-US" sz="2000" dirty="0"/>
                    </a:p>
                  </a:txBody>
                  <a:tcPr marL="87464" marR="8746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Aerodynamic</a:t>
                      </a:r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Simplicity</a:t>
                      </a:r>
                      <a:endParaRPr lang="en-US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2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Score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87464" marR="874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3251" y="965622"/>
            <a:ext cx="495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4. Pugh Matrix to select for Payload Delivery Mechanism.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921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19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097280" y="1253304"/>
            <a:ext cx="10058400" cy="4464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Order and test electronics.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Build </a:t>
            </a:r>
            <a:r>
              <a:rPr lang="en-US" sz="2200" dirty="0"/>
              <a:t>and integrate payload delivery mechanism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Begin writing program for stationary and emerging target detection.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Upon completion “teach” targets.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Begin object avoidance program.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Write program to develop trajectory based on object location and size.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Interface with “</a:t>
            </a:r>
            <a:r>
              <a:rPr lang="en-US" sz="2200" dirty="0" err="1" smtClean="0"/>
              <a:t>Interoperablility</a:t>
            </a:r>
            <a:r>
              <a:rPr lang="en-US" sz="2200" dirty="0" smtClean="0"/>
              <a:t>” system to ensure compatibility.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Test system in varying environments.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3496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253305"/>
            <a:ext cx="5355035" cy="28936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Association </a:t>
            </a:r>
            <a:r>
              <a:rPr lang="en-US" sz="2200" dirty="0"/>
              <a:t>for Unmanned Vehicle Systems International (AUVSI) Student Unmanned Aerial Systems (SUAS) 2017 </a:t>
            </a:r>
            <a:r>
              <a:rPr lang="en-US" sz="2200" dirty="0" smtClean="0"/>
              <a:t>Competition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“The </a:t>
            </a:r>
            <a:r>
              <a:rPr lang="en-US" sz="2200" dirty="0"/>
              <a:t>competition requires students to design, integrate, report on, and demonstrate a UAS capable of autonomous flight and navigation, remote sensing via onboard payload sensors, and execution of a specific set of tasks</a:t>
            </a:r>
            <a:r>
              <a:rPr lang="en-US" sz="2200" dirty="0" smtClean="0"/>
              <a:t>.”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17" y="1253305"/>
            <a:ext cx="5264328" cy="4534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85648" y="5788197"/>
            <a:ext cx="426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2. Mission map for the SUAS 2017 Competition.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72547" y="5894034"/>
            <a:ext cx="40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1. Current UAV developed by team 8 in 2016.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4" r="6537" b="11645"/>
          <a:stretch/>
        </p:blipFill>
        <p:spPr>
          <a:xfrm>
            <a:off x="1097280" y="4037211"/>
            <a:ext cx="5355035" cy="1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97280" y="1253304"/>
            <a:ext cx="10058400" cy="4464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Target detection: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Recognize alphanumeric symbols and shapes, reliant on camera capability and distance.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Emergent target detection is less prevalent in open source code.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Recognize objects while flying with the propellers in the horizontal position.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Development of transitional propeller control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Object avoidance: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 evasive maneuvering within the limited flight envelope for flying wing design.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Write a robust program capable implementation with hardware for realistic application.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5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97280" y="1253304"/>
            <a:ext cx="10058400" cy="44649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Previous UAV structure, propulsion system, and flight controller have been deemed feasible.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Electronic hardware has been selected.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3-dimensional modeling has been developed for the payload delivery mechanism.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 Future work has been outlined and scheduled for the fall and spring semesters.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21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47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2308"/>
            <a:ext cx="10058400" cy="4696786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Competition Rules SUAS 2017. (2017).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/>
              <a:t>Aley</a:t>
            </a:r>
            <a:r>
              <a:rPr lang="en-US" dirty="0"/>
              <a:t>, J. Denman, D. Fitzpatrick, C. </a:t>
            </a:r>
            <a:r>
              <a:rPr lang="en-US" dirty="0" err="1"/>
              <a:t>Mard</a:t>
            </a:r>
            <a:r>
              <a:rPr lang="en-US" dirty="0"/>
              <a:t>, P. </a:t>
            </a:r>
            <a:r>
              <a:rPr lang="en-US" dirty="0" err="1"/>
              <a:t>McGlynn</a:t>
            </a:r>
            <a:r>
              <a:rPr lang="en-US" dirty="0"/>
              <a:t>, and K. </a:t>
            </a:r>
            <a:r>
              <a:rPr lang="en-US" dirty="0" err="1"/>
              <a:t>Ijagbemi</a:t>
            </a:r>
            <a:r>
              <a:rPr lang="en-US" dirty="0"/>
              <a:t>, "Needs </a:t>
            </a:r>
            <a:r>
              <a:rPr lang="en-US" dirty="0" smtClean="0"/>
              <a:t>Assessment" </a:t>
            </a:r>
            <a:r>
              <a:rPr lang="en-US" dirty="0"/>
              <a:t>Sep. 25, 2015.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K. </a:t>
            </a:r>
            <a:r>
              <a:rPr lang="en-US" dirty="0" err="1"/>
              <a:t>Aley</a:t>
            </a:r>
            <a:r>
              <a:rPr lang="en-US" dirty="0"/>
              <a:t>, J. Denman, D. Fitzpatrick, C. </a:t>
            </a:r>
            <a:r>
              <a:rPr lang="en-US" dirty="0" err="1"/>
              <a:t>Mard</a:t>
            </a:r>
            <a:r>
              <a:rPr lang="en-US" dirty="0"/>
              <a:t>, P. </a:t>
            </a:r>
            <a:r>
              <a:rPr lang="en-US" dirty="0" err="1"/>
              <a:t>McGlynn</a:t>
            </a:r>
            <a:r>
              <a:rPr lang="en-US" dirty="0"/>
              <a:t>, and K. </a:t>
            </a:r>
            <a:r>
              <a:rPr lang="en-US" dirty="0" err="1"/>
              <a:t>Ijagbemi</a:t>
            </a:r>
            <a:r>
              <a:rPr lang="en-US" dirty="0"/>
              <a:t>, </a:t>
            </a:r>
            <a:r>
              <a:rPr lang="en-US" dirty="0" smtClean="0"/>
              <a:t>"</a:t>
            </a:r>
            <a:r>
              <a:rPr lang="en-US" dirty="0"/>
              <a:t>Project Plan &amp; Product </a:t>
            </a:r>
            <a:r>
              <a:rPr lang="en-US" dirty="0" smtClean="0"/>
              <a:t>Specifications" Oct. 22, </a:t>
            </a:r>
            <a:r>
              <a:rPr lang="en-US" dirty="0"/>
              <a:t>2015.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/>
              <a:t>"</a:t>
            </a:r>
            <a:r>
              <a:rPr lang="en-US" dirty="0" err="1"/>
              <a:t>Hardkernel</a:t>
            </a:r>
            <a:r>
              <a:rPr lang="en-US" dirty="0"/>
              <a:t>," in </a:t>
            </a:r>
            <a:r>
              <a:rPr lang="en-US" i="1" dirty="0"/>
              <a:t>ODROID</a:t>
            </a:r>
            <a:r>
              <a:rPr lang="en-US" dirty="0"/>
              <a:t>. [Online]. Available: http://www.hardkernel.com/main/products/. Accessed: Oct. 6, 2016.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84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0067"/>
            <a:ext cx="10058400" cy="2852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Are there any questions?</a:t>
            </a:r>
            <a:endParaRPr lang="en-US" sz="4800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23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15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Q&amp;A Electrical Systems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19" y="1622996"/>
            <a:ext cx="6107742" cy="4437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8154" y="1154519"/>
            <a:ext cx="1934308" cy="372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Top-Level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1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3410" y="6002811"/>
            <a:ext cx="394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12. </a:t>
            </a:r>
            <a:r>
              <a:rPr lang="en-US" sz="1400" b="1" dirty="0" smtClean="0"/>
              <a:t>Top-Level Design of Electronics System.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5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CPU Ethernet Performance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475" y="2171700"/>
            <a:ext cx="9477375" cy="3371850"/>
          </a:xfrm>
          <a:prstGeom prst="rect">
            <a:avLst/>
          </a:prstGeom>
        </p:spPr>
      </p:pic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6162" y="5533527"/>
            <a:ext cx="394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</a:t>
            </a:r>
            <a:r>
              <a:rPr lang="en-US" sz="1400" b="1" dirty="0" smtClean="0"/>
              <a:t>13. </a:t>
            </a:r>
            <a:r>
              <a:rPr lang="en-US" sz="1400" b="1" dirty="0" smtClean="0"/>
              <a:t>ODROID Comparison (Mbit/sec).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956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Gantt Chart 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0256" y="1458872"/>
            <a:ext cx="10707344" cy="3531701"/>
            <a:chOff x="-100998" y="1462286"/>
            <a:chExt cx="11581372" cy="38008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985" y="1462286"/>
              <a:ext cx="9969389" cy="38008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0998" y="1462286"/>
              <a:ext cx="1611983" cy="3800886"/>
            </a:xfrm>
            <a:prstGeom prst="rect">
              <a:avLst/>
            </a:prstGeom>
          </p:spPr>
        </p:pic>
      </p:grpSp>
      <p:sp>
        <p:nvSpPr>
          <p:cNvPr id="9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8321" y="1095198"/>
            <a:ext cx="495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5. Gantt Chart current date through end of semester.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96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Component Justification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640" y="1480850"/>
            <a:ext cx="8522885" cy="4777075"/>
          </a:xfrm>
          <a:prstGeom prst="rect">
            <a:avLst/>
          </a:prstGeom>
        </p:spPr>
      </p:pic>
      <p:sp>
        <p:nvSpPr>
          <p:cNvPr id="9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27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8728" y="1138051"/>
            <a:ext cx="495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6. ODROID Board Specification Comparisons.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3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40427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Develop </a:t>
            </a:r>
            <a:r>
              <a:rPr lang="en-US" sz="2200" dirty="0"/>
              <a:t>an autonomous UAV featuring autonomous takeoff and landing, autonomous flight and navigation, target detection and classification, stationary and dynamic object avoidance, and payload delivery. 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200" dirty="0" smtClean="0"/>
              <a:t>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Select and develop electronics payload.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Design, build, and integrate payload delivery mechanism</a:t>
            </a: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</a:p>
          <a:p>
            <a:pPr lvl="1">
              <a:buClr>
                <a:srgbClr val="7EC1EE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Select and integrate lightweight landing gear configuration.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Create programs to detect and classify stationary targets.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Create programs to detect and classify emerging targets.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Develop control system to autonomously avoid objects.</a:t>
            </a:r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53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4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Feasibility of Previous UAV</a:t>
            </a:r>
            <a:endParaRPr lang="en-US" dirty="0"/>
          </a:p>
        </p:txBody>
      </p:sp>
      <p:sp>
        <p:nvSpPr>
          <p:cNvPr id="6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7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8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Devin justice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0"/>
          <a:stretch/>
        </p:blipFill>
        <p:spPr>
          <a:xfrm>
            <a:off x="1963616" y="1039461"/>
            <a:ext cx="7772399" cy="5019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3856" y="6028065"/>
            <a:ext cx="5465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3. House of Quality to determine feasibility of previous build.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91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Trent </a:t>
            </a:r>
            <a:r>
              <a:rPr lang="en-US" sz="1400" dirty="0" err="1" smtClean="0"/>
              <a:t>Loboda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Electrical Systems Design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cs typeface="Times New Roman" panose="02020603050405020304" pitchFamily="18" charset="0"/>
              </a:rPr>
              <a:t>System Requirement</a:t>
            </a:r>
            <a:r>
              <a:rPr lang="en-US" dirty="0" smtClean="0">
                <a:cs typeface="Times New Roman" panose="02020603050405020304" pitchFamily="18" charset="0"/>
              </a:rPr>
              <a:t>					</a:t>
            </a:r>
            <a:r>
              <a:rPr lang="en-US" u="sng" dirty="0" smtClean="0">
                <a:cs typeface="Times New Roman" panose="02020603050405020304" pitchFamily="18" charset="0"/>
              </a:rPr>
              <a:t>Solution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Autonomy						Autopilot component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Navigation						GPS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Object detection/avoidance				Camera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Communication						Multiple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Control system						CPU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93034" y="2483225"/>
            <a:ext cx="5129740" cy="1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79785" y="2922494"/>
            <a:ext cx="5042991" cy="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2738" y="3370729"/>
            <a:ext cx="33990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83877" y="3810000"/>
            <a:ext cx="4538899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01815" y="4255477"/>
            <a:ext cx="4629926" cy="2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6852">
            <a:off x="9761460" y="2244800"/>
            <a:ext cx="497802" cy="476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01" y="2602483"/>
            <a:ext cx="555626" cy="693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1" y="3015126"/>
            <a:ext cx="784960" cy="711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30" y="3599831"/>
            <a:ext cx="826435" cy="7423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55" y="4059218"/>
            <a:ext cx="1160555" cy="1219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650071" y="3370729"/>
            <a:ext cx="251011" cy="68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Current Systems and New Designs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cs typeface="Times New Roman" panose="02020603050405020304" pitchFamily="18" charset="0"/>
              </a:rPr>
              <a:t>Remaining Components</a:t>
            </a:r>
            <a:r>
              <a:rPr lang="en-US" dirty="0" smtClean="0">
                <a:cs typeface="Times New Roman" panose="02020603050405020304" pitchFamily="18" charset="0"/>
              </a:rPr>
              <a:t>					</a:t>
            </a:r>
            <a:r>
              <a:rPr lang="en-US" u="sng" dirty="0" smtClean="0">
                <a:cs typeface="Times New Roman" panose="02020603050405020304" pitchFamily="18" charset="0"/>
              </a:rPr>
              <a:t>New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PIXHAWK autopilot/flight controller			PIXHAWK meets requirements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Integrated 3DR telemetry unit				</a:t>
            </a:r>
            <a:r>
              <a:rPr lang="en-US" dirty="0" err="1" smtClean="0">
                <a:cs typeface="Times New Roman" panose="02020603050405020304" pitchFamily="18" charset="0"/>
              </a:rPr>
              <a:t>Zubax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gnss</a:t>
            </a:r>
            <a:r>
              <a:rPr lang="en-US" dirty="0" smtClean="0">
                <a:cs typeface="Times New Roman" panose="02020603050405020304" pitchFamily="18" charset="0"/>
              </a:rPr>
              <a:t> GPS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Pixy CMUcam5 camera					Sony DCS-W710/B 16MP camera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Spectrum DX8 transmitter and AR8000 receiver		Transmitter &amp; receiver meet</a:t>
            </a:r>
          </a:p>
          <a:p>
            <a:pPr marL="201168" lvl="1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							</a:t>
            </a:r>
            <a:r>
              <a:rPr lang="en-US" sz="2000" dirty="0" smtClean="0">
                <a:cs typeface="Times New Roman" panose="02020603050405020304" pitchFamily="18" charset="0"/>
              </a:rPr>
              <a:t>the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No existing CPU						ODROID C2 CPU</a:t>
            </a:r>
            <a:endParaRPr lang="en-US" dirty="0"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483224"/>
            <a:ext cx="2411506" cy="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9578" y="2932670"/>
            <a:ext cx="3091128" cy="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84598" y="3388659"/>
            <a:ext cx="3756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03576" y="3854824"/>
            <a:ext cx="1237130" cy="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83859" y="4596135"/>
            <a:ext cx="4356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2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4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Trent </a:t>
            </a:r>
            <a:r>
              <a:rPr lang="en-US" sz="1400" dirty="0" err="1" smtClean="0"/>
              <a:t>Loboda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0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Component Justification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05987"/>
            <a:ext cx="3733800" cy="2642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3754" y="6004077"/>
            <a:ext cx="350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Figure 4. ODROID C2 Board for Onboard CPU.</a:t>
            </a:r>
            <a:endParaRPr lang="en-US" sz="1400" b="1" dirty="0"/>
          </a:p>
        </p:txBody>
      </p:sp>
      <p:sp>
        <p:nvSpPr>
          <p:cNvPr id="13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4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15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Trent </a:t>
            </a:r>
            <a:r>
              <a:rPr lang="en-US" sz="1400" dirty="0" err="1" smtClean="0"/>
              <a:t>Loboda</a:t>
            </a:r>
            <a:endParaRPr lang="en-US" sz="1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cs typeface="Times New Roman" panose="02020603050405020304" pitchFamily="18" charset="0"/>
              </a:rPr>
              <a:t>Companion Computer Selection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         After thorough research, the student selected the ODROID C2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board for its robust processing power, low cost, and small size.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161590" y="2323931"/>
            <a:ext cx="398584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93153"/>
              </p:ext>
            </p:extLst>
          </p:nvPr>
        </p:nvGraphicFramePr>
        <p:xfrm>
          <a:off x="5695101" y="3591875"/>
          <a:ext cx="5624601" cy="2469024"/>
        </p:xfrm>
        <a:graphic>
          <a:graphicData uri="http://schemas.openxmlformats.org/drawingml/2006/table">
            <a:tbl>
              <a:tblPr/>
              <a:tblGrid>
                <a:gridCol w="1203927"/>
                <a:gridCol w="1279174"/>
                <a:gridCol w="1410854"/>
                <a:gridCol w="1730646"/>
              </a:tblGrid>
              <a:tr h="479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Odroid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Odroid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C1+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Model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33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 ARM 700Mhz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 ARM 600MHz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 VideoCore 250MHz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6480" y="3252098"/>
            <a:ext cx="481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1. CPU Comparison between </a:t>
            </a:r>
            <a:r>
              <a:rPr lang="en-US" sz="1400" b="1" dirty="0" err="1" smtClean="0"/>
              <a:t>Odroid</a:t>
            </a:r>
            <a:r>
              <a:rPr lang="en-US" sz="1400" b="1" dirty="0" smtClean="0"/>
              <a:t> C2 and Competitors.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47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Component </a:t>
            </a:r>
            <a:r>
              <a:rPr lang="en-US" dirty="0" smtClean="0">
                <a:cs typeface="Times New Roman" panose="02020603050405020304" pitchFamily="18" charset="0"/>
              </a:rPr>
              <a:t>Justification: Camera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41231"/>
            <a:ext cx="10058400" cy="42278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cs typeface="Times New Roman" panose="02020603050405020304" pitchFamily="18" charset="0"/>
              </a:rPr>
              <a:t>Pairwise Comparison matrix</a:t>
            </a:r>
          </a:p>
          <a:p>
            <a:pPr marL="1471400" lvl="8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				</a:t>
            </a:r>
          </a:p>
          <a:p>
            <a:pPr marL="1471400" lvl="8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				Needs by importance:	Weight</a:t>
            </a:r>
          </a:p>
          <a:p>
            <a:pPr marL="1471400" lvl="8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          				1. Resolution		0.55</a:t>
            </a:r>
          </a:p>
          <a:p>
            <a:pPr marL="1471400" lvl="8" indent="0"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	   				2. Size			0.27</a:t>
            </a:r>
          </a:p>
          <a:p>
            <a:pPr marL="1471400" lvl="8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 					3. Power Consumption	0.18</a:t>
            </a:r>
          </a:p>
          <a:p>
            <a:pPr algn="ctr"/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Competition constraint requires object recognition at up to 300ft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Prior camera </a:t>
            </a:r>
            <a:r>
              <a:rPr lang="en-US" dirty="0" err="1" smtClean="0">
                <a:cs typeface="Times New Roman" panose="02020603050405020304" pitchFamily="18" charset="0"/>
              </a:rPr>
              <a:t>Pixycam</a:t>
            </a:r>
            <a:r>
              <a:rPr lang="en-US" dirty="0" smtClean="0">
                <a:cs typeface="Times New Roman" panose="02020603050405020304" pitchFamily="18" charset="0"/>
              </a:rPr>
              <a:t> CMUcam5 not powerful enough to accurately recognize distant objects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54057"/>
            <a:ext cx="5382334" cy="1895136"/>
          </a:xfrm>
          <a:prstGeom prst="rect">
            <a:avLst/>
          </a:prstGeom>
        </p:spPr>
      </p:pic>
      <p:sp>
        <p:nvSpPr>
          <p:cNvPr id="9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10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11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Trent </a:t>
            </a:r>
            <a:r>
              <a:rPr lang="en-US" sz="1400" dirty="0" err="1" smtClean="0"/>
              <a:t>Loboda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0169" y="2325895"/>
            <a:ext cx="481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Table 2. Pairwise Comparison Matrix for Camera Selection.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2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Component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cs typeface="Times New Roman" panose="02020603050405020304" pitchFamily="18" charset="0"/>
              </a:rPr>
              <a:t>System Telemetry</a:t>
            </a:r>
          </a:p>
          <a:p>
            <a:r>
              <a:rPr lang="en-US" u="sng" dirty="0" smtClean="0">
                <a:cs typeface="Times New Roman" panose="02020603050405020304" pitchFamily="18" charset="0"/>
              </a:rPr>
              <a:t>Current Configuration</a:t>
            </a:r>
            <a:r>
              <a:rPr lang="en-US" dirty="0" smtClean="0">
                <a:cs typeface="Times New Roman" panose="02020603050405020304" pitchFamily="18" charset="0"/>
              </a:rPr>
              <a:t> 					</a:t>
            </a:r>
            <a:r>
              <a:rPr lang="en-US" u="sng" dirty="0" smtClean="0">
                <a:cs typeface="Times New Roman" panose="02020603050405020304" pitchFamily="18" charset="0"/>
              </a:rPr>
              <a:t>Planned replacement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3DR </a:t>
            </a:r>
            <a:r>
              <a:rPr lang="en-US" dirty="0" err="1" smtClean="0">
                <a:cs typeface="Times New Roman" panose="02020603050405020304" pitchFamily="18" charset="0"/>
              </a:rPr>
              <a:t>Ublox</a:t>
            </a:r>
            <a:r>
              <a:rPr lang="en-US" dirty="0" smtClean="0">
                <a:cs typeface="Times New Roman" panose="02020603050405020304" pitchFamily="18" charset="0"/>
              </a:rPr>
              <a:t> GPS and compass				</a:t>
            </a:r>
            <a:r>
              <a:rPr lang="en-US" dirty="0" err="1" smtClean="0">
                <a:cs typeface="Times New Roman" panose="02020603050405020304" pitchFamily="18" charset="0"/>
              </a:rPr>
              <a:t>Zubax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gnss</a:t>
            </a:r>
            <a:r>
              <a:rPr lang="en-US" dirty="0" smtClean="0">
                <a:cs typeface="Times New Roman" panose="02020603050405020304" pitchFamily="18" charset="0"/>
              </a:rPr>
              <a:t> GPS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Pro: Team has this component and			Pro: Refresh rate meets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it functions						competition constraint</a:t>
            </a:r>
          </a:p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Con: The refresh rate does not				Con: Team will have to purchase</a:t>
            </a:r>
          </a:p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meet the competition constraint				the component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3" y="2831359"/>
            <a:ext cx="2440510" cy="2438749"/>
          </a:xfrm>
          <a:prstGeom prst="rect">
            <a:avLst/>
          </a:prstGeom>
        </p:spPr>
      </p:pic>
      <p:sp>
        <p:nvSpPr>
          <p:cNvPr id="7" name="Footer Placeholder 42"/>
          <p:cNvSpPr txBox="1">
            <a:spLocks/>
          </p:cNvSpPr>
          <p:nvPr/>
        </p:nvSpPr>
        <p:spPr>
          <a:xfrm>
            <a:off x="3853410" y="644683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Conceptual design</a:t>
            </a:r>
            <a:endParaRPr lang="en-US" sz="1400" dirty="0"/>
          </a:p>
        </p:txBody>
      </p:sp>
      <p:sp>
        <p:nvSpPr>
          <p:cNvPr id="8" name="Slide Number Placeholder 43"/>
          <p:cNvSpPr txBox="1">
            <a:spLocks/>
          </p:cNvSpPr>
          <p:nvPr/>
        </p:nvSpPr>
        <p:spPr>
          <a:xfrm>
            <a:off x="11755369" y="6446836"/>
            <a:ext cx="436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9" name="Footer Placeholder 42"/>
          <p:cNvSpPr txBox="1">
            <a:spLocks/>
          </p:cNvSpPr>
          <p:nvPr/>
        </p:nvSpPr>
        <p:spPr>
          <a:xfrm>
            <a:off x="0" y="6446836"/>
            <a:ext cx="2293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Trent </a:t>
            </a:r>
            <a:r>
              <a:rPr lang="en-US" sz="1400" dirty="0" err="1" smtClean="0"/>
              <a:t>Loboda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57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7EC1EE"/>
      </a:accent1>
      <a:accent2>
        <a:srgbClr val="1773B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1182</Words>
  <Application>Microsoft Office PowerPoint</Application>
  <PresentationFormat>Widescreen</PresentationFormat>
  <Paragraphs>331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Retrospect</vt:lpstr>
      <vt:lpstr>SOAAR UAV: Small Object Avoidance Autonomous Rescue Unmanned Aerial Vehicle</vt:lpstr>
      <vt:lpstr>Project Introduction</vt:lpstr>
      <vt:lpstr>Goal Statement</vt:lpstr>
      <vt:lpstr>Feasibility of Previous UAV</vt:lpstr>
      <vt:lpstr>Electrical Systems Design </vt:lpstr>
      <vt:lpstr>Current Systems and New Designs</vt:lpstr>
      <vt:lpstr>Component Justification</vt:lpstr>
      <vt:lpstr>Component Justification: Camera Selection</vt:lpstr>
      <vt:lpstr>Component Justification</vt:lpstr>
      <vt:lpstr>Payload Delivery</vt:lpstr>
      <vt:lpstr>Concept Generation: Morphological Chart</vt:lpstr>
      <vt:lpstr>Concept 1</vt:lpstr>
      <vt:lpstr>Concept 1 Continued</vt:lpstr>
      <vt:lpstr>Concept 2</vt:lpstr>
      <vt:lpstr>Concept 2 Continued</vt:lpstr>
      <vt:lpstr>Concept 3</vt:lpstr>
      <vt:lpstr>Concept 3 Continued</vt:lpstr>
      <vt:lpstr>Payload Delivery Concept Selection</vt:lpstr>
      <vt:lpstr>Future Work</vt:lpstr>
      <vt:lpstr>Challenges</vt:lpstr>
      <vt:lpstr>Conclusion</vt:lpstr>
      <vt:lpstr>References</vt:lpstr>
      <vt:lpstr>Questions</vt:lpstr>
      <vt:lpstr>Q&amp;A Electrical Systems</vt:lpstr>
      <vt:lpstr>CPU Ethernet Performance</vt:lpstr>
      <vt:lpstr>Gantt Chart 2</vt:lpstr>
      <vt:lpstr>Component Justification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Justice</dc:creator>
  <cp:lastModifiedBy>studentpro</cp:lastModifiedBy>
  <cp:revision>55</cp:revision>
  <dcterms:created xsi:type="dcterms:W3CDTF">2016-10-07T21:34:04Z</dcterms:created>
  <dcterms:modified xsi:type="dcterms:W3CDTF">2016-10-13T20:22:25Z</dcterms:modified>
</cp:coreProperties>
</file>