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2" r:id="rId1"/>
  </p:sldMasterIdLst>
  <p:notesMasterIdLst>
    <p:notesMasterId r:id="rId40"/>
  </p:notesMasterIdLst>
  <p:sldIdLst>
    <p:sldId id="256" r:id="rId2"/>
    <p:sldId id="282" r:id="rId3"/>
    <p:sldId id="266" r:id="rId4"/>
    <p:sldId id="306" r:id="rId5"/>
    <p:sldId id="286" r:id="rId6"/>
    <p:sldId id="326" r:id="rId7"/>
    <p:sldId id="327" r:id="rId8"/>
    <p:sldId id="307" r:id="rId9"/>
    <p:sldId id="308" r:id="rId10"/>
    <p:sldId id="309" r:id="rId11"/>
    <p:sldId id="317" r:id="rId12"/>
    <p:sldId id="313" r:id="rId13"/>
    <p:sldId id="314" r:id="rId14"/>
    <p:sldId id="315" r:id="rId15"/>
    <p:sldId id="316" r:id="rId16"/>
    <p:sldId id="322" r:id="rId17"/>
    <p:sldId id="323" r:id="rId18"/>
    <p:sldId id="324" r:id="rId19"/>
    <p:sldId id="325" r:id="rId20"/>
    <p:sldId id="291" r:id="rId21"/>
    <p:sldId id="318" r:id="rId22"/>
    <p:sldId id="292" r:id="rId23"/>
    <p:sldId id="293" r:id="rId24"/>
    <p:sldId id="294" r:id="rId25"/>
    <p:sldId id="319" r:id="rId26"/>
    <p:sldId id="295" r:id="rId27"/>
    <p:sldId id="296" r:id="rId28"/>
    <p:sldId id="285" r:id="rId29"/>
    <p:sldId id="298" r:id="rId30"/>
    <p:sldId id="299" r:id="rId31"/>
    <p:sldId id="300" r:id="rId32"/>
    <p:sldId id="301" r:id="rId33"/>
    <p:sldId id="302" r:id="rId34"/>
    <p:sldId id="303" r:id="rId35"/>
    <p:sldId id="304" r:id="rId36"/>
    <p:sldId id="305"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8545" autoAdjust="0"/>
  </p:normalViewPr>
  <p:slideViewPr>
    <p:cSldViewPr snapToGrid="0">
      <p:cViewPr varScale="1">
        <p:scale>
          <a:sx n="56" d="100"/>
          <a:sy n="56" d="100"/>
        </p:scale>
        <p:origin x="1050"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35A1F-B683-49D3-B4AB-2DC01587EE45}" type="datetimeFigureOut">
              <a:rPr lang="en-US" smtClean="0"/>
              <a:t>11/18/2016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01BFA-9743-4BD4-A36A-7BA53E01263B}" type="slidenum">
              <a:rPr lang="en-US" smtClean="0"/>
              <a:t>‹#›</a:t>
            </a:fld>
            <a:endParaRPr lang="en-US"/>
          </a:p>
        </p:txBody>
      </p:sp>
    </p:spTree>
    <p:extLst>
      <p:ext uri="{BB962C8B-B14F-4D97-AF65-F5344CB8AC3E}">
        <p14:creationId xmlns:p14="http://schemas.microsoft.com/office/powerpoint/2010/main" val="420845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i.ebayimg.com/images/i/400531548570-0-1/s-l1000.jpg" TargetMode="External"/><Relationship Id="rId7" Type="http://schemas.openxmlformats.org/officeDocument/2006/relationships/hyperlink" Target="https://www.sparkfun.com/products/14032"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lidarmap.org/about/" TargetMode="External"/><Relationship Id="rId5" Type="http://schemas.openxmlformats.org/officeDocument/2006/relationships/hyperlink" Target="http://oceanservice.noaa.gov/facts/lidar.html" TargetMode="External"/><Relationship Id="rId4" Type="http://schemas.openxmlformats.org/officeDocument/2006/relationships/hyperlink" Target="http://i.ebayimg.com/images/a/(KGrHqJ,!hQE5om2EVYMBObmC2TlVg~~/s-l300.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01BFA-9743-4BD4-A36A-7BA53E01263B}" type="slidenum">
              <a:rPr lang="en-US" smtClean="0"/>
              <a:t>1</a:t>
            </a:fld>
            <a:endParaRPr lang="en-US"/>
          </a:p>
        </p:txBody>
      </p:sp>
    </p:spTree>
    <p:extLst>
      <p:ext uri="{BB962C8B-B14F-4D97-AF65-F5344CB8AC3E}">
        <p14:creationId xmlns:p14="http://schemas.microsoft.com/office/powerpoint/2010/main" val="396201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Alisha Hunt</a:t>
            </a:r>
          </a:p>
        </p:txBody>
      </p:sp>
      <p:sp>
        <p:nvSpPr>
          <p:cNvPr id="4" name="Slide Number Placeholder 3"/>
          <p:cNvSpPr>
            <a:spLocks noGrp="1"/>
          </p:cNvSpPr>
          <p:nvPr>
            <p:ph type="sldNum" sz="quarter" idx="10"/>
          </p:nvPr>
        </p:nvSpPr>
        <p:spPr/>
        <p:txBody>
          <a:bodyPr/>
          <a:lstStyle/>
          <a:p>
            <a:fld id="{9F601BFA-9743-4BD4-A36A-7BA53E01263B}" type="slidenum">
              <a:rPr lang="en-US" smtClean="0"/>
              <a:t>3</a:t>
            </a:fld>
            <a:endParaRPr lang="en-US"/>
          </a:p>
        </p:txBody>
      </p:sp>
    </p:spTree>
    <p:extLst>
      <p:ext uri="{BB962C8B-B14F-4D97-AF65-F5344CB8AC3E}">
        <p14:creationId xmlns:p14="http://schemas.microsoft.com/office/powerpoint/2010/main" val="208796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01BFA-9743-4BD4-A36A-7BA53E01263B}" type="slidenum">
              <a:rPr lang="en-US" smtClean="0"/>
              <a:t>28</a:t>
            </a:fld>
            <a:endParaRPr lang="en-US"/>
          </a:p>
        </p:txBody>
      </p:sp>
    </p:spTree>
    <p:extLst>
      <p:ext uri="{BB962C8B-B14F-4D97-AF65-F5344CB8AC3E}">
        <p14:creationId xmlns:p14="http://schemas.microsoft.com/office/powerpoint/2010/main" val="164620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"What Is LIDAR." US Department of Commerce, National Oceanic and Atmospheric Administration.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n.d.</a:t>
            </a:r>
            <a:r>
              <a:rPr lang="en-US" sz="1200" b="1" kern="1200" dirty="0">
                <a:solidFill>
                  <a:schemeClr val="tx1"/>
                </a:solidFill>
                <a:latin typeface="+mn-lt"/>
                <a:ea typeface="+mn-ea"/>
                <a:cs typeface="+mn-cs"/>
              </a:rPr>
              <a:t> Web. 6 Oct. 2016.</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"About - ILMF." ILMF.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n.d.</a:t>
            </a:r>
            <a:r>
              <a:rPr lang="en-US" sz="1200" b="1" kern="1200" dirty="0">
                <a:solidFill>
                  <a:schemeClr val="tx1"/>
                </a:solidFill>
                <a:latin typeface="+mn-lt"/>
                <a:ea typeface="+mn-ea"/>
                <a:cs typeface="+mn-cs"/>
              </a:rPr>
              <a:t> Web. 14 Oct. 2016.</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dirty="0">
                <a:solidFill>
                  <a:schemeClr val="tx1"/>
                </a:solidFill>
                <a:latin typeface="+mn-lt"/>
                <a:ea typeface="+mn-ea"/>
                <a:cs typeface="+mn-cs"/>
              </a:rPr>
              <a:t>"LIDAR-Lite V3." - SEN-14032. N.p., </a:t>
            </a:r>
            <a:r>
              <a:rPr lang="pt-BR" sz="1200" b="1" kern="1200" dirty="0" err="1">
                <a:solidFill>
                  <a:schemeClr val="tx1"/>
                </a:solidFill>
                <a:latin typeface="+mn-lt"/>
                <a:ea typeface="+mn-ea"/>
                <a:cs typeface="+mn-cs"/>
              </a:rPr>
              <a:t>n.d</a:t>
            </a:r>
            <a:r>
              <a:rPr lang="pt-BR" sz="1200" b="1" kern="1200" dirty="0">
                <a:solidFill>
                  <a:schemeClr val="tx1"/>
                </a:solidFill>
                <a:latin typeface="+mn-lt"/>
                <a:ea typeface="+mn-ea"/>
                <a:cs typeface="+mn-cs"/>
              </a:rPr>
              <a:t>. Web. 14 </a:t>
            </a:r>
            <a:r>
              <a:rPr lang="pt-BR" sz="1200" b="1" kern="1200" dirty="0" err="1">
                <a:solidFill>
                  <a:schemeClr val="tx1"/>
                </a:solidFill>
                <a:latin typeface="+mn-lt"/>
                <a:ea typeface="+mn-ea"/>
                <a:cs typeface="+mn-cs"/>
              </a:rPr>
              <a:t>Oct</a:t>
            </a:r>
            <a:r>
              <a:rPr lang="pt-BR" sz="1200" b="1" kern="1200" dirty="0">
                <a:solidFill>
                  <a:schemeClr val="tx1"/>
                </a:solidFill>
                <a:latin typeface="+mn-lt"/>
                <a:ea typeface="+mn-ea"/>
                <a:cs typeface="+mn-cs"/>
              </a:rPr>
              <a:t>. 2016.</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Nguyen, </a:t>
            </a:r>
            <a:r>
              <a:rPr lang="en-US" sz="1200" b="1" kern="1200" dirty="0" err="1">
                <a:solidFill>
                  <a:schemeClr val="tx1"/>
                </a:solidFill>
                <a:latin typeface="+mn-lt"/>
                <a:ea typeface="+mn-ea"/>
                <a:cs typeface="+mn-cs"/>
              </a:rPr>
              <a:t>Quyen</a:t>
            </a:r>
            <a:r>
              <a:rPr lang="en-US" sz="1200" b="1" kern="1200" dirty="0">
                <a:solidFill>
                  <a:schemeClr val="tx1"/>
                </a:solidFill>
                <a:latin typeface="+mn-lt"/>
                <a:ea typeface="+mn-ea"/>
                <a:cs typeface="+mn-cs"/>
              </a:rPr>
              <a:t>. "Running a Raspberry Pi from 6 AA Batteries." Tutorial Raspberry Pi :.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1970. Web. 14 Oct. 2016.</a:t>
            </a:r>
            <a:endParaRPr lang="pt-BR"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"Underwater Cave (low Poly)." 3D Model :.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n.d.</a:t>
            </a:r>
            <a:r>
              <a:rPr lang="en-US" sz="1200" b="1" kern="1200" dirty="0">
                <a:solidFill>
                  <a:schemeClr val="tx1"/>
                </a:solidFill>
                <a:latin typeface="+mn-lt"/>
                <a:ea typeface="+mn-ea"/>
                <a:cs typeface="+mn-cs"/>
              </a:rPr>
              <a:t> Web. 14 Oct.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"Vermont Center </a:t>
            </a:r>
            <a:r>
              <a:rPr lang="en-US" sz="1200" b="1" kern="1200" dirty="0" err="1">
                <a:solidFill>
                  <a:schemeClr val="tx1"/>
                </a:solidFill>
                <a:latin typeface="+mn-lt"/>
                <a:ea typeface="+mn-ea"/>
                <a:cs typeface="+mn-cs"/>
              </a:rPr>
              <a:t>ForGeographic</a:t>
            </a:r>
            <a:r>
              <a:rPr lang="en-US" sz="1200" b="1" kern="1200" dirty="0">
                <a:solidFill>
                  <a:schemeClr val="tx1"/>
                </a:solidFill>
                <a:latin typeface="+mn-lt"/>
                <a:ea typeface="+mn-ea"/>
                <a:cs typeface="+mn-cs"/>
              </a:rPr>
              <a:t> Information." VCGI LiDAR Program.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n.d.</a:t>
            </a:r>
            <a:r>
              <a:rPr lang="en-US" sz="1200" b="1" kern="1200" dirty="0">
                <a:solidFill>
                  <a:schemeClr val="tx1"/>
                </a:solidFill>
                <a:latin typeface="+mn-lt"/>
                <a:ea typeface="+mn-ea"/>
                <a:cs typeface="+mn-cs"/>
              </a:rPr>
              <a:t> Web. 14 Oct.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"Caving Projects." Southern Arizona Grotto.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n.d.</a:t>
            </a:r>
            <a:r>
              <a:rPr lang="en-US" sz="1200" b="1" kern="1200" dirty="0">
                <a:solidFill>
                  <a:schemeClr val="tx1"/>
                </a:solidFill>
                <a:latin typeface="+mn-lt"/>
                <a:ea typeface="+mn-ea"/>
                <a:cs typeface="+mn-cs"/>
              </a:rPr>
              <a:t> Web. 14 Oct. 2016.</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England, Emily. "The Effigy Mounds and </a:t>
            </a:r>
            <a:r>
              <a:rPr lang="en-US" sz="1200" b="1" kern="1200" dirty="0" err="1">
                <a:solidFill>
                  <a:schemeClr val="tx1"/>
                </a:solidFill>
                <a:latin typeface="+mn-lt"/>
                <a:ea typeface="+mn-ea"/>
                <a:cs typeface="+mn-cs"/>
              </a:rPr>
              <a:t>Mallam</a:t>
            </a:r>
            <a:r>
              <a:rPr lang="en-US" sz="1200" b="1" kern="1200" dirty="0">
                <a:solidFill>
                  <a:schemeClr val="tx1"/>
                </a:solidFill>
                <a:latin typeface="+mn-lt"/>
                <a:ea typeface="+mn-ea"/>
                <a:cs typeface="+mn-cs"/>
              </a:rPr>
              <a:t> | Anthropology | Luther College." The Effigy Mounds and </a:t>
            </a:r>
            <a:r>
              <a:rPr lang="en-US" sz="1200" b="1" kern="1200" dirty="0" err="1">
                <a:solidFill>
                  <a:schemeClr val="tx1"/>
                </a:solidFill>
                <a:latin typeface="+mn-lt"/>
                <a:ea typeface="+mn-ea"/>
                <a:cs typeface="+mn-cs"/>
              </a:rPr>
              <a:t>Mallam</a:t>
            </a:r>
            <a:r>
              <a:rPr lang="en-US" sz="1200" b="1" kern="1200" dirty="0">
                <a:solidFill>
                  <a:schemeClr val="tx1"/>
                </a:solidFill>
                <a:latin typeface="+mn-lt"/>
                <a:ea typeface="+mn-ea"/>
                <a:cs typeface="+mn-cs"/>
              </a:rPr>
              <a:t> | Anthropology | Luther College.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n.d.</a:t>
            </a:r>
            <a:r>
              <a:rPr lang="en-US" sz="1200" b="1" kern="1200" dirty="0">
                <a:solidFill>
                  <a:schemeClr val="tx1"/>
                </a:solidFill>
                <a:latin typeface="+mn-lt"/>
                <a:ea typeface="+mn-ea"/>
                <a:cs typeface="+mn-cs"/>
              </a:rPr>
              <a:t> Web. 14 Oct.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t>
            </a:r>
            <a:r>
              <a:rPr lang="en-US" sz="1200" b="1" kern="1200" dirty="0" err="1">
                <a:solidFill>
                  <a:schemeClr val="tx1"/>
                </a:solidFill>
                <a:latin typeface="+mn-lt"/>
                <a:ea typeface="+mn-ea"/>
                <a:cs typeface="+mn-cs"/>
              </a:rPr>
              <a:t>Slamtec's</a:t>
            </a:r>
            <a:r>
              <a:rPr lang="en-US" sz="1200" b="1" kern="1200" dirty="0">
                <a:solidFill>
                  <a:schemeClr val="tx1"/>
                </a:solidFill>
                <a:latin typeface="+mn-lt"/>
                <a:ea typeface="+mn-ea"/>
                <a:cs typeface="+mn-cs"/>
              </a:rPr>
              <a:t> RPLIDAR A2 Has a Range of 6 Meters And Can Take Up To 4000 Samples of Laser Ranging per Second ($480)." Into Robotics. </a:t>
            </a:r>
            <a:r>
              <a:rPr lang="en-US" sz="1200" b="1" kern="1200" dirty="0" err="1">
                <a:solidFill>
                  <a:schemeClr val="tx1"/>
                </a:solidFill>
                <a:latin typeface="+mn-lt"/>
                <a:ea typeface="+mn-ea"/>
                <a:cs typeface="+mn-cs"/>
              </a:rPr>
              <a:t>N.p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n.d.</a:t>
            </a:r>
            <a:r>
              <a:rPr lang="en-US" sz="1200" b="1" kern="1200" dirty="0">
                <a:solidFill>
                  <a:schemeClr val="tx1"/>
                </a:solidFill>
                <a:latin typeface="+mn-lt"/>
                <a:ea typeface="+mn-ea"/>
                <a:cs typeface="+mn-cs"/>
              </a:rPr>
              <a:t> Web. 14 Oct.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lvl="0"/>
            <a:r>
              <a:rPr lang="en-US" sz="1200" kern="1200" dirty="0">
                <a:solidFill>
                  <a:schemeClr val="tx1"/>
                </a:solidFill>
                <a:effectLst/>
                <a:latin typeface="+mn-lt"/>
                <a:ea typeface="+mn-ea"/>
                <a:cs typeface="+mn-cs"/>
              </a:rPr>
              <a:t>S. Kish and B. </a:t>
            </a:r>
            <a:r>
              <a:rPr lang="en-US" sz="1200" kern="1200" dirty="0" err="1">
                <a:solidFill>
                  <a:schemeClr val="tx1"/>
                </a:solidFill>
                <a:effectLst/>
                <a:latin typeface="+mn-lt"/>
                <a:ea typeface="+mn-ea"/>
                <a:cs typeface="+mn-cs"/>
              </a:rPr>
              <a:t>Broedel</a:t>
            </a:r>
            <a:r>
              <a:rPr lang="en-US" sz="1200" kern="1200" dirty="0">
                <a:solidFill>
                  <a:schemeClr val="tx1"/>
                </a:solidFill>
                <a:effectLst/>
                <a:latin typeface="+mn-lt"/>
                <a:ea typeface="+mn-ea"/>
                <a:cs typeface="+mn-cs"/>
              </a:rPr>
              <a:t>, "Introduction to Cave Mapping Design Project," 2016.</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 Kish, "Mapping of the Wakulla Springs Conduit-Cave System Using LIDAR and Inertial Navigation Sensor System– Prototype Modeling,".</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dirty="0">
                <a:solidFill>
                  <a:schemeClr val="tx1"/>
                </a:solidFill>
                <a:latin typeface="+mn-lt"/>
                <a:ea typeface="+mn-ea"/>
                <a:cs typeface="+mn-cs"/>
              </a:rPr>
              <a:t>_____________________</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latin typeface="+mn-lt"/>
              <a:ea typeface="+mn-ea"/>
              <a:cs typeface="+mn-cs"/>
            </a:endParaRPr>
          </a:p>
          <a:p>
            <a:r>
              <a:rPr lang="en-US" dirty="0"/>
              <a:t>Photo 1</a:t>
            </a:r>
          </a:p>
          <a:p>
            <a:pPr lvl="1"/>
            <a:r>
              <a:rPr lang="en-US" dirty="0"/>
              <a:t>http://</a:t>
            </a:r>
            <a:r>
              <a:rPr lang="en-US" dirty="0" err="1"/>
              <a:t>projectraspi.blogspot.com</a:t>
            </a:r>
            <a:r>
              <a:rPr lang="en-US" dirty="0"/>
              <a:t>/2014/05/running-raspberry-pi-from-6-aa-batteries.html</a:t>
            </a:r>
          </a:p>
          <a:p>
            <a:r>
              <a:rPr lang="en-US" dirty="0"/>
              <a:t>Photo 2</a:t>
            </a:r>
          </a:p>
          <a:p>
            <a:pPr lvl="1"/>
            <a:r>
              <a:rPr lang="en-US" dirty="0"/>
              <a:t>http://www.3drivers.com/catalog/333/672/</a:t>
            </a:r>
          </a:p>
          <a:p>
            <a:pPr lvl="0"/>
            <a:r>
              <a:rPr lang="en-US" dirty="0"/>
              <a:t>Emergency Robot</a:t>
            </a:r>
          </a:p>
          <a:p>
            <a:pPr lvl="1"/>
            <a:r>
              <a:rPr lang="en-US" dirty="0"/>
              <a:t>http://asblab.mie.utoronto.ca/sites/clover/files/batbot1.jpg</a:t>
            </a:r>
          </a:p>
          <a:p>
            <a:endParaRPr lang="en-US" dirty="0"/>
          </a:p>
          <a:p>
            <a:r>
              <a:rPr lang="en-US" dirty="0"/>
              <a:t>http://vcgi.vermont.gov/LiDAR</a:t>
            </a:r>
          </a:p>
          <a:p>
            <a:endParaRPr lang="en-US" dirty="0"/>
          </a:p>
          <a:p>
            <a:r>
              <a:rPr lang="en-US" dirty="0"/>
              <a:t>http://sagrotto.caves.org/?page_id=122</a:t>
            </a:r>
          </a:p>
          <a:p>
            <a:endParaRPr lang="en-US" dirty="0"/>
          </a:p>
          <a:p>
            <a:r>
              <a:rPr lang="en-US" dirty="0"/>
              <a:t>http://</a:t>
            </a:r>
            <a:r>
              <a:rPr lang="en-US" dirty="0" err="1"/>
              <a:t>www.luther.edu</a:t>
            </a:r>
            <a:r>
              <a:rPr lang="en-US" dirty="0"/>
              <a:t>/anthropology/lab-collections/exhibits/lab/mounds/</a:t>
            </a:r>
          </a:p>
          <a:p>
            <a:endParaRPr lang="en-US" dirty="0"/>
          </a:p>
          <a:p>
            <a:r>
              <a:rPr lang="en-US" dirty="0"/>
              <a:t>http://www.robotshop.com/en/rplidar-a2-360-laser-scanner.html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http://i.ebayimg.com/images/i/400531548570-0-1/s-l1000.jpg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http://i.ebayimg.com/images/a/(KGrHqJ,!hQE5om2EVYMBObmC2TlVg~~/s-l300.jpg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sz="1200" kern="1200" dirty="0">
                <a:solidFill>
                  <a:schemeClr val="tx1"/>
                </a:solidFill>
                <a:effectLst/>
                <a:latin typeface="+mn-lt"/>
                <a:ea typeface="+mn-ea"/>
                <a:cs typeface="+mn-cs"/>
              </a:rPr>
              <a:t>S. Kish and B. </a:t>
            </a:r>
            <a:r>
              <a:rPr lang="en-US" sz="1200" kern="1200" dirty="0" err="1">
                <a:solidFill>
                  <a:schemeClr val="tx1"/>
                </a:solidFill>
                <a:effectLst/>
                <a:latin typeface="+mn-lt"/>
                <a:ea typeface="+mn-ea"/>
                <a:cs typeface="+mn-cs"/>
              </a:rPr>
              <a:t>Broedel</a:t>
            </a:r>
            <a:r>
              <a:rPr lang="en-US" sz="1200" kern="1200" dirty="0">
                <a:solidFill>
                  <a:schemeClr val="tx1"/>
                </a:solidFill>
                <a:effectLst/>
                <a:latin typeface="+mn-lt"/>
                <a:ea typeface="+mn-ea"/>
                <a:cs typeface="+mn-cs"/>
              </a:rPr>
              <a:t>, "Introduction to Cave Mapping Design Project," 2016.</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 Kish, "Mapping of the Wakulla Springs Conduit-Cave System Using LIDAR and Inertial Navigation Sensor System– Prototype Modeling,".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hlinkClick r:id="rId5"/>
              </a:rPr>
              <a:t>http://oceanservice.noaa.gov/facts/lidar.html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6"/>
              </a:rPr>
              <a:t>http://www.lidarmap.org/about/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7"/>
              </a:rPr>
              <a:t>https://www.sparkfun.com/products/14032</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601BFA-9743-4BD4-A36A-7BA53E01263B}" type="slidenum">
              <a:rPr lang="en-US" smtClean="0"/>
              <a:t>37</a:t>
            </a:fld>
            <a:endParaRPr lang="en-US"/>
          </a:p>
        </p:txBody>
      </p:sp>
    </p:spTree>
    <p:extLst>
      <p:ext uri="{BB962C8B-B14F-4D97-AF65-F5344CB8AC3E}">
        <p14:creationId xmlns:p14="http://schemas.microsoft.com/office/powerpoint/2010/main" val="173278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8ACDB3CC-F982-40F9-8DD6-BCC9AFBF44BD}" type="datetime1">
              <a:rPr lang="en-US" smtClean="0"/>
              <a:pPr/>
              <a:t>11/18/2016</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886BB73A-582F-4420-9A14-CB10A2B2E5E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9E2FD3-D973-4404-8865-A4D107867F93}"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6C40B-2831-481B-B4A6-CF8E028CEB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5A9E2FD3-D973-4404-8865-A4D107867F93}" type="datetimeFigureOut">
              <a:rPr lang="en-US" smtClean="0"/>
              <a:t>11/18/2016</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9EB6C40B-2831-481B-B4A6-CF8E028CEB4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A9E2FD3-D973-4404-8865-A4D107867F93}"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EB6C40B-2831-481B-B4A6-CF8E028CEB43}"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64DDAE5B-B07C-441A-8026-C23A427A74DC}" type="datetime1">
              <a:rPr lang="en-US" smtClean="0"/>
              <a:pPr/>
              <a:t>11/18/2016</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CE8079A4-7AA8-4A4F-87E2-7781EC5097D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5A9E2FD3-D973-4404-8865-A4D107867F93}" type="datetimeFigureOut">
              <a:rPr lang="en-US" smtClean="0"/>
              <a:t>11/18/2016</a:t>
            </a:fld>
            <a:endParaRPr lang="en-US"/>
          </a:p>
        </p:txBody>
      </p:sp>
      <p:sp>
        <p:nvSpPr>
          <p:cNvPr id="10" name="Slide Number Placeholder 9"/>
          <p:cNvSpPr>
            <a:spLocks noGrp="1"/>
          </p:cNvSpPr>
          <p:nvPr>
            <p:ph type="sldNum" sz="quarter" idx="16"/>
          </p:nvPr>
        </p:nvSpPr>
        <p:spPr/>
        <p:txBody>
          <a:bodyPr rtlCol="0"/>
          <a:lstStyle/>
          <a:p>
            <a:fld id="{9EB6C40B-2831-481B-B4A6-CF8E028CEB43}"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5A9E2FD3-D973-4404-8865-A4D107867F93}" type="datetimeFigureOut">
              <a:rPr lang="en-US" smtClean="0"/>
              <a:t>11/18/2016</a:t>
            </a:fld>
            <a:endParaRPr lang="en-US"/>
          </a:p>
        </p:txBody>
      </p:sp>
      <p:sp>
        <p:nvSpPr>
          <p:cNvPr id="12" name="Slide Number Placeholder 11"/>
          <p:cNvSpPr>
            <a:spLocks noGrp="1"/>
          </p:cNvSpPr>
          <p:nvPr>
            <p:ph type="sldNum" sz="quarter" idx="16"/>
          </p:nvPr>
        </p:nvSpPr>
        <p:spPr/>
        <p:txBody>
          <a:bodyPr rtlCol="0"/>
          <a:lstStyle/>
          <a:p>
            <a:fld id="{9EB6C40B-2831-481B-B4A6-CF8E028CEB43}"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A9E2FD3-D973-4404-8865-A4D107867F93}" type="datetimeFigureOut">
              <a:rPr lang="en-US" smtClean="0"/>
              <a:t>11/18/2016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EB6C40B-2831-481B-B4A6-CF8E028CEB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E2FD3-D973-4404-8865-A4D107867F93}" type="datetimeFigureOut">
              <a:rPr lang="en-US" smtClean="0"/>
              <a:t>11/18/2016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9EB6C40B-2831-481B-B4A6-CF8E028CEB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5A9E2FD3-D973-4404-8865-A4D107867F93}"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EB6C40B-2831-481B-B4A6-CF8E028CEB43}"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fld id="{5A9E2FD3-D973-4404-8865-A4D107867F93}" type="datetimeFigureOut">
              <a:rPr lang="en-US" smtClean="0"/>
              <a:t>11/18/2016</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9EB6C40B-2831-481B-B4A6-CF8E028CEB43}"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5A9E2FD3-D973-4404-8865-A4D107867F93}" type="datetimeFigureOut">
              <a:rPr lang="en-US" smtClean="0"/>
              <a:t>11/18/2016</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EB6C40B-2831-481B-B4A6-CF8E028CEB4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995" y="3474928"/>
            <a:ext cx="11624152" cy="1828800"/>
          </a:xfrm>
        </p:spPr>
        <p:txBody>
          <a:bodyPr>
            <a:noAutofit/>
          </a:bodyPr>
          <a:lstStyle/>
          <a:p>
            <a:pPr algn="ctr"/>
            <a:r>
              <a:rPr lang="en-US" sz="10000" dirty="0"/>
              <a:t>LiDAR Cave Mapper</a:t>
            </a:r>
            <a:br>
              <a:rPr lang="en-US" sz="10000" dirty="0"/>
            </a:br>
            <a:endParaRPr lang="en-US" sz="10000" dirty="0"/>
          </a:p>
        </p:txBody>
      </p:sp>
      <p:sp>
        <p:nvSpPr>
          <p:cNvPr id="3" name="Subtitle 2"/>
          <p:cNvSpPr>
            <a:spLocks noGrp="1"/>
          </p:cNvSpPr>
          <p:nvPr>
            <p:ph type="subTitle" idx="1"/>
          </p:nvPr>
        </p:nvSpPr>
        <p:spPr/>
        <p:txBody>
          <a:bodyPr>
            <a:normAutofit fontScale="77500" lnSpcReduction="20000"/>
          </a:bodyPr>
          <a:lstStyle/>
          <a:p>
            <a:r>
              <a:rPr lang="en-US" dirty="0"/>
              <a:t>FAMU-FSU College of Engineering</a:t>
            </a:r>
          </a:p>
          <a:p>
            <a:r>
              <a:rPr lang="en-US" dirty="0"/>
              <a:t>ME &amp; ECE Senior Design</a:t>
            </a:r>
          </a:p>
        </p:txBody>
      </p:sp>
    </p:spTree>
    <p:extLst>
      <p:ext uri="{BB962C8B-B14F-4D97-AF65-F5344CB8AC3E}">
        <p14:creationId xmlns:p14="http://schemas.microsoft.com/office/powerpoint/2010/main" val="273421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 ERROR DETE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638" y="3168201"/>
            <a:ext cx="7950200" cy="1117600"/>
          </a:xfrm>
          <a:prstGeom prst="rect">
            <a:avLst/>
          </a:prstGeom>
        </p:spPr>
      </p:pic>
      <p:sp>
        <p:nvSpPr>
          <p:cNvPr id="6" name="TextBox 7"/>
          <p:cNvSpPr txBox="1"/>
          <p:nvPr/>
        </p:nvSpPr>
        <p:spPr>
          <a:xfrm>
            <a:off x="1545245" y="444140"/>
            <a:ext cx="8513154"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400" dirty="0" err="1">
                <a:solidFill>
                  <a:schemeClr val="tx2"/>
                </a:solidFill>
                <a:latin typeface="+mj-lt"/>
                <a:ea typeface="+mj-ea"/>
                <a:cs typeface="+mj-cs"/>
              </a:rPr>
              <a:t>Pseudocode</a:t>
            </a:r>
            <a:r>
              <a:rPr lang="en-US" sz="4400" dirty="0">
                <a:solidFill>
                  <a:schemeClr val="tx2"/>
                </a:solidFill>
                <a:latin typeface="+mj-lt"/>
                <a:ea typeface="+mj-ea"/>
                <a:cs typeface="+mj-cs"/>
              </a:rPr>
              <a:t>: Error Detection Setup</a:t>
            </a:r>
          </a:p>
        </p:txBody>
      </p:sp>
      <p:sp>
        <p:nvSpPr>
          <p:cNvPr id="4" name="TextBox 3"/>
          <p:cNvSpPr txBox="1"/>
          <p:nvPr/>
        </p:nvSpPr>
        <p:spPr>
          <a:xfrm>
            <a:off x="10083800" y="228600"/>
            <a:ext cx="1600200" cy="646331"/>
          </a:xfrm>
          <a:prstGeom prst="rect">
            <a:avLst/>
          </a:prstGeom>
          <a:noFill/>
        </p:spPr>
        <p:txBody>
          <a:bodyPr wrap="square" rtlCol="0">
            <a:spAutoFit/>
          </a:bodyPr>
          <a:lstStyle/>
          <a:p>
            <a:r>
              <a:rPr lang="en-US" dirty="0"/>
              <a:t>James Oliveros</a:t>
            </a:r>
          </a:p>
          <a:p>
            <a:endParaRPr lang="en-US" dirty="0"/>
          </a:p>
        </p:txBody>
      </p:sp>
    </p:spTree>
    <p:extLst>
      <p:ext uri="{BB962C8B-B14F-4D97-AF65-F5344CB8AC3E}">
        <p14:creationId xmlns:p14="http://schemas.microsoft.com/office/powerpoint/2010/main" val="3160229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Pseudocode</a:t>
            </a:r>
            <a:r>
              <a:rPr lang="en-US" dirty="0"/>
              <a:t>: Scanning x/z Plane</a:t>
            </a:r>
          </a:p>
        </p:txBody>
      </p:sp>
      <p:sp>
        <p:nvSpPr>
          <p:cNvPr id="15" name="Freeform 14"/>
          <p:cNvSpPr/>
          <p:nvPr/>
        </p:nvSpPr>
        <p:spPr>
          <a:xfrm>
            <a:off x="402975" y="1985371"/>
            <a:ext cx="2515089" cy="3185350"/>
          </a:xfrm>
          <a:custGeom>
            <a:avLst/>
            <a:gdLst>
              <a:gd name="connsiteX0" fmla="*/ 572110 w 2515089"/>
              <a:gd name="connsiteY0" fmla="*/ 45965 h 3185350"/>
              <a:gd name="connsiteX1" fmla="*/ 9681 w 2515089"/>
              <a:gd name="connsiteY1" fmla="*/ 1080108 h 3185350"/>
              <a:gd name="connsiteX2" fmla="*/ 209253 w 2515089"/>
              <a:gd name="connsiteY2" fmla="*/ 1751393 h 3185350"/>
              <a:gd name="connsiteX3" fmla="*/ 118538 w 2515089"/>
              <a:gd name="connsiteY3" fmla="*/ 2259393 h 3185350"/>
              <a:gd name="connsiteX4" fmla="*/ 336253 w 2515089"/>
              <a:gd name="connsiteY4" fmla="*/ 3021393 h 3185350"/>
              <a:gd name="connsiteX5" fmla="*/ 1297824 w 2515089"/>
              <a:gd name="connsiteY5" fmla="*/ 3130250 h 3185350"/>
              <a:gd name="connsiteX6" fmla="*/ 2350110 w 2515089"/>
              <a:gd name="connsiteY6" fmla="*/ 2331965 h 3185350"/>
              <a:gd name="connsiteX7" fmla="*/ 2132395 w 2515089"/>
              <a:gd name="connsiteY7" fmla="*/ 1497393 h 3185350"/>
              <a:gd name="connsiteX8" fmla="*/ 2513395 w 2515089"/>
              <a:gd name="connsiteY8" fmla="*/ 789822 h 3185350"/>
              <a:gd name="connsiteX9" fmla="*/ 1950967 w 2515089"/>
              <a:gd name="connsiteY9" fmla="*/ 45965 h 3185350"/>
              <a:gd name="connsiteX10" fmla="*/ 535824 w 2515089"/>
              <a:gd name="connsiteY10" fmla="*/ 82250 h 318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15089" h="3185350">
                <a:moveTo>
                  <a:pt x="572110" y="45965"/>
                </a:moveTo>
                <a:cubicBezTo>
                  <a:pt x="321133" y="420917"/>
                  <a:pt x="70157" y="795870"/>
                  <a:pt x="9681" y="1080108"/>
                </a:cubicBezTo>
                <a:cubicBezTo>
                  <a:pt x="-50795" y="1364346"/>
                  <a:pt x="191110" y="1554846"/>
                  <a:pt x="209253" y="1751393"/>
                </a:cubicBezTo>
                <a:cubicBezTo>
                  <a:pt x="227396" y="1947941"/>
                  <a:pt x="97371" y="2047726"/>
                  <a:pt x="118538" y="2259393"/>
                </a:cubicBezTo>
                <a:cubicBezTo>
                  <a:pt x="139705" y="2471060"/>
                  <a:pt x="139705" y="2876250"/>
                  <a:pt x="336253" y="3021393"/>
                </a:cubicBezTo>
                <a:cubicBezTo>
                  <a:pt x="532801" y="3166536"/>
                  <a:pt x="962181" y="3245155"/>
                  <a:pt x="1297824" y="3130250"/>
                </a:cubicBezTo>
                <a:cubicBezTo>
                  <a:pt x="1633467" y="3015345"/>
                  <a:pt x="2211015" y="2604108"/>
                  <a:pt x="2350110" y="2331965"/>
                </a:cubicBezTo>
                <a:cubicBezTo>
                  <a:pt x="2489205" y="2059822"/>
                  <a:pt x="2105181" y="1754417"/>
                  <a:pt x="2132395" y="1497393"/>
                </a:cubicBezTo>
                <a:cubicBezTo>
                  <a:pt x="2159609" y="1240369"/>
                  <a:pt x="2543633" y="1031727"/>
                  <a:pt x="2513395" y="789822"/>
                </a:cubicBezTo>
                <a:cubicBezTo>
                  <a:pt x="2483157" y="547917"/>
                  <a:pt x="2280562" y="163894"/>
                  <a:pt x="1950967" y="45965"/>
                </a:cubicBezTo>
                <a:cubicBezTo>
                  <a:pt x="1621372" y="-71964"/>
                  <a:pt x="768657" y="73179"/>
                  <a:pt x="535824" y="822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Straight Connector 16"/>
          <p:cNvCxnSpPr/>
          <p:nvPr/>
        </p:nvCxnSpPr>
        <p:spPr>
          <a:xfrm flipV="1">
            <a:off x="1557723" y="2079561"/>
            <a:ext cx="780143" cy="14514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1555656" y="1995050"/>
            <a:ext cx="18144" cy="1505858"/>
          </a:xfrm>
          <a:prstGeom prst="line">
            <a:avLst/>
          </a:prstGeom>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1555656" y="3047236"/>
            <a:ext cx="290286" cy="127100"/>
          </a:xfrm>
          <a:custGeom>
            <a:avLst/>
            <a:gdLst>
              <a:gd name="connsiteX0" fmla="*/ 0 w 290286"/>
              <a:gd name="connsiteY0" fmla="*/ 18243 h 127100"/>
              <a:gd name="connsiteX1" fmla="*/ 199572 w 290286"/>
              <a:gd name="connsiteY1" fmla="*/ 18243 h 127100"/>
              <a:gd name="connsiteX2" fmla="*/ 254000 w 290286"/>
              <a:gd name="connsiteY2" fmla="*/ 54528 h 127100"/>
              <a:gd name="connsiteX3" fmla="*/ 290286 w 290286"/>
              <a:gd name="connsiteY3" fmla="*/ 127100 h 127100"/>
            </a:gdLst>
            <a:ahLst/>
            <a:cxnLst>
              <a:cxn ang="0">
                <a:pos x="connsiteX0" y="connsiteY0"/>
              </a:cxn>
              <a:cxn ang="0">
                <a:pos x="connsiteX1" y="connsiteY1"/>
              </a:cxn>
              <a:cxn ang="0">
                <a:pos x="connsiteX2" y="connsiteY2"/>
              </a:cxn>
              <a:cxn ang="0">
                <a:pos x="connsiteX3" y="connsiteY3"/>
              </a:cxn>
            </a:cxnLst>
            <a:rect l="l" t="t" r="r" b="b"/>
            <a:pathLst>
              <a:path w="290286" h="127100">
                <a:moveTo>
                  <a:pt x="0" y="18243"/>
                </a:moveTo>
                <a:cubicBezTo>
                  <a:pt x="90559" y="5306"/>
                  <a:pt x="121156" y="-15363"/>
                  <a:pt x="199572" y="18243"/>
                </a:cubicBezTo>
                <a:cubicBezTo>
                  <a:pt x="219614" y="26832"/>
                  <a:pt x="235857" y="42433"/>
                  <a:pt x="254000" y="54528"/>
                </a:cubicBezTo>
                <a:cubicBezTo>
                  <a:pt x="274848" y="117071"/>
                  <a:pt x="258620" y="95434"/>
                  <a:pt x="290286" y="1271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descr="Screen Shot 2016-11-17 at 9.58.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757" y="1172392"/>
            <a:ext cx="4790471" cy="778451"/>
          </a:xfrm>
          <a:prstGeom prst="rect">
            <a:avLst/>
          </a:prstGeom>
        </p:spPr>
      </p:pic>
      <p:pic>
        <p:nvPicPr>
          <p:cNvPr id="9" name="Picture 8" descr="Screen Shot 2016-11-17 at 9.58.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873" y="1910864"/>
            <a:ext cx="4802753" cy="4684894"/>
          </a:xfrm>
          <a:prstGeom prst="rect">
            <a:avLst/>
          </a:prstGeom>
        </p:spPr>
      </p:pic>
      <p:sp>
        <p:nvSpPr>
          <p:cNvPr id="10" name="TextBox 20"/>
          <p:cNvSpPr txBox="1"/>
          <p:nvPr/>
        </p:nvSpPr>
        <p:spPr>
          <a:xfrm>
            <a:off x="1668108" y="5415089"/>
            <a:ext cx="3824184"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Worst-case-scenario: .7162 degrees</a:t>
            </a:r>
          </a:p>
          <a:p>
            <a:endParaRPr lang="en-US" dirty="0"/>
          </a:p>
          <a:p>
            <a:r>
              <a:rPr lang="en-US" dirty="0"/>
              <a:t>(.5 m accuracy @ 40 m distance)</a:t>
            </a:r>
          </a:p>
        </p:txBody>
      </p:sp>
      <p:sp>
        <p:nvSpPr>
          <p:cNvPr id="11" name="TextBox 10"/>
          <p:cNvSpPr txBox="1"/>
          <p:nvPr/>
        </p:nvSpPr>
        <p:spPr>
          <a:xfrm>
            <a:off x="10083800" y="228600"/>
            <a:ext cx="1600200" cy="646331"/>
          </a:xfrm>
          <a:prstGeom prst="rect">
            <a:avLst/>
          </a:prstGeom>
          <a:noFill/>
        </p:spPr>
        <p:txBody>
          <a:bodyPr wrap="square" rtlCol="0">
            <a:spAutoFit/>
          </a:bodyPr>
          <a:lstStyle/>
          <a:p>
            <a:r>
              <a:rPr lang="en-US" dirty="0"/>
              <a:t>James Oliveros</a:t>
            </a:r>
          </a:p>
          <a:p>
            <a:endParaRPr lang="en-US" dirty="0"/>
          </a:p>
        </p:txBody>
      </p:sp>
    </p:spTree>
    <p:extLst>
      <p:ext uri="{BB962C8B-B14F-4D97-AF65-F5344CB8AC3E}">
        <p14:creationId xmlns:p14="http://schemas.microsoft.com/office/powerpoint/2010/main" val="1472150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1795582" y="525803"/>
            <a:ext cx="8462323"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400" dirty="0" err="1">
                <a:solidFill>
                  <a:schemeClr val="tx2"/>
                </a:solidFill>
                <a:latin typeface="+mj-lt"/>
                <a:ea typeface="+mj-ea"/>
                <a:cs typeface="+mj-cs"/>
              </a:rPr>
              <a:t>Pseudocode</a:t>
            </a:r>
            <a:r>
              <a:rPr lang="en-US" sz="4400" dirty="0">
                <a:solidFill>
                  <a:schemeClr val="tx2"/>
                </a:solidFill>
                <a:latin typeface="+mj-lt"/>
                <a:ea typeface="+mj-ea"/>
                <a:cs typeface="+mj-cs"/>
              </a:rPr>
              <a:t>: Scanning y/z Plane</a:t>
            </a:r>
          </a:p>
        </p:txBody>
      </p:sp>
      <p:pic>
        <p:nvPicPr>
          <p:cNvPr id="4" name="Picture 3" descr="Screen Shot 2016-11-17 at 9.59.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048" y="1878847"/>
            <a:ext cx="7962900" cy="4000500"/>
          </a:xfrm>
          <a:prstGeom prst="rect">
            <a:avLst/>
          </a:prstGeom>
        </p:spPr>
      </p:pic>
      <p:sp>
        <p:nvSpPr>
          <p:cNvPr id="5" name="TextBox 4"/>
          <p:cNvSpPr txBox="1"/>
          <p:nvPr/>
        </p:nvSpPr>
        <p:spPr>
          <a:xfrm>
            <a:off x="10083800" y="228600"/>
            <a:ext cx="1600200" cy="646331"/>
          </a:xfrm>
          <a:prstGeom prst="rect">
            <a:avLst/>
          </a:prstGeom>
          <a:noFill/>
        </p:spPr>
        <p:txBody>
          <a:bodyPr wrap="square" rtlCol="0">
            <a:spAutoFit/>
          </a:bodyPr>
          <a:lstStyle/>
          <a:p>
            <a:r>
              <a:rPr lang="en-US" dirty="0"/>
              <a:t>James Oliveros</a:t>
            </a:r>
          </a:p>
          <a:p>
            <a:endParaRPr lang="en-US" dirty="0"/>
          </a:p>
        </p:txBody>
      </p:sp>
    </p:spTree>
    <p:extLst>
      <p:ext uri="{BB962C8B-B14F-4D97-AF65-F5344CB8AC3E}">
        <p14:creationId xmlns:p14="http://schemas.microsoft.com/office/powerpoint/2010/main" val="1060737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3"/>
          <p:cNvSpPr txBox="1"/>
          <p:nvPr/>
        </p:nvSpPr>
        <p:spPr>
          <a:xfrm>
            <a:off x="1619712" y="366910"/>
            <a:ext cx="6777134"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400" dirty="0" err="1">
                <a:solidFill>
                  <a:schemeClr val="tx2"/>
                </a:solidFill>
                <a:latin typeface="+mj-lt"/>
                <a:ea typeface="+mj-ea"/>
                <a:cs typeface="+mj-cs"/>
              </a:rPr>
              <a:t>Pseudocode</a:t>
            </a:r>
            <a:r>
              <a:rPr lang="en-US" sz="4400" dirty="0">
                <a:solidFill>
                  <a:schemeClr val="tx2"/>
                </a:solidFill>
                <a:latin typeface="+mj-lt"/>
                <a:ea typeface="+mj-ea"/>
                <a:cs typeface="+mj-cs"/>
              </a:rPr>
              <a:t>: Data Relay</a:t>
            </a:r>
          </a:p>
        </p:txBody>
      </p:sp>
      <p:pic>
        <p:nvPicPr>
          <p:cNvPr id="4" name="Picture 3" descr="6 DATA REL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839" y="2102862"/>
            <a:ext cx="7988300" cy="3467100"/>
          </a:xfrm>
          <a:prstGeom prst="rect">
            <a:avLst/>
          </a:prstGeom>
        </p:spPr>
      </p:pic>
      <p:sp>
        <p:nvSpPr>
          <p:cNvPr id="5" name="TextBox 4"/>
          <p:cNvSpPr txBox="1"/>
          <p:nvPr/>
        </p:nvSpPr>
        <p:spPr>
          <a:xfrm>
            <a:off x="10083800" y="228600"/>
            <a:ext cx="1600200" cy="646331"/>
          </a:xfrm>
          <a:prstGeom prst="rect">
            <a:avLst/>
          </a:prstGeom>
          <a:noFill/>
        </p:spPr>
        <p:txBody>
          <a:bodyPr wrap="square" rtlCol="0">
            <a:spAutoFit/>
          </a:bodyPr>
          <a:lstStyle/>
          <a:p>
            <a:r>
              <a:rPr lang="en-US" dirty="0"/>
              <a:t>James Oliveros</a:t>
            </a:r>
          </a:p>
          <a:p>
            <a:endParaRPr lang="en-US" dirty="0"/>
          </a:p>
        </p:txBody>
      </p:sp>
    </p:spTree>
    <p:extLst>
      <p:ext uri="{BB962C8B-B14F-4D97-AF65-F5344CB8AC3E}">
        <p14:creationId xmlns:p14="http://schemas.microsoft.com/office/powerpoint/2010/main" val="227471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9948" y="1793726"/>
            <a:ext cx="648238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1/8</a:t>
            </a:r>
            <a:r>
              <a:rPr lang="en-US" baseline="30000" dirty="0"/>
              <a:t>th</a:t>
            </a:r>
            <a:r>
              <a:rPr lang="en-US" dirty="0"/>
              <a:t> </a:t>
            </a:r>
            <a:r>
              <a:rPr lang="en-US" dirty="0" err="1"/>
              <a:t>Microstep</a:t>
            </a:r>
            <a:r>
              <a:rPr lang="en-US" dirty="0"/>
              <a:t> revolution should be sufficient for our purposes</a:t>
            </a:r>
          </a:p>
        </p:txBody>
      </p:sp>
      <p:sp>
        <p:nvSpPr>
          <p:cNvPr id="15" name="TextBox 14"/>
          <p:cNvSpPr txBox="1"/>
          <p:nvPr/>
        </p:nvSpPr>
        <p:spPr>
          <a:xfrm>
            <a:off x="362550" y="2230766"/>
            <a:ext cx="631847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(200 steps) x (8 </a:t>
            </a:r>
            <a:r>
              <a:rPr lang="en-US" dirty="0" err="1"/>
              <a:t>microsteps</a:t>
            </a:r>
            <a:r>
              <a:rPr lang="en-US" dirty="0"/>
              <a:t>) = 1600 </a:t>
            </a:r>
            <a:r>
              <a:rPr lang="en-US" dirty="0" err="1"/>
              <a:t>microsteps</a:t>
            </a:r>
            <a:r>
              <a:rPr lang="en-US" dirty="0"/>
              <a:t> per revolution</a:t>
            </a:r>
          </a:p>
        </p:txBody>
      </p:sp>
      <p:sp>
        <p:nvSpPr>
          <p:cNvPr id="16" name="TextBox 15"/>
          <p:cNvSpPr txBox="1"/>
          <p:nvPr/>
        </p:nvSpPr>
        <p:spPr>
          <a:xfrm>
            <a:off x="362551" y="2690876"/>
            <a:ext cx="661054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(360 degrees) / 1600 </a:t>
            </a:r>
            <a:r>
              <a:rPr lang="en-US" dirty="0" err="1"/>
              <a:t>microsteps</a:t>
            </a:r>
            <a:r>
              <a:rPr lang="en-US" dirty="0"/>
              <a:t> = .225 degrees per </a:t>
            </a:r>
            <a:r>
              <a:rPr lang="en-US" dirty="0" err="1"/>
              <a:t>microstep</a:t>
            </a:r>
            <a:endParaRPr lang="en-US" dirty="0"/>
          </a:p>
        </p:txBody>
      </p:sp>
      <p:pic>
        <p:nvPicPr>
          <p:cNvPr id="17" name="Picture 16" descr="im0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88" y="4063119"/>
            <a:ext cx="2356535" cy="2034213"/>
          </a:xfrm>
          <a:prstGeom prst="rect">
            <a:avLst/>
          </a:prstGeom>
        </p:spPr>
      </p:pic>
      <p:sp>
        <p:nvSpPr>
          <p:cNvPr id="18" name="TextBox 20"/>
          <p:cNvSpPr txBox="1"/>
          <p:nvPr/>
        </p:nvSpPr>
        <p:spPr>
          <a:xfrm>
            <a:off x="2568390" y="5382939"/>
            <a:ext cx="3824184"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Worst-case-scenario: .7162 degrees</a:t>
            </a:r>
          </a:p>
          <a:p>
            <a:endParaRPr lang="en-US" dirty="0"/>
          </a:p>
          <a:p>
            <a:r>
              <a:rPr lang="en-US" dirty="0"/>
              <a:t>(.5 m accuracy @ 40 m distance)</a:t>
            </a:r>
          </a:p>
        </p:txBody>
      </p:sp>
      <p:sp>
        <p:nvSpPr>
          <p:cNvPr id="19" name="TextBox 18"/>
          <p:cNvSpPr txBox="1"/>
          <p:nvPr/>
        </p:nvSpPr>
        <p:spPr>
          <a:xfrm>
            <a:off x="2216727" y="548640"/>
            <a:ext cx="8357062" cy="769441"/>
          </a:xfrm>
          <a:prstGeom prst="rect">
            <a:avLst/>
          </a:prstGeom>
          <a:noFill/>
        </p:spPr>
        <p:txBody>
          <a:bodyPr wrap="square" rtlCol="0">
            <a:spAutoFit/>
          </a:bodyPr>
          <a:lstStyle/>
          <a:p>
            <a:r>
              <a:rPr lang="en-US" sz="4400" dirty="0" err="1">
                <a:solidFill>
                  <a:schemeClr val="tx2"/>
                </a:solidFill>
                <a:latin typeface="+mj-lt"/>
                <a:ea typeface="+mj-ea"/>
                <a:cs typeface="+mj-cs"/>
              </a:rPr>
              <a:t>Microstepping</a:t>
            </a:r>
            <a:endParaRPr lang="en-US" sz="4400" dirty="0">
              <a:solidFill>
                <a:schemeClr val="tx2"/>
              </a:solidFill>
              <a:latin typeface="+mj-lt"/>
              <a:ea typeface="+mj-ea"/>
              <a:cs typeface="+mj-cs"/>
            </a:endParaRPr>
          </a:p>
        </p:txBody>
      </p:sp>
      <p:pic>
        <p:nvPicPr>
          <p:cNvPr id="20" name="Picture 19" descr="Screen Shot 2016-11-17 at 8.13.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629" y="2355002"/>
            <a:ext cx="5261816" cy="2074921"/>
          </a:xfrm>
          <a:prstGeom prst="rect">
            <a:avLst/>
          </a:prstGeom>
        </p:spPr>
      </p:pic>
      <p:sp>
        <p:nvSpPr>
          <p:cNvPr id="21" name="TextBox 20"/>
          <p:cNvSpPr txBox="1"/>
          <p:nvPr/>
        </p:nvSpPr>
        <p:spPr>
          <a:xfrm>
            <a:off x="7049641" y="4508922"/>
            <a:ext cx="4517492" cy="369332"/>
          </a:xfrm>
          <a:prstGeom prst="rect">
            <a:avLst/>
          </a:prstGeom>
          <a:noFill/>
        </p:spPr>
        <p:txBody>
          <a:bodyPr wrap="square" rtlCol="0">
            <a:spAutoFit/>
          </a:bodyPr>
          <a:lstStyle/>
          <a:p>
            <a:r>
              <a:rPr lang="en-US" dirty="0" err="1"/>
              <a:t>EasyDriver</a:t>
            </a:r>
            <a:r>
              <a:rPr lang="en-US" dirty="0"/>
              <a:t> A3967 Motor Driver Specifications</a:t>
            </a:r>
          </a:p>
        </p:txBody>
      </p:sp>
      <p:sp>
        <p:nvSpPr>
          <p:cNvPr id="22" name="TextBox 21"/>
          <p:cNvSpPr txBox="1"/>
          <p:nvPr/>
        </p:nvSpPr>
        <p:spPr>
          <a:xfrm>
            <a:off x="306168" y="3208574"/>
            <a:ext cx="7401367"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3x.225 = .675 degrees (closest to worst case scenario degree movement) </a:t>
            </a:r>
          </a:p>
        </p:txBody>
      </p:sp>
      <p:sp>
        <p:nvSpPr>
          <p:cNvPr id="23" name="TextBox 22"/>
          <p:cNvSpPr txBox="1"/>
          <p:nvPr/>
        </p:nvSpPr>
        <p:spPr>
          <a:xfrm>
            <a:off x="371576" y="3674085"/>
            <a:ext cx="7401367"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360 / .675 = 533 measurements per plane</a:t>
            </a:r>
          </a:p>
        </p:txBody>
      </p:sp>
      <p:sp>
        <p:nvSpPr>
          <p:cNvPr id="13" name="TextBox 12"/>
          <p:cNvSpPr txBox="1"/>
          <p:nvPr/>
        </p:nvSpPr>
        <p:spPr>
          <a:xfrm>
            <a:off x="10083800" y="228600"/>
            <a:ext cx="1600200" cy="646331"/>
          </a:xfrm>
          <a:prstGeom prst="rect">
            <a:avLst/>
          </a:prstGeom>
          <a:noFill/>
        </p:spPr>
        <p:txBody>
          <a:bodyPr wrap="square" rtlCol="0">
            <a:spAutoFit/>
          </a:bodyPr>
          <a:lstStyle/>
          <a:p>
            <a:r>
              <a:rPr lang="en-US" dirty="0"/>
              <a:t>James Oliveros</a:t>
            </a:r>
          </a:p>
          <a:p>
            <a:endParaRPr lang="en-US" dirty="0"/>
          </a:p>
        </p:txBody>
      </p:sp>
    </p:spTree>
    <p:extLst>
      <p:ext uri="{BB962C8B-B14F-4D97-AF65-F5344CB8AC3E}">
        <p14:creationId xmlns:p14="http://schemas.microsoft.com/office/powerpoint/2010/main" val="3404112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3389" y="1646998"/>
            <a:ext cx="7874404" cy="3139321"/>
          </a:xfrm>
          <a:prstGeom prst="rect">
            <a:avLst/>
          </a:prstGeom>
        </p:spPr>
        <p:txBody>
          <a:bodyPr wrap="square">
            <a:spAutoFit/>
          </a:bodyPr>
          <a:lstStyle/>
          <a:p>
            <a:r>
              <a:rPr lang="en-US" dirty="0"/>
              <a:t>(360 / .675) Degrees	= 533.3333 Data points</a:t>
            </a:r>
          </a:p>
          <a:p>
            <a:r>
              <a:rPr lang="en-US" dirty="0"/>
              <a:t>				= 533 Data points on one plane</a:t>
            </a:r>
          </a:p>
          <a:p>
            <a:r>
              <a:rPr lang="en-US" dirty="0"/>
              <a:t> </a:t>
            </a:r>
          </a:p>
          <a:p>
            <a:r>
              <a:rPr lang="en-US" dirty="0"/>
              <a:t>533^2 (for two planes) 	= 253009 Data points</a:t>
            </a:r>
          </a:p>
          <a:p>
            <a:r>
              <a:rPr lang="en-US" dirty="0"/>
              <a:t>				= 253009 Bytes of Data (1 bytes per data point)</a:t>
            </a:r>
          </a:p>
          <a:p>
            <a:r>
              <a:rPr lang="en-US" dirty="0"/>
              <a:t>				= 253.009 </a:t>
            </a:r>
            <a:r>
              <a:rPr lang="en-US" dirty="0" err="1"/>
              <a:t>kB</a:t>
            </a:r>
            <a:endParaRPr lang="en-US" dirty="0"/>
          </a:p>
          <a:p>
            <a:r>
              <a:rPr lang="en-US" dirty="0"/>
              <a:t> </a:t>
            </a:r>
          </a:p>
          <a:p>
            <a:endParaRPr lang="en-US" dirty="0"/>
          </a:p>
          <a:p>
            <a:r>
              <a:rPr lang="en-US" dirty="0" err="1"/>
              <a:t>Arduino</a:t>
            </a:r>
            <a:r>
              <a:rPr lang="en-US" dirty="0"/>
              <a:t> local flash memory capacity is 256 </a:t>
            </a:r>
            <a:r>
              <a:rPr lang="en-US" dirty="0" err="1"/>
              <a:t>kB</a:t>
            </a:r>
            <a:r>
              <a:rPr lang="en-US" dirty="0"/>
              <a:t>, therefore, some kind of external (SD) memory is required for multiple point of data acquisition</a:t>
            </a:r>
          </a:p>
          <a:p>
            <a:endParaRPr lang="en-US" dirty="0"/>
          </a:p>
        </p:txBody>
      </p:sp>
      <p:sp>
        <p:nvSpPr>
          <p:cNvPr id="6" name="TextBox 5"/>
          <p:cNvSpPr txBox="1"/>
          <p:nvPr/>
        </p:nvSpPr>
        <p:spPr>
          <a:xfrm>
            <a:off x="2216727" y="548640"/>
            <a:ext cx="8357062" cy="769441"/>
          </a:xfrm>
          <a:prstGeom prst="rect">
            <a:avLst/>
          </a:prstGeom>
          <a:noFill/>
        </p:spPr>
        <p:txBody>
          <a:bodyPr wrap="square" rtlCol="0">
            <a:spAutoFit/>
          </a:bodyPr>
          <a:lstStyle/>
          <a:p>
            <a:r>
              <a:rPr lang="en-US" sz="4400" dirty="0" err="1">
                <a:solidFill>
                  <a:schemeClr val="tx2"/>
                </a:solidFill>
                <a:latin typeface="+mj-lt"/>
                <a:ea typeface="+mj-ea"/>
                <a:cs typeface="+mj-cs"/>
              </a:rPr>
              <a:t>Arduino</a:t>
            </a:r>
            <a:r>
              <a:rPr lang="en-US" sz="4400" dirty="0">
                <a:solidFill>
                  <a:schemeClr val="tx2"/>
                </a:solidFill>
                <a:latin typeface="+mj-lt"/>
                <a:ea typeface="+mj-ea"/>
                <a:cs typeface="+mj-cs"/>
              </a:rPr>
              <a:t> Memory Capabilities</a:t>
            </a:r>
          </a:p>
        </p:txBody>
      </p:sp>
      <p:sp>
        <p:nvSpPr>
          <p:cNvPr id="8" name="TextBox 7"/>
          <p:cNvSpPr txBox="1"/>
          <p:nvPr/>
        </p:nvSpPr>
        <p:spPr>
          <a:xfrm>
            <a:off x="1861638" y="5166331"/>
            <a:ext cx="7376965" cy="369332"/>
          </a:xfrm>
          <a:prstGeom prst="rect">
            <a:avLst/>
          </a:prstGeom>
          <a:noFill/>
        </p:spPr>
        <p:txBody>
          <a:bodyPr wrap="square" rtlCol="0">
            <a:spAutoFit/>
          </a:bodyPr>
          <a:lstStyle/>
          <a:p>
            <a:r>
              <a:rPr lang="en-US" dirty="0"/>
              <a:t>503 x 503 x 20 Milliseconds per data point = 1.405 Hours </a:t>
            </a:r>
          </a:p>
        </p:txBody>
      </p:sp>
      <p:sp>
        <p:nvSpPr>
          <p:cNvPr id="5" name="TextBox 4"/>
          <p:cNvSpPr txBox="1"/>
          <p:nvPr/>
        </p:nvSpPr>
        <p:spPr>
          <a:xfrm>
            <a:off x="10083800" y="228600"/>
            <a:ext cx="1600200" cy="646331"/>
          </a:xfrm>
          <a:prstGeom prst="rect">
            <a:avLst/>
          </a:prstGeom>
          <a:noFill/>
        </p:spPr>
        <p:txBody>
          <a:bodyPr wrap="square" rtlCol="0">
            <a:spAutoFit/>
          </a:bodyPr>
          <a:lstStyle/>
          <a:p>
            <a:r>
              <a:rPr lang="en-US" dirty="0"/>
              <a:t>James Oliveros</a:t>
            </a:r>
          </a:p>
          <a:p>
            <a:endParaRPr lang="en-US" dirty="0"/>
          </a:p>
        </p:txBody>
      </p:sp>
    </p:spTree>
    <p:extLst>
      <p:ext uri="{BB962C8B-B14F-4D97-AF65-F5344CB8AC3E}">
        <p14:creationId xmlns:p14="http://schemas.microsoft.com/office/powerpoint/2010/main" val="1407873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Power System: Electronics</a:t>
            </a:r>
          </a:p>
        </p:txBody>
      </p:sp>
      <p:graphicFrame>
        <p:nvGraphicFramePr>
          <p:cNvPr id="6" name="Content Placeholder 5"/>
          <p:cNvGraphicFramePr>
            <a:graphicFrameLocks/>
          </p:cNvGraphicFramePr>
          <p:nvPr>
            <p:extLst>
              <p:ext uri="{D42A27DB-BD31-4B8C-83A1-F6EECF244321}">
                <p14:modId xmlns:p14="http://schemas.microsoft.com/office/powerpoint/2010/main" val="4167507584"/>
              </p:ext>
            </p:extLst>
          </p:nvPr>
        </p:nvGraphicFramePr>
        <p:xfrm>
          <a:off x="812800" y="2127855"/>
          <a:ext cx="5448300" cy="1181100"/>
        </p:xfrm>
        <a:graphic>
          <a:graphicData uri="http://schemas.openxmlformats.org/drawingml/2006/table">
            <a:tbl>
              <a:tblPr>
                <a:tableStyleId>{5C22544A-7EE6-4342-B048-85BDC9FD1C3A}</a:tableStyleId>
              </a:tblPr>
              <a:tblGrid>
                <a:gridCol w="2995454">
                  <a:extLst>
                    <a:ext uri="{9D8B030D-6E8A-4147-A177-3AD203B41FA5}">
                      <a16:colId xmlns:a16="http://schemas.microsoft.com/office/drawing/2014/main" xmlns="" val="20000"/>
                    </a:ext>
                  </a:extLst>
                </a:gridCol>
                <a:gridCol w="1320031">
                  <a:extLst>
                    <a:ext uri="{9D8B030D-6E8A-4147-A177-3AD203B41FA5}">
                      <a16:colId xmlns:a16="http://schemas.microsoft.com/office/drawing/2014/main" xmlns="" val="20001"/>
                    </a:ext>
                  </a:extLst>
                </a:gridCol>
                <a:gridCol w="1132815">
                  <a:extLst>
                    <a:ext uri="{9D8B030D-6E8A-4147-A177-3AD203B41FA5}">
                      <a16:colId xmlns:a16="http://schemas.microsoft.com/office/drawing/2014/main" xmlns="" val="20002"/>
                    </a:ext>
                  </a:extLst>
                </a:gridCol>
              </a:tblGrid>
              <a:tr h="295275">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Current (mA)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Voltage (V)</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295275">
                <a:tc>
                  <a:txBody>
                    <a:bodyPr/>
                    <a:lstStyle/>
                    <a:p>
                      <a:pPr algn="l" fontAlgn="b"/>
                      <a:r>
                        <a:rPr lang="en-US" sz="1800" u="none" strike="noStrike">
                          <a:effectLst/>
                        </a:rPr>
                        <a:t>Arduino Mega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295275">
                <a:tc>
                  <a:txBody>
                    <a:bodyPr/>
                    <a:lstStyle/>
                    <a:p>
                      <a:pPr algn="l" fontAlgn="b"/>
                      <a:r>
                        <a:rPr lang="en-US" sz="1800" u="none" strike="noStrike">
                          <a:effectLst/>
                        </a:rPr>
                        <a:t>LIDAR Lite 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135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295275">
                <a:tc>
                  <a:txBody>
                    <a:bodyPr/>
                    <a:lstStyle/>
                    <a:p>
                      <a:pPr algn="l" fontAlgn="b"/>
                      <a:r>
                        <a:rPr lang="en-US" sz="1800" u="none" strike="noStrike" dirty="0">
                          <a:effectLst/>
                        </a:rPr>
                        <a:t>Inertial Measurement Unit</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dk1"/>
                          </a:solidFill>
                          <a:effectLst/>
                          <a:latin typeface="+mn-lt"/>
                        </a:rPr>
                        <a:t>3.3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05801019"/>
              </p:ext>
            </p:extLst>
          </p:nvPr>
        </p:nvGraphicFramePr>
        <p:xfrm>
          <a:off x="812800" y="3686445"/>
          <a:ext cx="5448300" cy="702674"/>
        </p:xfrm>
        <a:graphic>
          <a:graphicData uri="http://schemas.openxmlformats.org/drawingml/2006/table">
            <a:tbl>
              <a:tblPr>
                <a:tableStyleId>{5C22544A-7EE6-4342-B048-85BDC9FD1C3A}</a:tableStyleId>
              </a:tblPr>
              <a:tblGrid>
                <a:gridCol w="4288730">
                  <a:extLst>
                    <a:ext uri="{9D8B030D-6E8A-4147-A177-3AD203B41FA5}">
                      <a16:colId xmlns:a16="http://schemas.microsoft.com/office/drawing/2014/main" xmlns="" val="20000"/>
                    </a:ext>
                  </a:extLst>
                </a:gridCol>
                <a:gridCol w="1159570">
                  <a:extLst>
                    <a:ext uri="{9D8B030D-6E8A-4147-A177-3AD203B41FA5}">
                      <a16:colId xmlns:a16="http://schemas.microsoft.com/office/drawing/2014/main" xmlns="" val="20001"/>
                    </a:ext>
                  </a:extLst>
                </a:gridCol>
              </a:tblGrid>
              <a:tr h="351337">
                <a:tc>
                  <a:txBody>
                    <a:bodyPr/>
                    <a:lstStyle/>
                    <a:p>
                      <a:pPr algn="l" fontAlgn="b"/>
                      <a:r>
                        <a:rPr lang="en-US" sz="1800" u="none" strike="noStrike" dirty="0">
                          <a:effectLst/>
                        </a:rPr>
                        <a:t>Power Consumption: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235 </a:t>
                      </a:r>
                      <a:r>
                        <a:rPr lang="en-US" sz="1800" u="none" strike="noStrike" dirty="0" err="1">
                          <a:effectLst/>
                        </a:rPr>
                        <a:t>mAh</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351337">
                <a:tc>
                  <a:txBody>
                    <a:bodyPr/>
                    <a:lstStyle/>
                    <a:p>
                      <a:pPr algn="l" fontAlgn="b"/>
                      <a:r>
                        <a:rPr lang="en-US" sz="1800" u="none" strike="noStrike">
                          <a:effectLst/>
                        </a:rPr>
                        <a:t>Power Consumption for One Target Area: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940 </a:t>
                      </a:r>
                      <a:r>
                        <a:rPr lang="en-US" sz="1800" u="none" strike="noStrike" dirty="0" err="1">
                          <a:effectLst/>
                        </a:rPr>
                        <a:t>mAh</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80998487"/>
              </p:ext>
            </p:extLst>
          </p:nvPr>
        </p:nvGraphicFramePr>
        <p:xfrm>
          <a:off x="1778000" y="4766609"/>
          <a:ext cx="3517900" cy="1181100"/>
        </p:xfrm>
        <a:graphic>
          <a:graphicData uri="http://schemas.openxmlformats.org/drawingml/2006/table">
            <a:tbl>
              <a:tblPr>
                <a:tableStyleId>{5C22544A-7EE6-4342-B048-85BDC9FD1C3A}</a:tableStyleId>
              </a:tblPr>
              <a:tblGrid>
                <a:gridCol w="1281543">
                  <a:extLst>
                    <a:ext uri="{9D8B030D-6E8A-4147-A177-3AD203B41FA5}">
                      <a16:colId xmlns:a16="http://schemas.microsoft.com/office/drawing/2014/main" xmlns="" val="20000"/>
                    </a:ext>
                  </a:extLst>
                </a:gridCol>
                <a:gridCol w="2236357">
                  <a:extLst>
                    <a:ext uri="{9D8B030D-6E8A-4147-A177-3AD203B41FA5}">
                      <a16:colId xmlns:a16="http://schemas.microsoft.com/office/drawing/2014/main" xmlns="" val="20001"/>
                    </a:ext>
                  </a:extLst>
                </a:gridCol>
              </a:tblGrid>
              <a:tr h="295275">
                <a:tc>
                  <a:txBody>
                    <a:bodyPr/>
                    <a:lstStyle/>
                    <a:p>
                      <a:pPr algn="l" fontAlgn="b"/>
                      <a:r>
                        <a:rPr lang="en-US" sz="1800" u="none" strike="noStrike">
                          <a:effectLst/>
                        </a:rPr>
                        <a:t>Battery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Power Sonic PS-640-F1</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295275">
                <a:tc>
                  <a:txBody>
                    <a:bodyPr/>
                    <a:lstStyle/>
                    <a:p>
                      <a:pPr algn="l" fontAlgn="b"/>
                      <a:r>
                        <a:rPr lang="en-US" sz="1800" u="none" strike="noStrike">
                          <a:effectLst/>
                        </a:rPr>
                        <a:t>Voltage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6 V</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295275">
                <a:tc>
                  <a:txBody>
                    <a:bodyPr/>
                    <a:lstStyle/>
                    <a:p>
                      <a:pPr algn="l" fontAlgn="b"/>
                      <a:r>
                        <a:rPr lang="en-US" sz="1800" u="none" strike="noStrike">
                          <a:effectLst/>
                        </a:rPr>
                        <a:t>Power</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4.5 Ah</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295275">
                <a:tc>
                  <a:txBody>
                    <a:bodyPr/>
                    <a:lstStyle/>
                    <a:p>
                      <a:pPr algn="l" fontAlgn="b"/>
                      <a:r>
                        <a:rPr lang="en-US" sz="1800" u="none" strike="noStrike">
                          <a:effectLst/>
                        </a:rPr>
                        <a:t>Target Areas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4.79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bl>
          </a:graphicData>
        </a:graphic>
      </p:graphicFrame>
      <p:pic>
        <p:nvPicPr>
          <p:cNvPr id="9" name="Picture 2" descr="http://i.ebayimg.com/images/i/400531548570-0-1/s-l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365" y="1831074"/>
            <a:ext cx="4116635" cy="411663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7567364" y="5433646"/>
            <a:ext cx="3968143" cy="369332"/>
          </a:xfrm>
          <a:prstGeom prst="rect">
            <a:avLst/>
          </a:prstGeom>
          <a:noFill/>
        </p:spPr>
        <p:txBody>
          <a:bodyPr wrap="square" rtlCol="0">
            <a:spAutoFit/>
          </a:bodyPr>
          <a:lstStyle/>
          <a:p>
            <a:r>
              <a:rPr lang="en-US" b="1" dirty="0"/>
              <a:t>Figure 1: </a:t>
            </a:r>
            <a:r>
              <a:rPr lang="en-US" dirty="0"/>
              <a:t>Power Sonic PS-640-F1 Battery</a:t>
            </a:r>
          </a:p>
        </p:txBody>
      </p:sp>
      <p:sp>
        <p:nvSpPr>
          <p:cNvPr id="11" name="TextBox 10"/>
          <p:cNvSpPr txBox="1"/>
          <p:nvPr/>
        </p:nvSpPr>
        <p:spPr>
          <a:xfrm>
            <a:off x="10083800" y="228600"/>
            <a:ext cx="1600200" cy="369332"/>
          </a:xfrm>
          <a:prstGeom prst="rect">
            <a:avLst/>
          </a:prstGeom>
          <a:noFill/>
        </p:spPr>
        <p:txBody>
          <a:bodyPr wrap="square" rtlCol="0">
            <a:spAutoFit/>
          </a:bodyPr>
          <a:lstStyle/>
          <a:p>
            <a:r>
              <a:rPr lang="en-US" dirty="0"/>
              <a:t>Jake </a:t>
            </a:r>
            <a:r>
              <a:rPr lang="en-US" dirty="0" err="1"/>
              <a:t>Ogburn</a:t>
            </a:r>
            <a:endParaRPr lang="en-US" dirty="0"/>
          </a:p>
        </p:txBody>
      </p:sp>
    </p:spTree>
    <p:extLst>
      <p:ext uri="{BB962C8B-B14F-4D97-AF65-F5344CB8AC3E}">
        <p14:creationId xmlns:p14="http://schemas.microsoft.com/office/powerpoint/2010/main" val="2357564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Electronics Power Supply Diagram</a:t>
            </a:r>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597" y="1811722"/>
            <a:ext cx="5561606" cy="4351338"/>
          </a:xfrm>
          <a:prstGeom prst="rect">
            <a:avLst/>
          </a:prstGeom>
        </p:spPr>
      </p:pic>
      <p:sp>
        <p:nvSpPr>
          <p:cNvPr id="2" name="TextBox 1"/>
          <p:cNvSpPr txBox="1"/>
          <p:nvPr/>
        </p:nvSpPr>
        <p:spPr>
          <a:xfrm>
            <a:off x="3681046" y="6163060"/>
            <a:ext cx="5134708" cy="369332"/>
          </a:xfrm>
          <a:prstGeom prst="rect">
            <a:avLst/>
          </a:prstGeom>
          <a:noFill/>
        </p:spPr>
        <p:txBody>
          <a:bodyPr wrap="square" rtlCol="0">
            <a:spAutoFit/>
          </a:bodyPr>
          <a:lstStyle/>
          <a:p>
            <a:r>
              <a:rPr lang="en-US" b="1" dirty="0"/>
              <a:t>Figure 2: </a:t>
            </a:r>
            <a:r>
              <a:rPr lang="en-US" dirty="0"/>
              <a:t>Wire diagram for electronics power supply</a:t>
            </a:r>
          </a:p>
        </p:txBody>
      </p:sp>
      <p:sp>
        <p:nvSpPr>
          <p:cNvPr id="6" name="TextBox 5"/>
          <p:cNvSpPr txBox="1"/>
          <p:nvPr/>
        </p:nvSpPr>
        <p:spPr>
          <a:xfrm>
            <a:off x="10083800" y="228600"/>
            <a:ext cx="1600200" cy="369332"/>
          </a:xfrm>
          <a:prstGeom prst="rect">
            <a:avLst/>
          </a:prstGeom>
          <a:noFill/>
        </p:spPr>
        <p:txBody>
          <a:bodyPr wrap="square" rtlCol="0">
            <a:spAutoFit/>
          </a:bodyPr>
          <a:lstStyle/>
          <a:p>
            <a:r>
              <a:rPr lang="en-US" dirty="0"/>
              <a:t>Jake </a:t>
            </a:r>
            <a:r>
              <a:rPr lang="en-US" dirty="0" err="1"/>
              <a:t>Ogburn</a:t>
            </a:r>
            <a:endParaRPr lang="en-US" dirty="0"/>
          </a:p>
        </p:txBody>
      </p:sp>
    </p:spTree>
    <p:extLst>
      <p:ext uri="{BB962C8B-B14F-4D97-AF65-F5344CB8AC3E}">
        <p14:creationId xmlns:p14="http://schemas.microsoft.com/office/powerpoint/2010/main" val="3710481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Power System: Motors</a:t>
            </a:r>
          </a:p>
        </p:txBody>
      </p:sp>
      <p:graphicFrame>
        <p:nvGraphicFramePr>
          <p:cNvPr id="3" name="Content Placeholder 10"/>
          <p:cNvGraphicFramePr>
            <a:graphicFrameLocks/>
          </p:cNvGraphicFramePr>
          <p:nvPr>
            <p:extLst>
              <p:ext uri="{D42A27DB-BD31-4B8C-83A1-F6EECF244321}">
                <p14:modId xmlns:p14="http://schemas.microsoft.com/office/powerpoint/2010/main" val="1670004240"/>
              </p:ext>
            </p:extLst>
          </p:nvPr>
        </p:nvGraphicFramePr>
        <p:xfrm>
          <a:off x="1312614" y="1968690"/>
          <a:ext cx="5231177" cy="1476375"/>
        </p:xfrm>
        <a:graphic>
          <a:graphicData uri="http://schemas.openxmlformats.org/drawingml/2006/table">
            <a:tbl>
              <a:tblPr>
                <a:tableStyleId>{5C22544A-7EE6-4342-B048-85BDC9FD1C3A}</a:tableStyleId>
              </a:tblPr>
              <a:tblGrid>
                <a:gridCol w="2995391">
                  <a:extLst>
                    <a:ext uri="{9D8B030D-6E8A-4147-A177-3AD203B41FA5}">
                      <a16:colId xmlns:a16="http://schemas.microsoft.com/office/drawing/2014/main" xmlns="" val="20000"/>
                    </a:ext>
                  </a:extLst>
                </a:gridCol>
                <a:gridCol w="1102995">
                  <a:extLst>
                    <a:ext uri="{9D8B030D-6E8A-4147-A177-3AD203B41FA5}">
                      <a16:colId xmlns:a16="http://schemas.microsoft.com/office/drawing/2014/main" xmlns="" val="20001"/>
                    </a:ext>
                  </a:extLst>
                </a:gridCol>
                <a:gridCol w="1132791">
                  <a:extLst>
                    <a:ext uri="{9D8B030D-6E8A-4147-A177-3AD203B41FA5}">
                      <a16:colId xmlns:a16="http://schemas.microsoft.com/office/drawing/2014/main" xmlns="" val="20002"/>
                    </a:ext>
                  </a:extLst>
                </a:gridCol>
              </a:tblGrid>
              <a:tr h="295275">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Current (A)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Voltage (V)</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295275">
                <a:tc>
                  <a:txBody>
                    <a:bodyPr/>
                    <a:lstStyle/>
                    <a:p>
                      <a:pPr algn="l" fontAlgn="b"/>
                      <a:r>
                        <a:rPr lang="en-US" sz="1800" u="none" strike="noStrike">
                          <a:effectLst/>
                        </a:rPr>
                        <a:t>NEMA 8 Stepper Motor</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4.8</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295275">
                <a:tc>
                  <a:txBody>
                    <a:bodyPr/>
                    <a:lstStyle/>
                    <a:p>
                      <a:pPr algn="l" fontAlgn="b"/>
                      <a:r>
                        <a:rPr lang="en-US" sz="1800" u="none" strike="noStrike" dirty="0">
                          <a:effectLst/>
                        </a:rPr>
                        <a:t>EZ Drive Motor Driver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0.30</a:t>
                      </a: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a:t>
                      </a:r>
                      <a:r>
                        <a:rPr lang="en-US" sz="1800" u="none" strike="noStrike" dirty="0">
                          <a:effectLst/>
                        </a:rPr>
                        <a:t>9.0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295275">
                <a:tc>
                  <a:txBody>
                    <a:bodyPr/>
                    <a:lstStyle/>
                    <a:p>
                      <a:pPr algn="l" fontAlgn="b"/>
                      <a:r>
                        <a:rPr lang="en-US" sz="1800" u="none" strike="noStrike" dirty="0">
                          <a:effectLst/>
                        </a:rPr>
                        <a:t>Sanyo Pancake Stepper Motor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r h="295275">
                <a:tc>
                  <a:txBody>
                    <a:bodyPr/>
                    <a:lstStyle/>
                    <a:p>
                      <a:pPr algn="l" fontAlgn="b"/>
                      <a:r>
                        <a:rPr lang="en-US" sz="1800" u="none" strike="noStrike">
                          <a:effectLst/>
                        </a:rPr>
                        <a:t>EZ Drive Motor Driver</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a:t>
                      </a:r>
                      <a:r>
                        <a:rPr lang="en-US" sz="1800" u="none" strike="noStrike" dirty="0">
                          <a:effectLst/>
                        </a:rPr>
                        <a:t>0.55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 </a:t>
                      </a:r>
                      <a:r>
                        <a:rPr lang="en-US" sz="1800" u="none" strike="noStrike" dirty="0">
                          <a:effectLst/>
                        </a:rPr>
                        <a:t>9.0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38034231"/>
              </p:ext>
            </p:extLst>
          </p:nvPr>
        </p:nvGraphicFramePr>
        <p:xfrm>
          <a:off x="1312613" y="3723065"/>
          <a:ext cx="5231177" cy="734634"/>
        </p:xfrm>
        <a:graphic>
          <a:graphicData uri="http://schemas.openxmlformats.org/drawingml/2006/table">
            <a:tbl>
              <a:tblPr>
                <a:tableStyleId>{5C22544A-7EE6-4342-B048-85BDC9FD1C3A}</a:tableStyleId>
              </a:tblPr>
              <a:tblGrid>
                <a:gridCol w="4366261">
                  <a:extLst>
                    <a:ext uri="{9D8B030D-6E8A-4147-A177-3AD203B41FA5}">
                      <a16:colId xmlns:a16="http://schemas.microsoft.com/office/drawing/2014/main" xmlns="" val="20000"/>
                    </a:ext>
                  </a:extLst>
                </a:gridCol>
                <a:gridCol w="864916">
                  <a:extLst>
                    <a:ext uri="{9D8B030D-6E8A-4147-A177-3AD203B41FA5}">
                      <a16:colId xmlns:a16="http://schemas.microsoft.com/office/drawing/2014/main" xmlns="" val="20001"/>
                    </a:ext>
                  </a:extLst>
                </a:gridCol>
              </a:tblGrid>
              <a:tr h="367317">
                <a:tc>
                  <a:txBody>
                    <a:bodyPr/>
                    <a:lstStyle/>
                    <a:p>
                      <a:pPr algn="l" fontAlgn="b"/>
                      <a:r>
                        <a:rPr lang="en-US" sz="1800" u="none" strike="noStrike" dirty="0">
                          <a:effectLst/>
                        </a:rPr>
                        <a:t>Power Consumption: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0.85 Ah</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367317">
                <a:tc>
                  <a:txBody>
                    <a:bodyPr/>
                    <a:lstStyle/>
                    <a:p>
                      <a:pPr algn="l" fontAlgn="b"/>
                      <a:r>
                        <a:rPr lang="en-US" sz="1800" u="none" strike="noStrike">
                          <a:effectLst/>
                        </a:rPr>
                        <a:t>Power Consumption for One Target Area: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3.4 Ah</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87392319"/>
              </p:ext>
            </p:extLst>
          </p:nvPr>
        </p:nvGraphicFramePr>
        <p:xfrm>
          <a:off x="2169251" y="4735699"/>
          <a:ext cx="3517900" cy="1181100"/>
        </p:xfrm>
        <a:graphic>
          <a:graphicData uri="http://schemas.openxmlformats.org/drawingml/2006/table">
            <a:tbl>
              <a:tblPr>
                <a:tableStyleId>{5C22544A-7EE6-4342-B048-85BDC9FD1C3A}</a:tableStyleId>
              </a:tblPr>
              <a:tblGrid>
                <a:gridCol w="1281543">
                  <a:extLst>
                    <a:ext uri="{9D8B030D-6E8A-4147-A177-3AD203B41FA5}">
                      <a16:colId xmlns:a16="http://schemas.microsoft.com/office/drawing/2014/main" xmlns="" val="20000"/>
                    </a:ext>
                  </a:extLst>
                </a:gridCol>
                <a:gridCol w="2236357">
                  <a:extLst>
                    <a:ext uri="{9D8B030D-6E8A-4147-A177-3AD203B41FA5}">
                      <a16:colId xmlns:a16="http://schemas.microsoft.com/office/drawing/2014/main" xmlns="" val="20001"/>
                    </a:ext>
                  </a:extLst>
                </a:gridCol>
              </a:tblGrid>
              <a:tr h="295275">
                <a:tc>
                  <a:txBody>
                    <a:bodyPr/>
                    <a:lstStyle/>
                    <a:p>
                      <a:pPr algn="l" fontAlgn="b"/>
                      <a:r>
                        <a:rPr lang="en-US" sz="1800" u="none" strike="noStrike" dirty="0">
                          <a:effectLst/>
                        </a:rPr>
                        <a:t>Battery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GPS 58AGPS-12-5-F2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295275">
                <a:tc>
                  <a:txBody>
                    <a:bodyPr/>
                    <a:lstStyle/>
                    <a:p>
                      <a:pPr algn="l" fontAlgn="b"/>
                      <a:r>
                        <a:rPr lang="en-US" sz="1800" u="none" strike="noStrike">
                          <a:effectLst/>
                        </a:rPr>
                        <a:t>Voltage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12 V</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r h="295275">
                <a:tc>
                  <a:txBody>
                    <a:bodyPr/>
                    <a:lstStyle/>
                    <a:p>
                      <a:pPr algn="l" fontAlgn="b"/>
                      <a:r>
                        <a:rPr lang="en-US" sz="1800" u="none" strike="noStrike">
                          <a:effectLst/>
                        </a:rPr>
                        <a:t>Power</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4.6 Ah * 2 = 9.2 Ah</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2"/>
                  </a:ext>
                </a:extLst>
              </a:tr>
              <a:tr h="295275">
                <a:tc>
                  <a:txBody>
                    <a:bodyPr/>
                    <a:lstStyle/>
                    <a:p>
                      <a:pPr algn="l" fontAlgn="b"/>
                      <a:r>
                        <a:rPr lang="en-US" sz="1800" u="none" strike="noStrike">
                          <a:effectLst/>
                        </a:rPr>
                        <a:t>Target Areas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chemeClr val="dk1"/>
                          </a:solidFill>
                          <a:effectLst/>
                          <a:latin typeface="+mn-lt"/>
                        </a:rPr>
                        <a:t>2.7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3"/>
                  </a:ext>
                </a:extLst>
              </a:tr>
            </a:tbl>
          </a:graphicData>
        </a:graphic>
      </p:graphicFrame>
      <p:pic>
        <p:nvPicPr>
          <p:cNvPr id="7" name="Picture 2" descr="http://i.ebayimg.com/images/a/(KGrHqJ,!hQE5om2EVYMBObmC2TlVg~~/s-l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5352" y="2187035"/>
            <a:ext cx="2795574" cy="307205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960226" y="5326249"/>
            <a:ext cx="5325825" cy="369332"/>
          </a:xfrm>
          <a:prstGeom prst="rect">
            <a:avLst/>
          </a:prstGeom>
          <a:noFill/>
        </p:spPr>
        <p:txBody>
          <a:bodyPr wrap="square" rtlCol="0">
            <a:spAutoFit/>
          </a:bodyPr>
          <a:lstStyle/>
          <a:p>
            <a:r>
              <a:rPr lang="en-US" b="1" dirty="0"/>
              <a:t>Figure 3: </a:t>
            </a:r>
            <a:r>
              <a:rPr lang="en-US" dirty="0"/>
              <a:t>Gruber Power Supply 58AGPS-12-5-F2</a:t>
            </a:r>
          </a:p>
        </p:txBody>
      </p:sp>
      <p:sp>
        <p:nvSpPr>
          <p:cNvPr id="8" name="TextBox 7"/>
          <p:cNvSpPr txBox="1"/>
          <p:nvPr/>
        </p:nvSpPr>
        <p:spPr>
          <a:xfrm>
            <a:off x="10083800" y="228600"/>
            <a:ext cx="1600200" cy="369332"/>
          </a:xfrm>
          <a:prstGeom prst="rect">
            <a:avLst/>
          </a:prstGeom>
          <a:noFill/>
        </p:spPr>
        <p:txBody>
          <a:bodyPr wrap="square" rtlCol="0">
            <a:spAutoFit/>
          </a:bodyPr>
          <a:lstStyle/>
          <a:p>
            <a:r>
              <a:rPr lang="en-US" dirty="0"/>
              <a:t>Jake </a:t>
            </a:r>
            <a:r>
              <a:rPr lang="en-US" dirty="0" err="1"/>
              <a:t>Ogburn</a:t>
            </a:r>
            <a:endParaRPr lang="en-US" dirty="0"/>
          </a:p>
        </p:txBody>
      </p:sp>
    </p:spTree>
    <p:extLst>
      <p:ext uri="{BB962C8B-B14F-4D97-AF65-F5344CB8AC3E}">
        <p14:creationId xmlns:p14="http://schemas.microsoft.com/office/powerpoint/2010/main" val="1043813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Motor Power Supply Diagram</a:t>
            </a:r>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597" y="1825625"/>
            <a:ext cx="5561606" cy="4351338"/>
          </a:xfrm>
          <a:prstGeom prst="rect">
            <a:avLst/>
          </a:prstGeom>
        </p:spPr>
      </p:pic>
      <p:sp>
        <p:nvSpPr>
          <p:cNvPr id="2" name="TextBox 1"/>
          <p:cNvSpPr txBox="1"/>
          <p:nvPr/>
        </p:nvSpPr>
        <p:spPr>
          <a:xfrm>
            <a:off x="3833446" y="6211669"/>
            <a:ext cx="4783016" cy="646331"/>
          </a:xfrm>
          <a:prstGeom prst="rect">
            <a:avLst/>
          </a:prstGeom>
          <a:noFill/>
        </p:spPr>
        <p:txBody>
          <a:bodyPr wrap="square" rtlCol="0">
            <a:spAutoFit/>
          </a:bodyPr>
          <a:lstStyle/>
          <a:p>
            <a:r>
              <a:rPr lang="en-US" b="1" dirty="0"/>
              <a:t>Figure 4: </a:t>
            </a:r>
            <a:r>
              <a:rPr lang="en-US" dirty="0"/>
              <a:t>Wire diagram for motor power supply</a:t>
            </a:r>
          </a:p>
          <a:p>
            <a:r>
              <a:rPr lang="en-US" dirty="0"/>
              <a:t> </a:t>
            </a:r>
          </a:p>
        </p:txBody>
      </p:sp>
      <p:sp>
        <p:nvSpPr>
          <p:cNvPr id="6" name="TextBox 5"/>
          <p:cNvSpPr txBox="1"/>
          <p:nvPr/>
        </p:nvSpPr>
        <p:spPr>
          <a:xfrm>
            <a:off x="10083800" y="228600"/>
            <a:ext cx="1600200" cy="369332"/>
          </a:xfrm>
          <a:prstGeom prst="rect">
            <a:avLst/>
          </a:prstGeom>
          <a:noFill/>
        </p:spPr>
        <p:txBody>
          <a:bodyPr wrap="square" rtlCol="0">
            <a:spAutoFit/>
          </a:bodyPr>
          <a:lstStyle/>
          <a:p>
            <a:r>
              <a:rPr lang="en-US" dirty="0"/>
              <a:t>Jake </a:t>
            </a:r>
            <a:r>
              <a:rPr lang="en-US" dirty="0" err="1"/>
              <a:t>Ogburn</a:t>
            </a:r>
            <a:endParaRPr lang="en-US" dirty="0"/>
          </a:p>
        </p:txBody>
      </p:sp>
    </p:spTree>
    <p:extLst>
      <p:ext uri="{BB962C8B-B14F-4D97-AF65-F5344CB8AC3E}">
        <p14:creationId xmlns:p14="http://schemas.microsoft.com/office/powerpoint/2010/main" val="1941517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Team</a:t>
            </a:r>
          </a:p>
        </p:txBody>
      </p:sp>
      <p:sp>
        <p:nvSpPr>
          <p:cNvPr id="3" name="Text Placeholder 2"/>
          <p:cNvSpPr>
            <a:spLocks noGrp="1"/>
          </p:cNvSpPr>
          <p:nvPr>
            <p:ph type="body" idx="2"/>
          </p:nvPr>
        </p:nvSpPr>
        <p:spPr/>
        <p:txBody>
          <a:bodyPr/>
          <a:lstStyle/>
          <a:p>
            <a:r>
              <a:rPr lang="en-US" dirty="0"/>
              <a:t>Project Manager</a:t>
            </a:r>
          </a:p>
          <a:p>
            <a:r>
              <a:rPr lang="en-US" dirty="0"/>
              <a:t>Lead ECE</a:t>
            </a:r>
          </a:p>
          <a:p>
            <a:r>
              <a:rPr lang="en-US" dirty="0"/>
              <a:t>Lead ME</a:t>
            </a:r>
          </a:p>
          <a:p>
            <a:r>
              <a:rPr lang="en-US" dirty="0"/>
              <a:t>Financial Advisor</a:t>
            </a:r>
          </a:p>
          <a:p>
            <a:r>
              <a:rPr lang="en-US" dirty="0"/>
              <a:t>Webmaster</a:t>
            </a:r>
          </a:p>
          <a:p>
            <a:r>
              <a:rPr lang="en-US" dirty="0"/>
              <a:t>Power Engineer</a:t>
            </a:r>
          </a:p>
          <a:p>
            <a:endParaRPr lang="en-US" dirty="0"/>
          </a:p>
        </p:txBody>
      </p:sp>
      <p:sp>
        <p:nvSpPr>
          <p:cNvPr id="4" name="Content Placeholder 3"/>
          <p:cNvSpPr>
            <a:spLocks noGrp="1"/>
          </p:cNvSpPr>
          <p:nvPr>
            <p:ph sz="quarter" idx="1"/>
          </p:nvPr>
        </p:nvSpPr>
        <p:spPr/>
        <p:txBody>
          <a:bodyPr/>
          <a:lstStyle/>
          <a:p>
            <a:r>
              <a:rPr lang="en-US" dirty="0"/>
              <a:t>Alisha Hunt</a:t>
            </a:r>
          </a:p>
          <a:p>
            <a:r>
              <a:rPr lang="en-US" dirty="0"/>
              <a:t>James </a:t>
            </a:r>
            <a:r>
              <a:rPr lang="en-US" dirty="0" err="1"/>
              <a:t>Oliveros</a:t>
            </a:r>
            <a:endParaRPr lang="en-US" dirty="0"/>
          </a:p>
          <a:p>
            <a:r>
              <a:rPr lang="en-US" dirty="0"/>
              <a:t>Spencer Day</a:t>
            </a:r>
          </a:p>
          <a:p>
            <a:r>
              <a:rPr lang="en-US" dirty="0"/>
              <a:t>Cesar Rivas</a:t>
            </a:r>
          </a:p>
          <a:p>
            <a:r>
              <a:rPr lang="en-US" dirty="0"/>
              <a:t>Hunter Hayden</a:t>
            </a:r>
          </a:p>
          <a:p>
            <a:r>
              <a:rPr lang="en-US" dirty="0"/>
              <a:t>Jake </a:t>
            </a:r>
            <a:r>
              <a:rPr lang="en-US" dirty="0" err="1"/>
              <a:t>Ogburn</a:t>
            </a:r>
            <a:endParaRPr lang="en-US" dirty="0"/>
          </a:p>
          <a:p>
            <a:endParaRPr lang="en-US" dirty="0"/>
          </a:p>
        </p:txBody>
      </p:sp>
      <p:pic>
        <p:nvPicPr>
          <p:cNvPr id="5" name="Picture 4" descr="bloggofilia , argentina,ingenieria,profesional, trabajo , industr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800" y="1752600"/>
            <a:ext cx="2533650" cy="3429000"/>
          </a:xfrm>
          <a:prstGeom prst="rect">
            <a:avLst/>
          </a:prstGeom>
        </p:spPr>
      </p:pic>
    </p:spTree>
    <p:extLst>
      <p:ext uri="{BB962C8B-B14F-4D97-AF65-F5344CB8AC3E}">
        <p14:creationId xmlns:p14="http://schemas.microsoft.com/office/powerpoint/2010/main" val="39305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8601"/>
            <a:ext cx="10515600" cy="760902"/>
          </a:xfrm>
        </p:spPr>
        <p:txBody>
          <a:bodyPr>
            <a:normAutofit fontScale="90000"/>
          </a:bodyPr>
          <a:lstStyle/>
          <a:p>
            <a:r>
              <a:rPr lang="en-US" dirty="0"/>
              <a:t>Mechanical Design</a:t>
            </a:r>
          </a:p>
        </p:txBody>
      </p:sp>
      <p:pic>
        <p:nvPicPr>
          <p:cNvPr id="7" name="Content Placeholder 6"/>
          <p:cNvPicPr>
            <a:picLocks noGrp="1" noChangeAspect="1"/>
          </p:cNvPicPr>
          <p:nvPr>
            <p:ph sz="half" idx="1"/>
          </p:nvPr>
        </p:nvPicPr>
        <p:blipFill>
          <a:blip r:embed="rId2"/>
          <a:stretch>
            <a:fillRect/>
          </a:stretch>
        </p:blipFill>
        <p:spPr>
          <a:xfrm>
            <a:off x="0" y="1547446"/>
            <a:ext cx="6219918" cy="4629517"/>
          </a:xfrm>
          <a:prstGeom prst="rect">
            <a:avLst/>
          </a:prstGeom>
        </p:spPr>
      </p:pic>
      <p:sp>
        <p:nvSpPr>
          <p:cNvPr id="6" name="Content Placeholder 5"/>
          <p:cNvSpPr>
            <a:spLocks noGrp="1"/>
          </p:cNvSpPr>
          <p:nvPr>
            <p:ph sz="half" idx="2"/>
          </p:nvPr>
        </p:nvSpPr>
        <p:spPr>
          <a:xfrm>
            <a:off x="6172200" y="1547446"/>
            <a:ext cx="5181600" cy="4629517"/>
          </a:xfrm>
        </p:spPr>
        <p:txBody>
          <a:bodyPr>
            <a:normAutofit fontScale="92500" lnSpcReduction="20000"/>
          </a:bodyPr>
          <a:lstStyle/>
          <a:p>
            <a:r>
              <a:rPr lang="en-US" dirty="0"/>
              <a:t>Concept 1 was determined to be the design that best accomplished our set goals</a:t>
            </a:r>
            <a:br>
              <a:rPr lang="en-US" dirty="0"/>
            </a:br>
            <a:endParaRPr lang="en-US" dirty="0"/>
          </a:p>
          <a:p>
            <a:r>
              <a:rPr lang="en-US" dirty="0"/>
              <a:t>Limits complicated maneuvers that will tangle wires</a:t>
            </a:r>
          </a:p>
          <a:p>
            <a:endParaRPr lang="en-US" dirty="0"/>
          </a:p>
          <a:p>
            <a:r>
              <a:rPr lang="en-US" dirty="0"/>
              <a:t>Design makes manufacturing straight forward </a:t>
            </a:r>
          </a:p>
          <a:p>
            <a:endParaRPr lang="en-US" dirty="0"/>
          </a:p>
          <a:p>
            <a:r>
              <a:rPr lang="en-US" dirty="0"/>
              <a:t>90 degree decrease of field of view is negligible </a:t>
            </a:r>
          </a:p>
        </p:txBody>
      </p:sp>
      <p:sp>
        <p:nvSpPr>
          <p:cNvPr id="5" name="TextBox 4"/>
          <p:cNvSpPr txBox="1"/>
          <p:nvPr/>
        </p:nvSpPr>
        <p:spPr>
          <a:xfrm>
            <a:off x="9789459" y="539234"/>
            <a:ext cx="1364669" cy="369332"/>
          </a:xfrm>
          <a:prstGeom prst="rect">
            <a:avLst/>
          </a:prstGeom>
          <a:noFill/>
        </p:spPr>
        <p:txBody>
          <a:bodyPr wrap="none" rtlCol="0">
            <a:spAutoFit/>
          </a:bodyPr>
          <a:lstStyle/>
          <a:p>
            <a:r>
              <a:rPr lang="en-US" dirty="0"/>
              <a:t>Spencer Day</a:t>
            </a:r>
          </a:p>
        </p:txBody>
      </p:sp>
      <p:sp>
        <p:nvSpPr>
          <p:cNvPr id="9" name="TextBox 8"/>
          <p:cNvSpPr txBox="1"/>
          <p:nvPr/>
        </p:nvSpPr>
        <p:spPr>
          <a:xfrm>
            <a:off x="1846730" y="6196244"/>
            <a:ext cx="3398944" cy="369332"/>
          </a:xfrm>
          <a:prstGeom prst="rect">
            <a:avLst/>
          </a:prstGeom>
          <a:noFill/>
        </p:spPr>
        <p:txBody>
          <a:bodyPr wrap="none" rtlCol="0">
            <a:spAutoFit/>
          </a:bodyPr>
          <a:lstStyle/>
          <a:p>
            <a:r>
              <a:rPr lang="en-US" b="1" dirty="0"/>
              <a:t>Figure 5: </a:t>
            </a:r>
            <a:r>
              <a:rPr lang="en-US" dirty="0"/>
              <a:t>CAD Model of Concept 1</a:t>
            </a:r>
          </a:p>
        </p:txBody>
      </p:sp>
    </p:spTree>
    <p:extLst>
      <p:ext uri="{BB962C8B-B14F-4D97-AF65-F5344CB8AC3E}">
        <p14:creationId xmlns:p14="http://schemas.microsoft.com/office/powerpoint/2010/main" val="2758670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Animated Rendering</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94691" y="1505977"/>
            <a:ext cx="9514707" cy="5352023"/>
          </a:xfrm>
        </p:spPr>
      </p:pic>
      <p:sp>
        <p:nvSpPr>
          <p:cNvPr id="6" name="TextBox 5"/>
          <p:cNvSpPr txBox="1"/>
          <p:nvPr/>
        </p:nvSpPr>
        <p:spPr>
          <a:xfrm>
            <a:off x="9789459" y="539234"/>
            <a:ext cx="1364669" cy="369332"/>
          </a:xfrm>
          <a:prstGeom prst="rect">
            <a:avLst/>
          </a:prstGeom>
          <a:noFill/>
        </p:spPr>
        <p:txBody>
          <a:bodyPr wrap="none" rtlCol="0">
            <a:spAutoFit/>
          </a:bodyPr>
          <a:lstStyle/>
          <a:p>
            <a:r>
              <a:rPr lang="en-US" dirty="0"/>
              <a:t>Spencer Day</a:t>
            </a:r>
          </a:p>
        </p:txBody>
      </p:sp>
    </p:spTree>
    <p:extLst>
      <p:ext uri="{BB962C8B-B14F-4D97-AF65-F5344CB8AC3E}">
        <p14:creationId xmlns:p14="http://schemas.microsoft.com/office/powerpoint/2010/main" val="2414859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and Manufacturing Processes </a:t>
            </a:r>
          </a:p>
        </p:txBody>
      </p:sp>
      <p:sp>
        <p:nvSpPr>
          <p:cNvPr id="5" name="Content Placeholder 4"/>
          <p:cNvSpPr>
            <a:spLocks noGrp="1"/>
          </p:cNvSpPr>
          <p:nvPr>
            <p:ph idx="1"/>
          </p:nvPr>
        </p:nvSpPr>
        <p:spPr/>
        <p:txBody>
          <a:bodyPr/>
          <a:lstStyle/>
          <a:p>
            <a:r>
              <a:rPr lang="en-US" dirty="0"/>
              <a:t>Material: ABS thermoplastic </a:t>
            </a:r>
          </a:p>
          <a:p>
            <a:pPr lvl="1"/>
            <a:r>
              <a:rPr lang="en-US" dirty="0"/>
              <a:t>Durable, printable, very inexpensive</a:t>
            </a:r>
          </a:p>
          <a:p>
            <a:pPr lvl="1"/>
            <a:r>
              <a:rPr lang="en-US" dirty="0"/>
              <a:t>Great for prototyping and trial and error</a:t>
            </a:r>
          </a:p>
          <a:p>
            <a:pPr lvl="1"/>
            <a:r>
              <a:rPr lang="en-US" dirty="0"/>
              <a:t>Limitations: Intricate designs and parts smaller than 1 millimeter</a:t>
            </a:r>
          </a:p>
          <a:p>
            <a:r>
              <a:rPr lang="en-US" dirty="0"/>
              <a:t>Manufacturing</a:t>
            </a:r>
          </a:p>
          <a:p>
            <a:pPr lvl="1"/>
            <a:r>
              <a:rPr lang="en-US" dirty="0"/>
              <a:t> 3D printing </a:t>
            </a:r>
          </a:p>
          <a:p>
            <a:pPr lvl="2"/>
            <a:r>
              <a:rPr lang="en-US" dirty="0"/>
              <a:t>Increasingly common and accessible</a:t>
            </a:r>
          </a:p>
          <a:p>
            <a:pPr lvl="2"/>
            <a:r>
              <a:rPr lang="en-US" dirty="0"/>
              <a:t>Opportunity for multiple attempts</a:t>
            </a:r>
          </a:p>
          <a:p>
            <a:pPr lvl="1"/>
            <a:r>
              <a:rPr lang="en-US" dirty="0"/>
              <a:t>Fastening: Non-metallic nuts and bolts, 4mm diameter </a:t>
            </a:r>
          </a:p>
          <a:p>
            <a:pPr lvl="1"/>
            <a:endParaRPr lang="en-US" dirty="0"/>
          </a:p>
        </p:txBody>
      </p:sp>
      <p:sp>
        <p:nvSpPr>
          <p:cNvPr id="4" name="TextBox 3"/>
          <p:cNvSpPr txBox="1"/>
          <p:nvPr/>
        </p:nvSpPr>
        <p:spPr>
          <a:xfrm>
            <a:off x="9789459" y="539234"/>
            <a:ext cx="1364669" cy="369332"/>
          </a:xfrm>
          <a:prstGeom prst="rect">
            <a:avLst/>
          </a:prstGeom>
          <a:noFill/>
        </p:spPr>
        <p:txBody>
          <a:bodyPr wrap="none" rtlCol="0">
            <a:spAutoFit/>
          </a:bodyPr>
          <a:lstStyle/>
          <a:p>
            <a:r>
              <a:rPr lang="en-US" dirty="0"/>
              <a:t>Spencer Day</a:t>
            </a:r>
          </a:p>
        </p:txBody>
      </p:sp>
    </p:spTree>
    <p:extLst>
      <p:ext uri="{BB962C8B-B14F-4D97-AF65-F5344CB8AC3E}">
        <p14:creationId xmlns:p14="http://schemas.microsoft.com/office/powerpoint/2010/main" val="3578454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a:t>
            </a:r>
          </a:p>
        </p:txBody>
      </p:sp>
      <p:sp>
        <p:nvSpPr>
          <p:cNvPr id="5" name="Content Placeholder 4"/>
          <p:cNvSpPr>
            <a:spLocks noGrp="1"/>
          </p:cNvSpPr>
          <p:nvPr>
            <p:ph idx="1"/>
          </p:nvPr>
        </p:nvSpPr>
        <p:spPr/>
        <p:txBody>
          <a:bodyPr>
            <a:normAutofit lnSpcReduction="10000"/>
          </a:bodyPr>
          <a:lstStyle/>
          <a:p>
            <a:r>
              <a:rPr lang="en-US" dirty="0"/>
              <a:t>Sanyo 200 steps per revolution pancake stepper motor</a:t>
            </a:r>
          </a:p>
          <a:p>
            <a:pPr lvl="1"/>
            <a:r>
              <a:rPr lang="en-US" dirty="0"/>
              <a:t>5 mm output shaft </a:t>
            </a:r>
          </a:p>
          <a:p>
            <a:pPr lvl="1"/>
            <a:r>
              <a:rPr lang="en-US" dirty="0"/>
              <a:t>55 X 11 mm base can support the frame</a:t>
            </a:r>
          </a:p>
          <a:p>
            <a:pPr lvl="1"/>
            <a:r>
              <a:rPr lang="en-US" dirty="0"/>
              <a:t>5 mm bushing</a:t>
            </a:r>
          </a:p>
          <a:p>
            <a:r>
              <a:rPr lang="en-US" dirty="0" err="1"/>
              <a:t>NEMA</a:t>
            </a:r>
            <a:r>
              <a:rPr lang="en-US" dirty="0"/>
              <a:t> 8 200 step per revolution stepper motor</a:t>
            </a:r>
          </a:p>
          <a:p>
            <a:pPr lvl="1"/>
            <a:r>
              <a:rPr lang="en-US" dirty="0"/>
              <a:t>4 mm output shaft</a:t>
            </a:r>
          </a:p>
          <a:p>
            <a:pPr lvl="1"/>
            <a:r>
              <a:rPr lang="en-US" dirty="0"/>
              <a:t>4 mm shaft coupler</a:t>
            </a:r>
          </a:p>
          <a:p>
            <a:pPr lvl="1"/>
            <a:r>
              <a:rPr lang="en-US" dirty="0"/>
              <a:t>4 mm bushing</a:t>
            </a:r>
          </a:p>
          <a:p>
            <a:r>
              <a:rPr lang="en-US" dirty="0"/>
              <a:t>All wires from the LIDAR will be run through a slip ring to reduce tangling </a:t>
            </a:r>
          </a:p>
          <a:p>
            <a:endParaRPr lang="en-US" dirty="0"/>
          </a:p>
          <a:p>
            <a:pPr lvl="1"/>
            <a:endParaRPr lang="en-US" dirty="0"/>
          </a:p>
        </p:txBody>
      </p:sp>
      <p:sp>
        <p:nvSpPr>
          <p:cNvPr id="4" name="TextBox 3"/>
          <p:cNvSpPr txBox="1"/>
          <p:nvPr/>
        </p:nvSpPr>
        <p:spPr>
          <a:xfrm>
            <a:off x="9789459" y="539234"/>
            <a:ext cx="1364669" cy="369332"/>
          </a:xfrm>
          <a:prstGeom prst="rect">
            <a:avLst/>
          </a:prstGeom>
          <a:noFill/>
        </p:spPr>
        <p:txBody>
          <a:bodyPr wrap="none" rtlCol="0">
            <a:spAutoFit/>
          </a:bodyPr>
          <a:lstStyle/>
          <a:p>
            <a:r>
              <a:rPr lang="en-US" dirty="0"/>
              <a:t>Spencer Day</a:t>
            </a:r>
          </a:p>
        </p:txBody>
      </p:sp>
    </p:spTree>
    <p:extLst>
      <p:ext uri="{BB962C8B-B14F-4D97-AF65-F5344CB8AC3E}">
        <p14:creationId xmlns:p14="http://schemas.microsoft.com/office/powerpoint/2010/main" val="316247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a:t>
            </a:r>
          </a:p>
        </p:txBody>
      </p:sp>
      <p:sp>
        <p:nvSpPr>
          <p:cNvPr id="3" name="Content Placeholder 2"/>
          <p:cNvSpPr>
            <a:spLocks noGrp="1"/>
          </p:cNvSpPr>
          <p:nvPr>
            <p:ph idx="1"/>
          </p:nvPr>
        </p:nvSpPr>
        <p:spPr/>
        <p:txBody>
          <a:bodyPr/>
          <a:lstStyle/>
          <a:p>
            <a:r>
              <a:rPr lang="en-US" dirty="0"/>
              <a:t>Almost all parts used will be 3D printed</a:t>
            </a:r>
          </a:p>
          <a:p>
            <a:pPr lvl="1"/>
            <a:r>
              <a:rPr lang="en-US" dirty="0"/>
              <a:t>Cuts down on cost, weight, and avoids interference with IMU.</a:t>
            </a:r>
          </a:p>
          <a:p>
            <a:r>
              <a:rPr lang="en-US" dirty="0"/>
              <a:t>Non-metallic nuts and bolts will connect pancake motor to the bottom of the main base </a:t>
            </a:r>
          </a:p>
          <a:p>
            <a:r>
              <a:rPr lang="en-US" dirty="0"/>
              <a:t>LIDAR will be bolted to its own base on an aluminum shaft</a:t>
            </a:r>
          </a:p>
          <a:p>
            <a:r>
              <a:rPr lang="en-US" dirty="0" err="1"/>
              <a:t>NEMA</a:t>
            </a:r>
            <a:r>
              <a:rPr lang="en-US" dirty="0"/>
              <a:t> 8 motor will be supported on the outside of the frame</a:t>
            </a:r>
          </a:p>
          <a:p>
            <a:r>
              <a:rPr lang="en-US" dirty="0"/>
              <a:t>A 5-way bubble level will be secured to the top of the main base to ensure the tripod is level before the system runs</a:t>
            </a:r>
          </a:p>
          <a:p>
            <a:endParaRPr lang="en-US" dirty="0"/>
          </a:p>
          <a:p>
            <a:endParaRPr lang="en-US" dirty="0"/>
          </a:p>
        </p:txBody>
      </p:sp>
      <p:sp>
        <p:nvSpPr>
          <p:cNvPr id="4" name="TextBox 3"/>
          <p:cNvSpPr txBox="1"/>
          <p:nvPr/>
        </p:nvSpPr>
        <p:spPr>
          <a:xfrm>
            <a:off x="9843247" y="539234"/>
            <a:ext cx="1555811" cy="369332"/>
          </a:xfrm>
          <a:prstGeom prst="rect">
            <a:avLst/>
          </a:prstGeom>
          <a:noFill/>
        </p:spPr>
        <p:txBody>
          <a:bodyPr wrap="none" rtlCol="0">
            <a:spAutoFit/>
          </a:bodyPr>
          <a:lstStyle/>
          <a:p>
            <a:r>
              <a:rPr lang="en-US" dirty="0"/>
              <a:t>Hunter Hayden</a:t>
            </a:r>
          </a:p>
        </p:txBody>
      </p:sp>
    </p:spTree>
    <p:extLst>
      <p:ext uri="{BB962C8B-B14F-4D97-AF65-F5344CB8AC3E}">
        <p14:creationId xmlns:p14="http://schemas.microsoft.com/office/powerpoint/2010/main" val="107949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Magnetic Interference	</a:t>
            </a:r>
          </a:p>
        </p:txBody>
      </p:sp>
      <p:sp>
        <p:nvSpPr>
          <p:cNvPr id="3" name="Content Placeholder 2"/>
          <p:cNvSpPr>
            <a:spLocks noGrp="1"/>
          </p:cNvSpPr>
          <p:nvPr>
            <p:ph sz="quarter" idx="1"/>
          </p:nvPr>
        </p:nvSpPr>
        <p:spPr>
          <a:xfrm>
            <a:off x="816864" y="1600200"/>
            <a:ext cx="6498336" cy="4495800"/>
          </a:xfrm>
        </p:spPr>
        <p:txBody>
          <a:bodyPr>
            <a:normAutofit fontScale="92500" lnSpcReduction="10000"/>
          </a:bodyPr>
          <a:lstStyle/>
          <a:p>
            <a:r>
              <a:rPr lang="en-US" dirty="0"/>
              <a:t>Need to prevent any ferrous parts and our motors from interfering with the magnetometer.</a:t>
            </a:r>
          </a:p>
          <a:p>
            <a:r>
              <a:rPr lang="en-US" dirty="0"/>
              <a:t>Mu Metal: Nickel-Iron soft metallic alloy which is very permeable and is used to block static or low frequency magnetic fields in order to protect electronic components. </a:t>
            </a:r>
          </a:p>
          <a:p>
            <a:r>
              <a:rPr lang="en-US" dirty="0"/>
              <a:t>Mu metal sheets will be either wrapped or cut and pasted onto motors and any ferrous metals in our assembly.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517" y="1992301"/>
            <a:ext cx="4289612" cy="3711597"/>
          </a:xfrm>
          <a:prstGeom prst="rect">
            <a:avLst/>
          </a:prstGeom>
        </p:spPr>
      </p:pic>
      <p:sp>
        <p:nvSpPr>
          <p:cNvPr id="5" name="TextBox 4"/>
          <p:cNvSpPr txBox="1"/>
          <p:nvPr/>
        </p:nvSpPr>
        <p:spPr>
          <a:xfrm>
            <a:off x="8594907" y="6107667"/>
            <a:ext cx="2356094" cy="369332"/>
          </a:xfrm>
          <a:prstGeom prst="rect">
            <a:avLst/>
          </a:prstGeom>
          <a:noFill/>
        </p:spPr>
        <p:txBody>
          <a:bodyPr wrap="none" rtlCol="0">
            <a:spAutoFit/>
          </a:bodyPr>
          <a:lstStyle/>
          <a:p>
            <a:r>
              <a:rPr lang="en-US" b="1" dirty="0"/>
              <a:t>Figure 6: </a:t>
            </a:r>
            <a:r>
              <a:rPr lang="en-US" dirty="0"/>
              <a:t>Mu Metal Roll</a:t>
            </a:r>
          </a:p>
        </p:txBody>
      </p:sp>
      <p:sp>
        <p:nvSpPr>
          <p:cNvPr id="6" name="TextBox 5"/>
          <p:cNvSpPr txBox="1"/>
          <p:nvPr/>
        </p:nvSpPr>
        <p:spPr>
          <a:xfrm>
            <a:off x="9760322" y="539234"/>
            <a:ext cx="1555811" cy="369332"/>
          </a:xfrm>
          <a:prstGeom prst="rect">
            <a:avLst/>
          </a:prstGeom>
          <a:noFill/>
        </p:spPr>
        <p:txBody>
          <a:bodyPr wrap="none" rtlCol="0">
            <a:spAutoFit/>
          </a:bodyPr>
          <a:lstStyle/>
          <a:p>
            <a:r>
              <a:rPr lang="en-US" dirty="0"/>
              <a:t>Hunter Hayden</a:t>
            </a:r>
          </a:p>
        </p:txBody>
      </p:sp>
    </p:spTree>
    <p:extLst>
      <p:ext uri="{BB962C8B-B14F-4D97-AF65-F5344CB8AC3E}">
        <p14:creationId xmlns:p14="http://schemas.microsoft.com/office/powerpoint/2010/main" val="898722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and Setup</a:t>
            </a:r>
          </a:p>
        </p:txBody>
      </p:sp>
      <p:sp>
        <p:nvSpPr>
          <p:cNvPr id="3" name="Content Placeholder 2"/>
          <p:cNvSpPr>
            <a:spLocks noGrp="1"/>
          </p:cNvSpPr>
          <p:nvPr>
            <p:ph sz="quarter" idx="1"/>
          </p:nvPr>
        </p:nvSpPr>
        <p:spPr>
          <a:xfrm>
            <a:off x="816864" y="1600200"/>
            <a:ext cx="5602986" cy="4495800"/>
          </a:xfrm>
        </p:spPr>
        <p:txBody>
          <a:bodyPr>
            <a:normAutofit lnSpcReduction="10000"/>
          </a:bodyPr>
          <a:lstStyle/>
          <a:p>
            <a:r>
              <a:rPr lang="en-US" dirty="0"/>
              <a:t>Design requirement: All of the mechanical and electrical components of the LiDAR system must fit into a 12”x6”x8” hard plastic case. </a:t>
            </a:r>
          </a:p>
          <a:p>
            <a:r>
              <a:rPr lang="en-US" dirty="0"/>
              <a:t>We plan to cut foam pieces to fit the different parts of. </a:t>
            </a:r>
          </a:p>
          <a:p>
            <a:pPr lvl="1"/>
            <a:r>
              <a:rPr lang="en-US" dirty="0"/>
              <a:t>More organized storage</a:t>
            </a:r>
          </a:p>
          <a:p>
            <a:pPr lvl="1"/>
            <a:r>
              <a:rPr lang="en-US" dirty="0"/>
              <a:t>Little chance of being damaged while inside the case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1665739"/>
            <a:ext cx="4449064" cy="4364721"/>
          </a:xfrm>
          <a:prstGeom prst="rect">
            <a:avLst/>
          </a:prstGeom>
        </p:spPr>
      </p:pic>
      <p:sp>
        <p:nvSpPr>
          <p:cNvPr id="5" name="TextBox 4"/>
          <p:cNvSpPr txBox="1"/>
          <p:nvPr/>
        </p:nvSpPr>
        <p:spPr>
          <a:xfrm>
            <a:off x="8172450" y="6214842"/>
            <a:ext cx="2343270" cy="369332"/>
          </a:xfrm>
          <a:prstGeom prst="rect">
            <a:avLst/>
          </a:prstGeom>
          <a:noFill/>
        </p:spPr>
        <p:txBody>
          <a:bodyPr wrap="none" rtlCol="0">
            <a:spAutoFit/>
          </a:bodyPr>
          <a:lstStyle/>
          <a:p>
            <a:r>
              <a:rPr lang="en-US" b="1" dirty="0"/>
              <a:t>Figure 7: </a:t>
            </a:r>
            <a:r>
              <a:rPr lang="en-US" dirty="0"/>
              <a:t>Storage Case</a:t>
            </a:r>
          </a:p>
        </p:txBody>
      </p:sp>
      <p:sp>
        <p:nvSpPr>
          <p:cNvPr id="6" name="TextBox 5"/>
          <p:cNvSpPr txBox="1"/>
          <p:nvPr/>
        </p:nvSpPr>
        <p:spPr>
          <a:xfrm>
            <a:off x="9712551" y="539234"/>
            <a:ext cx="1555811" cy="369332"/>
          </a:xfrm>
          <a:prstGeom prst="rect">
            <a:avLst/>
          </a:prstGeom>
          <a:noFill/>
        </p:spPr>
        <p:txBody>
          <a:bodyPr wrap="none" rtlCol="0">
            <a:spAutoFit/>
          </a:bodyPr>
          <a:lstStyle/>
          <a:p>
            <a:r>
              <a:rPr lang="en-US" dirty="0"/>
              <a:t>Hunter Hayden</a:t>
            </a:r>
          </a:p>
        </p:txBody>
      </p:sp>
    </p:spTree>
    <p:extLst>
      <p:ext uri="{BB962C8B-B14F-4D97-AF65-F5344CB8AC3E}">
        <p14:creationId xmlns:p14="http://schemas.microsoft.com/office/powerpoint/2010/main" val="1327391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and Setup</a:t>
            </a:r>
          </a:p>
        </p:txBody>
      </p:sp>
      <p:sp>
        <p:nvSpPr>
          <p:cNvPr id="3" name="Content Placeholder 2"/>
          <p:cNvSpPr>
            <a:spLocks noGrp="1"/>
          </p:cNvSpPr>
          <p:nvPr>
            <p:ph sz="quarter" idx="1"/>
          </p:nvPr>
        </p:nvSpPr>
        <p:spPr>
          <a:xfrm>
            <a:off x="816864" y="1600200"/>
            <a:ext cx="6498336" cy="4495800"/>
          </a:xfrm>
        </p:spPr>
        <p:txBody>
          <a:bodyPr>
            <a:normAutofit fontScale="92500"/>
          </a:bodyPr>
          <a:lstStyle/>
          <a:p>
            <a:r>
              <a:rPr lang="en-US" dirty="0"/>
              <a:t>While running the scans, the storage case will be used as a base for the LiDAR system. </a:t>
            </a:r>
          </a:p>
          <a:p>
            <a:r>
              <a:rPr lang="en-US" dirty="0"/>
              <a:t>The LiDAR and its base will be mounted on a tripod which will be set up on top of the plastic casing. </a:t>
            </a:r>
          </a:p>
          <a:p>
            <a:pPr lvl="1"/>
            <a:r>
              <a:rPr lang="en-US" dirty="0"/>
              <a:t>Allows us to run wiring from LiDAR directly down into the case which will house the batteries and electrical components. </a:t>
            </a:r>
          </a:p>
          <a:p>
            <a:pPr lvl="1"/>
            <a:r>
              <a:rPr lang="en-US" dirty="0"/>
              <a:t>Maintains ease of use in low-light conditions.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056" b="20000"/>
          <a:stretch/>
        </p:blipFill>
        <p:spPr>
          <a:xfrm>
            <a:off x="7830439" y="1381125"/>
            <a:ext cx="3857625" cy="4933950"/>
          </a:xfrm>
          <a:prstGeom prst="rect">
            <a:avLst/>
          </a:prstGeom>
        </p:spPr>
      </p:pic>
      <p:sp>
        <p:nvSpPr>
          <p:cNvPr id="5" name="TextBox 4"/>
          <p:cNvSpPr txBox="1"/>
          <p:nvPr/>
        </p:nvSpPr>
        <p:spPr>
          <a:xfrm>
            <a:off x="8304365" y="6367084"/>
            <a:ext cx="2909771" cy="369332"/>
          </a:xfrm>
          <a:prstGeom prst="rect">
            <a:avLst/>
          </a:prstGeom>
          <a:noFill/>
        </p:spPr>
        <p:txBody>
          <a:bodyPr wrap="none" rtlCol="0">
            <a:spAutoFit/>
          </a:bodyPr>
          <a:lstStyle/>
          <a:p>
            <a:r>
              <a:rPr lang="en-US" b="1" dirty="0"/>
              <a:t>Figure 8: </a:t>
            </a:r>
            <a:r>
              <a:rPr lang="en-US" dirty="0"/>
              <a:t>Experimental Setup </a:t>
            </a:r>
          </a:p>
        </p:txBody>
      </p:sp>
      <p:sp>
        <p:nvSpPr>
          <p:cNvPr id="6" name="TextBox 5"/>
          <p:cNvSpPr txBox="1"/>
          <p:nvPr/>
        </p:nvSpPr>
        <p:spPr>
          <a:xfrm>
            <a:off x="9759250" y="539234"/>
            <a:ext cx="1555811" cy="369332"/>
          </a:xfrm>
          <a:prstGeom prst="rect">
            <a:avLst/>
          </a:prstGeom>
          <a:noFill/>
        </p:spPr>
        <p:txBody>
          <a:bodyPr wrap="none" rtlCol="0">
            <a:spAutoFit/>
          </a:bodyPr>
          <a:lstStyle/>
          <a:p>
            <a:r>
              <a:rPr lang="en-US" dirty="0"/>
              <a:t>Hunter Hayden</a:t>
            </a:r>
          </a:p>
        </p:txBody>
      </p:sp>
    </p:spTree>
    <p:extLst>
      <p:ext uri="{BB962C8B-B14F-4D97-AF65-F5344CB8AC3E}">
        <p14:creationId xmlns:p14="http://schemas.microsoft.com/office/powerpoint/2010/main" val="1832346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a:t>
            </a:r>
          </a:p>
        </p:txBody>
      </p:sp>
      <p:pic>
        <p:nvPicPr>
          <p:cNvPr id="7" name="Content Placeholder 6"/>
          <p:cNvPicPr>
            <a:picLocks noGrp="1" noChangeAspect="1"/>
          </p:cNvPicPr>
          <p:nvPr>
            <p:ph sz="quarter" idx="1"/>
          </p:nvPr>
        </p:nvPicPr>
        <p:blipFill>
          <a:blip r:embed="rId3"/>
          <a:stretch>
            <a:fillRect/>
          </a:stretch>
        </p:blipFill>
        <p:spPr>
          <a:xfrm>
            <a:off x="679718" y="1597111"/>
            <a:ext cx="11145492" cy="5260889"/>
          </a:xfrm>
          <a:prstGeom prst="rect">
            <a:avLst/>
          </a:prstGeom>
          <a:ln>
            <a:solidFill>
              <a:schemeClr val="tx1"/>
            </a:solidFill>
          </a:ln>
        </p:spPr>
      </p:pic>
      <p:sp>
        <p:nvSpPr>
          <p:cNvPr id="4" name="TextBox 3"/>
          <p:cNvSpPr txBox="1"/>
          <p:nvPr/>
        </p:nvSpPr>
        <p:spPr>
          <a:xfrm>
            <a:off x="9861177" y="539234"/>
            <a:ext cx="1555811" cy="369332"/>
          </a:xfrm>
          <a:prstGeom prst="rect">
            <a:avLst/>
          </a:prstGeom>
          <a:noFill/>
        </p:spPr>
        <p:txBody>
          <a:bodyPr wrap="none" rtlCol="0">
            <a:spAutoFit/>
          </a:bodyPr>
          <a:lstStyle/>
          <a:p>
            <a:r>
              <a:rPr lang="en-US" dirty="0"/>
              <a:t>Hunter Hayden</a:t>
            </a:r>
          </a:p>
        </p:txBody>
      </p:sp>
    </p:spTree>
    <p:extLst>
      <p:ext uri="{BB962C8B-B14F-4D97-AF65-F5344CB8AC3E}">
        <p14:creationId xmlns:p14="http://schemas.microsoft.com/office/powerpoint/2010/main" val="1381841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52400"/>
            <a:ext cx="10871200" cy="990600"/>
          </a:xfrm>
        </p:spPr>
        <p:txBody>
          <a:bodyPr>
            <a:normAutofit/>
          </a:bodyPr>
          <a:lstStyle/>
          <a:p>
            <a:r>
              <a:rPr lang="en-US" dirty="0"/>
              <a:t>Budget</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18159866"/>
              </p:ext>
            </p:extLst>
          </p:nvPr>
        </p:nvGraphicFramePr>
        <p:xfrm>
          <a:off x="609600" y="1783647"/>
          <a:ext cx="10871201" cy="4470399"/>
        </p:xfrm>
        <a:graphic>
          <a:graphicData uri="http://schemas.openxmlformats.org/drawingml/2006/table">
            <a:tbl>
              <a:tblPr>
                <a:tableStyleId>{5C22544A-7EE6-4342-B048-85BDC9FD1C3A}</a:tableStyleId>
              </a:tblPr>
              <a:tblGrid>
                <a:gridCol w="5842979">
                  <a:extLst>
                    <a:ext uri="{9D8B030D-6E8A-4147-A177-3AD203B41FA5}">
                      <a16:colId xmlns:a16="http://schemas.microsoft.com/office/drawing/2014/main" xmlns="" val="4099348096"/>
                    </a:ext>
                  </a:extLst>
                </a:gridCol>
                <a:gridCol w="1094104">
                  <a:extLst>
                    <a:ext uri="{9D8B030D-6E8A-4147-A177-3AD203B41FA5}">
                      <a16:colId xmlns:a16="http://schemas.microsoft.com/office/drawing/2014/main" xmlns="" val="2568125939"/>
                    </a:ext>
                  </a:extLst>
                </a:gridCol>
                <a:gridCol w="2444274">
                  <a:extLst>
                    <a:ext uri="{9D8B030D-6E8A-4147-A177-3AD203B41FA5}">
                      <a16:colId xmlns:a16="http://schemas.microsoft.com/office/drawing/2014/main" xmlns="" val="3082897909"/>
                    </a:ext>
                  </a:extLst>
                </a:gridCol>
                <a:gridCol w="1489844">
                  <a:extLst>
                    <a:ext uri="{9D8B030D-6E8A-4147-A177-3AD203B41FA5}">
                      <a16:colId xmlns:a16="http://schemas.microsoft.com/office/drawing/2014/main" xmlns="" val="2735771818"/>
                    </a:ext>
                  </a:extLst>
                </a:gridCol>
              </a:tblGrid>
              <a:tr h="516679">
                <a:tc>
                  <a:txBody>
                    <a:bodyPr/>
                    <a:lstStyle/>
                    <a:p>
                      <a:pPr algn="l" fontAlgn="b"/>
                      <a:r>
                        <a:rPr lang="en-US" sz="2500" u="none" strike="noStrike" dirty="0">
                          <a:effectLst/>
                        </a:rPr>
                        <a:t>Item</a:t>
                      </a:r>
                      <a:endParaRPr lang="en-US" sz="2500" b="1" i="0" u="none" strike="noStrike" dirty="0">
                        <a:effectLst/>
                        <a:latin typeface="Arial" panose="020B0604020202020204" pitchFamily="34" charset="0"/>
                      </a:endParaRPr>
                    </a:p>
                  </a:txBody>
                  <a:tcPr marL="7620" marR="7620" marT="7620" marB="0" anchor="b"/>
                </a:tc>
                <a:tc>
                  <a:txBody>
                    <a:bodyPr/>
                    <a:lstStyle/>
                    <a:p>
                      <a:pPr algn="l" fontAlgn="b"/>
                      <a:r>
                        <a:rPr lang="en-US" sz="2500" u="none" strike="noStrike">
                          <a:effectLst/>
                        </a:rPr>
                        <a:t>Quanity</a:t>
                      </a:r>
                      <a:endParaRPr lang="en-US" sz="2500" b="1" i="0" u="none" strike="noStrike">
                        <a:effectLst/>
                        <a:latin typeface="Arial" panose="020B0604020202020204" pitchFamily="34" charset="0"/>
                      </a:endParaRPr>
                    </a:p>
                  </a:txBody>
                  <a:tcPr marL="7620" marR="7620" marT="7620" marB="0" anchor="b"/>
                </a:tc>
                <a:tc>
                  <a:txBody>
                    <a:bodyPr/>
                    <a:lstStyle/>
                    <a:p>
                      <a:pPr algn="l" fontAlgn="b"/>
                      <a:r>
                        <a:rPr lang="en-US" sz="2500" u="none" strike="noStrike">
                          <a:effectLst/>
                        </a:rPr>
                        <a:t>Unit Cost</a:t>
                      </a:r>
                      <a:endParaRPr lang="en-US" sz="2500" b="1" i="0" u="none" strike="noStrike">
                        <a:effectLst/>
                        <a:latin typeface="Arial" panose="020B0604020202020204" pitchFamily="34" charset="0"/>
                      </a:endParaRPr>
                    </a:p>
                  </a:txBody>
                  <a:tcPr marL="7620" marR="7620" marT="7620" marB="0" anchor="b"/>
                </a:tc>
                <a:tc>
                  <a:txBody>
                    <a:bodyPr/>
                    <a:lstStyle/>
                    <a:p>
                      <a:pPr algn="l" fontAlgn="b"/>
                      <a:r>
                        <a:rPr lang="en-US" sz="2500" u="none" strike="noStrike">
                          <a:effectLst/>
                        </a:rPr>
                        <a:t>Total Cost</a:t>
                      </a:r>
                      <a:endParaRPr lang="en-US" sz="25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1990689123"/>
                  </a:ext>
                </a:extLst>
              </a:tr>
              <a:tr h="494215">
                <a:tc>
                  <a:txBody>
                    <a:bodyPr/>
                    <a:lstStyle/>
                    <a:p>
                      <a:pPr algn="l" fontAlgn="b"/>
                      <a:r>
                        <a:rPr lang="nn-NO" sz="2500" u="none" strike="noStrike">
                          <a:effectLst/>
                        </a:rPr>
                        <a:t>Lidar Lite 3 Range Finder</a:t>
                      </a:r>
                      <a:endParaRPr lang="nn-NO"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$149.99</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$149.99</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4158631775"/>
                  </a:ext>
                </a:extLst>
              </a:tr>
              <a:tr h="494215">
                <a:tc>
                  <a:txBody>
                    <a:bodyPr/>
                    <a:lstStyle/>
                    <a:p>
                      <a:pPr algn="l" fontAlgn="b"/>
                      <a:r>
                        <a:rPr lang="en-US" sz="2500" u="none" strike="noStrike" dirty="0">
                          <a:effectLst/>
                        </a:rPr>
                        <a:t>Arduino Mega 2560 R3</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$45.95</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$45.95</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312826650"/>
                  </a:ext>
                </a:extLst>
              </a:tr>
              <a:tr h="494215">
                <a:tc>
                  <a:txBody>
                    <a:bodyPr/>
                    <a:lstStyle/>
                    <a:p>
                      <a:pPr algn="l" fontAlgn="b"/>
                      <a:r>
                        <a:rPr lang="en-US" sz="2500" u="none" strike="noStrike" dirty="0">
                          <a:effectLst/>
                        </a:rPr>
                        <a:t>9 Degrees of Freedom IMU SM9DS1</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$24.95</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$24.95</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49138310"/>
                  </a:ext>
                </a:extLst>
              </a:tr>
              <a:tr h="494215">
                <a:tc>
                  <a:txBody>
                    <a:bodyPr/>
                    <a:lstStyle/>
                    <a:p>
                      <a:pPr algn="l" fontAlgn="b"/>
                      <a:r>
                        <a:rPr lang="en-US" sz="2500" u="none" strike="noStrike" dirty="0">
                          <a:effectLst/>
                        </a:rPr>
                        <a:t>Sanyo 200 Step Pancake Stepper Motor</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$49.95</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$49.95</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265565050"/>
                  </a:ext>
                </a:extLst>
              </a:tr>
              <a:tr h="494215">
                <a:tc>
                  <a:txBody>
                    <a:bodyPr/>
                    <a:lstStyle/>
                    <a:p>
                      <a:pPr algn="l" fontAlgn="b"/>
                      <a:r>
                        <a:rPr lang="nb-NO" sz="2500" u="none" strike="noStrike" dirty="0">
                          <a:effectLst/>
                        </a:rPr>
                        <a:t>NEMA 8 Stepper Motor 1.8°</a:t>
                      </a:r>
                      <a:endParaRPr lang="nb-NO"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$16.00</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$16.00</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845090722"/>
                  </a:ext>
                </a:extLst>
              </a:tr>
              <a:tr h="494215">
                <a:tc>
                  <a:txBody>
                    <a:bodyPr/>
                    <a:lstStyle/>
                    <a:p>
                      <a:pPr algn="l" fontAlgn="b"/>
                      <a:r>
                        <a:rPr lang="nn-NO" sz="2500" u="none" strike="noStrike">
                          <a:effectLst/>
                        </a:rPr>
                        <a:t>Data Logging Shield for Arduino</a:t>
                      </a:r>
                      <a:endParaRPr lang="nn-NO"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1</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$18.95</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$18.95</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808114680"/>
                  </a:ext>
                </a:extLst>
              </a:tr>
              <a:tr h="494215">
                <a:tc>
                  <a:txBody>
                    <a:bodyPr/>
                    <a:lstStyle/>
                    <a:p>
                      <a:pPr algn="l" fontAlgn="b"/>
                      <a:r>
                        <a:rPr lang="en-US" sz="2500" u="none" strike="noStrike">
                          <a:effectLst/>
                        </a:rPr>
                        <a:t>Proto Screw Shield Assembled</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$15.95</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$15.95</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1136891004"/>
                  </a:ext>
                </a:extLst>
              </a:tr>
              <a:tr h="494215">
                <a:tc>
                  <a:txBody>
                    <a:bodyPr/>
                    <a:lstStyle/>
                    <a:p>
                      <a:pPr algn="l" fontAlgn="b"/>
                      <a:r>
                        <a:rPr lang="en-US" sz="2500" u="none" strike="noStrike">
                          <a:effectLst/>
                        </a:rPr>
                        <a:t>Sandisk 4GB SD card</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$7.00 </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$7.00</a:t>
                      </a:r>
                      <a:endParaRPr lang="en-US" sz="25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xmlns="" val="929116229"/>
                  </a:ext>
                </a:extLst>
              </a:tr>
            </a:tbl>
          </a:graphicData>
        </a:graphic>
      </p:graphicFrame>
      <p:sp>
        <p:nvSpPr>
          <p:cNvPr id="6" name="TextBox 5"/>
          <p:cNvSpPr txBox="1"/>
          <p:nvPr/>
        </p:nvSpPr>
        <p:spPr>
          <a:xfrm>
            <a:off x="10229946" y="647700"/>
            <a:ext cx="1250855" cy="369332"/>
          </a:xfrm>
          <a:prstGeom prst="rect">
            <a:avLst/>
          </a:prstGeom>
          <a:noFill/>
        </p:spPr>
        <p:txBody>
          <a:bodyPr wrap="none" rtlCol="0">
            <a:spAutoFit/>
          </a:bodyPr>
          <a:lstStyle/>
          <a:p>
            <a:r>
              <a:rPr lang="en-US" dirty="0"/>
              <a:t>Cesar Rivas</a:t>
            </a:r>
          </a:p>
        </p:txBody>
      </p:sp>
    </p:spTree>
    <p:extLst>
      <p:ext uri="{BB962C8B-B14F-4D97-AF65-F5344CB8AC3E}">
        <p14:creationId xmlns:p14="http://schemas.microsoft.com/office/powerpoint/2010/main" val="324014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6" name="Content Placeholder 5"/>
          <p:cNvSpPr>
            <a:spLocks noGrp="1"/>
          </p:cNvSpPr>
          <p:nvPr>
            <p:ph sz="quarter" idx="2"/>
          </p:nvPr>
        </p:nvSpPr>
        <p:spPr>
          <a:xfrm>
            <a:off x="11123486" y="12268200"/>
            <a:ext cx="2735503" cy="777240"/>
          </a:xfrm>
        </p:spPr>
        <p:txBody>
          <a:bodyPr>
            <a:normAutofit fontScale="85000" lnSpcReduction="10000"/>
          </a:bodyPr>
          <a:lstStyle/>
          <a:p>
            <a:r>
              <a:rPr lang="en-US" dirty="0"/>
              <a:t>Cheaper scanner (6m range)</a:t>
            </a:r>
          </a:p>
          <a:p>
            <a:endParaRPr lang="en-US" dirty="0"/>
          </a:p>
        </p:txBody>
      </p:sp>
      <p:sp>
        <p:nvSpPr>
          <p:cNvPr id="3" name="Text Placeholder 2"/>
          <p:cNvSpPr>
            <a:spLocks noGrp="1"/>
          </p:cNvSpPr>
          <p:nvPr>
            <p:ph type="body" sz="quarter" idx="1"/>
          </p:nvPr>
        </p:nvSpPr>
        <p:spPr>
          <a:xfrm>
            <a:off x="1524002" y="1905000"/>
            <a:ext cx="9599484" cy="4103132"/>
          </a:xfrm>
        </p:spPr>
        <p:txBody>
          <a:bodyPr>
            <a:normAutofit/>
          </a:bodyPr>
          <a:lstStyle/>
          <a:p>
            <a:r>
              <a:rPr lang="en-US" sz="2800" dirty="0" smtClean="0"/>
              <a:t>Cave </a:t>
            </a:r>
            <a:r>
              <a:rPr lang="en-US" sz="2800" dirty="0"/>
              <a:t>mapping can be a very expensive undertaking. We need to create a portable cave mapper device for freelance cavers. Current LiDAR devices are expensive and cave mapping is often done using notepads and measuring tape. This project is intended to make LiDAR devices more accessible to cavers by both making it affordable and simple DIY style with open source code.</a:t>
            </a:r>
          </a:p>
        </p:txBody>
      </p:sp>
      <p:sp>
        <p:nvSpPr>
          <p:cNvPr id="7" name="TextBox 6"/>
          <p:cNvSpPr txBox="1"/>
          <p:nvPr/>
        </p:nvSpPr>
        <p:spPr>
          <a:xfrm>
            <a:off x="10083800" y="228600"/>
            <a:ext cx="1600200" cy="369332"/>
          </a:xfrm>
          <a:prstGeom prst="rect">
            <a:avLst/>
          </a:prstGeom>
          <a:noFill/>
        </p:spPr>
        <p:txBody>
          <a:bodyPr wrap="square" rtlCol="0">
            <a:spAutoFit/>
          </a:bodyPr>
          <a:lstStyle/>
          <a:p>
            <a:r>
              <a:rPr lang="en-US" dirty="0"/>
              <a:t>Alisha Hunt</a:t>
            </a:r>
          </a:p>
        </p:txBody>
      </p:sp>
    </p:spTree>
    <p:extLst>
      <p:ext uri="{BB962C8B-B14F-4D97-AF65-F5344CB8AC3E}">
        <p14:creationId xmlns:p14="http://schemas.microsoft.com/office/powerpoint/2010/main" val="154192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Budget (continued)</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056506894"/>
              </p:ext>
            </p:extLst>
          </p:nvPr>
        </p:nvGraphicFramePr>
        <p:xfrm>
          <a:off x="816865" y="1623884"/>
          <a:ext cx="10871199" cy="4844646"/>
        </p:xfrm>
        <a:graphic>
          <a:graphicData uri="http://schemas.openxmlformats.org/drawingml/2006/table">
            <a:tbl>
              <a:tblPr>
                <a:tableStyleId>{5C22544A-7EE6-4342-B048-85BDC9FD1C3A}</a:tableStyleId>
              </a:tblPr>
              <a:tblGrid>
                <a:gridCol w="5887450">
                  <a:extLst>
                    <a:ext uri="{9D8B030D-6E8A-4147-A177-3AD203B41FA5}">
                      <a16:colId xmlns:a16="http://schemas.microsoft.com/office/drawing/2014/main" xmlns="" val="2597565344"/>
                    </a:ext>
                  </a:extLst>
                </a:gridCol>
                <a:gridCol w="1102432">
                  <a:extLst>
                    <a:ext uri="{9D8B030D-6E8A-4147-A177-3AD203B41FA5}">
                      <a16:colId xmlns:a16="http://schemas.microsoft.com/office/drawing/2014/main" xmlns="" val="3765252548"/>
                    </a:ext>
                  </a:extLst>
                </a:gridCol>
                <a:gridCol w="2462877">
                  <a:extLst>
                    <a:ext uri="{9D8B030D-6E8A-4147-A177-3AD203B41FA5}">
                      <a16:colId xmlns:a16="http://schemas.microsoft.com/office/drawing/2014/main" xmlns="" val="2721995097"/>
                    </a:ext>
                  </a:extLst>
                </a:gridCol>
                <a:gridCol w="1418440">
                  <a:extLst>
                    <a:ext uri="{9D8B030D-6E8A-4147-A177-3AD203B41FA5}">
                      <a16:colId xmlns:a16="http://schemas.microsoft.com/office/drawing/2014/main" xmlns="" val="2954963574"/>
                    </a:ext>
                  </a:extLst>
                </a:gridCol>
              </a:tblGrid>
              <a:tr h="473574">
                <a:tc>
                  <a:txBody>
                    <a:bodyPr/>
                    <a:lstStyle/>
                    <a:p>
                      <a:pPr algn="l" fontAlgn="b"/>
                      <a:r>
                        <a:rPr lang="en-US" sz="2500" u="none" strike="noStrike" dirty="0">
                          <a:effectLst/>
                        </a:rPr>
                        <a:t>Item</a:t>
                      </a:r>
                      <a:endParaRPr lang="en-US" sz="2500" b="1" i="0" u="none" strike="noStrike" dirty="0">
                        <a:effectLst/>
                        <a:latin typeface="Arial" panose="020B0604020202020204" pitchFamily="34" charset="0"/>
                      </a:endParaRPr>
                    </a:p>
                  </a:txBody>
                  <a:tcPr marL="7620" marR="7620" marT="7620" marB="0" anchor="b"/>
                </a:tc>
                <a:tc>
                  <a:txBody>
                    <a:bodyPr/>
                    <a:lstStyle/>
                    <a:p>
                      <a:pPr algn="l" fontAlgn="b"/>
                      <a:r>
                        <a:rPr lang="en-US" sz="2500" u="none" strike="noStrike">
                          <a:effectLst/>
                        </a:rPr>
                        <a:t>Quanity</a:t>
                      </a:r>
                      <a:endParaRPr lang="en-US" sz="2500" b="1" i="0" u="none" strike="noStrike">
                        <a:effectLst/>
                        <a:latin typeface="Arial" panose="020B0604020202020204" pitchFamily="34" charset="0"/>
                      </a:endParaRPr>
                    </a:p>
                  </a:txBody>
                  <a:tcPr marL="7620" marR="7620" marT="7620" marB="0" anchor="b"/>
                </a:tc>
                <a:tc>
                  <a:txBody>
                    <a:bodyPr/>
                    <a:lstStyle/>
                    <a:p>
                      <a:pPr algn="l" fontAlgn="b"/>
                      <a:r>
                        <a:rPr lang="en-US" sz="2500" u="none" strike="noStrike">
                          <a:effectLst/>
                        </a:rPr>
                        <a:t>Unit Cost</a:t>
                      </a:r>
                      <a:endParaRPr lang="en-US" sz="2500" b="1" i="0" u="none" strike="noStrike">
                        <a:effectLst/>
                        <a:latin typeface="Arial" panose="020B0604020202020204" pitchFamily="34" charset="0"/>
                      </a:endParaRPr>
                    </a:p>
                  </a:txBody>
                  <a:tcPr marL="7620" marR="7620" marT="7620" marB="0" anchor="b"/>
                </a:tc>
                <a:tc>
                  <a:txBody>
                    <a:bodyPr/>
                    <a:lstStyle/>
                    <a:p>
                      <a:pPr algn="l" fontAlgn="b"/>
                      <a:r>
                        <a:rPr lang="en-US" sz="2500" u="none" strike="noStrike">
                          <a:effectLst/>
                        </a:rPr>
                        <a:t>Total Cost</a:t>
                      </a:r>
                      <a:endParaRPr lang="en-US" sz="25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4158280499"/>
                  </a:ext>
                </a:extLst>
              </a:tr>
              <a:tr h="452983">
                <a:tc>
                  <a:txBody>
                    <a:bodyPr/>
                    <a:lstStyle/>
                    <a:p>
                      <a:pPr algn="l" fontAlgn="b"/>
                      <a:r>
                        <a:rPr lang="en-US" sz="2500" u="none" strike="noStrike" dirty="0">
                          <a:effectLst/>
                        </a:rPr>
                        <a:t>Split Loom Tubing (1/4 ") - 10 </a:t>
                      </a:r>
                      <a:r>
                        <a:rPr lang="en-US" sz="2500" u="none" strike="noStrike" dirty="0" err="1">
                          <a:effectLst/>
                        </a:rPr>
                        <a:t>ft</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$1.20</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$1.20</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3099799568"/>
                  </a:ext>
                </a:extLst>
              </a:tr>
              <a:tr h="452983">
                <a:tc>
                  <a:txBody>
                    <a:bodyPr/>
                    <a:lstStyle/>
                    <a:p>
                      <a:pPr algn="l" fontAlgn="b"/>
                      <a:r>
                        <a:rPr lang="en-US" sz="2500" u="none" strike="noStrike" dirty="0">
                          <a:effectLst/>
                        </a:rPr>
                        <a:t>Slip Ring - 12 wire</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$19.95</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$19.95</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3881159315"/>
                  </a:ext>
                </a:extLst>
              </a:tr>
              <a:tr h="452983">
                <a:tc>
                  <a:txBody>
                    <a:bodyPr/>
                    <a:lstStyle/>
                    <a:p>
                      <a:pPr algn="l" fontAlgn="b"/>
                      <a:r>
                        <a:rPr lang="en-US" sz="2500" u="none" strike="noStrike" dirty="0">
                          <a:effectLst/>
                        </a:rPr>
                        <a:t>22 Gauge wires </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$10.00 </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$10.00</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2017154108"/>
                  </a:ext>
                </a:extLst>
              </a:tr>
              <a:tr h="452983">
                <a:tc>
                  <a:txBody>
                    <a:bodyPr/>
                    <a:lstStyle/>
                    <a:p>
                      <a:pPr algn="l" fontAlgn="b"/>
                      <a:r>
                        <a:rPr lang="en-US" sz="2500" u="none" strike="noStrike">
                          <a:effectLst/>
                        </a:rPr>
                        <a:t>Powersonic 6V 4.5 Ah Battery (Electronics)</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1</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$4.99 </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$4.99</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4220687060"/>
                  </a:ext>
                </a:extLst>
              </a:tr>
              <a:tr h="452983">
                <a:tc>
                  <a:txBody>
                    <a:bodyPr/>
                    <a:lstStyle/>
                    <a:p>
                      <a:pPr algn="l" fontAlgn="b"/>
                      <a:r>
                        <a:rPr lang="en-US" sz="2500" u="none" strike="noStrike">
                          <a:effectLst/>
                        </a:rPr>
                        <a:t>GPS 12V 4.6 Ah Batter (Stepper Motors) </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1</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$20.00 </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$20.00</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3751862586"/>
                  </a:ext>
                </a:extLst>
              </a:tr>
              <a:tr h="797496">
                <a:tc>
                  <a:txBody>
                    <a:bodyPr/>
                    <a:lstStyle/>
                    <a:p>
                      <a:pPr algn="l" fontAlgn="b"/>
                      <a:r>
                        <a:rPr lang="en-US" sz="2500" u="none" strike="noStrike">
                          <a:effectLst/>
                        </a:rPr>
                        <a:t>UPG D1724 6V or 12V/500 mA Battery Charger</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$9.65 </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$9.65</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1100770653"/>
                  </a:ext>
                </a:extLst>
              </a:tr>
              <a:tr h="452983">
                <a:tc>
                  <a:txBody>
                    <a:bodyPr/>
                    <a:lstStyle/>
                    <a:p>
                      <a:pPr algn="l" fontAlgn="b"/>
                      <a:r>
                        <a:rPr lang="en-US" sz="2500" u="none" strike="noStrike">
                          <a:effectLst/>
                        </a:rPr>
                        <a:t>Dry Storage Box</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$9.98</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$9.98</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3598391249"/>
                  </a:ext>
                </a:extLst>
              </a:tr>
              <a:tr h="452983">
                <a:tc>
                  <a:txBody>
                    <a:bodyPr/>
                    <a:lstStyle/>
                    <a:p>
                      <a:pPr algn="l" fontAlgn="b"/>
                      <a:r>
                        <a:rPr lang="en-US" sz="2500" u="none" strike="noStrike">
                          <a:effectLst/>
                        </a:rPr>
                        <a:t>Plastic Submersible Cord Grip</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2</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$2.48</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$4.96</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827271152"/>
                  </a:ext>
                </a:extLst>
              </a:tr>
              <a:tr h="402695">
                <a:tc>
                  <a:txBody>
                    <a:bodyPr/>
                    <a:lstStyle/>
                    <a:p>
                      <a:pPr algn="l" fontAlgn="b"/>
                      <a:r>
                        <a:rPr lang="en-US" sz="2500" u="none" strike="noStrike">
                          <a:effectLst/>
                        </a:rPr>
                        <a:t>Kapro 1-5/8" Bulls Eye Surface Level</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$2.95</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$2.95</a:t>
                      </a:r>
                      <a:endParaRPr lang="en-US" sz="25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xmlns="" val="2077895982"/>
                  </a:ext>
                </a:extLst>
              </a:tr>
            </a:tbl>
          </a:graphicData>
        </a:graphic>
      </p:graphicFrame>
      <p:sp>
        <p:nvSpPr>
          <p:cNvPr id="6" name="TextBox 5"/>
          <p:cNvSpPr txBox="1"/>
          <p:nvPr/>
        </p:nvSpPr>
        <p:spPr>
          <a:xfrm>
            <a:off x="10229946" y="647700"/>
            <a:ext cx="1250855" cy="369332"/>
          </a:xfrm>
          <a:prstGeom prst="rect">
            <a:avLst/>
          </a:prstGeom>
          <a:noFill/>
        </p:spPr>
        <p:txBody>
          <a:bodyPr wrap="none" rtlCol="0">
            <a:spAutoFit/>
          </a:bodyPr>
          <a:lstStyle/>
          <a:p>
            <a:r>
              <a:rPr lang="en-US" dirty="0"/>
              <a:t>Cesar Rivas</a:t>
            </a:r>
          </a:p>
        </p:txBody>
      </p:sp>
    </p:spTree>
    <p:extLst>
      <p:ext uri="{BB962C8B-B14F-4D97-AF65-F5344CB8AC3E}">
        <p14:creationId xmlns:p14="http://schemas.microsoft.com/office/powerpoint/2010/main" val="2013472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Budget (continued)</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779262574"/>
              </p:ext>
            </p:extLst>
          </p:nvPr>
        </p:nvGraphicFramePr>
        <p:xfrm>
          <a:off x="816864" y="1885244"/>
          <a:ext cx="10765536" cy="4368798"/>
        </p:xfrm>
        <a:graphic>
          <a:graphicData uri="http://schemas.openxmlformats.org/drawingml/2006/table">
            <a:tbl>
              <a:tblPr>
                <a:tableStyleId>{5C22544A-7EE6-4342-B048-85BDC9FD1C3A}</a:tableStyleId>
              </a:tblPr>
              <a:tblGrid>
                <a:gridCol w="5842979">
                  <a:extLst>
                    <a:ext uri="{9D8B030D-6E8A-4147-A177-3AD203B41FA5}">
                      <a16:colId xmlns:a16="http://schemas.microsoft.com/office/drawing/2014/main" xmlns="" val="3096890215"/>
                    </a:ext>
                  </a:extLst>
                </a:gridCol>
                <a:gridCol w="1094103">
                  <a:extLst>
                    <a:ext uri="{9D8B030D-6E8A-4147-A177-3AD203B41FA5}">
                      <a16:colId xmlns:a16="http://schemas.microsoft.com/office/drawing/2014/main" xmlns="" val="3362885386"/>
                    </a:ext>
                  </a:extLst>
                </a:gridCol>
                <a:gridCol w="2444274">
                  <a:extLst>
                    <a:ext uri="{9D8B030D-6E8A-4147-A177-3AD203B41FA5}">
                      <a16:colId xmlns:a16="http://schemas.microsoft.com/office/drawing/2014/main" xmlns="" val="2174199110"/>
                    </a:ext>
                  </a:extLst>
                </a:gridCol>
                <a:gridCol w="1384180">
                  <a:extLst>
                    <a:ext uri="{9D8B030D-6E8A-4147-A177-3AD203B41FA5}">
                      <a16:colId xmlns:a16="http://schemas.microsoft.com/office/drawing/2014/main" xmlns="" val="1581525031"/>
                    </a:ext>
                  </a:extLst>
                </a:gridCol>
              </a:tblGrid>
              <a:tr h="413508">
                <a:tc>
                  <a:txBody>
                    <a:bodyPr/>
                    <a:lstStyle/>
                    <a:p>
                      <a:pPr algn="l" fontAlgn="b"/>
                      <a:r>
                        <a:rPr lang="en-US" sz="2500" u="none" strike="noStrike" dirty="0">
                          <a:effectLst/>
                        </a:rPr>
                        <a:t>Item</a:t>
                      </a:r>
                      <a:endParaRPr lang="en-US" sz="2500" b="1" i="0" u="none" strike="noStrike" dirty="0">
                        <a:effectLst/>
                        <a:latin typeface="Arial" panose="020B0604020202020204" pitchFamily="34" charset="0"/>
                      </a:endParaRPr>
                    </a:p>
                  </a:txBody>
                  <a:tcPr marL="7620" marR="7620" marT="7620" marB="0" anchor="b"/>
                </a:tc>
                <a:tc>
                  <a:txBody>
                    <a:bodyPr/>
                    <a:lstStyle/>
                    <a:p>
                      <a:pPr algn="l" fontAlgn="b"/>
                      <a:r>
                        <a:rPr lang="en-US" sz="2500" u="none" strike="noStrike">
                          <a:effectLst/>
                        </a:rPr>
                        <a:t>Quanity</a:t>
                      </a:r>
                      <a:endParaRPr lang="en-US" sz="2500" b="1" i="0" u="none" strike="noStrike">
                        <a:effectLst/>
                        <a:latin typeface="Arial" panose="020B0604020202020204" pitchFamily="34" charset="0"/>
                      </a:endParaRPr>
                    </a:p>
                  </a:txBody>
                  <a:tcPr marL="7620" marR="7620" marT="7620" marB="0" anchor="b"/>
                </a:tc>
                <a:tc>
                  <a:txBody>
                    <a:bodyPr/>
                    <a:lstStyle/>
                    <a:p>
                      <a:pPr algn="l" fontAlgn="b"/>
                      <a:r>
                        <a:rPr lang="en-US" sz="2500" u="none" strike="noStrike">
                          <a:effectLst/>
                        </a:rPr>
                        <a:t>Unit Cost</a:t>
                      </a:r>
                      <a:endParaRPr lang="en-US" sz="2500" b="1" i="0" u="none" strike="noStrike">
                        <a:effectLst/>
                        <a:latin typeface="Arial" panose="020B0604020202020204" pitchFamily="34" charset="0"/>
                      </a:endParaRPr>
                    </a:p>
                  </a:txBody>
                  <a:tcPr marL="7620" marR="7620" marT="7620" marB="0" anchor="b"/>
                </a:tc>
                <a:tc>
                  <a:txBody>
                    <a:bodyPr/>
                    <a:lstStyle/>
                    <a:p>
                      <a:pPr algn="l" fontAlgn="b"/>
                      <a:r>
                        <a:rPr lang="en-US" sz="2500" u="none" strike="noStrike">
                          <a:effectLst/>
                        </a:rPr>
                        <a:t>Total Cost</a:t>
                      </a:r>
                      <a:endParaRPr lang="en-US" sz="25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2067150793"/>
                  </a:ext>
                </a:extLst>
              </a:tr>
              <a:tr h="395529">
                <a:tc>
                  <a:txBody>
                    <a:bodyPr/>
                    <a:lstStyle/>
                    <a:p>
                      <a:pPr algn="l" fontAlgn="b"/>
                      <a:r>
                        <a:rPr lang="en-US" sz="2500" u="none" strike="noStrike" dirty="0">
                          <a:effectLst/>
                        </a:rPr>
                        <a:t>Dry Running Sleeve Bearings (4 mm) </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$1.82</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$1.82</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2031782136"/>
                  </a:ext>
                </a:extLst>
              </a:tr>
              <a:tr h="395529">
                <a:tc>
                  <a:txBody>
                    <a:bodyPr/>
                    <a:lstStyle/>
                    <a:p>
                      <a:pPr algn="l" fontAlgn="b"/>
                      <a:r>
                        <a:rPr lang="pt-BR" sz="2500" u="none" strike="noStrike" dirty="0">
                          <a:effectLst/>
                        </a:rPr>
                        <a:t>Polulo Universal Aluminum Mounting Hub</a:t>
                      </a:r>
                      <a:endParaRPr lang="pt-BR"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$7.49</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$7.49</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1664002196"/>
                  </a:ext>
                </a:extLst>
              </a:tr>
              <a:tr h="395529">
                <a:tc>
                  <a:txBody>
                    <a:bodyPr/>
                    <a:lstStyle/>
                    <a:p>
                      <a:pPr algn="l" fontAlgn="b"/>
                      <a:r>
                        <a:rPr lang="nb-NO" sz="2500" u="none" strike="noStrike" dirty="0">
                          <a:effectLst/>
                        </a:rPr>
                        <a:t>Strut Gears for Stepper MOtorPinion </a:t>
                      </a:r>
                      <a:endParaRPr lang="nb-NO"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$8.00</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$8.00</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2193856371"/>
                  </a:ext>
                </a:extLst>
              </a:tr>
              <a:tr h="395529">
                <a:tc>
                  <a:txBody>
                    <a:bodyPr/>
                    <a:lstStyle/>
                    <a:p>
                      <a:pPr algn="l" fontAlgn="b"/>
                      <a:r>
                        <a:rPr lang="en-US" sz="2500" u="none" strike="noStrike">
                          <a:effectLst/>
                        </a:rPr>
                        <a:t>Light Duty Turntable (4'25 OD)</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$7.16</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$7.16</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1732810911"/>
                  </a:ext>
                </a:extLst>
              </a:tr>
              <a:tr h="395529">
                <a:tc>
                  <a:txBody>
                    <a:bodyPr/>
                    <a:lstStyle/>
                    <a:p>
                      <a:pPr algn="l" fontAlgn="b"/>
                      <a:r>
                        <a:rPr lang="en-US" sz="2500" u="none" strike="noStrike" dirty="0">
                          <a:effectLst/>
                        </a:rPr>
                        <a:t>Flex Shaft Couplers (4mm)</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$7.49</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$7.49</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2370473546"/>
                  </a:ext>
                </a:extLst>
              </a:tr>
              <a:tr h="395529">
                <a:tc>
                  <a:txBody>
                    <a:bodyPr/>
                    <a:lstStyle/>
                    <a:p>
                      <a:pPr algn="l" fontAlgn="b"/>
                      <a:r>
                        <a:rPr lang="en-US" sz="2500" u="none" strike="noStrike" dirty="0">
                          <a:effectLst/>
                        </a:rPr>
                        <a:t>Flex Shaft Couplers (5mm)</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$7.49</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$7.49</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853854124"/>
                  </a:ext>
                </a:extLst>
              </a:tr>
              <a:tr h="395529">
                <a:tc>
                  <a:txBody>
                    <a:bodyPr/>
                    <a:lstStyle/>
                    <a:p>
                      <a:pPr algn="l" fontAlgn="b"/>
                      <a:r>
                        <a:rPr lang="pt-BR" sz="2500" u="none" strike="noStrike">
                          <a:effectLst/>
                        </a:rPr>
                        <a:t>Aluminum Rod (4 mm) (1 ft)</a:t>
                      </a:r>
                      <a:endParaRPr lang="pt-BR"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$7.21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$7.21</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2235534397"/>
                  </a:ext>
                </a:extLst>
              </a:tr>
              <a:tr h="395529">
                <a:tc>
                  <a:txBody>
                    <a:bodyPr/>
                    <a:lstStyle/>
                    <a:p>
                      <a:pPr algn="l" fontAlgn="b"/>
                      <a:r>
                        <a:rPr lang="pt-BR" sz="2500" u="none" strike="noStrike">
                          <a:effectLst/>
                        </a:rPr>
                        <a:t>Aluminum Rod (5 mm) (1 ft)</a:t>
                      </a:r>
                      <a:endParaRPr lang="pt-BR"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$7.99</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$7.99</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3387727715"/>
                  </a:ext>
                </a:extLst>
              </a:tr>
              <a:tr h="395529">
                <a:tc>
                  <a:txBody>
                    <a:bodyPr/>
                    <a:lstStyle/>
                    <a:p>
                      <a:pPr algn="l" fontAlgn="b"/>
                      <a:r>
                        <a:rPr lang="en-US" sz="2500" u="none" strike="noStrike">
                          <a:effectLst/>
                        </a:rPr>
                        <a:t>Tripod </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1</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a:effectLst/>
                        </a:rPr>
                        <a:t>$10.00 </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$10.00</a:t>
                      </a:r>
                      <a:endParaRPr lang="en-US" sz="25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xmlns="" val="3904472113"/>
                  </a:ext>
                </a:extLst>
              </a:tr>
              <a:tr h="395529">
                <a:tc>
                  <a:txBody>
                    <a:bodyPr/>
                    <a:lstStyle/>
                    <a:p>
                      <a:pPr algn="l" fontAlgn="b"/>
                      <a:r>
                        <a:rPr lang="en-US" sz="2500" u="none" strike="noStrike">
                          <a:effectLst/>
                        </a:rPr>
                        <a:t>M2.5 Screws, Nuts, and Washers</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a:effectLst/>
                        </a:rPr>
                        <a:t>1</a:t>
                      </a:r>
                      <a:endParaRPr lang="en-US" sz="2500" b="0" i="0" u="none" strike="noStrike">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$3.00 </a:t>
                      </a:r>
                      <a:endParaRPr lang="en-US" sz="2500" b="0" i="0" u="none" strike="noStrike" dirty="0">
                        <a:effectLst/>
                        <a:latin typeface="Arial" panose="020B0604020202020204" pitchFamily="34" charset="0"/>
                      </a:endParaRPr>
                    </a:p>
                  </a:txBody>
                  <a:tcPr marL="7620" marR="7620" marT="7620" marB="0" anchor="b"/>
                </a:tc>
                <a:tc>
                  <a:txBody>
                    <a:bodyPr/>
                    <a:lstStyle/>
                    <a:p>
                      <a:pPr algn="r" fontAlgn="b"/>
                      <a:r>
                        <a:rPr lang="en-US" sz="2500" u="none" strike="noStrike" dirty="0">
                          <a:effectLst/>
                        </a:rPr>
                        <a:t>$3.00</a:t>
                      </a:r>
                      <a:endParaRPr lang="en-US" sz="25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xmlns="" val="1772855825"/>
                  </a:ext>
                </a:extLst>
              </a:tr>
            </a:tbl>
          </a:graphicData>
        </a:graphic>
      </p:graphicFrame>
      <p:sp>
        <p:nvSpPr>
          <p:cNvPr id="6" name="TextBox 5"/>
          <p:cNvSpPr txBox="1"/>
          <p:nvPr/>
        </p:nvSpPr>
        <p:spPr>
          <a:xfrm>
            <a:off x="10229946" y="647700"/>
            <a:ext cx="1250855" cy="369332"/>
          </a:xfrm>
          <a:prstGeom prst="rect">
            <a:avLst/>
          </a:prstGeom>
          <a:noFill/>
        </p:spPr>
        <p:txBody>
          <a:bodyPr wrap="none" rtlCol="0">
            <a:spAutoFit/>
          </a:bodyPr>
          <a:lstStyle/>
          <a:p>
            <a:r>
              <a:rPr lang="en-US" dirty="0"/>
              <a:t>Cesar Rivas</a:t>
            </a:r>
          </a:p>
        </p:txBody>
      </p:sp>
    </p:spTree>
    <p:extLst>
      <p:ext uri="{BB962C8B-B14F-4D97-AF65-F5344CB8AC3E}">
        <p14:creationId xmlns:p14="http://schemas.microsoft.com/office/powerpoint/2010/main" val="1946057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Budget: Total</a:t>
            </a:r>
          </a:p>
        </p:txBody>
      </p:sp>
      <p:sp>
        <p:nvSpPr>
          <p:cNvPr id="3" name="Content Placeholder 2"/>
          <p:cNvSpPr>
            <a:spLocks noGrp="1"/>
          </p:cNvSpPr>
          <p:nvPr>
            <p:ph sz="quarter" idx="1"/>
          </p:nvPr>
        </p:nvSpPr>
        <p:spPr/>
        <p:txBody>
          <a:bodyPr/>
          <a:lstStyle/>
          <a:p>
            <a:r>
              <a:rPr lang="en-US" b="1" dirty="0"/>
              <a:t>TOTAL</a:t>
            </a:r>
            <a:r>
              <a:rPr lang="en-US" dirty="0"/>
              <a:t> $482.02</a:t>
            </a:r>
          </a:p>
          <a:p>
            <a:pPr lvl="1"/>
            <a:r>
              <a:rPr lang="en-US" dirty="0"/>
              <a:t>$17.98 allocated to unexpected costs.  </a:t>
            </a:r>
          </a:p>
        </p:txBody>
      </p:sp>
      <p:sp>
        <p:nvSpPr>
          <p:cNvPr id="4" name="TextBox 3"/>
          <p:cNvSpPr txBox="1"/>
          <p:nvPr/>
        </p:nvSpPr>
        <p:spPr>
          <a:xfrm>
            <a:off x="10229946" y="647700"/>
            <a:ext cx="1250855" cy="369332"/>
          </a:xfrm>
          <a:prstGeom prst="rect">
            <a:avLst/>
          </a:prstGeom>
          <a:noFill/>
        </p:spPr>
        <p:txBody>
          <a:bodyPr wrap="none" rtlCol="0">
            <a:spAutoFit/>
          </a:bodyPr>
          <a:lstStyle/>
          <a:p>
            <a:r>
              <a:rPr lang="en-US" dirty="0"/>
              <a:t>Cesar Rivas</a:t>
            </a:r>
          </a:p>
        </p:txBody>
      </p:sp>
    </p:spTree>
    <p:extLst>
      <p:ext uri="{BB962C8B-B14F-4D97-AF65-F5344CB8AC3E}">
        <p14:creationId xmlns:p14="http://schemas.microsoft.com/office/powerpoint/2010/main" val="848299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Schedule Risks</a:t>
            </a:r>
          </a:p>
        </p:txBody>
      </p:sp>
      <p:sp>
        <p:nvSpPr>
          <p:cNvPr id="5" name="Content Placeholder 4"/>
          <p:cNvSpPr>
            <a:spLocks noGrp="1"/>
          </p:cNvSpPr>
          <p:nvPr>
            <p:ph sz="quarter" idx="1"/>
          </p:nvPr>
        </p:nvSpPr>
        <p:spPr/>
        <p:txBody>
          <a:bodyPr/>
          <a:lstStyle/>
          <a:p>
            <a:r>
              <a:rPr lang="en-US" dirty="0"/>
              <a:t>Conflicting schedules could lead to inability to finish project on time.</a:t>
            </a:r>
          </a:p>
          <a:p>
            <a:pPr lvl="1"/>
            <a:r>
              <a:rPr lang="en-US" dirty="0"/>
              <a:t>Team will aim to finish project as early as possible to prevent this. </a:t>
            </a:r>
          </a:p>
          <a:p>
            <a:r>
              <a:rPr lang="en-US" dirty="0"/>
              <a:t>3D-printed parts may not </a:t>
            </a:r>
            <a:r>
              <a:rPr lang="en-US" dirty="0" smtClean="0"/>
              <a:t>completed </a:t>
            </a:r>
            <a:r>
              <a:rPr lang="en-US" dirty="0"/>
              <a:t>on time.</a:t>
            </a:r>
          </a:p>
          <a:p>
            <a:pPr lvl="1"/>
            <a:r>
              <a:rPr lang="en-US" dirty="0"/>
              <a:t>Our group will make sure to submit requests much earlier than needed.</a:t>
            </a:r>
          </a:p>
          <a:p>
            <a:r>
              <a:rPr lang="en-US" dirty="0"/>
              <a:t> Due to us having most of our required components, we will not have to worry about not receiving any shipped components on time. </a:t>
            </a:r>
          </a:p>
        </p:txBody>
      </p:sp>
      <p:sp>
        <p:nvSpPr>
          <p:cNvPr id="4" name="TextBox 3"/>
          <p:cNvSpPr txBox="1"/>
          <p:nvPr/>
        </p:nvSpPr>
        <p:spPr>
          <a:xfrm>
            <a:off x="10229946" y="647700"/>
            <a:ext cx="1250855" cy="369332"/>
          </a:xfrm>
          <a:prstGeom prst="rect">
            <a:avLst/>
          </a:prstGeom>
          <a:noFill/>
        </p:spPr>
        <p:txBody>
          <a:bodyPr wrap="none" rtlCol="0">
            <a:spAutoFit/>
          </a:bodyPr>
          <a:lstStyle/>
          <a:p>
            <a:r>
              <a:rPr lang="en-US" dirty="0"/>
              <a:t>Cesar Rivas</a:t>
            </a:r>
          </a:p>
        </p:txBody>
      </p:sp>
    </p:spTree>
    <p:extLst>
      <p:ext uri="{BB962C8B-B14F-4D97-AF65-F5344CB8AC3E}">
        <p14:creationId xmlns:p14="http://schemas.microsoft.com/office/powerpoint/2010/main" val="1688991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Safety Risks </a:t>
            </a:r>
          </a:p>
        </p:txBody>
      </p:sp>
      <p:sp>
        <p:nvSpPr>
          <p:cNvPr id="3" name="Content Placeholder 2"/>
          <p:cNvSpPr>
            <a:spLocks noGrp="1"/>
          </p:cNvSpPr>
          <p:nvPr>
            <p:ph sz="quarter" idx="1"/>
          </p:nvPr>
        </p:nvSpPr>
        <p:spPr>
          <a:xfrm>
            <a:off x="816864" y="1615440"/>
            <a:ext cx="10871200" cy="4495800"/>
          </a:xfrm>
        </p:spPr>
        <p:txBody>
          <a:bodyPr/>
          <a:lstStyle/>
          <a:p>
            <a:r>
              <a:rPr lang="en-US" dirty="0"/>
              <a:t>Pinch points (</a:t>
            </a:r>
            <a:r>
              <a:rPr lang="en-US" dirty="0" err="1"/>
              <a:t>i.e</a:t>
            </a:r>
            <a:r>
              <a:rPr lang="en-US" dirty="0"/>
              <a:t>: rotating part)</a:t>
            </a:r>
          </a:p>
          <a:p>
            <a:pPr lvl="1"/>
            <a:r>
              <a:rPr lang="en-US" dirty="0"/>
              <a:t>Contact with pinch points can cause injury</a:t>
            </a:r>
          </a:p>
          <a:p>
            <a:r>
              <a:rPr lang="en-US" dirty="0"/>
              <a:t>Electrical components</a:t>
            </a:r>
          </a:p>
          <a:p>
            <a:pPr lvl="1"/>
            <a:r>
              <a:rPr lang="en-US" dirty="0"/>
              <a:t>Potential electrical shock from exposed wires</a:t>
            </a:r>
          </a:p>
          <a:p>
            <a:pPr lvl="1"/>
            <a:r>
              <a:rPr lang="en-US" dirty="0"/>
              <a:t>Shorted circuit can cause fire</a:t>
            </a:r>
          </a:p>
          <a:p>
            <a:r>
              <a:rPr lang="en-US" dirty="0"/>
              <a:t>Risks in environment</a:t>
            </a:r>
          </a:p>
          <a:p>
            <a:pPr lvl="1"/>
            <a:r>
              <a:rPr lang="en-US" dirty="0"/>
              <a:t>Potential risk of getting trapped inside cave</a:t>
            </a:r>
          </a:p>
          <a:p>
            <a:pPr lvl="1"/>
            <a:r>
              <a:rPr lang="en-US" dirty="0"/>
              <a:t>Slipping on cave floor can lead to injury </a:t>
            </a:r>
          </a:p>
          <a:p>
            <a:endParaRPr lang="en-US" dirty="0"/>
          </a:p>
        </p:txBody>
      </p:sp>
      <p:sp>
        <p:nvSpPr>
          <p:cNvPr id="4" name="TextBox 3"/>
          <p:cNvSpPr txBox="1"/>
          <p:nvPr/>
        </p:nvSpPr>
        <p:spPr>
          <a:xfrm>
            <a:off x="10229946" y="647700"/>
            <a:ext cx="1250855" cy="369332"/>
          </a:xfrm>
          <a:prstGeom prst="rect">
            <a:avLst/>
          </a:prstGeom>
          <a:noFill/>
        </p:spPr>
        <p:txBody>
          <a:bodyPr wrap="none" rtlCol="0">
            <a:spAutoFit/>
          </a:bodyPr>
          <a:lstStyle/>
          <a:p>
            <a:r>
              <a:rPr lang="en-US" dirty="0"/>
              <a:t>Cesar Rivas</a:t>
            </a:r>
          </a:p>
        </p:txBody>
      </p:sp>
    </p:spTree>
    <p:extLst>
      <p:ext uri="{BB962C8B-B14F-4D97-AF65-F5344CB8AC3E}">
        <p14:creationId xmlns:p14="http://schemas.microsoft.com/office/powerpoint/2010/main" val="3253677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Risk Assessment: Equipment Damage</a:t>
            </a:r>
          </a:p>
        </p:txBody>
      </p:sp>
      <p:sp>
        <p:nvSpPr>
          <p:cNvPr id="3" name="Content Placeholder 2"/>
          <p:cNvSpPr>
            <a:spLocks noGrp="1"/>
          </p:cNvSpPr>
          <p:nvPr>
            <p:ph sz="quarter" idx="1"/>
          </p:nvPr>
        </p:nvSpPr>
        <p:spPr/>
        <p:txBody>
          <a:bodyPr>
            <a:normAutofit/>
          </a:bodyPr>
          <a:lstStyle/>
          <a:p>
            <a:r>
              <a:rPr lang="en-US" dirty="0"/>
              <a:t>Physical damage</a:t>
            </a:r>
          </a:p>
          <a:p>
            <a:pPr lvl="1"/>
            <a:r>
              <a:rPr lang="en-US" dirty="0"/>
              <a:t>Dropping system components can lead to loss of functionality</a:t>
            </a:r>
          </a:p>
          <a:p>
            <a:r>
              <a:rPr lang="en-US" dirty="0"/>
              <a:t>Moisture</a:t>
            </a:r>
          </a:p>
          <a:p>
            <a:pPr lvl="1"/>
            <a:r>
              <a:rPr lang="en-US" dirty="0"/>
              <a:t>Contact with water will damage electrical components</a:t>
            </a:r>
          </a:p>
          <a:p>
            <a:r>
              <a:rPr lang="en-US" dirty="0"/>
              <a:t>Electrical overload</a:t>
            </a:r>
          </a:p>
          <a:p>
            <a:pPr lvl="1"/>
            <a:r>
              <a:rPr lang="en-US" dirty="0"/>
              <a:t>Providing too much power to components will cause a short in the system and cause permanent damage. </a:t>
            </a:r>
          </a:p>
          <a:p>
            <a:pPr lvl="1"/>
            <a:endParaRPr lang="en-US" dirty="0"/>
          </a:p>
          <a:p>
            <a:endParaRPr lang="en-US" dirty="0"/>
          </a:p>
        </p:txBody>
      </p:sp>
      <p:sp>
        <p:nvSpPr>
          <p:cNvPr id="4" name="TextBox 3"/>
          <p:cNvSpPr txBox="1"/>
          <p:nvPr/>
        </p:nvSpPr>
        <p:spPr>
          <a:xfrm>
            <a:off x="10229946" y="647700"/>
            <a:ext cx="1250855" cy="369332"/>
          </a:xfrm>
          <a:prstGeom prst="rect">
            <a:avLst/>
          </a:prstGeom>
          <a:noFill/>
        </p:spPr>
        <p:txBody>
          <a:bodyPr wrap="none" rtlCol="0">
            <a:spAutoFit/>
          </a:bodyPr>
          <a:lstStyle/>
          <a:p>
            <a:r>
              <a:rPr lang="en-US" dirty="0"/>
              <a:t>Cesar Rivas</a:t>
            </a:r>
          </a:p>
        </p:txBody>
      </p:sp>
    </p:spTree>
    <p:extLst>
      <p:ext uri="{BB962C8B-B14F-4D97-AF65-F5344CB8AC3E}">
        <p14:creationId xmlns:p14="http://schemas.microsoft.com/office/powerpoint/2010/main" val="3617919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13360"/>
            <a:ext cx="10871200" cy="990600"/>
          </a:xfrm>
        </p:spPr>
        <p:txBody>
          <a:bodyPr>
            <a:normAutofit/>
          </a:bodyPr>
          <a:lstStyle/>
          <a:p>
            <a:r>
              <a:rPr lang="en-US" dirty="0"/>
              <a:t>Risk Assessment: Experimental Risks</a:t>
            </a:r>
          </a:p>
        </p:txBody>
      </p:sp>
      <p:sp>
        <p:nvSpPr>
          <p:cNvPr id="3" name="Content Placeholder 2"/>
          <p:cNvSpPr>
            <a:spLocks noGrp="1"/>
          </p:cNvSpPr>
          <p:nvPr>
            <p:ph sz="quarter" idx="1"/>
          </p:nvPr>
        </p:nvSpPr>
        <p:spPr/>
        <p:txBody>
          <a:bodyPr/>
          <a:lstStyle/>
          <a:p>
            <a:r>
              <a:rPr lang="en-US" dirty="0"/>
              <a:t>Insufficient battery life</a:t>
            </a:r>
          </a:p>
          <a:p>
            <a:pPr lvl="1"/>
            <a:r>
              <a:rPr lang="en-US" dirty="0"/>
              <a:t>Not likely</a:t>
            </a:r>
          </a:p>
          <a:p>
            <a:pPr lvl="1"/>
            <a:r>
              <a:rPr lang="en-US" dirty="0"/>
              <a:t>Batteries used will allow for multiple scans</a:t>
            </a:r>
          </a:p>
          <a:p>
            <a:r>
              <a:rPr lang="en-US" dirty="0"/>
              <a:t>Insufficient memory</a:t>
            </a:r>
          </a:p>
          <a:p>
            <a:pPr lvl="1"/>
            <a:r>
              <a:rPr lang="en-US" dirty="0"/>
              <a:t>4GB SD card is more than enough to hold mapping data</a:t>
            </a:r>
          </a:p>
        </p:txBody>
      </p:sp>
      <p:sp>
        <p:nvSpPr>
          <p:cNvPr id="4" name="TextBox 3"/>
          <p:cNvSpPr txBox="1"/>
          <p:nvPr/>
        </p:nvSpPr>
        <p:spPr>
          <a:xfrm>
            <a:off x="10229946" y="647700"/>
            <a:ext cx="1250855" cy="369332"/>
          </a:xfrm>
          <a:prstGeom prst="rect">
            <a:avLst/>
          </a:prstGeom>
          <a:noFill/>
        </p:spPr>
        <p:txBody>
          <a:bodyPr wrap="none" rtlCol="0">
            <a:spAutoFit/>
          </a:bodyPr>
          <a:lstStyle/>
          <a:p>
            <a:r>
              <a:rPr lang="en-US" dirty="0"/>
              <a:t>Cesar Rivas</a:t>
            </a:r>
          </a:p>
        </p:txBody>
      </p:sp>
    </p:spTree>
    <p:extLst>
      <p:ext uri="{BB962C8B-B14F-4D97-AF65-F5344CB8AC3E}">
        <p14:creationId xmlns:p14="http://schemas.microsoft.com/office/powerpoint/2010/main" val="848389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References</a:t>
            </a:r>
          </a:p>
        </p:txBody>
      </p:sp>
      <p:sp>
        <p:nvSpPr>
          <p:cNvPr id="3" name="Content Placeholder 2"/>
          <p:cNvSpPr>
            <a:spLocks noGrp="1"/>
          </p:cNvSpPr>
          <p:nvPr>
            <p:ph sz="quarter" idx="1"/>
          </p:nvPr>
        </p:nvSpPr>
        <p:spPr/>
        <p:txBody>
          <a:bodyPr>
            <a:normAutofit fontScale="55000" lnSpcReduction="20000"/>
          </a:bodyPr>
          <a:lstStyle/>
          <a:p>
            <a:endParaRPr lang="en-US" dirty="0"/>
          </a:p>
          <a:p>
            <a:r>
              <a:rPr lang="en-US" dirty="0"/>
              <a:t>"About - ILMF." ILMF. </a:t>
            </a:r>
            <a:r>
              <a:rPr lang="en-US" dirty="0" err="1"/>
              <a:t>N.p</a:t>
            </a:r>
            <a:r>
              <a:rPr lang="en-US" dirty="0"/>
              <a:t>., </a:t>
            </a:r>
            <a:r>
              <a:rPr lang="en-US" dirty="0" err="1"/>
              <a:t>n.d.</a:t>
            </a:r>
            <a:r>
              <a:rPr lang="en-US" dirty="0"/>
              <a:t> Web. 11 Oct. 2016.</a:t>
            </a:r>
          </a:p>
          <a:p>
            <a:r>
              <a:rPr lang="en-US" dirty="0"/>
              <a:t>"Caving Projects." Southern Arizona Grotto. </a:t>
            </a:r>
            <a:r>
              <a:rPr lang="en-US" dirty="0" err="1"/>
              <a:t>N.p</a:t>
            </a:r>
            <a:r>
              <a:rPr lang="en-US" dirty="0"/>
              <a:t>., </a:t>
            </a:r>
            <a:r>
              <a:rPr lang="en-US" dirty="0" err="1"/>
              <a:t>n.d.</a:t>
            </a:r>
            <a:r>
              <a:rPr lang="en-US" dirty="0"/>
              <a:t> Web. 10 Oct. 2016.</a:t>
            </a:r>
          </a:p>
          <a:p>
            <a:r>
              <a:rPr lang="en-US" dirty="0"/>
              <a:t>"LIDAR-Lite V3." - SEN-14032. </a:t>
            </a:r>
            <a:r>
              <a:rPr lang="en-US" dirty="0" err="1"/>
              <a:t>N.p</a:t>
            </a:r>
            <a:r>
              <a:rPr lang="en-US" dirty="0"/>
              <a:t>., </a:t>
            </a:r>
            <a:r>
              <a:rPr lang="en-US" dirty="0" err="1"/>
              <a:t>n.d.</a:t>
            </a:r>
            <a:r>
              <a:rPr lang="en-US" dirty="0"/>
              <a:t> Web. 4 Oct. 2016.</a:t>
            </a:r>
          </a:p>
          <a:p>
            <a:r>
              <a:rPr lang="en-US" dirty="0"/>
              <a:t>"</a:t>
            </a:r>
            <a:r>
              <a:rPr lang="en-US" dirty="0" err="1"/>
              <a:t>Slamtec's</a:t>
            </a:r>
            <a:r>
              <a:rPr lang="en-US" dirty="0"/>
              <a:t> RPLIDAR A2 Has a Range of 6 Meters And Can Take Up To 4000 Samples of Laser Ranging per Second ($480)." Into Robotics. </a:t>
            </a:r>
            <a:r>
              <a:rPr lang="en-US" dirty="0" err="1"/>
              <a:t>N.p</a:t>
            </a:r>
            <a:r>
              <a:rPr lang="en-US" dirty="0"/>
              <a:t>., </a:t>
            </a:r>
            <a:r>
              <a:rPr lang="en-US" dirty="0" err="1"/>
              <a:t>n.d.</a:t>
            </a:r>
            <a:r>
              <a:rPr lang="en-US" dirty="0"/>
              <a:t> Web. 4 Oct. 2016.</a:t>
            </a:r>
          </a:p>
          <a:p>
            <a:r>
              <a:rPr lang="en-US" dirty="0"/>
              <a:t>"Underwater Cave (low Poly)." 3D Model :. </a:t>
            </a:r>
            <a:r>
              <a:rPr lang="en-US" dirty="0" err="1"/>
              <a:t>N.p</a:t>
            </a:r>
            <a:r>
              <a:rPr lang="en-US" dirty="0"/>
              <a:t>., </a:t>
            </a:r>
            <a:r>
              <a:rPr lang="en-US" dirty="0" err="1"/>
              <a:t>n.d.</a:t>
            </a:r>
            <a:r>
              <a:rPr lang="en-US" dirty="0"/>
              <a:t> Web. 10 Oct. 2016.</a:t>
            </a:r>
          </a:p>
          <a:p>
            <a:r>
              <a:rPr lang="en-US" dirty="0"/>
              <a:t>"Vermont Center </a:t>
            </a:r>
            <a:r>
              <a:rPr lang="en-US" dirty="0" err="1"/>
              <a:t>ForGeographic</a:t>
            </a:r>
            <a:r>
              <a:rPr lang="en-US" dirty="0"/>
              <a:t> Information." VCGI LiDAR Program. </a:t>
            </a:r>
            <a:r>
              <a:rPr lang="en-US" dirty="0" err="1"/>
              <a:t>N.p</a:t>
            </a:r>
            <a:r>
              <a:rPr lang="en-US" dirty="0"/>
              <a:t>., </a:t>
            </a:r>
            <a:r>
              <a:rPr lang="en-US" dirty="0" err="1"/>
              <a:t>n.d.</a:t>
            </a:r>
            <a:r>
              <a:rPr lang="en-US" dirty="0"/>
              <a:t> Web. 11 Oct. 2016.</a:t>
            </a:r>
          </a:p>
          <a:p>
            <a:r>
              <a:rPr lang="en-US" dirty="0"/>
              <a:t>"What Is LIDAR." US Department of Commerce, National Oceanic and Atmospheric Administration. </a:t>
            </a:r>
            <a:r>
              <a:rPr lang="en-US" dirty="0" err="1"/>
              <a:t>N.p</a:t>
            </a:r>
            <a:r>
              <a:rPr lang="en-US" dirty="0"/>
              <a:t>., </a:t>
            </a:r>
            <a:r>
              <a:rPr lang="en-US" dirty="0" err="1"/>
              <a:t>n.d.</a:t>
            </a:r>
            <a:r>
              <a:rPr lang="en-US" dirty="0"/>
              <a:t> Web. 6 Oct. 2016.</a:t>
            </a:r>
          </a:p>
          <a:p>
            <a:r>
              <a:rPr lang="en-US" dirty="0"/>
              <a:t>England, Emily. "The Effigy Mounds and </a:t>
            </a:r>
            <a:r>
              <a:rPr lang="en-US" dirty="0" err="1"/>
              <a:t>Mallam</a:t>
            </a:r>
            <a:r>
              <a:rPr lang="en-US" dirty="0"/>
              <a:t> | Anthropology | Luther College." The Effigy Mounds and </a:t>
            </a:r>
            <a:r>
              <a:rPr lang="en-US" dirty="0" err="1"/>
              <a:t>Mallam</a:t>
            </a:r>
            <a:r>
              <a:rPr lang="en-US" dirty="0"/>
              <a:t> | Anthropology | Luther College. </a:t>
            </a:r>
            <a:r>
              <a:rPr lang="en-US" dirty="0" err="1"/>
              <a:t>N.p</a:t>
            </a:r>
            <a:r>
              <a:rPr lang="en-US" dirty="0"/>
              <a:t>., </a:t>
            </a:r>
            <a:r>
              <a:rPr lang="en-US" dirty="0" err="1"/>
              <a:t>n.d.</a:t>
            </a:r>
            <a:r>
              <a:rPr lang="en-US" dirty="0"/>
              <a:t> Web. 13 Oct. 2016.</a:t>
            </a:r>
          </a:p>
          <a:p>
            <a:r>
              <a:rPr lang="en-US" dirty="0"/>
              <a:t>Nguyen, </a:t>
            </a:r>
            <a:r>
              <a:rPr lang="en-US" dirty="0" err="1"/>
              <a:t>Quyen</a:t>
            </a:r>
            <a:r>
              <a:rPr lang="en-US" dirty="0"/>
              <a:t>. "Running a Raspberry Pi from 6 AA Batteries." Tutorial Raspberry Pi :. </a:t>
            </a:r>
            <a:r>
              <a:rPr lang="en-US" dirty="0" err="1"/>
              <a:t>N.p</a:t>
            </a:r>
            <a:r>
              <a:rPr lang="en-US" dirty="0"/>
              <a:t>., 1970. Web. 12 Oct. 2016.</a:t>
            </a:r>
          </a:p>
          <a:p>
            <a:r>
              <a:rPr lang="en-US" dirty="0"/>
              <a:t>S. Kish and B. </a:t>
            </a:r>
            <a:r>
              <a:rPr lang="en-US" dirty="0" err="1"/>
              <a:t>Broedel</a:t>
            </a:r>
            <a:r>
              <a:rPr lang="en-US" dirty="0"/>
              <a:t>, "Introduction to Cave Mapping Design Project," 2016.</a:t>
            </a:r>
          </a:p>
          <a:p>
            <a:r>
              <a:rPr lang="en-US" dirty="0"/>
              <a:t>S. Kish, "Mapping of the Wakulla Springs Conduit-Cave System Using LIDAR and Inertial Navigation Sensor System– Prototype Modeling,”.</a:t>
            </a:r>
          </a:p>
          <a:p>
            <a:r>
              <a:rPr lang="en-US" dirty="0"/>
              <a:t>"Arduino vs. Raspberry Pi: Mortal Enemies, or Best Friends?" </a:t>
            </a:r>
            <a:r>
              <a:rPr lang="en-US" i="1" dirty="0"/>
              <a:t>Digital Trends</a:t>
            </a:r>
            <a:r>
              <a:rPr lang="en-US" dirty="0"/>
              <a:t>. Digital Trends, 2015. Web. 17 Nov. 2016. </a:t>
            </a:r>
          </a:p>
        </p:txBody>
      </p:sp>
    </p:spTree>
    <p:extLst>
      <p:ext uri="{BB962C8B-B14F-4D97-AF65-F5344CB8AC3E}">
        <p14:creationId xmlns:p14="http://schemas.microsoft.com/office/powerpoint/2010/main" val="12823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145758" y="3137646"/>
            <a:ext cx="4213412" cy="1147483"/>
          </a:xfrm>
        </p:spPr>
        <p:txBody>
          <a:bodyPr>
            <a:normAutofit/>
          </a:bodyPr>
          <a:lstStyle/>
          <a:p>
            <a:r>
              <a:rPr lang="en-US" sz="6400" dirty="0"/>
              <a:t>Questions?</a:t>
            </a:r>
          </a:p>
        </p:txBody>
      </p:sp>
    </p:spTree>
    <p:extLst>
      <p:ext uri="{BB962C8B-B14F-4D97-AF65-F5344CB8AC3E}">
        <p14:creationId xmlns:p14="http://schemas.microsoft.com/office/powerpoint/2010/main" val="209008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Overview</a:t>
            </a:r>
          </a:p>
        </p:txBody>
      </p:sp>
      <p:sp>
        <p:nvSpPr>
          <p:cNvPr id="4" name="Content Placeholder 3"/>
          <p:cNvSpPr>
            <a:spLocks noGrp="1"/>
          </p:cNvSpPr>
          <p:nvPr>
            <p:ph sz="quarter" idx="2"/>
          </p:nvPr>
        </p:nvSpPr>
        <p:spPr>
          <a:xfrm>
            <a:off x="839789" y="2283849"/>
            <a:ext cx="8583612" cy="3684588"/>
          </a:xfrm>
        </p:spPr>
        <p:txBody>
          <a:bodyPr>
            <a:normAutofit fontScale="92500" lnSpcReduction="20000"/>
          </a:bodyPr>
          <a:lstStyle/>
          <a:p>
            <a:pPr marL="0" indent="0">
              <a:buNone/>
            </a:pPr>
            <a:r>
              <a:rPr lang="en-US" dirty="0"/>
              <a:t>Updates</a:t>
            </a:r>
          </a:p>
          <a:p>
            <a:r>
              <a:rPr lang="en-US" dirty="0"/>
              <a:t>Must be able to map fully around circle and at least 270 degrees in phi direction. </a:t>
            </a:r>
          </a:p>
          <a:p>
            <a:r>
              <a:rPr lang="en-US" dirty="0"/>
              <a:t>Needs to fit in sponsor-provided casing ~12x6x8</a:t>
            </a:r>
          </a:p>
          <a:p>
            <a:r>
              <a:rPr lang="en-US" dirty="0"/>
              <a:t>Map at least every .5m from 40m away</a:t>
            </a:r>
          </a:p>
          <a:p>
            <a:r>
              <a:rPr lang="en-US" dirty="0"/>
              <a:t>May use alternative mapping styles to save memory</a:t>
            </a:r>
          </a:p>
          <a:p>
            <a:r>
              <a:rPr lang="en-US" dirty="0"/>
              <a:t>Convert data into importable 3D image</a:t>
            </a:r>
          </a:p>
          <a:p>
            <a:r>
              <a:rPr lang="en-US" dirty="0"/>
              <a:t>Weighs no more than 5lbs</a:t>
            </a:r>
          </a:p>
          <a:p>
            <a:r>
              <a:rPr lang="en-US" dirty="0"/>
              <a:t>User friendly (easy to use in dark caves)</a:t>
            </a:r>
          </a:p>
        </p:txBody>
      </p:sp>
      <p:sp>
        <p:nvSpPr>
          <p:cNvPr id="6" name="TextBox 5"/>
          <p:cNvSpPr txBox="1"/>
          <p:nvPr/>
        </p:nvSpPr>
        <p:spPr>
          <a:xfrm>
            <a:off x="10083800" y="228600"/>
            <a:ext cx="1600200" cy="369332"/>
          </a:xfrm>
          <a:prstGeom prst="rect">
            <a:avLst/>
          </a:prstGeom>
          <a:noFill/>
        </p:spPr>
        <p:txBody>
          <a:bodyPr wrap="square" rtlCol="0">
            <a:spAutoFit/>
          </a:bodyPr>
          <a:lstStyle/>
          <a:p>
            <a:r>
              <a:rPr lang="en-US" dirty="0"/>
              <a:t>Alisha Hunt</a:t>
            </a:r>
          </a:p>
        </p:txBody>
      </p:sp>
    </p:spTree>
    <p:extLst>
      <p:ext uri="{BB962C8B-B14F-4D97-AF65-F5344CB8AC3E}">
        <p14:creationId xmlns:p14="http://schemas.microsoft.com/office/powerpoint/2010/main" val="368607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Flow Hierarchy</a:t>
            </a:r>
          </a:p>
        </p:txBody>
      </p:sp>
      <p:sp>
        <p:nvSpPr>
          <p:cNvPr id="3" name="Content Placeholder 2"/>
          <p:cNvSpPr>
            <a:spLocks noGrp="1"/>
          </p:cNvSpPr>
          <p:nvPr>
            <p:ph sz="quarter" idx="1"/>
          </p:nvPr>
        </p:nvSpPr>
        <p:spPr>
          <a:xfrm>
            <a:off x="816864" y="1905000"/>
            <a:ext cx="4065877" cy="4258056"/>
          </a:xfrm>
        </p:spPr>
        <p:txBody>
          <a:bodyPr>
            <a:normAutofit fontScale="92500" lnSpcReduction="10000"/>
          </a:bodyPr>
          <a:lstStyle/>
          <a:p>
            <a:r>
              <a:rPr lang="en-US" dirty="0"/>
              <a:t>controller dictates motor speed and direction</a:t>
            </a:r>
          </a:p>
          <a:p>
            <a:r>
              <a:rPr lang="en-US" dirty="0"/>
              <a:t>Controller specifies pulse train to LiDAR</a:t>
            </a:r>
          </a:p>
          <a:p>
            <a:r>
              <a:rPr lang="en-US" dirty="0"/>
              <a:t>Inertial Measurement Unit accounts for position of LiDAR sensor and adjusts data</a:t>
            </a:r>
          </a:p>
          <a:p>
            <a:r>
              <a:rPr lang="en-US" dirty="0"/>
              <a:t>Processor sends final data to external memory chip</a:t>
            </a:r>
          </a:p>
        </p:txBody>
      </p:sp>
      <p:grpSp>
        <p:nvGrpSpPr>
          <p:cNvPr id="4" name="Group 3"/>
          <p:cNvGrpSpPr/>
          <p:nvPr/>
        </p:nvGrpSpPr>
        <p:grpSpPr>
          <a:xfrm>
            <a:off x="5540311" y="1885950"/>
            <a:ext cx="6147753" cy="4770882"/>
            <a:chOff x="0" y="0"/>
            <a:chExt cx="5610225" cy="4210050"/>
          </a:xfrm>
        </p:grpSpPr>
        <p:sp>
          <p:nvSpPr>
            <p:cNvPr id="5" name="Rounded Rectangle 4"/>
            <p:cNvSpPr/>
            <p:nvPr/>
          </p:nvSpPr>
          <p:spPr>
            <a:xfrm>
              <a:off x="2143125" y="1895475"/>
              <a:ext cx="1485900" cy="742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Microcontroller</a:t>
              </a:r>
            </a:p>
          </p:txBody>
        </p:sp>
        <p:sp>
          <p:nvSpPr>
            <p:cNvPr id="6" name="Rounded Rectangle 5"/>
            <p:cNvSpPr/>
            <p:nvPr/>
          </p:nvSpPr>
          <p:spPr>
            <a:xfrm>
              <a:off x="0" y="104775"/>
              <a:ext cx="1485900" cy="742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Top motor</a:t>
              </a:r>
            </a:p>
          </p:txBody>
        </p:sp>
        <p:sp>
          <p:nvSpPr>
            <p:cNvPr id="7" name="Rounded Rectangle 6"/>
            <p:cNvSpPr/>
            <p:nvPr/>
          </p:nvSpPr>
          <p:spPr>
            <a:xfrm>
              <a:off x="0" y="952500"/>
              <a:ext cx="1485900" cy="742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Base motor</a:t>
              </a:r>
            </a:p>
          </p:txBody>
        </p:sp>
        <p:sp>
          <p:nvSpPr>
            <p:cNvPr id="8" name="Rounded Rectangle 7"/>
            <p:cNvSpPr/>
            <p:nvPr/>
          </p:nvSpPr>
          <p:spPr>
            <a:xfrm>
              <a:off x="3695700" y="952500"/>
              <a:ext cx="1914525" cy="590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IMU</a:t>
              </a:r>
              <a:br>
                <a:rPr lang="en-US" sz="1100">
                  <a:effectLst/>
                  <a:ea typeface="Calibri" panose="020F0502020204030204" pitchFamily="34" charset="0"/>
                  <a:cs typeface="Times New Roman" panose="02020603050405020304" pitchFamily="18" charset="0"/>
                </a:rPr>
              </a:br>
              <a:r>
                <a:rPr lang="en-US" sz="1100">
                  <a:effectLst/>
                  <a:ea typeface="Calibri" panose="020F0502020204030204" pitchFamily="34" charset="0"/>
                  <a:cs typeface="Times New Roman" panose="02020603050405020304" pitchFamily="18" charset="0"/>
                </a:rPr>
                <a:t>(Inertial Measurement Unit)</a:t>
              </a:r>
            </a:p>
          </p:txBody>
        </p:sp>
        <p:sp>
          <p:nvSpPr>
            <p:cNvPr id="9" name="Rounded Rectangle 8"/>
            <p:cNvSpPr/>
            <p:nvPr/>
          </p:nvSpPr>
          <p:spPr>
            <a:xfrm>
              <a:off x="2428875" y="0"/>
              <a:ext cx="1304925" cy="752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LiDAR Lite</a:t>
              </a:r>
            </a:p>
          </p:txBody>
        </p:sp>
        <p:sp>
          <p:nvSpPr>
            <p:cNvPr id="10" name="Bent Arrow 9"/>
            <p:cNvSpPr/>
            <p:nvPr/>
          </p:nvSpPr>
          <p:spPr>
            <a:xfrm rot="16200000">
              <a:off x="914400" y="1409700"/>
              <a:ext cx="723900" cy="149796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specifies motor speed and direction</a:t>
              </a:r>
              <a:endParaRPr lang="en-US" sz="1100">
                <a:effectLst/>
                <a:ea typeface="Calibri" panose="020F0502020204030204" pitchFamily="34" charset="0"/>
                <a:cs typeface="Times New Roman" panose="02020603050405020304" pitchFamily="18" charset="0"/>
              </a:endParaRPr>
            </a:p>
          </p:txBody>
        </p:sp>
        <p:sp>
          <p:nvSpPr>
            <p:cNvPr id="11" name="Up Arrow 10"/>
            <p:cNvSpPr/>
            <p:nvPr/>
          </p:nvSpPr>
          <p:spPr>
            <a:xfrm>
              <a:off x="2781300" y="866775"/>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2" name="Bent Arrow 11"/>
            <p:cNvSpPr/>
            <p:nvPr/>
          </p:nvSpPr>
          <p:spPr>
            <a:xfrm rot="5400000">
              <a:off x="4233863" y="-138113"/>
              <a:ext cx="685800" cy="13239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Sends point cloud data</a:t>
              </a:r>
              <a:endParaRPr lang="en-US" sz="1100">
                <a:effectLst/>
                <a:ea typeface="Calibri" panose="020F0502020204030204" pitchFamily="34" charset="0"/>
                <a:cs typeface="Times New Roman" panose="02020603050405020304" pitchFamily="18" charset="0"/>
              </a:endParaRPr>
            </a:p>
          </p:txBody>
        </p:sp>
        <p:sp>
          <p:nvSpPr>
            <p:cNvPr id="13" name="Bent Arrow 12"/>
            <p:cNvSpPr/>
            <p:nvPr/>
          </p:nvSpPr>
          <p:spPr>
            <a:xfrm flipH="1" flipV="1">
              <a:off x="3743325" y="1590675"/>
              <a:ext cx="1390650" cy="84677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100">
                  <a:ln>
                    <a:noFill/>
                  </a:ln>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2447925" y="1095375"/>
              <a:ext cx="1114425" cy="5524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Specifies pulse train and timing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
            <p:cNvSpPr txBox="1">
              <a:spLocks noChangeArrowheads="1"/>
            </p:cNvSpPr>
            <p:nvPr/>
          </p:nvSpPr>
          <p:spPr bwMode="auto">
            <a:xfrm>
              <a:off x="4010025" y="1647825"/>
              <a:ext cx="1238250" cy="5524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Returns calibrated point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ounded Rectangle 15"/>
            <p:cNvSpPr/>
            <p:nvPr/>
          </p:nvSpPr>
          <p:spPr>
            <a:xfrm>
              <a:off x="2219325" y="3552825"/>
              <a:ext cx="1343025" cy="657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External memory</a:t>
              </a:r>
            </a:p>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SD card</a:t>
              </a:r>
            </a:p>
          </p:txBody>
        </p:sp>
        <p:sp>
          <p:nvSpPr>
            <p:cNvPr id="17" name="Down Arrow 16"/>
            <p:cNvSpPr/>
            <p:nvPr/>
          </p:nvSpPr>
          <p:spPr>
            <a:xfrm>
              <a:off x="2562225" y="2714625"/>
              <a:ext cx="666750" cy="723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 Box 2"/>
            <p:cNvSpPr txBox="1">
              <a:spLocks noChangeArrowheads="1"/>
            </p:cNvSpPr>
            <p:nvPr/>
          </p:nvSpPr>
          <p:spPr bwMode="auto">
            <a:xfrm>
              <a:off x="2181225" y="2657475"/>
              <a:ext cx="1504950" cy="64770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Final data formatting for AutoCAD/MATLAB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TextBox 18"/>
          <p:cNvSpPr txBox="1"/>
          <p:nvPr/>
        </p:nvSpPr>
        <p:spPr>
          <a:xfrm>
            <a:off x="9830169" y="5459364"/>
            <a:ext cx="1857895" cy="646331"/>
          </a:xfrm>
          <a:prstGeom prst="rect">
            <a:avLst/>
          </a:prstGeom>
          <a:noFill/>
        </p:spPr>
        <p:txBody>
          <a:bodyPr wrap="square" rtlCol="0">
            <a:spAutoFit/>
          </a:bodyPr>
          <a:lstStyle/>
          <a:p>
            <a:r>
              <a:rPr lang="en-US" dirty="0"/>
              <a:t>I2C and PWM encodings</a:t>
            </a:r>
          </a:p>
        </p:txBody>
      </p:sp>
      <p:sp>
        <p:nvSpPr>
          <p:cNvPr id="20" name="TextBox 19"/>
          <p:cNvSpPr txBox="1"/>
          <p:nvPr/>
        </p:nvSpPr>
        <p:spPr>
          <a:xfrm>
            <a:off x="10083800" y="228600"/>
            <a:ext cx="1600200" cy="369332"/>
          </a:xfrm>
          <a:prstGeom prst="rect">
            <a:avLst/>
          </a:prstGeom>
          <a:noFill/>
        </p:spPr>
        <p:txBody>
          <a:bodyPr wrap="square" rtlCol="0">
            <a:spAutoFit/>
          </a:bodyPr>
          <a:lstStyle/>
          <a:p>
            <a:r>
              <a:rPr lang="en-US" dirty="0"/>
              <a:t>Alisha Hunt</a:t>
            </a:r>
          </a:p>
        </p:txBody>
      </p:sp>
    </p:spTree>
    <p:extLst>
      <p:ext uri="{BB962C8B-B14F-4D97-AF65-F5344CB8AC3E}">
        <p14:creationId xmlns:p14="http://schemas.microsoft.com/office/powerpoint/2010/main" val="2844312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Micro-controller Selection</a:t>
            </a:r>
          </a:p>
        </p:txBody>
      </p:sp>
      <p:sp>
        <p:nvSpPr>
          <p:cNvPr id="3" name="Content Placeholder 2"/>
          <p:cNvSpPr>
            <a:spLocks noGrp="1"/>
          </p:cNvSpPr>
          <p:nvPr>
            <p:ph sz="quarter" idx="1"/>
          </p:nvPr>
        </p:nvSpPr>
        <p:spPr>
          <a:xfrm>
            <a:off x="5084064" y="1810512"/>
            <a:ext cx="6604000" cy="4663440"/>
          </a:xfrm>
        </p:spPr>
        <p:txBody>
          <a:bodyPr>
            <a:normAutofit/>
          </a:bodyPr>
          <a:lstStyle/>
          <a:p>
            <a:r>
              <a:rPr lang="en-US" dirty="0"/>
              <a:t>Huge open source Arduino libraries</a:t>
            </a:r>
          </a:p>
          <a:p>
            <a:r>
              <a:rPr lang="en-US" dirty="0"/>
              <a:t>Code is very similar to C and easy for beginners</a:t>
            </a:r>
          </a:p>
          <a:p>
            <a:r>
              <a:rPr lang="en-US" dirty="0"/>
              <a:t>While an Uno has a slower clock than a Raspberry Pie (16MHz vs 900MHz), it is better for executing simple processing tasks</a:t>
            </a:r>
          </a:p>
          <a:p>
            <a:r>
              <a:rPr lang="en-US" dirty="0"/>
              <a:t>Less likely to encounter software errors if rebooting after power completely dies</a:t>
            </a:r>
          </a:p>
        </p:txBody>
      </p:sp>
      <p:pic>
        <p:nvPicPr>
          <p:cNvPr id="1026" name="Picture 2" descr="Image result for arduino me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19" y="2011680"/>
            <a:ext cx="4261104" cy="42611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83800" y="228600"/>
            <a:ext cx="1600200" cy="369332"/>
          </a:xfrm>
          <a:prstGeom prst="rect">
            <a:avLst/>
          </a:prstGeom>
          <a:noFill/>
        </p:spPr>
        <p:txBody>
          <a:bodyPr wrap="square" rtlCol="0">
            <a:spAutoFit/>
          </a:bodyPr>
          <a:lstStyle/>
          <a:p>
            <a:r>
              <a:rPr lang="en-US" dirty="0"/>
              <a:t>Alisha Hunt</a:t>
            </a:r>
          </a:p>
        </p:txBody>
      </p:sp>
    </p:spTree>
    <p:extLst>
      <p:ext uri="{BB962C8B-B14F-4D97-AF65-F5344CB8AC3E}">
        <p14:creationId xmlns:p14="http://schemas.microsoft.com/office/powerpoint/2010/main" val="4031282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Inertial Measurement Unit</a:t>
            </a:r>
          </a:p>
        </p:txBody>
      </p:sp>
      <p:sp>
        <p:nvSpPr>
          <p:cNvPr id="3" name="Content Placeholder 2"/>
          <p:cNvSpPr>
            <a:spLocks noGrp="1"/>
          </p:cNvSpPr>
          <p:nvPr>
            <p:ph sz="quarter" idx="1"/>
          </p:nvPr>
        </p:nvSpPr>
        <p:spPr>
          <a:xfrm>
            <a:off x="816864" y="1600200"/>
            <a:ext cx="5236464" cy="4434840"/>
          </a:xfrm>
        </p:spPr>
        <p:txBody>
          <a:bodyPr/>
          <a:lstStyle/>
          <a:p>
            <a:r>
              <a:rPr lang="en-US" dirty="0"/>
              <a:t>Has 9 degrees of freedom:</a:t>
            </a:r>
            <a:br>
              <a:rPr lang="en-US" dirty="0"/>
            </a:br>
            <a:r>
              <a:rPr lang="en-US" dirty="0"/>
              <a:t>x, y, &amp; z for angular rotation, acceleration and magnetic force</a:t>
            </a:r>
          </a:p>
          <a:p>
            <a:r>
              <a:rPr lang="en-US" dirty="0"/>
              <a:t>Gives geolocation from magnetic fields</a:t>
            </a:r>
          </a:p>
          <a:p>
            <a:r>
              <a:rPr lang="en-US" dirty="0"/>
              <a:t>Will track movement of motors</a:t>
            </a:r>
          </a:p>
          <a:p>
            <a:r>
              <a:rPr lang="en-US" dirty="0"/>
              <a:t>Will help cancel out potential ringing of motors </a:t>
            </a:r>
          </a:p>
        </p:txBody>
      </p:sp>
      <p:pic>
        <p:nvPicPr>
          <p:cNvPr id="2050" name="Picture 2" descr="SparkFun 9DoF IMU Breakout - LSM9D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4551" y="2121408"/>
            <a:ext cx="3118103" cy="31181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83800" y="228600"/>
            <a:ext cx="1600200" cy="369332"/>
          </a:xfrm>
          <a:prstGeom prst="rect">
            <a:avLst/>
          </a:prstGeom>
          <a:noFill/>
        </p:spPr>
        <p:txBody>
          <a:bodyPr wrap="square" rtlCol="0">
            <a:spAutoFit/>
          </a:bodyPr>
          <a:lstStyle/>
          <a:p>
            <a:r>
              <a:rPr lang="en-US" dirty="0"/>
              <a:t>Alisha Hunt</a:t>
            </a:r>
          </a:p>
        </p:txBody>
      </p:sp>
    </p:spTree>
    <p:extLst>
      <p:ext uri="{BB962C8B-B14F-4D97-AF65-F5344CB8AC3E}">
        <p14:creationId xmlns:p14="http://schemas.microsoft.com/office/powerpoint/2010/main" val="735888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p:nvPr/>
        </p:nvSpPr>
        <p:spPr>
          <a:xfrm>
            <a:off x="420912" y="2609683"/>
            <a:ext cx="5547626"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400" dirty="0" err="1">
                <a:solidFill>
                  <a:schemeClr val="tx2"/>
                </a:solidFill>
                <a:latin typeface="+mj-lt"/>
                <a:ea typeface="+mj-ea"/>
                <a:cs typeface="+mj-cs"/>
              </a:rPr>
              <a:t>Pseudocode</a:t>
            </a:r>
            <a:r>
              <a:rPr lang="en-US" sz="4400" dirty="0">
                <a:solidFill>
                  <a:schemeClr val="tx2"/>
                </a:solidFill>
                <a:latin typeface="+mj-lt"/>
                <a:ea typeface="+mj-ea"/>
                <a:cs typeface="+mj-cs"/>
              </a:rPr>
              <a:t>: I/O Setup</a:t>
            </a:r>
          </a:p>
        </p:txBody>
      </p:sp>
      <p:pic>
        <p:nvPicPr>
          <p:cNvPr id="5" name="Picture 4" descr="Screen Shot 2016-11-17 at 9.57.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398" y="726866"/>
            <a:ext cx="5996117" cy="5860866"/>
          </a:xfrm>
          <a:prstGeom prst="rect">
            <a:avLst/>
          </a:prstGeom>
        </p:spPr>
      </p:pic>
      <p:sp>
        <p:nvSpPr>
          <p:cNvPr id="4" name="TextBox 3"/>
          <p:cNvSpPr txBox="1"/>
          <p:nvPr/>
        </p:nvSpPr>
        <p:spPr>
          <a:xfrm>
            <a:off x="10083800" y="228600"/>
            <a:ext cx="1600200" cy="646331"/>
          </a:xfrm>
          <a:prstGeom prst="rect">
            <a:avLst/>
          </a:prstGeom>
          <a:noFill/>
        </p:spPr>
        <p:txBody>
          <a:bodyPr wrap="square" rtlCol="0">
            <a:spAutoFit/>
          </a:bodyPr>
          <a:lstStyle/>
          <a:p>
            <a:r>
              <a:rPr lang="en-US" dirty="0"/>
              <a:t>James Oliveros</a:t>
            </a:r>
          </a:p>
          <a:p>
            <a:endParaRPr lang="en-US" dirty="0"/>
          </a:p>
        </p:txBody>
      </p:sp>
    </p:spTree>
    <p:extLst>
      <p:ext uri="{BB962C8B-B14F-4D97-AF65-F5344CB8AC3E}">
        <p14:creationId xmlns:p14="http://schemas.microsoft.com/office/powerpoint/2010/main" val="1669017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 COUNTDOWN TIM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426" y="2463338"/>
            <a:ext cx="7010400" cy="2895600"/>
          </a:xfrm>
          <a:prstGeom prst="rect">
            <a:avLst/>
          </a:prstGeom>
        </p:spPr>
      </p:pic>
      <p:sp>
        <p:nvSpPr>
          <p:cNvPr id="6" name="TextBox 4"/>
          <p:cNvSpPr txBox="1"/>
          <p:nvPr/>
        </p:nvSpPr>
        <p:spPr>
          <a:xfrm>
            <a:off x="1722375" y="457441"/>
            <a:ext cx="8780502"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400" dirty="0" err="1">
                <a:solidFill>
                  <a:schemeClr val="tx2"/>
                </a:solidFill>
                <a:latin typeface="+mj-lt"/>
                <a:ea typeface="+mj-ea"/>
                <a:cs typeface="+mj-cs"/>
              </a:rPr>
              <a:t>Pseudocode</a:t>
            </a:r>
            <a:r>
              <a:rPr lang="en-US" sz="4400" dirty="0">
                <a:solidFill>
                  <a:schemeClr val="tx2"/>
                </a:solidFill>
                <a:latin typeface="+mj-lt"/>
                <a:ea typeface="+mj-ea"/>
                <a:cs typeface="+mj-cs"/>
              </a:rPr>
              <a:t>: Initial Countdown Timer</a:t>
            </a:r>
          </a:p>
        </p:txBody>
      </p:sp>
      <p:sp>
        <p:nvSpPr>
          <p:cNvPr id="4" name="TextBox 3"/>
          <p:cNvSpPr txBox="1"/>
          <p:nvPr/>
        </p:nvSpPr>
        <p:spPr>
          <a:xfrm>
            <a:off x="10083800" y="228600"/>
            <a:ext cx="1600200" cy="646331"/>
          </a:xfrm>
          <a:prstGeom prst="rect">
            <a:avLst/>
          </a:prstGeom>
          <a:noFill/>
        </p:spPr>
        <p:txBody>
          <a:bodyPr wrap="square" rtlCol="0">
            <a:spAutoFit/>
          </a:bodyPr>
          <a:lstStyle/>
          <a:p>
            <a:r>
              <a:rPr lang="en-US" dirty="0"/>
              <a:t>James Oliveros</a:t>
            </a:r>
          </a:p>
          <a:p>
            <a:endParaRPr lang="en-US" dirty="0"/>
          </a:p>
        </p:txBody>
      </p:sp>
    </p:spTree>
    <p:extLst>
      <p:ext uri="{BB962C8B-B14F-4D97-AF65-F5344CB8AC3E}">
        <p14:creationId xmlns:p14="http://schemas.microsoft.com/office/powerpoint/2010/main" val="27853244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1181</TotalTime>
  <Words>2209</Words>
  <Application>Microsoft Office PowerPoint</Application>
  <PresentationFormat>Widescreen</PresentationFormat>
  <Paragraphs>464</Paragraphs>
  <Slides>38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Times New Roman</vt:lpstr>
      <vt:lpstr>Tw Cen MT</vt:lpstr>
      <vt:lpstr>Wingdings</vt:lpstr>
      <vt:lpstr>Wingdings 2</vt:lpstr>
      <vt:lpstr>Median</vt:lpstr>
      <vt:lpstr>LiDAR Cave Mapper </vt:lpstr>
      <vt:lpstr>Our Team</vt:lpstr>
      <vt:lpstr>The Problem</vt:lpstr>
      <vt:lpstr>Design Overview</vt:lpstr>
      <vt:lpstr>Data Flow Hierarchy</vt:lpstr>
      <vt:lpstr>Micro-controller Selection</vt:lpstr>
      <vt:lpstr>Inertial Measurement Unit</vt:lpstr>
      <vt:lpstr>PowerPoint Presentation</vt:lpstr>
      <vt:lpstr>PowerPoint Presentation</vt:lpstr>
      <vt:lpstr>PowerPoint Presentation</vt:lpstr>
      <vt:lpstr>Pseudocode: Scanning x/z Plane</vt:lpstr>
      <vt:lpstr>PowerPoint Presentation</vt:lpstr>
      <vt:lpstr>PowerPoint Presentation</vt:lpstr>
      <vt:lpstr>PowerPoint Presentation</vt:lpstr>
      <vt:lpstr>PowerPoint Presentation</vt:lpstr>
      <vt:lpstr>Power System: Electronics</vt:lpstr>
      <vt:lpstr>Electronics Power Supply Diagram</vt:lpstr>
      <vt:lpstr>Power System: Motors</vt:lpstr>
      <vt:lpstr>Motor Power Supply Diagram</vt:lpstr>
      <vt:lpstr>Mechanical Design</vt:lpstr>
      <vt:lpstr>Animated Rendering</vt:lpstr>
      <vt:lpstr>Material and Manufacturing Processes </vt:lpstr>
      <vt:lpstr>Hardware</vt:lpstr>
      <vt:lpstr>Construction</vt:lpstr>
      <vt:lpstr>Magnetic Interference </vt:lpstr>
      <vt:lpstr>Storage and Setup</vt:lpstr>
      <vt:lpstr>Storage and Setup</vt:lpstr>
      <vt:lpstr>Schedule</vt:lpstr>
      <vt:lpstr>Budget</vt:lpstr>
      <vt:lpstr>Budget (continued)</vt:lpstr>
      <vt:lpstr>Budget (continued)</vt:lpstr>
      <vt:lpstr>Budget: Total</vt:lpstr>
      <vt:lpstr>Risk Assessment: Schedule Risks</vt:lpstr>
      <vt:lpstr>Risk Assessment: Safety Risks </vt:lpstr>
      <vt:lpstr>Risk Assessment: Equipment Damage</vt:lpstr>
      <vt:lpstr>Risk Assessment: Experimental Risks</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studentpro</dc:creator>
  <cp:lastModifiedBy>Microsoft account</cp:lastModifiedBy>
  <cp:revision>86</cp:revision>
  <dcterms:created xsi:type="dcterms:W3CDTF">2016-10-13T18:51:47Z</dcterms:created>
  <dcterms:modified xsi:type="dcterms:W3CDTF">2016-11-18T17:10:57Z</dcterms:modified>
</cp:coreProperties>
</file>