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62" r:id="rId1"/>
  </p:sldMasterIdLst>
  <p:notesMasterIdLst>
    <p:notesMasterId r:id="rId24"/>
  </p:notesMasterIdLst>
  <p:sldIdLst>
    <p:sldId id="256" r:id="rId2"/>
    <p:sldId id="282" r:id="rId3"/>
    <p:sldId id="283" r:id="rId4"/>
    <p:sldId id="266" r:id="rId5"/>
    <p:sldId id="272" r:id="rId6"/>
    <p:sldId id="277" r:id="rId7"/>
    <p:sldId id="280" r:id="rId8"/>
    <p:sldId id="279" r:id="rId9"/>
    <p:sldId id="278" r:id="rId10"/>
    <p:sldId id="259" r:id="rId11"/>
    <p:sldId id="260" r:id="rId12"/>
    <p:sldId id="276" r:id="rId13"/>
    <p:sldId id="267" r:id="rId14"/>
    <p:sldId id="268" r:id="rId15"/>
    <p:sldId id="261" r:id="rId16"/>
    <p:sldId id="269" r:id="rId17"/>
    <p:sldId id="270" r:id="rId18"/>
    <p:sldId id="284" r:id="rId19"/>
    <p:sldId id="273" r:id="rId20"/>
    <p:sldId id="275" r:id="rId21"/>
    <p:sldId id="285" r:id="rId22"/>
    <p:sldId id="281"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73801" autoAdjust="0"/>
  </p:normalViewPr>
  <p:slideViewPr>
    <p:cSldViewPr snapToGrid="0">
      <p:cViewPr varScale="1">
        <p:scale>
          <a:sx n="58" d="100"/>
          <a:sy n="58" d="100"/>
        </p:scale>
        <p:origin x="768" y="4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C35A1F-B683-49D3-B4AB-2DC01587EE45}" type="datetimeFigureOut">
              <a:rPr lang="en-US" smtClean="0"/>
              <a:t>10/14/2016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601BFA-9743-4BD4-A36A-7BA53E01263B}" type="slidenum">
              <a:rPr lang="en-US" smtClean="0"/>
              <a:t>‹#›</a:t>
            </a:fld>
            <a:endParaRPr lang="en-US"/>
          </a:p>
        </p:txBody>
      </p:sp>
    </p:spTree>
    <p:extLst>
      <p:ext uri="{BB962C8B-B14F-4D97-AF65-F5344CB8AC3E}">
        <p14:creationId xmlns:p14="http://schemas.microsoft.com/office/powerpoint/2010/main" val="42084576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oceanservice.noaa.gov/facts/lidar.html" TargetMode="External"/><Relationship Id="rId2" Type="http://schemas.openxmlformats.org/officeDocument/2006/relationships/slide" Target="../slides/slide22.xml"/><Relationship Id="rId1" Type="http://schemas.openxmlformats.org/officeDocument/2006/relationships/notesMaster" Target="../notesMasters/notesMaster1.xml"/><Relationship Id="rId5" Type="http://schemas.openxmlformats.org/officeDocument/2006/relationships/hyperlink" Target="https://www.sparkfun.com/products/14032" TargetMode="External"/><Relationship Id="rId4" Type="http://schemas.openxmlformats.org/officeDocument/2006/relationships/hyperlink" Target="http://www.lidarmap.org/about/"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601BFA-9743-4BD4-A36A-7BA53E01263B}" type="slidenum">
              <a:rPr lang="en-US" smtClean="0"/>
              <a:t>1</a:t>
            </a:fld>
            <a:endParaRPr lang="en-US"/>
          </a:p>
        </p:txBody>
      </p:sp>
    </p:spTree>
    <p:extLst>
      <p:ext uri="{BB962C8B-B14F-4D97-AF65-F5344CB8AC3E}">
        <p14:creationId xmlns:p14="http://schemas.microsoft.com/office/powerpoint/2010/main" val="39620138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Alisha Hunt</a:t>
            </a:r>
          </a:p>
        </p:txBody>
      </p:sp>
      <p:sp>
        <p:nvSpPr>
          <p:cNvPr id="4" name="Slide Number Placeholder 3"/>
          <p:cNvSpPr>
            <a:spLocks noGrp="1"/>
          </p:cNvSpPr>
          <p:nvPr>
            <p:ph type="sldNum" sz="quarter" idx="10"/>
          </p:nvPr>
        </p:nvSpPr>
        <p:spPr/>
        <p:txBody>
          <a:bodyPr/>
          <a:lstStyle/>
          <a:p>
            <a:fld id="{9F601BFA-9743-4BD4-A36A-7BA53E01263B}" type="slidenum">
              <a:rPr lang="en-US" smtClean="0"/>
              <a:t>4</a:t>
            </a:fld>
            <a:endParaRPr lang="en-US"/>
          </a:p>
        </p:txBody>
      </p:sp>
    </p:spTree>
    <p:extLst>
      <p:ext uri="{BB962C8B-B14F-4D97-AF65-F5344CB8AC3E}">
        <p14:creationId xmlns:p14="http://schemas.microsoft.com/office/powerpoint/2010/main" val="20879620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Alisha Hunt</a:t>
            </a:r>
          </a:p>
        </p:txBody>
      </p:sp>
      <p:sp>
        <p:nvSpPr>
          <p:cNvPr id="4" name="Slide Number Placeholder 3"/>
          <p:cNvSpPr>
            <a:spLocks noGrp="1"/>
          </p:cNvSpPr>
          <p:nvPr>
            <p:ph type="sldNum" sz="quarter" idx="10"/>
          </p:nvPr>
        </p:nvSpPr>
        <p:spPr/>
        <p:txBody>
          <a:bodyPr/>
          <a:lstStyle/>
          <a:p>
            <a:fld id="{9F601BFA-9743-4BD4-A36A-7BA53E01263B}" type="slidenum">
              <a:rPr lang="en-US" smtClean="0"/>
              <a:t>5</a:t>
            </a:fld>
            <a:endParaRPr lang="en-US"/>
          </a:p>
        </p:txBody>
      </p:sp>
    </p:spTree>
    <p:extLst>
      <p:ext uri="{BB962C8B-B14F-4D97-AF65-F5344CB8AC3E}">
        <p14:creationId xmlns:p14="http://schemas.microsoft.com/office/powerpoint/2010/main" val="25917939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Cave mapping has traditionally consisted of choosing a centerline in a cave and taking a series of measurements from that centerline to the walls of the cave. The data would then be entered into a computer, which could produce a 2D/3D representation depending on the extent to which the researchers collected measurements </a:t>
            </a:r>
          </a:p>
          <a:p>
            <a:endParaRPr lang="en-US" dirty="0"/>
          </a:p>
          <a:p>
            <a:r>
              <a:rPr lang="en-US" dirty="0"/>
              <a:t>This approach usually requires a team of at least four people, and can take hours, days, or even weeks. </a:t>
            </a:r>
          </a:p>
          <a:p>
            <a:endParaRPr lang="en-US" dirty="0"/>
          </a:p>
          <a:p>
            <a:r>
              <a:rPr lang="en-US" dirty="0"/>
              <a:t>In recent years, technology has allowed for quicker, more accurate mapping of caves using LIDAR, but the apparatuses can cost upwards of $50,000.</a:t>
            </a:r>
          </a:p>
          <a:p>
            <a:endParaRPr lang="en-US" dirty="0"/>
          </a:p>
        </p:txBody>
      </p:sp>
      <p:sp>
        <p:nvSpPr>
          <p:cNvPr id="4" name="Slide Number Placeholder 3"/>
          <p:cNvSpPr>
            <a:spLocks noGrp="1"/>
          </p:cNvSpPr>
          <p:nvPr>
            <p:ph type="sldNum" sz="quarter" idx="10"/>
          </p:nvPr>
        </p:nvSpPr>
        <p:spPr/>
        <p:txBody>
          <a:bodyPr/>
          <a:lstStyle/>
          <a:p>
            <a:fld id="{9F601BFA-9743-4BD4-A36A-7BA53E01263B}" type="slidenum">
              <a:rPr lang="en-US" smtClean="0"/>
              <a:t>7</a:t>
            </a:fld>
            <a:endParaRPr lang="en-US"/>
          </a:p>
        </p:txBody>
      </p:sp>
    </p:spTree>
    <p:extLst>
      <p:ext uri="{BB962C8B-B14F-4D97-AF65-F5344CB8AC3E}">
        <p14:creationId xmlns:p14="http://schemas.microsoft.com/office/powerpoint/2010/main" val="7227377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remote sensing technology often used for geographical mapping and surveying </a:t>
            </a:r>
          </a:p>
          <a:p>
            <a:endParaRPr lang="en-US" dirty="0"/>
          </a:p>
          <a:p>
            <a:endParaRPr lang="en-US" dirty="0"/>
          </a:p>
          <a:p>
            <a:r>
              <a:rPr lang="en-US" dirty="0"/>
              <a:t>The word LIDAR is an abbreviation for Light Imaging, Detection, And Ranging. </a:t>
            </a:r>
          </a:p>
          <a:p>
            <a:endParaRPr lang="en-US" dirty="0"/>
          </a:p>
          <a:p>
            <a:endParaRPr lang="en-US" dirty="0"/>
          </a:p>
          <a:p>
            <a:r>
              <a:rPr lang="en-US" dirty="0"/>
              <a:t>LIDAR technology typically utilizes ultraviolet, visible, and near inferred light imaging in conjunction with GPS </a:t>
            </a:r>
          </a:p>
          <a:p>
            <a:endParaRPr lang="en-US" dirty="0"/>
          </a:p>
        </p:txBody>
      </p:sp>
      <p:sp>
        <p:nvSpPr>
          <p:cNvPr id="4" name="Slide Number Placeholder 3"/>
          <p:cNvSpPr>
            <a:spLocks noGrp="1"/>
          </p:cNvSpPr>
          <p:nvPr>
            <p:ph type="sldNum" sz="quarter" idx="10"/>
          </p:nvPr>
        </p:nvSpPr>
        <p:spPr/>
        <p:txBody>
          <a:bodyPr/>
          <a:lstStyle/>
          <a:p>
            <a:fld id="{9F601BFA-9743-4BD4-A36A-7BA53E01263B}" type="slidenum">
              <a:rPr lang="en-US" smtClean="0"/>
              <a:t>8</a:t>
            </a:fld>
            <a:endParaRPr lang="en-US"/>
          </a:p>
        </p:txBody>
      </p:sp>
    </p:spTree>
    <p:extLst>
      <p:ext uri="{BB962C8B-B14F-4D97-AF65-F5344CB8AC3E}">
        <p14:creationId xmlns:p14="http://schemas.microsoft.com/office/powerpoint/2010/main" val="23301683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LIDAR is widely used in the fields of geodesy, meteorology, geology, atmospheric research, geography, and more. </a:t>
            </a:r>
          </a:p>
          <a:p>
            <a:endParaRPr lang="en-US" dirty="0"/>
          </a:p>
          <a:p>
            <a:r>
              <a:rPr lang="en-US" dirty="0"/>
              <a:t>It is often used to create high-resolution maps because of its ability to target a very wide range of materials with very high resolution (typically around 30 cm resolution or better)</a:t>
            </a:r>
            <a:r>
              <a:rPr lang="en-US"/>
              <a:t>. </a:t>
            </a:r>
            <a:endParaRPr lang="en-US" dirty="0"/>
          </a:p>
        </p:txBody>
      </p:sp>
      <p:sp>
        <p:nvSpPr>
          <p:cNvPr id="4" name="Slide Number Placeholder 3"/>
          <p:cNvSpPr>
            <a:spLocks noGrp="1"/>
          </p:cNvSpPr>
          <p:nvPr>
            <p:ph type="sldNum" sz="quarter" idx="10"/>
          </p:nvPr>
        </p:nvSpPr>
        <p:spPr/>
        <p:txBody>
          <a:bodyPr/>
          <a:lstStyle/>
          <a:p>
            <a:fld id="{9F601BFA-9743-4BD4-A36A-7BA53E01263B}" type="slidenum">
              <a:rPr lang="en-US" smtClean="0"/>
              <a:t>9</a:t>
            </a:fld>
            <a:endParaRPr lang="en-US"/>
          </a:p>
        </p:txBody>
      </p:sp>
    </p:spTree>
    <p:extLst>
      <p:ext uri="{BB962C8B-B14F-4D97-AF65-F5344CB8AC3E}">
        <p14:creationId xmlns:p14="http://schemas.microsoft.com/office/powerpoint/2010/main" val="13540631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Changed</a:t>
            </a:r>
            <a:r>
              <a:rPr lang="en-US" baseline="0" dirty="0"/>
              <a:t> 3min wait time to “short duration.” This is something we will want to time out. ~ Alisha</a:t>
            </a:r>
            <a:endParaRPr lang="en-US" dirty="0"/>
          </a:p>
        </p:txBody>
      </p:sp>
      <p:sp>
        <p:nvSpPr>
          <p:cNvPr id="4" name="Slide Number Placeholder 3"/>
          <p:cNvSpPr>
            <a:spLocks noGrp="1"/>
          </p:cNvSpPr>
          <p:nvPr>
            <p:ph type="sldNum" sz="quarter" idx="10"/>
          </p:nvPr>
        </p:nvSpPr>
        <p:spPr/>
        <p:txBody>
          <a:bodyPr/>
          <a:lstStyle/>
          <a:p>
            <a:fld id="{9F601BFA-9743-4BD4-A36A-7BA53E01263B}" type="slidenum">
              <a:rPr lang="en-US" smtClean="0"/>
              <a:t>20</a:t>
            </a:fld>
            <a:endParaRPr lang="en-US"/>
          </a:p>
        </p:txBody>
      </p:sp>
    </p:spTree>
    <p:extLst>
      <p:ext uri="{BB962C8B-B14F-4D97-AF65-F5344CB8AC3E}">
        <p14:creationId xmlns:p14="http://schemas.microsoft.com/office/powerpoint/2010/main" val="42642801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latin typeface="+mn-lt"/>
                <a:ea typeface="+mn-ea"/>
                <a:cs typeface="+mn-cs"/>
              </a:rPr>
              <a:t>"What Is LIDAR." US Department of Commerce, National Oceanic and Atmospheric Administration. </a:t>
            </a:r>
            <a:r>
              <a:rPr lang="en-US" sz="1200" b="1" kern="1200" dirty="0" err="1">
                <a:solidFill>
                  <a:schemeClr val="tx1"/>
                </a:solidFill>
                <a:latin typeface="+mn-lt"/>
                <a:ea typeface="+mn-ea"/>
                <a:cs typeface="+mn-cs"/>
              </a:rPr>
              <a:t>N.p</a:t>
            </a:r>
            <a:r>
              <a:rPr lang="en-US" sz="1200" b="1" kern="1200" dirty="0">
                <a:solidFill>
                  <a:schemeClr val="tx1"/>
                </a:solidFill>
                <a:latin typeface="+mn-lt"/>
                <a:ea typeface="+mn-ea"/>
                <a:cs typeface="+mn-cs"/>
              </a:rPr>
              <a:t>., </a:t>
            </a:r>
            <a:r>
              <a:rPr lang="en-US" sz="1200" b="1" kern="1200" dirty="0" err="1">
                <a:solidFill>
                  <a:schemeClr val="tx1"/>
                </a:solidFill>
                <a:latin typeface="+mn-lt"/>
                <a:ea typeface="+mn-ea"/>
                <a:cs typeface="+mn-cs"/>
              </a:rPr>
              <a:t>n.d.</a:t>
            </a:r>
            <a:r>
              <a:rPr lang="en-US" sz="1200" b="1" kern="1200" dirty="0">
                <a:solidFill>
                  <a:schemeClr val="tx1"/>
                </a:solidFill>
                <a:latin typeface="+mn-lt"/>
                <a:ea typeface="+mn-ea"/>
                <a:cs typeface="+mn-cs"/>
              </a:rPr>
              <a:t> Web. 6 Oct. 2016.</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"About - ILMF." ILMF. </a:t>
            </a:r>
            <a:r>
              <a:rPr lang="en-US" sz="1200" b="1" kern="1200" dirty="0" err="1">
                <a:solidFill>
                  <a:schemeClr val="tx1"/>
                </a:solidFill>
                <a:latin typeface="+mn-lt"/>
                <a:ea typeface="+mn-ea"/>
                <a:cs typeface="+mn-cs"/>
              </a:rPr>
              <a:t>N.p</a:t>
            </a:r>
            <a:r>
              <a:rPr lang="en-US" sz="1200" b="1" kern="1200" dirty="0">
                <a:solidFill>
                  <a:schemeClr val="tx1"/>
                </a:solidFill>
                <a:latin typeface="+mn-lt"/>
                <a:ea typeface="+mn-ea"/>
                <a:cs typeface="+mn-cs"/>
              </a:rPr>
              <a:t>., </a:t>
            </a:r>
            <a:r>
              <a:rPr lang="en-US" sz="1200" b="1" kern="1200" dirty="0" err="1">
                <a:solidFill>
                  <a:schemeClr val="tx1"/>
                </a:solidFill>
                <a:latin typeface="+mn-lt"/>
                <a:ea typeface="+mn-ea"/>
                <a:cs typeface="+mn-cs"/>
              </a:rPr>
              <a:t>n.d.</a:t>
            </a:r>
            <a:r>
              <a:rPr lang="en-US" sz="1200" b="1" kern="1200" dirty="0">
                <a:solidFill>
                  <a:schemeClr val="tx1"/>
                </a:solidFill>
                <a:latin typeface="+mn-lt"/>
                <a:ea typeface="+mn-ea"/>
                <a:cs typeface="+mn-cs"/>
              </a:rPr>
              <a:t> Web. 14 Oct. 2016.</a:t>
            </a:r>
          </a:p>
          <a:p>
            <a:endParaRPr lang="en-US" sz="1200" b="1"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pt-BR" sz="1200" b="1" kern="1200" dirty="0">
                <a:solidFill>
                  <a:schemeClr val="tx1"/>
                </a:solidFill>
                <a:latin typeface="+mn-lt"/>
                <a:ea typeface="+mn-ea"/>
                <a:cs typeface="+mn-cs"/>
              </a:rPr>
              <a:t>"LIDAR-Lite V3." - SEN-14032. N.p., </a:t>
            </a:r>
            <a:r>
              <a:rPr lang="pt-BR" sz="1200" b="1" kern="1200" dirty="0" err="1">
                <a:solidFill>
                  <a:schemeClr val="tx1"/>
                </a:solidFill>
                <a:latin typeface="+mn-lt"/>
                <a:ea typeface="+mn-ea"/>
                <a:cs typeface="+mn-cs"/>
              </a:rPr>
              <a:t>n.d</a:t>
            </a:r>
            <a:r>
              <a:rPr lang="pt-BR" sz="1200" b="1" kern="1200" dirty="0">
                <a:solidFill>
                  <a:schemeClr val="tx1"/>
                </a:solidFill>
                <a:latin typeface="+mn-lt"/>
                <a:ea typeface="+mn-ea"/>
                <a:cs typeface="+mn-cs"/>
              </a:rPr>
              <a:t>. Web. 14 </a:t>
            </a:r>
            <a:r>
              <a:rPr lang="pt-BR" sz="1200" b="1" kern="1200" dirty="0" err="1">
                <a:solidFill>
                  <a:schemeClr val="tx1"/>
                </a:solidFill>
                <a:latin typeface="+mn-lt"/>
                <a:ea typeface="+mn-ea"/>
                <a:cs typeface="+mn-cs"/>
              </a:rPr>
              <a:t>Oct</a:t>
            </a:r>
            <a:r>
              <a:rPr lang="pt-BR" sz="1200" b="1" kern="1200" dirty="0">
                <a:solidFill>
                  <a:schemeClr val="tx1"/>
                </a:solidFill>
                <a:latin typeface="+mn-lt"/>
                <a:ea typeface="+mn-ea"/>
                <a:cs typeface="+mn-cs"/>
              </a:rPr>
              <a:t>. 2016.</a:t>
            </a:r>
          </a:p>
          <a:p>
            <a:pPr marL="0" marR="0" indent="0" algn="l" defTabSz="914400" rtl="0" eaLnBrk="1" fontAlgn="auto" latinLnBrk="0" hangingPunct="1">
              <a:lnSpc>
                <a:spcPct val="100000"/>
              </a:lnSpc>
              <a:spcBef>
                <a:spcPts val="0"/>
              </a:spcBef>
              <a:spcAft>
                <a:spcPts val="0"/>
              </a:spcAft>
              <a:buClrTx/>
              <a:buSzTx/>
              <a:buFontTx/>
              <a:buNone/>
              <a:tabLst/>
              <a:defRPr/>
            </a:pPr>
            <a:endParaRPr lang="pt-BR" sz="1200" b="1"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mn-cs"/>
              </a:rPr>
              <a:t>Nguyen, </a:t>
            </a:r>
            <a:r>
              <a:rPr lang="en-US" sz="1200" b="1" kern="1200" dirty="0" err="1">
                <a:solidFill>
                  <a:schemeClr val="tx1"/>
                </a:solidFill>
                <a:latin typeface="+mn-lt"/>
                <a:ea typeface="+mn-ea"/>
                <a:cs typeface="+mn-cs"/>
              </a:rPr>
              <a:t>Quyen</a:t>
            </a:r>
            <a:r>
              <a:rPr lang="en-US" sz="1200" b="1" kern="1200" dirty="0">
                <a:solidFill>
                  <a:schemeClr val="tx1"/>
                </a:solidFill>
                <a:latin typeface="+mn-lt"/>
                <a:ea typeface="+mn-ea"/>
                <a:cs typeface="+mn-cs"/>
              </a:rPr>
              <a:t>. "Running a Raspberry Pi from 6 AA Batteries." Tutorial Raspberry Pi :. </a:t>
            </a:r>
            <a:r>
              <a:rPr lang="en-US" sz="1200" b="1" kern="1200" dirty="0" err="1">
                <a:solidFill>
                  <a:schemeClr val="tx1"/>
                </a:solidFill>
                <a:latin typeface="+mn-lt"/>
                <a:ea typeface="+mn-ea"/>
                <a:cs typeface="+mn-cs"/>
              </a:rPr>
              <a:t>N.p</a:t>
            </a:r>
            <a:r>
              <a:rPr lang="en-US" sz="1200" b="1" kern="1200" dirty="0">
                <a:solidFill>
                  <a:schemeClr val="tx1"/>
                </a:solidFill>
                <a:latin typeface="+mn-lt"/>
                <a:ea typeface="+mn-ea"/>
                <a:cs typeface="+mn-cs"/>
              </a:rPr>
              <a:t>., 1970. Web. 14 Oct. 2016.</a:t>
            </a:r>
            <a:endParaRPr lang="pt-BR" sz="1200" b="1"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pt-BR" sz="1200" b="1"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mn-cs"/>
              </a:rPr>
              <a:t>"Underwater Cave (low Poly)." 3D Model :. </a:t>
            </a:r>
            <a:r>
              <a:rPr lang="en-US" sz="1200" b="1" kern="1200" dirty="0" err="1">
                <a:solidFill>
                  <a:schemeClr val="tx1"/>
                </a:solidFill>
                <a:latin typeface="+mn-lt"/>
                <a:ea typeface="+mn-ea"/>
                <a:cs typeface="+mn-cs"/>
              </a:rPr>
              <a:t>N.p</a:t>
            </a:r>
            <a:r>
              <a:rPr lang="en-US" sz="1200" b="1" kern="1200" dirty="0">
                <a:solidFill>
                  <a:schemeClr val="tx1"/>
                </a:solidFill>
                <a:latin typeface="+mn-lt"/>
                <a:ea typeface="+mn-ea"/>
                <a:cs typeface="+mn-cs"/>
              </a:rPr>
              <a:t>., </a:t>
            </a:r>
            <a:r>
              <a:rPr lang="en-US" sz="1200" b="1" kern="1200" dirty="0" err="1">
                <a:solidFill>
                  <a:schemeClr val="tx1"/>
                </a:solidFill>
                <a:latin typeface="+mn-lt"/>
                <a:ea typeface="+mn-ea"/>
                <a:cs typeface="+mn-cs"/>
              </a:rPr>
              <a:t>n.d.</a:t>
            </a:r>
            <a:r>
              <a:rPr lang="en-US" sz="1200" b="1" kern="1200" dirty="0">
                <a:solidFill>
                  <a:schemeClr val="tx1"/>
                </a:solidFill>
                <a:latin typeface="+mn-lt"/>
                <a:ea typeface="+mn-ea"/>
                <a:cs typeface="+mn-cs"/>
              </a:rPr>
              <a:t> Web. 14 Oct. 2016.</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mn-cs"/>
              </a:rPr>
              <a:t>"Vermont Center </a:t>
            </a:r>
            <a:r>
              <a:rPr lang="en-US" sz="1200" b="1" kern="1200" dirty="0" err="1">
                <a:solidFill>
                  <a:schemeClr val="tx1"/>
                </a:solidFill>
                <a:latin typeface="+mn-lt"/>
                <a:ea typeface="+mn-ea"/>
                <a:cs typeface="+mn-cs"/>
              </a:rPr>
              <a:t>ForGeographic</a:t>
            </a:r>
            <a:r>
              <a:rPr lang="en-US" sz="1200" b="1" kern="1200" dirty="0">
                <a:solidFill>
                  <a:schemeClr val="tx1"/>
                </a:solidFill>
                <a:latin typeface="+mn-lt"/>
                <a:ea typeface="+mn-ea"/>
                <a:cs typeface="+mn-cs"/>
              </a:rPr>
              <a:t> Information." VCGI </a:t>
            </a:r>
            <a:r>
              <a:rPr lang="en-US" sz="1200" b="1" kern="1200" dirty="0" err="1">
                <a:solidFill>
                  <a:schemeClr val="tx1"/>
                </a:solidFill>
                <a:latin typeface="+mn-lt"/>
                <a:ea typeface="+mn-ea"/>
                <a:cs typeface="+mn-cs"/>
              </a:rPr>
              <a:t>LiDAR</a:t>
            </a:r>
            <a:r>
              <a:rPr lang="en-US" sz="1200" b="1" kern="1200" dirty="0">
                <a:solidFill>
                  <a:schemeClr val="tx1"/>
                </a:solidFill>
                <a:latin typeface="+mn-lt"/>
                <a:ea typeface="+mn-ea"/>
                <a:cs typeface="+mn-cs"/>
              </a:rPr>
              <a:t> Program. </a:t>
            </a:r>
            <a:r>
              <a:rPr lang="en-US" sz="1200" b="1" kern="1200" dirty="0" err="1">
                <a:solidFill>
                  <a:schemeClr val="tx1"/>
                </a:solidFill>
                <a:latin typeface="+mn-lt"/>
                <a:ea typeface="+mn-ea"/>
                <a:cs typeface="+mn-cs"/>
              </a:rPr>
              <a:t>N.p</a:t>
            </a:r>
            <a:r>
              <a:rPr lang="en-US" sz="1200" b="1" kern="1200" dirty="0">
                <a:solidFill>
                  <a:schemeClr val="tx1"/>
                </a:solidFill>
                <a:latin typeface="+mn-lt"/>
                <a:ea typeface="+mn-ea"/>
                <a:cs typeface="+mn-cs"/>
              </a:rPr>
              <a:t>., </a:t>
            </a:r>
            <a:r>
              <a:rPr lang="en-US" sz="1200" b="1" kern="1200" dirty="0" err="1">
                <a:solidFill>
                  <a:schemeClr val="tx1"/>
                </a:solidFill>
                <a:latin typeface="+mn-lt"/>
                <a:ea typeface="+mn-ea"/>
                <a:cs typeface="+mn-cs"/>
              </a:rPr>
              <a:t>n.d.</a:t>
            </a:r>
            <a:r>
              <a:rPr lang="en-US" sz="1200" b="1" kern="1200" dirty="0">
                <a:solidFill>
                  <a:schemeClr val="tx1"/>
                </a:solidFill>
                <a:latin typeface="+mn-lt"/>
                <a:ea typeface="+mn-ea"/>
                <a:cs typeface="+mn-cs"/>
              </a:rPr>
              <a:t> Web. 14 Oct. 2016.</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mn-cs"/>
              </a:rPr>
              <a:t>"Caving Projects." Southern Arizona Grotto. </a:t>
            </a:r>
            <a:r>
              <a:rPr lang="en-US" sz="1200" b="1" kern="1200" dirty="0" err="1">
                <a:solidFill>
                  <a:schemeClr val="tx1"/>
                </a:solidFill>
                <a:latin typeface="+mn-lt"/>
                <a:ea typeface="+mn-ea"/>
                <a:cs typeface="+mn-cs"/>
              </a:rPr>
              <a:t>N.p</a:t>
            </a:r>
            <a:r>
              <a:rPr lang="en-US" sz="1200" b="1" kern="1200" dirty="0">
                <a:solidFill>
                  <a:schemeClr val="tx1"/>
                </a:solidFill>
                <a:latin typeface="+mn-lt"/>
                <a:ea typeface="+mn-ea"/>
                <a:cs typeface="+mn-cs"/>
              </a:rPr>
              <a:t>., </a:t>
            </a:r>
            <a:r>
              <a:rPr lang="en-US" sz="1200" b="1" kern="1200" dirty="0" err="1">
                <a:solidFill>
                  <a:schemeClr val="tx1"/>
                </a:solidFill>
                <a:latin typeface="+mn-lt"/>
                <a:ea typeface="+mn-ea"/>
                <a:cs typeface="+mn-cs"/>
              </a:rPr>
              <a:t>n.d.</a:t>
            </a:r>
            <a:r>
              <a:rPr lang="en-US" sz="1200" b="1" kern="1200" dirty="0">
                <a:solidFill>
                  <a:schemeClr val="tx1"/>
                </a:solidFill>
                <a:latin typeface="+mn-lt"/>
                <a:ea typeface="+mn-ea"/>
                <a:cs typeface="+mn-cs"/>
              </a:rPr>
              <a:t> Web. 14 Oct. 2016.</a:t>
            </a:r>
          </a:p>
          <a:p>
            <a:pPr marL="0" marR="0" indent="0" algn="l" defTabSz="914400" rtl="0" eaLnBrk="1" fontAlgn="auto" latinLnBrk="0" hangingPunct="1">
              <a:lnSpc>
                <a:spcPct val="100000"/>
              </a:lnSpc>
              <a:spcBef>
                <a:spcPts val="0"/>
              </a:spcBef>
              <a:spcAft>
                <a:spcPts val="0"/>
              </a:spcAft>
              <a:buClrTx/>
              <a:buSzTx/>
              <a:buFontTx/>
              <a:buNone/>
              <a:tabLst/>
              <a:defRPr/>
            </a:pPr>
            <a:endParaRPr lang="pt-BR" sz="1200" b="1"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mn-cs"/>
              </a:rPr>
              <a:t>England, Emily. "The Effigy Mounds and </a:t>
            </a:r>
            <a:r>
              <a:rPr lang="en-US" sz="1200" b="1" kern="1200" dirty="0" err="1">
                <a:solidFill>
                  <a:schemeClr val="tx1"/>
                </a:solidFill>
                <a:latin typeface="+mn-lt"/>
                <a:ea typeface="+mn-ea"/>
                <a:cs typeface="+mn-cs"/>
              </a:rPr>
              <a:t>Mallam</a:t>
            </a:r>
            <a:r>
              <a:rPr lang="en-US" sz="1200" b="1" kern="1200" dirty="0">
                <a:solidFill>
                  <a:schemeClr val="tx1"/>
                </a:solidFill>
                <a:latin typeface="+mn-lt"/>
                <a:ea typeface="+mn-ea"/>
                <a:cs typeface="+mn-cs"/>
              </a:rPr>
              <a:t> | Anthropology | Luther College." The Effigy Mounds and </a:t>
            </a:r>
            <a:r>
              <a:rPr lang="en-US" sz="1200" b="1" kern="1200" dirty="0" err="1">
                <a:solidFill>
                  <a:schemeClr val="tx1"/>
                </a:solidFill>
                <a:latin typeface="+mn-lt"/>
                <a:ea typeface="+mn-ea"/>
                <a:cs typeface="+mn-cs"/>
              </a:rPr>
              <a:t>Mallam</a:t>
            </a:r>
            <a:r>
              <a:rPr lang="en-US" sz="1200" b="1" kern="1200" dirty="0">
                <a:solidFill>
                  <a:schemeClr val="tx1"/>
                </a:solidFill>
                <a:latin typeface="+mn-lt"/>
                <a:ea typeface="+mn-ea"/>
                <a:cs typeface="+mn-cs"/>
              </a:rPr>
              <a:t> | Anthropology | Luther College. </a:t>
            </a:r>
            <a:r>
              <a:rPr lang="en-US" sz="1200" b="1" kern="1200" dirty="0" err="1">
                <a:solidFill>
                  <a:schemeClr val="tx1"/>
                </a:solidFill>
                <a:latin typeface="+mn-lt"/>
                <a:ea typeface="+mn-ea"/>
                <a:cs typeface="+mn-cs"/>
              </a:rPr>
              <a:t>N.p</a:t>
            </a:r>
            <a:r>
              <a:rPr lang="en-US" sz="1200" b="1" kern="1200" dirty="0">
                <a:solidFill>
                  <a:schemeClr val="tx1"/>
                </a:solidFill>
                <a:latin typeface="+mn-lt"/>
                <a:ea typeface="+mn-ea"/>
                <a:cs typeface="+mn-cs"/>
              </a:rPr>
              <a:t>., </a:t>
            </a:r>
            <a:r>
              <a:rPr lang="en-US" sz="1200" b="1" kern="1200" dirty="0" err="1">
                <a:solidFill>
                  <a:schemeClr val="tx1"/>
                </a:solidFill>
                <a:latin typeface="+mn-lt"/>
                <a:ea typeface="+mn-ea"/>
                <a:cs typeface="+mn-cs"/>
              </a:rPr>
              <a:t>n.d.</a:t>
            </a:r>
            <a:r>
              <a:rPr lang="en-US" sz="1200" b="1" kern="1200" dirty="0">
                <a:solidFill>
                  <a:schemeClr val="tx1"/>
                </a:solidFill>
                <a:latin typeface="+mn-lt"/>
                <a:ea typeface="+mn-ea"/>
                <a:cs typeface="+mn-cs"/>
              </a:rPr>
              <a:t> Web. 14 Oct. 2016.</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mn-cs"/>
              </a:rPr>
              <a:t>"</a:t>
            </a:r>
            <a:r>
              <a:rPr lang="en-US" sz="1200" b="1" kern="1200" dirty="0" err="1">
                <a:solidFill>
                  <a:schemeClr val="tx1"/>
                </a:solidFill>
                <a:latin typeface="+mn-lt"/>
                <a:ea typeface="+mn-ea"/>
                <a:cs typeface="+mn-cs"/>
              </a:rPr>
              <a:t>Slamtec's</a:t>
            </a:r>
            <a:r>
              <a:rPr lang="en-US" sz="1200" b="1" kern="1200" dirty="0">
                <a:solidFill>
                  <a:schemeClr val="tx1"/>
                </a:solidFill>
                <a:latin typeface="+mn-lt"/>
                <a:ea typeface="+mn-ea"/>
                <a:cs typeface="+mn-cs"/>
              </a:rPr>
              <a:t> RPLIDAR A2 Has a Range of 6 Meters And Can Take Up To 4000 Samples of Laser Ranging per Second ($480)." Into Robotics. </a:t>
            </a:r>
            <a:r>
              <a:rPr lang="en-US" sz="1200" b="1" kern="1200" dirty="0" err="1">
                <a:solidFill>
                  <a:schemeClr val="tx1"/>
                </a:solidFill>
                <a:latin typeface="+mn-lt"/>
                <a:ea typeface="+mn-ea"/>
                <a:cs typeface="+mn-cs"/>
              </a:rPr>
              <a:t>N.p</a:t>
            </a:r>
            <a:r>
              <a:rPr lang="en-US" sz="1200" b="1" kern="1200" dirty="0">
                <a:solidFill>
                  <a:schemeClr val="tx1"/>
                </a:solidFill>
                <a:latin typeface="+mn-lt"/>
                <a:ea typeface="+mn-ea"/>
                <a:cs typeface="+mn-cs"/>
              </a:rPr>
              <a:t>., </a:t>
            </a:r>
            <a:r>
              <a:rPr lang="en-US" sz="1200" b="1" kern="1200" dirty="0" err="1">
                <a:solidFill>
                  <a:schemeClr val="tx1"/>
                </a:solidFill>
                <a:latin typeface="+mn-lt"/>
                <a:ea typeface="+mn-ea"/>
                <a:cs typeface="+mn-cs"/>
              </a:rPr>
              <a:t>n.d.</a:t>
            </a:r>
            <a:r>
              <a:rPr lang="en-US" sz="1200" b="1" kern="1200" dirty="0">
                <a:solidFill>
                  <a:schemeClr val="tx1"/>
                </a:solidFill>
                <a:latin typeface="+mn-lt"/>
                <a:ea typeface="+mn-ea"/>
                <a:cs typeface="+mn-cs"/>
              </a:rPr>
              <a:t> Web. 14 Oct. 2016.</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latin typeface="+mn-lt"/>
              <a:ea typeface="+mn-ea"/>
              <a:cs typeface="+mn-cs"/>
            </a:endParaRPr>
          </a:p>
          <a:p>
            <a:pPr lvl="0"/>
            <a:r>
              <a:rPr lang="en-US" sz="1200" kern="1200" dirty="0">
                <a:solidFill>
                  <a:schemeClr val="tx1"/>
                </a:solidFill>
                <a:effectLst/>
                <a:latin typeface="+mn-lt"/>
                <a:ea typeface="+mn-ea"/>
                <a:cs typeface="+mn-cs"/>
              </a:rPr>
              <a:t>S. Kish and B. </a:t>
            </a:r>
            <a:r>
              <a:rPr lang="en-US" sz="1200" kern="1200" dirty="0" err="1">
                <a:solidFill>
                  <a:schemeClr val="tx1"/>
                </a:solidFill>
                <a:effectLst/>
                <a:latin typeface="+mn-lt"/>
                <a:ea typeface="+mn-ea"/>
                <a:cs typeface="+mn-cs"/>
              </a:rPr>
              <a:t>Broedel</a:t>
            </a:r>
            <a:r>
              <a:rPr lang="en-US" sz="1200" kern="1200" dirty="0">
                <a:solidFill>
                  <a:schemeClr val="tx1"/>
                </a:solidFill>
                <a:effectLst/>
                <a:latin typeface="+mn-lt"/>
                <a:ea typeface="+mn-ea"/>
                <a:cs typeface="+mn-cs"/>
              </a:rPr>
              <a:t>, "Introduction to Cave Mapping Design Project," 2016.</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S. Kish, "Mapping of the Wakulla Springs Conduit-Cave System Using LIDAR and Inertial Navigation Sensor System– Prototype Modeling,".</a:t>
            </a:r>
          </a:p>
          <a:p>
            <a:r>
              <a:rPr lang="en-US" sz="1200" kern="1200" dirty="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pt-BR" sz="1200" b="1"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pt-BR" sz="1200" b="1" kern="1200" dirty="0">
                <a:solidFill>
                  <a:schemeClr val="tx1"/>
                </a:solidFill>
                <a:latin typeface="+mn-lt"/>
                <a:ea typeface="+mn-ea"/>
                <a:cs typeface="+mn-cs"/>
              </a:rPr>
              <a:t>_____________________</a:t>
            </a:r>
          </a:p>
          <a:p>
            <a:pPr marL="0" marR="0" indent="0" algn="l" defTabSz="914400" rtl="0" eaLnBrk="1" fontAlgn="auto" latinLnBrk="0" hangingPunct="1">
              <a:lnSpc>
                <a:spcPct val="100000"/>
              </a:lnSpc>
              <a:spcBef>
                <a:spcPts val="0"/>
              </a:spcBef>
              <a:spcAft>
                <a:spcPts val="0"/>
              </a:spcAft>
              <a:buClrTx/>
              <a:buSzTx/>
              <a:buFontTx/>
              <a:buNone/>
              <a:tabLst/>
              <a:defRPr/>
            </a:pPr>
            <a:endParaRPr lang="pt-BR" sz="1200" b="1"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pt-BR" sz="1200" b="1" kern="1200" dirty="0">
              <a:solidFill>
                <a:schemeClr val="tx1"/>
              </a:solidFill>
              <a:latin typeface="+mn-lt"/>
              <a:ea typeface="+mn-ea"/>
              <a:cs typeface="+mn-cs"/>
            </a:endParaRPr>
          </a:p>
          <a:p>
            <a:r>
              <a:rPr lang="en-US" dirty="0"/>
              <a:t>Photo 1</a:t>
            </a:r>
          </a:p>
          <a:p>
            <a:pPr lvl="1"/>
            <a:r>
              <a:rPr lang="en-US" dirty="0"/>
              <a:t>http://</a:t>
            </a:r>
            <a:r>
              <a:rPr lang="en-US" dirty="0" err="1"/>
              <a:t>projectraspi.blogspot.com</a:t>
            </a:r>
            <a:r>
              <a:rPr lang="en-US" dirty="0"/>
              <a:t>/2014/05/running-raspberry-pi-from-6-aa-batteries.html</a:t>
            </a:r>
          </a:p>
          <a:p>
            <a:r>
              <a:rPr lang="en-US" dirty="0"/>
              <a:t>Photo 2</a:t>
            </a:r>
          </a:p>
          <a:p>
            <a:pPr lvl="1"/>
            <a:r>
              <a:rPr lang="en-US" dirty="0"/>
              <a:t>http://www.3drivers.com/catalog/333/672</a:t>
            </a:r>
            <a:r>
              <a:rPr lang="en-US" dirty="0" smtClean="0"/>
              <a:t>/</a:t>
            </a:r>
          </a:p>
          <a:p>
            <a:pPr lvl="0"/>
            <a:r>
              <a:rPr lang="en-US" dirty="0" smtClean="0"/>
              <a:t>Emergency Robot</a:t>
            </a:r>
          </a:p>
          <a:p>
            <a:pPr lvl="1"/>
            <a:r>
              <a:rPr lang="en-US" dirty="0" smtClean="0"/>
              <a:t>http://asblab.mie.utoronto.ca/sites/clover/files/batbot1.jpg</a:t>
            </a:r>
            <a:endParaRPr lang="en-US" dirty="0"/>
          </a:p>
          <a:p>
            <a:endParaRPr lang="en-US" dirty="0"/>
          </a:p>
          <a:p>
            <a:r>
              <a:rPr lang="en-US" dirty="0"/>
              <a:t>http://</a:t>
            </a:r>
            <a:r>
              <a:rPr lang="en-US" dirty="0" err="1"/>
              <a:t>vcgi.vermont.gov</a:t>
            </a:r>
            <a:r>
              <a:rPr lang="en-US" dirty="0"/>
              <a:t>/</a:t>
            </a:r>
            <a:r>
              <a:rPr lang="en-US" dirty="0" err="1"/>
              <a:t>LiDAR</a:t>
            </a:r>
            <a:endParaRPr lang="en-US" dirty="0"/>
          </a:p>
          <a:p>
            <a:endParaRPr lang="en-US" dirty="0"/>
          </a:p>
          <a:p>
            <a:r>
              <a:rPr lang="en-US" dirty="0"/>
              <a:t>http://</a:t>
            </a:r>
            <a:r>
              <a:rPr lang="en-US" dirty="0" err="1"/>
              <a:t>sagrotto.caves.org</a:t>
            </a:r>
            <a:r>
              <a:rPr lang="en-US" dirty="0"/>
              <a:t>/?</a:t>
            </a:r>
            <a:r>
              <a:rPr lang="en-US" dirty="0" err="1"/>
              <a:t>page_id</a:t>
            </a:r>
            <a:r>
              <a:rPr lang="en-US" dirty="0"/>
              <a:t>=122</a:t>
            </a:r>
          </a:p>
          <a:p>
            <a:endParaRPr lang="en-US" dirty="0"/>
          </a:p>
          <a:p>
            <a:r>
              <a:rPr lang="en-US" dirty="0"/>
              <a:t>http://</a:t>
            </a:r>
            <a:r>
              <a:rPr lang="en-US" dirty="0" err="1"/>
              <a:t>www.luther.edu</a:t>
            </a:r>
            <a:r>
              <a:rPr lang="en-US" dirty="0"/>
              <a:t>/anthropology/lab-collections/exhibits/lab/mounds/</a:t>
            </a:r>
          </a:p>
          <a:p>
            <a:endParaRPr lang="en-US" dirty="0"/>
          </a:p>
          <a:p>
            <a:r>
              <a:rPr lang="en-US" dirty="0"/>
              <a:t>http://</a:t>
            </a:r>
            <a:r>
              <a:rPr lang="en-US" dirty="0" err="1"/>
              <a:t>www.robotshop.com</a:t>
            </a:r>
            <a:r>
              <a:rPr lang="en-US" dirty="0"/>
              <a:t>/en/rplidar-a2-360-laser-scanner.html</a:t>
            </a:r>
          </a:p>
          <a:p>
            <a:endParaRPr lang="en-US" dirty="0"/>
          </a:p>
          <a:p>
            <a:pPr lvl="0"/>
            <a:r>
              <a:rPr lang="en-US" sz="1200" kern="1200" dirty="0">
                <a:solidFill>
                  <a:schemeClr val="tx1"/>
                </a:solidFill>
                <a:effectLst/>
                <a:latin typeface="+mn-lt"/>
                <a:ea typeface="+mn-ea"/>
                <a:cs typeface="+mn-cs"/>
              </a:rPr>
              <a:t>S. Kish and B. </a:t>
            </a:r>
            <a:r>
              <a:rPr lang="en-US" sz="1200" kern="1200" dirty="0" err="1">
                <a:solidFill>
                  <a:schemeClr val="tx1"/>
                </a:solidFill>
                <a:effectLst/>
                <a:latin typeface="+mn-lt"/>
                <a:ea typeface="+mn-ea"/>
                <a:cs typeface="+mn-cs"/>
              </a:rPr>
              <a:t>Broedel</a:t>
            </a:r>
            <a:r>
              <a:rPr lang="en-US" sz="1200" kern="1200" dirty="0">
                <a:solidFill>
                  <a:schemeClr val="tx1"/>
                </a:solidFill>
                <a:effectLst/>
                <a:latin typeface="+mn-lt"/>
                <a:ea typeface="+mn-ea"/>
                <a:cs typeface="+mn-cs"/>
              </a:rPr>
              <a:t>, "Introduction to Cave Mapping Design Project," 2016.</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S. Kish, "Mapping of the Wakulla Springs Conduit-Cave System Using LIDAR and Inertial Navigation Sensor System– Prototype Modeling,".</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hlinkClick r:id="rId3"/>
              </a:rPr>
              <a:t>http://oceanservice.noaa.gov/facts/lidar.html</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hlinkClick r:id="rId4"/>
              </a:rPr>
              <a:t>http://www.lidarmap.org/about/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hlinkClick r:id="rId5"/>
              </a:rPr>
              <a:t>https://www.sparkfun.com/products/14032</a:t>
            </a: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pt-BR" sz="1200" b="1" kern="1200" dirty="0">
              <a:solidFill>
                <a:schemeClr val="tx1"/>
              </a:solidFill>
              <a:latin typeface="+mn-lt"/>
              <a:ea typeface="+mn-ea"/>
              <a:cs typeface="+mn-cs"/>
            </a:endParaRPr>
          </a:p>
          <a:p>
            <a:endParaRPr lang="en-US" sz="1200" b="1" kern="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F601BFA-9743-4BD4-A36A-7BA53E01263B}" type="slidenum">
              <a:rPr lang="en-US" smtClean="0"/>
              <a:t>22</a:t>
            </a:fld>
            <a:endParaRPr lang="en-US"/>
          </a:p>
        </p:txBody>
      </p:sp>
    </p:spTree>
    <p:extLst>
      <p:ext uri="{BB962C8B-B14F-4D97-AF65-F5344CB8AC3E}">
        <p14:creationId xmlns:p14="http://schemas.microsoft.com/office/powerpoint/2010/main" val="17327852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2192" y="6053328"/>
            <a:ext cx="2999232"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3145536" y="6044184"/>
            <a:ext cx="90464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3149600" y="4038600"/>
            <a:ext cx="8636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3149600" y="6050037"/>
            <a:ext cx="89408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101600" y="6068699"/>
            <a:ext cx="2743200" cy="685800"/>
          </a:xfrm>
        </p:spPr>
        <p:txBody>
          <a:bodyPr>
            <a:noAutofit/>
          </a:bodyPr>
          <a:lstStyle>
            <a:lvl1pPr algn="ctr">
              <a:defRPr sz="2000">
                <a:solidFill>
                  <a:srgbClr val="FFFFFF"/>
                </a:solidFill>
              </a:defRPr>
            </a:lvl1pPr>
          </a:lstStyle>
          <a:p>
            <a:fld id="{8ACDB3CC-F982-40F9-8DD6-BCC9AFBF44BD}" type="datetime1">
              <a:rPr lang="en-US" smtClean="0"/>
              <a:pPr/>
              <a:t>10/14/2016</a:t>
            </a:fld>
            <a:endParaRPr lang="en-US" dirty="0"/>
          </a:p>
        </p:txBody>
      </p:sp>
      <p:sp>
        <p:nvSpPr>
          <p:cNvPr id="17" name="Footer Placeholder 16"/>
          <p:cNvSpPr>
            <a:spLocks noGrp="1"/>
          </p:cNvSpPr>
          <p:nvPr>
            <p:ph type="ftr" sz="quarter" idx="11"/>
          </p:nvPr>
        </p:nvSpPr>
        <p:spPr>
          <a:xfrm>
            <a:off x="2780524" y="236539"/>
            <a:ext cx="7823200" cy="365125"/>
          </a:xfrm>
        </p:spPr>
        <p:txBody>
          <a:bodyPr/>
          <a:lstStyle>
            <a:lvl1pPr algn="r">
              <a:defRPr>
                <a:solidFill>
                  <a:schemeClr val="tx2"/>
                </a:solidFill>
              </a:defRPr>
            </a:lvl1pPr>
          </a:lstStyle>
          <a:p>
            <a:endParaRPr lang="en-US" dirty="0"/>
          </a:p>
        </p:txBody>
      </p:sp>
      <p:sp>
        <p:nvSpPr>
          <p:cNvPr id="29" name="Slide Number Placeholder 28"/>
          <p:cNvSpPr>
            <a:spLocks noGrp="1"/>
          </p:cNvSpPr>
          <p:nvPr>
            <p:ph type="sldNum" sz="quarter" idx="12"/>
          </p:nvPr>
        </p:nvSpPr>
        <p:spPr>
          <a:xfrm>
            <a:off x="10668000" y="228600"/>
            <a:ext cx="1117600" cy="381000"/>
          </a:xfrm>
        </p:spPr>
        <p:txBody>
          <a:bodyPr/>
          <a:lstStyle>
            <a:lvl1pPr>
              <a:defRPr>
                <a:solidFill>
                  <a:schemeClr val="tx2"/>
                </a:solidFill>
              </a:defRPr>
            </a:lvl1pPr>
          </a:lstStyle>
          <a:p>
            <a:fld id="{886BB73A-582F-4420-9A14-CB10A2B2E5E8}"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5A9E2FD3-D973-4404-8865-A4D107867F93}"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B6C40B-2831-481B-B4A6-CF8E028CEB4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37600" y="609601"/>
            <a:ext cx="27432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609600"/>
            <a:ext cx="74168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8737600" y="6248403"/>
            <a:ext cx="2946400" cy="365125"/>
          </a:xfrm>
        </p:spPr>
        <p:txBody>
          <a:bodyPr/>
          <a:lstStyle/>
          <a:p>
            <a:fld id="{5A9E2FD3-D973-4404-8865-A4D107867F93}" type="datetimeFigureOut">
              <a:rPr lang="en-US" smtClean="0"/>
              <a:t>10/14/2016</a:t>
            </a:fld>
            <a:endParaRPr lang="en-US"/>
          </a:p>
        </p:txBody>
      </p:sp>
      <p:sp>
        <p:nvSpPr>
          <p:cNvPr id="5" name="Footer Placeholder 4"/>
          <p:cNvSpPr>
            <a:spLocks noGrp="1"/>
          </p:cNvSpPr>
          <p:nvPr>
            <p:ph type="ftr" sz="quarter" idx="11"/>
          </p:nvPr>
        </p:nvSpPr>
        <p:spPr>
          <a:xfrm>
            <a:off x="609602" y="6248208"/>
            <a:ext cx="7431311" cy="365125"/>
          </a:xfrm>
        </p:spPr>
        <p:txBody>
          <a:bodyPr/>
          <a:lstStyle/>
          <a:p>
            <a:endParaRPr lang="en-US"/>
          </a:p>
        </p:txBody>
      </p:sp>
      <p:sp>
        <p:nvSpPr>
          <p:cNvPr id="7" name="Rectangle 6"/>
          <p:cNvSpPr/>
          <p:nvPr/>
        </p:nvSpPr>
        <p:spPr bwMode="white">
          <a:xfrm>
            <a:off x="8128424" y="0"/>
            <a:ext cx="42672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8189384" y="609600"/>
            <a:ext cx="3048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8189384" y="0"/>
            <a:ext cx="3048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8075084" y="103716"/>
            <a:ext cx="533400" cy="325968"/>
          </a:xfrm>
        </p:spPr>
        <p:txBody>
          <a:bodyPr/>
          <a:lstStyle/>
          <a:p>
            <a:fld id="{9EB6C40B-2831-481B-B4A6-CF8E028CEB43}"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6864" y="228600"/>
            <a:ext cx="10871200" cy="99060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5A9E2FD3-D973-4404-8865-A4D107867F93}"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9EB6C40B-2831-481B-B4A6-CF8E028CEB43}" type="slidenum">
              <a:rPr lang="en-US" smtClean="0"/>
              <a:t>‹#›</a:t>
            </a:fld>
            <a:endParaRPr lang="en-US"/>
          </a:p>
        </p:txBody>
      </p:sp>
      <p:sp>
        <p:nvSpPr>
          <p:cNvPr id="8" name="Content Placeholder 7"/>
          <p:cNvSpPr>
            <a:spLocks noGrp="1"/>
          </p:cNvSpPr>
          <p:nvPr>
            <p:ph sz="quarter" idx="1"/>
          </p:nvPr>
        </p:nvSpPr>
        <p:spPr>
          <a:xfrm>
            <a:off x="816864" y="1600200"/>
            <a:ext cx="10871200" cy="44958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828801" y="2743200"/>
            <a:ext cx="9497484"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12192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7272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828800" y="1600200"/>
            <a:ext cx="103632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828800" y="1600200"/>
            <a:ext cx="1016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fld id="{64DDAE5B-B07C-441A-8026-C23A427A74DC}" type="datetime1">
              <a:rPr lang="en-US" smtClean="0"/>
              <a:pPr/>
              <a:t>10/14/2016</a:t>
            </a:fld>
            <a:endParaRPr lang="en-US"/>
          </a:p>
        </p:txBody>
      </p:sp>
      <p:sp>
        <p:nvSpPr>
          <p:cNvPr id="13" name="Slide Number Placeholder 12"/>
          <p:cNvSpPr>
            <a:spLocks noGrp="1"/>
          </p:cNvSpPr>
          <p:nvPr>
            <p:ph type="sldNum" sz="quarter" idx="11"/>
          </p:nvPr>
        </p:nvSpPr>
        <p:spPr>
          <a:xfrm>
            <a:off x="0" y="1752600"/>
            <a:ext cx="1727200" cy="701676"/>
          </a:xfrm>
        </p:spPr>
        <p:txBody>
          <a:bodyPr>
            <a:noAutofit/>
          </a:bodyPr>
          <a:lstStyle>
            <a:lvl1pPr>
              <a:defRPr sz="2400">
                <a:solidFill>
                  <a:srgbClr val="FFFFFF"/>
                </a:solidFill>
              </a:defRPr>
            </a:lvl1pPr>
          </a:lstStyle>
          <a:p>
            <a:fld id="{CE8079A4-7AA8-4A4F-87E2-7781EC5097DD}"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812800" y="1589567"/>
            <a:ext cx="5181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6459868" y="1589567"/>
            <a:ext cx="5181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fld id="{5A9E2FD3-D973-4404-8865-A4D107867F93}" type="datetimeFigureOut">
              <a:rPr lang="en-US" smtClean="0"/>
              <a:t>10/14/2016</a:t>
            </a:fld>
            <a:endParaRPr lang="en-US"/>
          </a:p>
        </p:txBody>
      </p:sp>
      <p:sp>
        <p:nvSpPr>
          <p:cNvPr id="10" name="Slide Number Placeholder 9"/>
          <p:cNvSpPr>
            <a:spLocks noGrp="1"/>
          </p:cNvSpPr>
          <p:nvPr>
            <p:ph type="sldNum" sz="quarter" idx="16"/>
          </p:nvPr>
        </p:nvSpPr>
        <p:spPr/>
        <p:txBody>
          <a:bodyPr rtlCol="0"/>
          <a:lstStyle/>
          <a:p>
            <a:fld id="{9EB6C40B-2831-481B-B4A6-CF8E028CEB43}" type="slidenum">
              <a:rPr lang="en-US" smtClean="0"/>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11200" y="273050"/>
            <a:ext cx="108712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812800" y="2438400"/>
            <a:ext cx="51816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6400800" y="2438400"/>
            <a:ext cx="51816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fld id="{5A9E2FD3-D973-4404-8865-A4D107867F93}" type="datetimeFigureOut">
              <a:rPr lang="en-US" smtClean="0"/>
              <a:t>10/14/2016</a:t>
            </a:fld>
            <a:endParaRPr lang="en-US"/>
          </a:p>
        </p:txBody>
      </p:sp>
      <p:sp>
        <p:nvSpPr>
          <p:cNvPr id="12" name="Slide Number Placeholder 11"/>
          <p:cNvSpPr>
            <a:spLocks noGrp="1"/>
          </p:cNvSpPr>
          <p:nvPr>
            <p:ph type="sldNum" sz="quarter" idx="16"/>
          </p:nvPr>
        </p:nvSpPr>
        <p:spPr/>
        <p:txBody>
          <a:bodyPr rtlCol="0"/>
          <a:lstStyle/>
          <a:p>
            <a:fld id="{9EB6C40B-2831-481B-B4A6-CF8E028CEB43}" type="slidenum">
              <a:rPr lang="en-US" smtClean="0"/>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812800" y="1752600"/>
            <a:ext cx="51816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6400800" y="1752600"/>
            <a:ext cx="51816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5A9E2FD3-D973-4404-8865-A4D107867F93}" type="datetimeFigureOut">
              <a:rPr lang="en-US" smtClean="0"/>
              <a:t>10/14/2016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9EB6C40B-2831-481B-B4A6-CF8E028CEB4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9E2FD3-D973-4404-8865-A4D107867F93}" type="datetimeFigureOut">
              <a:rPr lang="en-US" smtClean="0"/>
              <a:t>10/14/2016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711200" cy="381000"/>
          </a:xfrm>
        </p:spPr>
        <p:txBody>
          <a:bodyPr/>
          <a:lstStyle>
            <a:lvl1pPr>
              <a:defRPr>
                <a:solidFill>
                  <a:schemeClr val="tx2"/>
                </a:solidFill>
              </a:defRPr>
            </a:lvl1pPr>
          </a:lstStyle>
          <a:p>
            <a:fld id="{9EB6C40B-2831-481B-B4A6-CF8E028CEB4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0" y="273050"/>
            <a:ext cx="107696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p>
            <a:fld id="{5A9E2FD3-D973-4404-8865-A4D107867F93}" type="datetimeFigureOut">
              <a:rPr lang="en-US" smtClean="0"/>
              <a:t>10/14/2016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9EB6C40B-2831-481B-B4A6-CF8E028CEB43}" type="slidenum">
              <a:rPr lang="en-US" smtClean="0"/>
              <a:t>‹#›</a:t>
            </a:fld>
            <a:endParaRPr lang="en-US"/>
          </a:p>
        </p:txBody>
      </p:sp>
      <p:sp>
        <p:nvSpPr>
          <p:cNvPr id="3" name="Text Placeholder 2"/>
          <p:cNvSpPr>
            <a:spLocks noGrp="1"/>
          </p:cNvSpPr>
          <p:nvPr>
            <p:ph type="body" idx="2"/>
          </p:nvPr>
        </p:nvSpPr>
        <p:spPr>
          <a:xfrm>
            <a:off x="812800" y="1752600"/>
            <a:ext cx="21336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3149600" y="1752600"/>
            <a:ext cx="853440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133600" y="5486400"/>
            <a:ext cx="97536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12192" y="4572000"/>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2192" y="4663440"/>
            <a:ext cx="195072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2060448" y="4654296"/>
            <a:ext cx="10131552"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2133600" y="4648200"/>
            <a:ext cx="97536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930400" y="0"/>
            <a:ext cx="134112"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8331200" y="6248401"/>
            <a:ext cx="3556000" cy="365125"/>
          </a:xfrm>
        </p:spPr>
        <p:txBody>
          <a:bodyPr rtlCol="0"/>
          <a:lstStyle/>
          <a:p>
            <a:fld id="{5A9E2FD3-D973-4404-8865-A4D107867F93}" type="datetimeFigureOut">
              <a:rPr lang="en-US" smtClean="0"/>
              <a:t>10/14/2016</a:t>
            </a:fld>
            <a:endParaRPr lang="en-US"/>
          </a:p>
        </p:txBody>
      </p:sp>
      <p:sp>
        <p:nvSpPr>
          <p:cNvPr id="13" name="Slide Number Placeholder 12"/>
          <p:cNvSpPr>
            <a:spLocks noGrp="1"/>
          </p:cNvSpPr>
          <p:nvPr>
            <p:ph type="sldNum" sz="quarter" idx="11"/>
          </p:nvPr>
        </p:nvSpPr>
        <p:spPr>
          <a:xfrm>
            <a:off x="0" y="4667249"/>
            <a:ext cx="1930400" cy="663578"/>
          </a:xfrm>
        </p:spPr>
        <p:txBody>
          <a:bodyPr rtlCol="0"/>
          <a:lstStyle>
            <a:lvl1pPr>
              <a:defRPr sz="2800"/>
            </a:lvl1pPr>
          </a:lstStyle>
          <a:p>
            <a:fld id="{9EB6C40B-2831-481B-B4A6-CF8E028CEB43}" type="slidenum">
              <a:rPr lang="en-US" smtClean="0"/>
              <a:t>‹#›</a:t>
            </a:fld>
            <a:endParaRPr lang="en-US"/>
          </a:p>
        </p:txBody>
      </p:sp>
      <p:sp>
        <p:nvSpPr>
          <p:cNvPr id="14" name="Footer Placeholder 13"/>
          <p:cNvSpPr>
            <a:spLocks noGrp="1"/>
          </p:cNvSpPr>
          <p:nvPr>
            <p:ph type="ftr" sz="quarter" idx="12"/>
          </p:nvPr>
        </p:nvSpPr>
        <p:spPr>
          <a:xfrm>
            <a:off x="2133600" y="6248207"/>
            <a:ext cx="6096000" cy="365125"/>
          </a:xfrm>
        </p:spPr>
        <p:txBody>
          <a:bodyPr rtlCol="0"/>
          <a:lstStyle/>
          <a:p>
            <a:endParaRPr lang="en-US"/>
          </a:p>
        </p:txBody>
      </p:sp>
      <p:sp>
        <p:nvSpPr>
          <p:cNvPr id="3" name="Picture Placeholder 2"/>
          <p:cNvSpPr>
            <a:spLocks noGrp="1"/>
          </p:cNvSpPr>
          <p:nvPr>
            <p:ph type="pic" idx="1"/>
          </p:nvPr>
        </p:nvSpPr>
        <p:spPr>
          <a:xfrm>
            <a:off x="2080768" y="0"/>
            <a:ext cx="10111232" cy="4568952"/>
          </a:xfrm>
          <a:solidFill>
            <a:schemeClr val="accent1">
              <a:tint val="40000"/>
            </a:schemeClr>
          </a:solidFill>
          <a:ln>
            <a:noFill/>
          </a:ln>
        </p:spPr>
        <p:txBody>
          <a:bodyPr/>
          <a:lstStyle>
            <a:lvl1pPr marL="0" indent="0">
              <a:buNone/>
              <a:defRPr sz="3200"/>
            </a:lvl1pPr>
          </a:lstStyle>
          <a:p>
            <a:r>
              <a:rPr kumimoji="0" lang="en-US"/>
              <a:t>Drag picture to placeholder or click icon to add</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812800" y="228600"/>
            <a:ext cx="108712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816864" y="1600200"/>
            <a:ext cx="10871200" cy="45262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8128000" y="6248401"/>
            <a:ext cx="3556000" cy="365125"/>
          </a:xfrm>
          <a:prstGeom prst="rect">
            <a:avLst/>
          </a:prstGeom>
        </p:spPr>
        <p:txBody>
          <a:bodyPr vert="horz" anchor="ctr" anchorCtr="0"/>
          <a:lstStyle>
            <a:lvl1pPr algn="l" eaLnBrk="1" latinLnBrk="0" hangingPunct="1">
              <a:defRPr kumimoji="0" sz="1400">
                <a:solidFill>
                  <a:schemeClr val="tx2"/>
                </a:solidFill>
              </a:defRPr>
            </a:lvl1pPr>
          </a:lstStyle>
          <a:p>
            <a:fld id="{5A9E2FD3-D973-4404-8865-A4D107867F93}" type="datetimeFigureOut">
              <a:rPr lang="en-US" smtClean="0"/>
              <a:t>10/14/2016</a:t>
            </a:fld>
            <a:endParaRPr lang="en-US"/>
          </a:p>
        </p:txBody>
      </p:sp>
      <p:sp>
        <p:nvSpPr>
          <p:cNvPr id="3" name="Footer Placeholder 2"/>
          <p:cNvSpPr>
            <a:spLocks noGrp="1"/>
          </p:cNvSpPr>
          <p:nvPr>
            <p:ph type="ftr" sz="quarter" idx="3"/>
          </p:nvPr>
        </p:nvSpPr>
        <p:spPr>
          <a:xfrm>
            <a:off x="812801" y="6248207"/>
            <a:ext cx="7228111"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12192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7112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787400" y="1280160"/>
            <a:ext cx="1140460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7112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9EB6C40B-2831-481B-B4A6-CF8E028CEB4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4463" r:id="rId1"/>
    <p:sldLayoutId id="2147484464" r:id="rId2"/>
    <p:sldLayoutId id="2147484465" r:id="rId3"/>
    <p:sldLayoutId id="2147484466" r:id="rId4"/>
    <p:sldLayoutId id="2147484467" r:id="rId5"/>
    <p:sldLayoutId id="2147484468" r:id="rId6"/>
    <p:sldLayoutId id="2147484469" r:id="rId7"/>
    <p:sldLayoutId id="2147484470" r:id="rId8"/>
    <p:sldLayoutId id="2147484471" r:id="rId9"/>
    <p:sldLayoutId id="2147484472" r:id="rId10"/>
    <p:sldLayoutId id="2147484473"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7995" y="3474928"/>
            <a:ext cx="11624152" cy="1828800"/>
          </a:xfrm>
        </p:spPr>
        <p:txBody>
          <a:bodyPr>
            <a:noAutofit/>
          </a:bodyPr>
          <a:lstStyle/>
          <a:p>
            <a:pPr algn="ctr"/>
            <a:r>
              <a:rPr lang="en-US" sz="10000" dirty="0"/>
              <a:t>LiDAR Cave Mapper</a:t>
            </a:r>
            <a:br>
              <a:rPr lang="en-US" sz="10000" dirty="0"/>
            </a:br>
            <a:endParaRPr lang="en-US" sz="10000" dirty="0"/>
          </a:p>
        </p:txBody>
      </p:sp>
      <p:sp>
        <p:nvSpPr>
          <p:cNvPr id="3" name="Subtitle 2"/>
          <p:cNvSpPr>
            <a:spLocks noGrp="1"/>
          </p:cNvSpPr>
          <p:nvPr>
            <p:ph type="subTitle" idx="1"/>
          </p:nvPr>
        </p:nvSpPr>
        <p:spPr/>
        <p:txBody>
          <a:bodyPr>
            <a:normAutofit fontScale="77500" lnSpcReduction="20000"/>
          </a:bodyPr>
          <a:lstStyle/>
          <a:p>
            <a:r>
              <a:rPr lang="en-US" dirty="0"/>
              <a:t>FAMU-FSU College of Engineering</a:t>
            </a:r>
          </a:p>
          <a:p>
            <a:r>
              <a:rPr lang="en-US" dirty="0"/>
              <a:t>ME &amp; ECE Senior Design</a:t>
            </a:r>
          </a:p>
        </p:txBody>
      </p:sp>
    </p:spTree>
    <p:extLst>
      <p:ext uri="{BB962C8B-B14F-4D97-AF65-F5344CB8AC3E}">
        <p14:creationId xmlns:p14="http://schemas.microsoft.com/office/powerpoint/2010/main" val="2734216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Justification</a:t>
            </a:r>
            <a:endParaRPr lang="en-US" dirty="0"/>
          </a:p>
        </p:txBody>
      </p:sp>
      <p:sp>
        <p:nvSpPr>
          <p:cNvPr id="3" name="Content Placeholder 2"/>
          <p:cNvSpPr>
            <a:spLocks noGrp="1"/>
          </p:cNvSpPr>
          <p:nvPr>
            <p:ph sz="quarter" idx="1"/>
          </p:nvPr>
        </p:nvSpPr>
        <p:spPr>
          <a:xfrm>
            <a:off x="838200" y="1825625"/>
            <a:ext cx="7190984" cy="4351338"/>
          </a:xfrm>
        </p:spPr>
        <p:txBody>
          <a:bodyPr>
            <a:normAutofit fontScale="92500" lnSpcReduction="10000"/>
          </a:bodyPr>
          <a:lstStyle/>
          <a:p>
            <a:r>
              <a:rPr lang="en-US" dirty="0"/>
              <a:t>Most explorers and researchers do not have access to sufficient funding to obtain one of the state of the art LIDAR mapping systems.</a:t>
            </a:r>
          </a:p>
          <a:p>
            <a:pPr lvl="1">
              <a:spcBef>
                <a:spcPts val="700"/>
              </a:spcBef>
              <a:spcAft>
                <a:spcPts val="700"/>
              </a:spcAft>
            </a:pPr>
            <a:r>
              <a:rPr lang="en-US" dirty="0"/>
              <a:t>Most cost tens </a:t>
            </a:r>
            <a:r>
              <a:rPr lang="en-US" dirty="0" smtClean="0"/>
              <a:t>or even hundreds of </a:t>
            </a:r>
            <a:r>
              <a:rPr lang="en-US" dirty="0"/>
              <a:t>thousands of dollars. </a:t>
            </a:r>
          </a:p>
          <a:p>
            <a:pPr>
              <a:spcAft>
                <a:spcPts val="700"/>
              </a:spcAft>
            </a:pPr>
            <a:r>
              <a:rPr lang="en-US" dirty="0"/>
              <a:t>An affordable, accurate mapping system would allow many more teams of researchers to work together to compile data. </a:t>
            </a:r>
          </a:p>
          <a:p>
            <a:r>
              <a:rPr lang="en-US" dirty="0"/>
              <a:t>Earth’s cave system would be mapped at a drastically more rapid pace than it currently is. </a:t>
            </a:r>
          </a:p>
        </p:txBody>
      </p:sp>
      <p:sp>
        <p:nvSpPr>
          <p:cNvPr id="5" name="TextBox 4"/>
          <p:cNvSpPr txBox="1"/>
          <p:nvPr/>
        </p:nvSpPr>
        <p:spPr>
          <a:xfrm>
            <a:off x="8711796" y="4859959"/>
            <a:ext cx="3619035" cy="1107996"/>
          </a:xfrm>
          <a:prstGeom prst="rect">
            <a:avLst/>
          </a:prstGeom>
          <a:noFill/>
        </p:spPr>
        <p:txBody>
          <a:bodyPr wrap="square" rtlCol="0">
            <a:spAutoFit/>
          </a:bodyPr>
          <a:lstStyle/>
          <a:p>
            <a:r>
              <a:rPr lang="en-US" b="1" dirty="0"/>
              <a:t>Figure </a:t>
            </a:r>
            <a:r>
              <a:rPr lang="en-US" b="1" dirty="0" smtClean="0"/>
              <a:t>6</a:t>
            </a:r>
            <a:r>
              <a:rPr lang="en-US" dirty="0" smtClean="0"/>
              <a:t>: Leica </a:t>
            </a:r>
            <a:r>
              <a:rPr lang="en-US" dirty="0" err="1"/>
              <a:t>ScanStation</a:t>
            </a:r>
            <a:r>
              <a:rPr lang="en-US" dirty="0"/>
              <a:t> P40 3D Laser </a:t>
            </a:r>
            <a:r>
              <a:rPr lang="en-US" dirty="0" smtClean="0"/>
              <a:t>Scanner which costs nearly $125,000</a:t>
            </a:r>
            <a:endParaRPr lang="en-US" dirty="0"/>
          </a:p>
          <a:p>
            <a:endParaRPr lang="en-US" baseline="30000" dirty="0"/>
          </a:p>
        </p:txBody>
      </p:sp>
      <p:sp>
        <p:nvSpPr>
          <p:cNvPr id="6" name="TextBox 5"/>
          <p:cNvSpPr txBox="1"/>
          <p:nvPr/>
        </p:nvSpPr>
        <p:spPr>
          <a:xfrm>
            <a:off x="10370615" y="6211669"/>
            <a:ext cx="1821385" cy="646331"/>
          </a:xfrm>
          <a:prstGeom prst="rect">
            <a:avLst/>
          </a:prstGeom>
          <a:noFill/>
        </p:spPr>
        <p:txBody>
          <a:bodyPr wrap="square" rtlCol="0">
            <a:spAutoFit/>
          </a:bodyPr>
          <a:lstStyle/>
          <a:p>
            <a:r>
              <a:rPr lang="en-US" dirty="0"/>
              <a:t>Hunter Hayden</a:t>
            </a:r>
          </a:p>
          <a:p>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01056" y="1667814"/>
            <a:ext cx="2197419" cy="3192145"/>
          </a:xfrm>
          <a:prstGeom prst="rect">
            <a:avLst/>
          </a:prstGeom>
        </p:spPr>
      </p:pic>
    </p:spTree>
    <p:extLst>
      <p:ext uri="{BB962C8B-B14F-4D97-AF65-F5344CB8AC3E}">
        <p14:creationId xmlns:p14="http://schemas.microsoft.com/office/powerpoint/2010/main" val="1073988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Justification</a:t>
            </a:r>
          </a:p>
        </p:txBody>
      </p:sp>
      <p:sp>
        <p:nvSpPr>
          <p:cNvPr id="3" name="Content Placeholder 2"/>
          <p:cNvSpPr>
            <a:spLocks noGrp="1"/>
          </p:cNvSpPr>
          <p:nvPr>
            <p:ph sz="quarter" idx="1"/>
          </p:nvPr>
        </p:nvSpPr>
        <p:spPr>
          <a:xfrm>
            <a:off x="5595585" y="1690688"/>
            <a:ext cx="6416875" cy="4351338"/>
          </a:xfrm>
        </p:spPr>
        <p:txBody>
          <a:bodyPr>
            <a:normAutofit fontScale="92500" lnSpcReduction="20000"/>
          </a:bodyPr>
          <a:lstStyle/>
          <a:p>
            <a:r>
              <a:rPr lang="en-US" dirty="0"/>
              <a:t>Our design could be used in emergency situations </a:t>
            </a:r>
          </a:p>
          <a:p>
            <a:pPr lvl="1">
              <a:spcAft>
                <a:spcPts val="700"/>
              </a:spcAft>
            </a:pPr>
            <a:r>
              <a:rPr lang="en-US" dirty="0"/>
              <a:t>i.e. after natural disasters, terror attacks</a:t>
            </a:r>
          </a:p>
          <a:p>
            <a:pPr>
              <a:spcAft>
                <a:spcPts val="700"/>
              </a:spcAft>
            </a:pPr>
            <a:r>
              <a:rPr lang="en-US" dirty="0"/>
              <a:t>Future iterations of our project could be used in the event of catastrophic events to map damaged buildings or piles of rubble which may have lives trapped inside. </a:t>
            </a:r>
          </a:p>
          <a:p>
            <a:r>
              <a:rPr lang="en-US" dirty="0"/>
              <a:t>It would eventually become a common piece of equipment that researchers, explorers, or rescue operators could use in advance of actual human exploration.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1825627"/>
            <a:ext cx="4260947" cy="3084449"/>
          </a:xfrm>
          <a:prstGeom prst="rect">
            <a:avLst/>
          </a:prstGeom>
        </p:spPr>
      </p:pic>
      <p:sp>
        <p:nvSpPr>
          <p:cNvPr id="5" name="TextBox 4"/>
          <p:cNvSpPr txBox="1"/>
          <p:nvPr/>
        </p:nvSpPr>
        <p:spPr>
          <a:xfrm>
            <a:off x="10370615" y="6211669"/>
            <a:ext cx="1821385" cy="646331"/>
          </a:xfrm>
          <a:prstGeom prst="rect">
            <a:avLst/>
          </a:prstGeom>
          <a:noFill/>
        </p:spPr>
        <p:txBody>
          <a:bodyPr wrap="square" rtlCol="0">
            <a:spAutoFit/>
          </a:bodyPr>
          <a:lstStyle/>
          <a:p>
            <a:r>
              <a:rPr lang="en-US" dirty="0"/>
              <a:t>Hunter Hayden</a:t>
            </a:r>
          </a:p>
          <a:p>
            <a:endParaRPr lang="en-US" dirty="0"/>
          </a:p>
        </p:txBody>
      </p:sp>
      <p:sp>
        <p:nvSpPr>
          <p:cNvPr id="6" name="TextBox 5"/>
          <p:cNvSpPr txBox="1"/>
          <p:nvPr/>
        </p:nvSpPr>
        <p:spPr>
          <a:xfrm>
            <a:off x="791441" y="4910076"/>
            <a:ext cx="4555925" cy="646331"/>
          </a:xfrm>
          <a:prstGeom prst="rect">
            <a:avLst/>
          </a:prstGeom>
          <a:noFill/>
        </p:spPr>
        <p:txBody>
          <a:bodyPr wrap="square" rtlCol="0">
            <a:spAutoFit/>
          </a:bodyPr>
          <a:lstStyle/>
          <a:p>
            <a:r>
              <a:rPr lang="en-US" b="1" dirty="0" smtClean="0"/>
              <a:t>Figure 7: </a:t>
            </a:r>
            <a:r>
              <a:rPr lang="en-US" dirty="0" smtClean="0"/>
              <a:t>Example of a robot being tested for an emergency situation.</a:t>
            </a:r>
            <a:endParaRPr lang="en-US" dirty="0"/>
          </a:p>
        </p:txBody>
      </p:sp>
    </p:spTree>
    <p:extLst>
      <p:ext uri="{BB962C8B-B14F-4D97-AF65-F5344CB8AC3E}">
        <p14:creationId xmlns:p14="http://schemas.microsoft.com/office/powerpoint/2010/main" val="2316600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608772" y="626040"/>
            <a:ext cx="10227548" cy="5462189"/>
          </a:xfrm>
        </p:spPr>
      </p:pic>
      <p:sp>
        <p:nvSpPr>
          <p:cNvPr id="4" name="TextBox 3"/>
          <p:cNvSpPr txBox="1"/>
          <p:nvPr/>
        </p:nvSpPr>
        <p:spPr>
          <a:xfrm>
            <a:off x="10634963" y="6488668"/>
            <a:ext cx="1557037" cy="369332"/>
          </a:xfrm>
          <a:prstGeom prst="rect">
            <a:avLst/>
          </a:prstGeom>
          <a:noFill/>
        </p:spPr>
        <p:txBody>
          <a:bodyPr wrap="none" rtlCol="0">
            <a:spAutoFit/>
          </a:bodyPr>
          <a:lstStyle/>
          <a:p>
            <a:r>
              <a:rPr lang="en-US" dirty="0" smtClean="0"/>
              <a:t>Hunter Hayden</a:t>
            </a:r>
            <a:endParaRPr lang="en-US" dirty="0"/>
          </a:p>
        </p:txBody>
      </p:sp>
    </p:spTree>
    <p:extLst>
      <p:ext uri="{BB962C8B-B14F-4D97-AF65-F5344CB8AC3E}">
        <p14:creationId xmlns:p14="http://schemas.microsoft.com/office/powerpoint/2010/main" val="324985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Engineering problems</a:t>
            </a:r>
          </a:p>
        </p:txBody>
      </p:sp>
      <p:sp>
        <p:nvSpPr>
          <p:cNvPr id="3" name="Content Placeholder 2"/>
          <p:cNvSpPr>
            <a:spLocks noGrp="1"/>
          </p:cNvSpPr>
          <p:nvPr>
            <p:ph sz="quarter" idx="1"/>
          </p:nvPr>
        </p:nvSpPr>
        <p:spPr>
          <a:xfrm>
            <a:off x="788071" y="1792202"/>
            <a:ext cx="6292359" cy="4351338"/>
          </a:xfrm>
        </p:spPr>
        <p:txBody>
          <a:bodyPr/>
          <a:lstStyle/>
          <a:p>
            <a:pPr marL="0" indent="0">
              <a:buNone/>
            </a:pPr>
            <a:r>
              <a:rPr lang="en-US" dirty="0"/>
              <a:t>Power Consumption</a:t>
            </a:r>
          </a:p>
          <a:p>
            <a:r>
              <a:rPr lang="en-US" dirty="0"/>
              <a:t>Two power sources: Motors and Electronics</a:t>
            </a:r>
          </a:p>
          <a:p>
            <a:r>
              <a:rPr lang="en-US" dirty="0"/>
              <a:t>Calculations to supply ample power to both systems</a:t>
            </a:r>
          </a:p>
          <a:p>
            <a:r>
              <a:rPr lang="en-US" dirty="0"/>
              <a:t>Batteries must be small enough to be portable</a:t>
            </a:r>
          </a:p>
        </p:txBody>
      </p:sp>
      <p:pic>
        <p:nvPicPr>
          <p:cNvPr id="2050" name="Picture 2" descr="http://www.raspberrypi-spy.co.uk/wp-content/uploads/2013/02/6aa_battery_pack_ubec_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30559" y="1825625"/>
            <a:ext cx="4730884" cy="3548164"/>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10370615" y="6211669"/>
            <a:ext cx="1821385" cy="646331"/>
          </a:xfrm>
          <a:prstGeom prst="rect">
            <a:avLst/>
          </a:prstGeom>
          <a:noFill/>
        </p:spPr>
        <p:txBody>
          <a:bodyPr wrap="square" rtlCol="0">
            <a:spAutoFit/>
          </a:bodyPr>
          <a:lstStyle/>
          <a:p>
            <a:r>
              <a:rPr lang="en-US" dirty="0"/>
              <a:t>Jake </a:t>
            </a:r>
            <a:r>
              <a:rPr lang="en-US" dirty="0" err="1"/>
              <a:t>Ogburn</a:t>
            </a:r>
            <a:endParaRPr lang="en-US" dirty="0"/>
          </a:p>
          <a:p>
            <a:endParaRPr lang="en-US" dirty="0"/>
          </a:p>
        </p:txBody>
      </p:sp>
      <p:sp>
        <p:nvSpPr>
          <p:cNvPr id="4" name="TextBox 3"/>
          <p:cNvSpPr txBox="1"/>
          <p:nvPr/>
        </p:nvSpPr>
        <p:spPr>
          <a:xfrm>
            <a:off x="7807666" y="5579090"/>
            <a:ext cx="3128998" cy="369332"/>
          </a:xfrm>
          <a:prstGeom prst="rect">
            <a:avLst/>
          </a:prstGeom>
          <a:noFill/>
        </p:spPr>
        <p:txBody>
          <a:bodyPr wrap="none" rtlCol="0">
            <a:spAutoFit/>
          </a:bodyPr>
          <a:lstStyle/>
          <a:p>
            <a:r>
              <a:rPr lang="en-US" b="1" dirty="0" smtClean="0"/>
              <a:t>Figure 8: </a:t>
            </a:r>
            <a:r>
              <a:rPr lang="en-US" dirty="0" smtClean="0"/>
              <a:t>Example Battery pack</a:t>
            </a:r>
            <a:endParaRPr lang="en-US" b="1" dirty="0"/>
          </a:p>
        </p:txBody>
      </p:sp>
    </p:spTree>
    <p:extLst>
      <p:ext uri="{BB962C8B-B14F-4D97-AF65-F5344CB8AC3E}">
        <p14:creationId xmlns:p14="http://schemas.microsoft.com/office/powerpoint/2010/main" val="51147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Engineering problems</a:t>
            </a:r>
          </a:p>
        </p:txBody>
      </p:sp>
      <p:sp>
        <p:nvSpPr>
          <p:cNvPr id="3" name="Content Placeholder 2"/>
          <p:cNvSpPr>
            <a:spLocks noGrp="1"/>
          </p:cNvSpPr>
          <p:nvPr>
            <p:ph sz="quarter" idx="1"/>
          </p:nvPr>
        </p:nvSpPr>
        <p:spPr>
          <a:xfrm>
            <a:off x="4798940" y="1601939"/>
            <a:ext cx="6889124" cy="4351338"/>
          </a:xfrm>
        </p:spPr>
        <p:txBody>
          <a:bodyPr/>
          <a:lstStyle/>
          <a:p>
            <a:pPr marL="0" indent="0">
              <a:buNone/>
            </a:pPr>
            <a:r>
              <a:rPr lang="en-US" dirty="0"/>
              <a:t>Coding</a:t>
            </a:r>
          </a:p>
          <a:p>
            <a:r>
              <a:rPr lang="en-US" dirty="0"/>
              <a:t>Full rotational movement in the x, y, and z plane</a:t>
            </a:r>
          </a:p>
          <a:p>
            <a:r>
              <a:rPr lang="en-US" dirty="0"/>
              <a:t>Reading in data and storing to memory</a:t>
            </a:r>
          </a:p>
          <a:p>
            <a:r>
              <a:rPr lang="en-US" dirty="0"/>
              <a:t>Exporting data to AutoCAD to create a 3d image of cavern</a:t>
            </a:r>
          </a:p>
          <a:p>
            <a:endParaRPr lang="en-US" dirty="0"/>
          </a:p>
        </p:txBody>
      </p:sp>
      <p:pic>
        <p:nvPicPr>
          <p:cNvPr id="1026" name="Picture 2" descr="A picturesque underwater rock with caves 3D model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099" y="1872608"/>
            <a:ext cx="3810000" cy="38100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10370615" y="6211669"/>
            <a:ext cx="1821385" cy="646331"/>
          </a:xfrm>
          <a:prstGeom prst="rect">
            <a:avLst/>
          </a:prstGeom>
          <a:noFill/>
        </p:spPr>
        <p:txBody>
          <a:bodyPr wrap="square" rtlCol="0">
            <a:spAutoFit/>
          </a:bodyPr>
          <a:lstStyle/>
          <a:p>
            <a:r>
              <a:rPr lang="en-US" dirty="0"/>
              <a:t>Jake </a:t>
            </a:r>
            <a:r>
              <a:rPr lang="en-US" dirty="0" err="1"/>
              <a:t>Ogburn</a:t>
            </a:r>
            <a:endParaRPr lang="en-US" dirty="0"/>
          </a:p>
          <a:p>
            <a:endParaRPr lang="en-US" dirty="0"/>
          </a:p>
        </p:txBody>
      </p:sp>
      <p:sp>
        <p:nvSpPr>
          <p:cNvPr id="4" name="TextBox 3"/>
          <p:cNvSpPr txBox="1"/>
          <p:nvPr/>
        </p:nvSpPr>
        <p:spPr>
          <a:xfrm>
            <a:off x="64718" y="5814778"/>
            <a:ext cx="4539833" cy="369332"/>
          </a:xfrm>
          <a:prstGeom prst="rect">
            <a:avLst/>
          </a:prstGeom>
          <a:noFill/>
        </p:spPr>
        <p:txBody>
          <a:bodyPr wrap="none" rtlCol="0">
            <a:spAutoFit/>
          </a:bodyPr>
          <a:lstStyle/>
          <a:p>
            <a:r>
              <a:rPr lang="en-US" b="1" dirty="0" smtClean="0"/>
              <a:t>Figure 9: </a:t>
            </a:r>
            <a:r>
              <a:rPr lang="en-US" dirty="0" smtClean="0"/>
              <a:t>Sample 3D CAD rendering of a cave.</a:t>
            </a:r>
            <a:endParaRPr lang="en-US" b="1" dirty="0"/>
          </a:p>
        </p:txBody>
      </p:sp>
    </p:spTree>
    <p:extLst>
      <p:ext uri="{BB962C8B-B14F-4D97-AF65-F5344CB8AC3E}">
        <p14:creationId xmlns:p14="http://schemas.microsoft.com/office/powerpoint/2010/main" val="1125514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Engineering </a:t>
            </a:r>
            <a:r>
              <a:rPr lang="en-US" dirty="0" smtClean="0"/>
              <a:t>problems</a:t>
            </a:r>
            <a:endParaRPr lang="en-US" dirty="0"/>
          </a:p>
        </p:txBody>
      </p:sp>
      <p:sp>
        <p:nvSpPr>
          <p:cNvPr id="3" name="Content Placeholder 2"/>
          <p:cNvSpPr>
            <a:spLocks noGrp="1"/>
          </p:cNvSpPr>
          <p:nvPr>
            <p:ph sz="quarter" idx="1"/>
          </p:nvPr>
        </p:nvSpPr>
        <p:spPr/>
        <p:txBody>
          <a:bodyPr/>
          <a:lstStyle/>
          <a:p>
            <a:r>
              <a:rPr lang="en-US" dirty="0"/>
              <a:t>The </a:t>
            </a:r>
            <a:r>
              <a:rPr lang="en-US" dirty="0" err="1"/>
              <a:t>LiDAR</a:t>
            </a:r>
            <a:r>
              <a:rPr lang="en-US" dirty="0"/>
              <a:t> systems needs to be able to rotate with 3 degrees of freedom to collect data from every point in space in the cave. </a:t>
            </a:r>
          </a:p>
          <a:p>
            <a:r>
              <a:rPr lang="en-US" dirty="0"/>
              <a:t>Need to minimize the amount of surface area in the cave that data cannot be collected for due to mounting of the device. </a:t>
            </a:r>
          </a:p>
          <a:p>
            <a:pPr lvl="1"/>
            <a:r>
              <a:rPr lang="en-US" dirty="0"/>
              <a:t>i.e. if </a:t>
            </a:r>
            <a:r>
              <a:rPr lang="en-US" dirty="0" err="1"/>
              <a:t>LiDAR</a:t>
            </a:r>
            <a:r>
              <a:rPr lang="en-US" dirty="0"/>
              <a:t> is mounted on a platform, it will not be able to collect data at any angle which drops below the platform. </a:t>
            </a:r>
          </a:p>
        </p:txBody>
      </p:sp>
      <p:sp>
        <p:nvSpPr>
          <p:cNvPr id="4" name="TextBox 3"/>
          <p:cNvSpPr txBox="1"/>
          <p:nvPr/>
        </p:nvSpPr>
        <p:spPr>
          <a:xfrm>
            <a:off x="10370615" y="6396335"/>
            <a:ext cx="1821385" cy="923330"/>
          </a:xfrm>
          <a:prstGeom prst="rect">
            <a:avLst/>
          </a:prstGeom>
          <a:noFill/>
        </p:spPr>
        <p:txBody>
          <a:bodyPr wrap="square" rtlCol="0">
            <a:spAutoFit/>
          </a:bodyPr>
          <a:lstStyle/>
          <a:p>
            <a:r>
              <a:rPr lang="en-US" dirty="0"/>
              <a:t>Spencer Day</a:t>
            </a:r>
          </a:p>
          <a:p>
            <a:r>
              <a:rPr lang="en-US" dirty="0"/>
              <a:t> </a:t>
            </a:r>
          </a:p>
          <a:p>
            <a:endParaRPr lang="en-US" dirty="0"/>
          </a:p>
        </p:txBody>
      </p:sp>
    </p:spTree>
    <p:extLst>
      <p:ext uri="{BB962C8B-B14F-4D97-AF65-F5344CB8AC3E}">
        <p14:creationId xmlns:p14="http://schemas.microsoft.com/office/powerpoint/2010/main" val="1870442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quarter" idx="1"/>
          </p:nvPr>
        </p:nvPicPr>
        <p:blipFill>
          <a:blip r:embed="rId2"/>
          <a:stretch>
            <a:fillRect/>
          </a:stretch>
        </p:blipFill>
        <p:spPr>
          <a:xfrm>
            <a:off x="812800" y="1938735"/>
            <a:ext cx="5181600" cy="3872706"/>
          </a:xfrm>
          <a:prstGeom prst="rect">
            <a:avLst/>
          </a:prstGeom>
        </p:spPr>
      </p:pic>
      <p:sp>
        <p:nvSpPr>
          <p:cNvPr id="3" name="Content Placeholder 2"/>
          <p:cNvSpPr>
            <a:spLocks noGrp="1"/>
          </p:cNvSpPr>
          <p:nvPr>
            <p:ph sz="quarter" idx="2"/>
          </p:nvPr>
        </p:nvSpPr>
        <p:spPr>
          <a:xfrm>
            <a:off x="5899911" y="1534933"/>
            <a:ext cx="5679583" cy="1154582"/>
          </a:xfrm>
        </p:spPr>
        <p:txBody>
          <a:bodyPr numCol="1">
            <a:normAutofit fontScale="25000" lnSpcReduction="20000"/>
          </a:bodyPr>
          <a:lstStyle/>
          <a:p>
            <a:pPr marL="0" indent="0">
              <a:buNone/>
            </a:pPr>
            <a:r>
              <a:rPr lang="en-US" sz="11200" u="sng" dirty="0"/>
              <a:t>Specifications</a:t>
            </a:r>
          </a:p>
          <a:p>
            <a:r>
              <a:rPr lang="en-US" sz="8000" dirty="0"/>
              <a:t> Field of view: 270 degrees</a:t>
            </a:r>
          </a:p>
          <a:p>
            <a:r>
              <a:rPr lang="en-US" sz="8000" dirty="0"/>
              <a:t> Stepper motors required: 2</a:t>
            </a:r>
          </a:p>
          <a:p>
            <a:pPr marL="0" indent="0" algn="ctr">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	</a:t>
            </a:r>
          </a:p>
        </p:txBody>
      </p:sp>
      <p:sp>
        <p:nvSpPr>
          <p:cNvPr id="6" name="TextBox 5"/>
          <p:cNvSpPr txBox="1"/>
          <p:nvPr/>
        </p:nvSpPr>
        <p:spPr>
          <a:xfrm>
            <a:off x="10370615" y="6396335"/>
            <a:ext cx="1821385" cy="923330"/>
          </a:xfrm>
          <a:prstGeom prst="rect">
            <a:avLst/>
          </a:prstGeom>
          <a:noFill/>
        </p:spPr>
        <p:txBody>
          <a:bodyPr wrap="square" rtlCol="0">
            <a:spAutoFit/>
          </a:bodyPr>
          <a:lstStyle/>
          <a:p>
            <a:r>
              <a:rPr lang="en-US" dirty="0"/>
              <a:t>Spencer Day</a:t>
            </a:r>
          </a:p>
          <a:p>
            <a:r>
              <a:rPr lang="en-US" dirty="0"/>
              <a:t> </a:t>
            </a:r>
          </a:p>
          <a:p>
            <a:endParaRPr lang="en-US" dirty="0"/>
          </a:p>
        </p:txBody>
      </p:sp>
      <p:sp>
        <p:nvSpPr>
          <p:cNvPr id="5" name="TextBox 4"/>
          <p:cNvSpPr txBox="1"/>
          <p:nvPr/>
        </p:nvSpPr>
        <p:spPr>
          <a:xfrm>
            <a:off x="1327759" y="5955432"/>
            <a:ext cx="2874313" cy="369332"/>
          </a:xfrm>
          <a:prstGeom prst="rect">
            <a:avLst/>
          </a:prstGeom>
          <a:noFill/>
        </p:spPr>
        <p:txBody>
          <a:bodyPr wrap="none" rtlCol="0">
            <a:spAutoFit/>
          </a:bodyPr>
          <a:lstStyle/>
          <a:p>
            <a:r>
              <a:rPr lang="en-US" b="1" dirty="0" smtClean="0"/>
              <a:t>Figure 10: </a:t>
            </a:r>
            <a:r>
              <a:rPr lang="en-US" dirty="0" smtClean="0"/>
              <a:t>Design Concept 1</a:t>
            </a:r>
            <a:endParaRPr lang="en-US" dirty="0"/>
          </a:p>
        </p:txBody>
      </p:sp>
      <p:sp>
        <p:nvSpPr>
          <p:cNvPr id="10" name="Title 1"/>
          <p:cNvSpPr>
            <a:spLocks noGrp="1"/>
          </p:cNvSpPr>
          <p:nvPr>
            <p:ph type="title"/>
          </p:nvPr>
        </p:nvSpPr>
        <p:spPr/>
        <p:txBody>
          <a:bodyPr>
            <a:noAutofit/>
          </a:bodyPr>
          <a:lstStyle/>
          <a:p>
            <a:r>
              <a:rPr lang="en-US" dirty="0" smtClean="0"/>
              <a:t>Concept Frame 1 </a:t>
            </a:r>
            <a:endParaRPr lang="en-US" dirty="0"/>
          </a:p>
        </p:txBody>
      </p:sp>
      <p:sp>
        <p:nvSpPr>
          <p:cNvPr id="8" name="Content Placeholder 2"/>
          <p:cNvSpPr txBox="1">
            <a:spLocks/>
          </p:cNvSpPr>
          <p:nvPr/>
        </p:nvSpPr>
        <p:spPr>
          <a:xfrm>
            <a:off x="5916845" y="2838800"/>
            <a:ext cx="5679583" cy="1154582"/>
          </a:xfrm>
          <a:prstGeom prst="rect">
            <a:avLst/>
          </a:prstGeom>
        </p:spPr>
        <p:txBody>
          <a:bodyPr vert="horz" numCol="1">
            <a:normAutofit fontScale="25000" lnSpcReduction="20000"/>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Font typeface="Wingdings"/>
              <a:buNone/>
            </a:pPr>
            <a:r>
              <a:rPr lang="en-US" sz="11200" u="sng" dirty="0" smtClean="0"/>
              <a:t>Limitations</a:t>
            </a:r>
          </a:p>
          <a:p>
            <a:r>
              <a:rPr lang="en-US" sz="8000" dirty="0" smtClean="0"/>
              <a:t> No view of cave floor</a:t>
            </a:r>
          </a:p>
          <a:p>
            <a:endParaRPr lang="en-US" sz="8000" dirty="0" smtClean="0"/>
          </a:p>
          <a:p>
            <a:pPr marL="0" indent="0" algn="ctr">
              <a:buFont typeface="Wingdings"/>
              <a:buNone/>
            </a:pPr>
            <a:endParaRPr lang="en-US" dirty="0" smtClean="0"/>
          </a:p>
          <a:p>
            <a:pPr marL="0" indent="0">
              <a:buFont typeface="Wingdings"/>
              <a:buNone/>
            </a:pPr>
            <a:endParaRPr lang="en-US" dirty="0" smtClean="0"/>
          </a:p>
          <a:p>
            <a:pPr marL="0" indent="0">
              <a:buFont typeface="Wingdings"/>
              <a:buNone/>
            </a:pPr>
            <a:endParaRPr lang="en-US" dirty="0" smtClean="0"/>
          </a:p>
          <a:p>
            <a:pPr marL="0" indent="0">
              <a:buFont typeface="Wingdings"/>
              <a:buNone/>
            </a:pPr>
            <a:endParaRPr lang="en-US" dirty="0" smtClean="0"/>
          </a:p>
          <a:p>
            <a:pPr marL="0" indent="0">
              <a:buFont typeface="Wingdings"/>
              <a:buNone/>
            </a:pPr>
            <a:endParaRPr lang="en-US" dirty="0" smtClean="0"/>
          </a:p>
          <a:p>
            <a:pPr marL="0" indent="0">
              <a:buFont typeface="Wingdings"/>
              <a:buNone/>
            </a:pPr>
            <a:endParaRPr lang="en-US" dirty="0" smtClean="0"/>
          </a:p>
          <a:p>
            <a:pPr marL="0" indent="0">
              <a:buFont typeface="Wingdings"/>
              <a:buNone/>
            </a:pPr>
            <a:endParaRPr lang="en-US" dirty="0" smtClean="0"/>
          </a:p>
          <a:p>
            <a:pPr marL="0" indent="0">
              <a:buFont typeface="Wingdings"/>
              <a:buNone/>
            </a:pPr>
            <a:endParaRPr lang="en-US" dirty="0" smtClean="0"/>
          </a:p>
          <a:p>
            <a:pPr marL="0" indent="0">
              <a:buFont typeface="Wingdings"/>
              <a:buNone/>
            </a:pPr>
            <a:endParaRPr lang="en-US" dirty="0" smtClean="0"/>
          </a:p>
          <a:p>
            <a:pPr marL="0" indent="0">
              <a:buFont typeface="Wingdings"/>
              <a:buNone/>
            </a:pPr>
            <a:r>
              <a:rPr lang="en-US" dirty="0" smtClean="0"/>
              <a:t>	</a:t>
            </a:r>
            <a:endParaRPr lang="en-US" dirty="0"/>
          </a:p>
        </p:txBody>
      </p:sp>
      <p:sp>
        <p:nvSpPr>
          <p:cNvPr id="9" name="Content Placeholder 2"/>
          <p:cNvSpPr txBox="1">
            <a:spLocks/>
          </p:cNvSpPr>
          <p:nvPr/>
        </p:nvSpPr>
        <p:spPr>
          <a:xfrm>
            <a:off x="5967644" y="3854799"/>
            <a:ext cx="5679583" cy="1154582"/>
          </a:xfrm>
          <a:prstGeom prst="rect">
            <a:avLst/>
          </a:prstGeom>
        </p:spPr>
        <p:txBody>
          <a:bodyPr vert="horz" numCol="1">
            <a:normAutofit fontScale="25000" lnSpcReduction="20000"/>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Font typeface="Wingdings"/>
              <a:buNone/>
            </a:pPr>
            <a:r>
              <a:rPr lang="en-US" sz="11200" u="sng" dirty="0" smtClean="0"/>
              <a:t>Function</a:t>
            </a:r>
          </a:p>
          <a:p>
            <a:r>
              <a:rPr lang="en-US" sz="8000" dirty="0" smtClean="0"/>
              <a:t>System as a whole rotates on the X-Z plane</a:t>
            </a:r>
          </a:p>
          <a:p>
            <a:r>
              <a:rPr lang="en-US" sz="8000" dirty="0" err="1" smtClean="0"/>
              <a:t>Lidar</a:t>
            </a:r>
            <a:r>
              <a:rPr lang="en-US" sz="8000" dirty="0" smtClean="0"/>
              <a:t> System is mounted to a base that rotates on the Y-Z plane</a:t>
            </a:r>
          </a:p>
          <a:p>
            <a:endParaRPr lang="en-US" sz="8000" dirty="0" smtClean="0"/>
          </a:p>
          <a:p>
            <a:endParaRPr lang="en-US" sz="8000" dirty="0" smtClean="0"/>
          </a:p>
          <a:p>
            <a:pPr marL="0" indent="0" algn="ctr">
              <a:buFont typeface="Wingdings"/>
              <a:buNone/>
            </a:pPr>
            <a:endParaRPr lang="en-US" dirty="0" smtClean="0"/>
          </a:p>
          <a:p>
            <a:pPr marL="0" indent="0">
              <a:buFont typeface="Wingdings"/>
              <a:buNone/>
            </a:pPr>
            <a:endParaRPr lang="en-US" dirty="0" smtClean="0"/>
          </a:p>
          <a:p>
            <a:pPr marL="0" indent="0">
              <a:buFont typeface="Wingdings"/>
              <a:buNone/>
            </a:pPr>
            <a:endParaRPr lang="en-US" dirty="0" smtClean="0"/>
          </a:p>
          <a:p>
            <a:pPr marL="0" indent="0">
              <a:buFont typeface="Wingdings"/>
              <a:buNone/>
            </a:pPr>
            <a:endParaRPr lang="en-US" dirty="0" smtClean="0"/>
          </a:p>
          <a:p>
            <a:pPr marL="0" indent="0">
              <a:buFont typeface="Wingdings"/>
              <a:buNone/>
            </a:pPr>
            <a:endParaRPr lang="en-US" dirty="0" smtClean="0"/>
          </a:p>
          <a:p>
            <a:pPr marL="0" indent="0">
              <a:buFont typeface="Wingdings"/>
              <a:buNone/>
            </a:pPr>
            <a:endParaRPr lang="en-US" dirty="0" smtClean="0"/>
          </a:p>
          <a:p>
            <a:pPr marL="0" indent="0">
              <a:buFont typeface="Wingdings"/>
              <a:buNone/>
            </a:pPr>
            <a:endParaRPr lang="en-US" dirty="0" smtClean="0"/>
          </a:p>
          <a:p>
            <a:pPr marL="0" indent="0">
              <a:buFont typeface="Wingdings"/>
              <a:buNone/>
            </a:pPr>
            <a:endParaRPr lang="en-US" dirty="0" smtClean="0"/>
          </a:p>
          <a:p>
            <a:pPr marL="0" indent="0">
              <a:buFont typeface="Wingdings"/>
              <a:buNone/>
            </a:pPr>
            <a:endParaRPr lang="en-US" dirty="0" smtClean="0"/>
          </a:p>
          <a:p>
            <a:pPr marL="0" indent="0">
              <a:buFont typeface="Wingdings"/>
              <a:buNone/>
            </a:pPr>
            <a:r>
              <a:rPr lang="en-US" dirty="0" smtClean="0"/>
              <a:t>	</a:t>
            </a:r>
            <a:endParaRPr lang="en-US" dirty="0"/>
          </a:p>
        </p:txBody>
      </p:sp>
    </p:spTree>
    <p:extLst>
      <p:ext uri="{BB962C8B-B14F-4D97-AF65-F5344CB8AC3E}">
        <p14:creationId xmlns:p14="http://schemas.microsoft.com/office/powerpoint/2010/main" val="922019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0775" y="365126"/>
            <a:ext cx="5356517" cy="703821"/>
          </a:xfrm>
        </p:spPr>
        <p:txBody>
          <a:bodyPr>
            <a:noAutofit/>
          </a:bodyPr>
          <a:lstStyle/>
          <a:p>
            <a:r>
              <a:rPr lang="en-US" dirty="0" smtClean="0"/>
              <a:t>Concept Frame 2 </a:t>
            </a:r>
            <a:endParaRPr lang="en-US" dirty="0"/>
          </a:p>
        </p:txBody>
      </p:sp>
      <p:pic>
        <p:nvPicPr>
          <p:cNvPr id="4" name="Content Placeholder 3"/>
          <p:cNvPicPr>
            <a:picLocks noGrp="1" noChangeAspect="1"/>
          </p:cNvPicPr>
          <p:nvPr>
            <p:ph sz="quarter" idx="1"/>
          </p:nvPr>
        </p:nvPicPr>
        <p:blipFill>
          <a:blip r:embed="rId2"/>
          <a:stretch>
            <a:fillRect/>
          </a:stretch>
        </p:blipFill>
        <p:spPr>
          <a:xfrm>
            <a:off x="670777" y="1541887"/>
            <a:ext cx="4841383" cy="4586931"/>
          </a:xfrm>
          <a:prstGeom prst="rect">
            <a:avLst/>
          </a:prstGeom>
        </p:spPr>
      </p:pic>
      <p:sp>
        <p:nvSpPr>
          <p:cNvPr id="6" name="TextBox 5"/>
          <p:cNvSpPr txBox="1"/>
          <p:nvPr/>
        </p:nvSpPr>
        <p:spPr>
          <a:xfrm>
            <a:off x="10370615" y="6396335"/>
            <a:ext cx="1821385" cy="923330"/>
          </a:xfrm>
          <a:prstGeom prst="rect">
            <a:avLst/>
          </a:prstGeom>
          <a:noFill/>
        </p:spPr>
        <p:txBody>
          <a:bodyPr wrap="square" rtlCol="0">
            <a:spAutoFit/>
          </a:bodyPr>
          <a:lstStyle/>
          <a:p>
            <a:r>
              <a:rPr lang="en-US" dirty="0"/>
              <a:t>Spencer Day</a:t>
            </a:r>
          </a:p>
          <a:p>
            <a:r>
              <a:rPr lang="en-US" dirty="0"/>
              <a:t> </a:t>
            </a:r>
          </a:p>
          <a:p>
            <a:endParaRPr lang="en-US" dirty="0"/>
          </a:p>
        </p:txBody>
      </p:sp>
      <p:sp>
        <p:nvSpPr>
          <p:cNvPr id="3" name="TextBox 2"/>
          <p:cNvSpPr txBox="1"/>
          <p:nvPr/>
        </p:nvSpPr>
        <p:spPr>
          <a:xfrm>
            <a:off x="1614031" y="6128818"/>
            <a:ext cx="2824619" cy="369332"/>
          </a:xfrm>
          <a:prstGeom prst="rect">
            <a:avLst/>
          </a:prstGeom>
          <a:noFill/>
        </p:spPr>
        <p:txBody>
          <a:bodyPr wrap="none" rtlCol="0">
            <a:spAutoFit/>
          </a:bodyPr>
          <a:lstStyle/>
          <a:p>
            <a:r>
              <a:rPr lang="en-US" b="1" dirty="0" smtClean="0"/>
              <a:t>Figure 11: </a:t>
            </a:r>
            <a:r>
              <a:rPr lang="en-US" dirty="0" smtClean="0"/>
              <a:t>Design Concept 2</a:t>
            </a:r>
            <a:endParaRPr lang="en-US" b="1" dirty="0"/>
          </a:p>
        </p:txBody>
      </p:sp>
      <p:sp>
        <p:nvSpPr>
          <p:cNvPr id="7" name="Content Placeholder 2"/>
          <p:cNvSpPr txBox="1">
            <a:spLocks/>
          </p:cNvSpPr>
          <p:nvPr/>
        </p:nvSpPr>
        <p:spPr>
          <a:xfrm>
            <a:off x="5769655" y="1642534"/>
            <a:ext cx="5679583" cy="1154582"/>
          </a:xfrm>
          <a:prstGeom prst="rect">
            <a:avLst/>
          </a:prstGeom>
        </p:spPr>
        <p:txBody>
          <a:bodyPr numCol="1">
            <a:normAutofit fontScale="25000" lnSpcReduction="20000"/>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Font typeface="Wingdings"/>
              <a:buNone/>
            </a:pPr>
            <a:r>
              <a:rPr lang="en-US" sz="11200" u="sng" dirty="0" smtClean="0"/>
              <a:t>Specifications</a:t>
            </a:r>
          </a:p>
          <a:p>
            <a:r>
              <a:rPr lang="en-US" sz="8000" dirty="0" smtClean="0"/>
              <a:t> Field of view: 90 degrees</a:t>
            </a:r>
          </a:p>
          <a:p>
            <a:r>
              <a:rPr lang="en-US" sz="8000" dirty="0" smtClean="0"/>
              <a:t> Stepper motors required: 2</a:t>
            </a:r>
            <a:endParaRPr lang="en-US" dirty="0" smtClean="0"/>
          </a:p>
          <a:p>
            <a:pPr marL="0" indent="0">
              <a:buFont typeface="Wingdings"/>
              <a:buNone/>
            </a:pPr>
            <a:endParaRPr lang="en-US" dirty="0" smtClean="0"/>
          </a:p>
          <a:p>
            <a:pPr marL="0" indent="0">
              <a:buFont typeface="Wingdings"/>
              <a:buNone/>
            </a:pPr>
            <a:endParaRPr lang="en-US" dirty="0" smtClean="0"/>
          </a:p>
          <a:p>
            <a:pPr marL="0" indent="0">
              <a:buFont typeface="Wingdings"/>
              <a:buNone/>
            </a:pPr>
            <a:endParaRPr lang="en-US" dirty="0" smtClean="0"/>
          </a:p>
          <a:p>
            <a:pPr marL="0" indent="0">
              <a:buFont typeface="Wingdings"/>
              <a:buNone/>
            </a:pPr>
            <a:endParaRPr lang="en-US" dirty="0" smtClean="0"/>
          </a:p>
          <a:p>
            <a:pPr marL="0" indent="0">
              <a:buFont typeface="Wingdings"/>
              <a:buNone/>
            </a:pPr>
            <a:r>
              <a:rPr lang="en-US" dirty="0" smtClean="0"/>
              <a:t>	</a:t>
            </a:r>
            <a:endParaRPr lang="en-US" dirty="0"/>
          </a:p>
        </p:txBody>
      </p:sp>
      <p:sp>
        <p:nvSpPr>
          <p:cNvPr id="9" name="Content Placeholder 2"/>
          <p:cNvSpPr txBox="1">
            <a:spLocks/>
          </p:cNvSpPr>
          <p:nvPr/>
        </p:nvSpPr>
        <p:spPr>
          <a:xfrm>
            <a:off x="5718854" y="2861733"/>
            <a:ext cx="5679583" cy="1154582"/>
          </a:xfrm>
          <a:prstGeom prst="rect">
            <a:avLst/>
          </a:prstGeom>
        </p:spPr>
        <p:txBody>
          <a:bodyPr numCol="1">
            <a:normAutofit fontScale="25000" lnSpcReduction="20000"/>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Font typeface="Wingdings"/>
              <a:buNone/>
            </a:pPr>
            <a:r>
              <a:rPr lang="en-US" sz="11200" u="sng" dirty="0" smtClean="0"/>
              <a:t>Function</a:t>
            </a:r>
          </a:p>
          <a:p>
            <a:r>
              <a:rPr lang="en-US" sz="8000" dirty="0" smtClean="0"/>
              <a:t> System rotates in X-Y plane</a:t>
            </a:r>
          </a:p>
          <a:p>
            <a:r>
              <a:rPr lang="en-US" sz="8000" dirty="0" smtClean="0"/>
              <a:t>Mirror rotates in Y-Z plane while </a:t>
            </a:r>
            <a:r>
              <a:rPr lang="en-US" sz="8000" dirty="0" err="1" smtClean="0"/>
              <a:t>Lidar</a:t>
            </a:r>
            <a:r>
              <a:rPr lang="en-US" sz="8000" dirty="0" smtClean="0"/>
              <a:t> signal is reflected toward the cave walls</a:t>
            </a:r>
            <a:endParaRPr lang="en-US" dirty="0" smtClean="0"/>
          </a:p>
          <a:p>
            <a:pPr marL="0" indent="0">
              <a:buFont typeface="Wingdings"/>
              <a:buNone/>
            </a:pPr>
            <a:endParaRPr lang="en-US" dirty="0" smtClean="0"/>
          </a:p>
          <a:p>
            <a:pPr marL="0" indent="0">
              <a:buFont typeface="Wingdings"/>
              <a:buNone/>
            </a:pPr>
            <a:endParaRPr lang="en-US" dirty="0" smtClean="0"/>
          </a:p>
          <a:p>
            <a:pPr marL="0" indent="0">
              <a:buFont typeface="Wingdings"/>
              <a:buNone/>
            </a:pPr>
            <a:endParaRPr lang="en-US" dirty="0" smtClean="0"/>
          </a:p>
          <a:p>
            <a:pPr marL="0" indent="0">
              <a:buFont typeface="Wingdings"/>
              <a:buNone/>
            </a:pPr>
            <a:endParaRPr lang="en-US" dirty="0" smtClean="0"/>
          </a:p>
          <a:p>
            <a:pPr marL="0" indent="0">
              <a:buFont typeface="Wingdings"/>
              <a:buNone/>
            </a:pPr>
            <a:r>
              <a:rPr lang="en-US" dirty="0" smtClean="0"/>
              <a:t>	</a:t>
            </a:r>
            <a:endParaRPr lang="en-US" dirty="0"/>
          </a:p>
        </p:txBody>
      </p:sp>
      <p:sp>
        <p:nvSpPr>
          <p:cNvPr id="10" name="Content Placeholder 2"/>
          <p:cNvSpPr txBox="1">
            <a:spLocks/>
          </p:cNvSpPr>
          <p:nvPr/>
        </p:nvSpPr>
        <p:spPr>
          <a:xfrm>
            <a:off x="5769654" y="4267200"/>
            <a:ext cx="5679583" cy="1154582"/>
          </a:xfrm>
          <a:prstGeom prst="rect">
            <a:avLst/>
          </a:prstGeom>
        </p:spPr>
        <p:txBody>
          <a:bodyPr numCol="1">
            <a:normAutofit fontScale="25000" lnSpcReduction="20000"/>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Font typeface="Wingdings"/>
              <a:buNone/>
            </a:pPr>
            <a:r>
              <a:rPr lang="en-US" sz="11200" u="sng" dirty="0" smtClean="0"/>
              <a:t>Limitations</a:t>
            </a:r>
            <a:endParaRPr lang="en-US" sz="8000" dirty="0" smtClean="0"/>
          </a:p>
          <a:p>
            <a:r>
              <a:rPr lang="en-US" sz="8000" dirty="0" smtClean="0"/>
              <a:t>Can’t see the cave ceiling or the cave floor</a:t>
            </a:r>
          </a:p>
          <a:p>
            <a:r>
              <a:rPr lang="en-US" sz="8000" dirty="0" smtClean="0"/>
              <a:t>Mirror is fragile and will need extra care and maintenance</a:t>
            </a:r>
          </a:p>
          <a:p>
            <a:r>
              <a:rPr lang="en-US" sz="8000" dirty="0" smtClean="0"/>
              <a:t>Gathering date through a reflection will lead to error due to vibration and imperfect reflectivity</a:t>
            </a:r>
            <a:endParaRPr lang="en-US" dirty="0" smtClean="0"/>
          </a:p>
          <a:p>
            <a:pPr marL="0" indent="0">
              <a:buFont typeface="Wingdings"/>
              <a:buNone/>
            </a:pPr>
            <a:endParaRPr lang="en-US" dirty="0" smtClean="0"/>
          </a:p>
          <a:p>
            <a:pPr marL="0" indent="0">
              <a:buFont typeface="Wingdings"/>
              <a:buNone/>
            </a:pPr>
            <a:endParaRPr lang="en-US" dirty="0" smtClean="0"/>
          </a:p>
          <a:p>
            <a:pPr marL="0" indent="0">
              <a:buFont typeface="Wingdings"/>
              <a:buNone/>
            </a:pPr>
            <a:endParaRPr lang="en-US" dirty="0" smtClean="0"/>
          </a:p>
          <a:p>
            <a:pPr marL="0" indent="0">
              <a:buFont typeface="Wingdings"/>
              <a:buNone/>
            </a:pPr>
            <a:endParaRPr lang="en-US" dirty="0" smtClean="0"/>
          </a:p>
          <a:p>
            <a:pPr marL="0" indent="0">
              <a:buFont typeface="Wingdings"/>
              <a:buNone/>
            </a:pPr>
            <a:r>
              <a:rPr lang="en-US" dirty="0" smtClean="0"/>
              <a:t>	</a:t>
            </a:r>
            <a:endParaRPr lang="en-US" dirty="0"/>
          </a:p>
        </p:txBody>
      </p:sp>
    </p:spTree>
    <p:extLst>
      <p:ext uri="{BB962C8B-B14F-4D97-AF65-F5344CB8AC3E}">
        <p14:creationId xmlns:p14="http://schemas.microsoft.com/office/powerpoint/2010/main" val="3911567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2997" y="211666"/>
            <a:ext cx="10871200" cy="990600"/>
          </a:xfrm>
        </p:spPr>
        <p:txBody>
          <a:bodyPr/>
          <a:lstStyle/>
          <a:p>
            <a:r>
              <a:rPr lang="en-US" dirty="0"/>
              <a:t>Concept Frame 3 </a:t>
            </a:r>
          </a:p>
        </p:txBody>
      </p:sp>
      <p:pic>
        <p:nvPicPr>
          <p:cNvPr id="4" name="Content Placeholder 3"/>
          <p:cNvPicPr>
            <a:picLocks noChangeAspect="1"/>
          </p:cNvPicPr>
          <p:nvPr/>
        </p:nvPicPr>
        <p:blipFill>
          <a:blip r:embed="rId2"/>
          <a:stretch>
            <a:fillRect/>
          </a:stretch>
        </p:blipFill>
        <p:spPr>
          <a:xfrm>
            <a:off x="169334" y="1586441"/>
            <a:ext cx="6292850" cy="4597400"/>
          </a:xfrm>
          <a:prstGeom prst="rect">
            <a:avLst/>
          </a:prstGeom>
        </p:spPr>
      </p:pic>
      <p:sp>
        <p:nvSpPr>
          <p:cNvPr id="6" name="TextBox 5"/>
          <p:cNvSpPr txBox="1"/>
          <p:nvPr/>
        </p:nvSpPr>
        <p:spPr>
          <a:xfrm>
            <a:off x="10370615" y="6396335"/>
            <a:ext cx="1821385" cy="923330"/>
          </a:xfrm>
          <a:prstGeom prst="rect">
            <a:avLst/>
          </a:prstGeom>
          <a:noFill/>
        </p:spPr>
        <p:txBody>
          <a:bodyPr wrap="square" rtlCol="0">
            <a:spAutoFit/>
          </a:bodyPr>
          <a:lstStyle/>
          <a:p>
            <a:r>
              <a:rPr lang="en-US" dirty="0"/>
              <a:t>Spencer Day</a:t>
            </a:r>
          </a:p>
          <a:p>
            <a:r>
              <a:rPr lang="en-US" dirty="0"/>
              <a:t> </a:t>
            </a:r>
          </a:p>
          <a:p>
            <a:endParaRPr lang="en-US" dirty="0"/>
          </a:p>
        </p:txBody>
      </p:sp>
      <p:sp>
        <p:nvSpPr>
          <p:cNvPr id="3" name="TextBox 2"/>
          <p:cNvSpPr txBox="1"/>
          <p:nvPr/>
        </p:nvSpPr>
        <p:spPr>
          <a:xfrm>
            <a:off x="1578280" y="6183841"/>
            <a:ext cx="2824619" cy="369332"/>
          </a:xfrm>
          <a:prstGeom prst="rect">
            <a:avLst/>
          </a:prstGeom>
          <a:noFill/>
        </p:spPr>
        <p:txBody>
          <a:bodyPr wrap="none" rtlCol="0">
            <a:spAutoFit/>
          </a:bodyPr>
          <a:lstStyle/>
          <a:p>
            <a:r>
              <a:rPr lang="en-US" b="1" dirty="0" smtClean="0"/>
              <a:t>Figure 12: </a:t>
            </a:r>
            <a:r>
              <a:rPr lang="en-US" dirty="0" smtClean="0"/>
              <a:t>Design Concept 3</a:t>
            </a:r>
            <a:endParaRPr lang="en-US" b="1" dirty="0"/>
          </a:p>
        </p:txBody>
      </p:sp>
      <p:sp>
        <p:nvSpPr>
          <p:cNvPr id="7" name="Content Placeholder 2"/>
          <p:cNvSpPr txBox="1">
            <a:spLocks/>
          </p:cNvSpPr>
          <p:nvPr/>
        </p:nvSpPr>
        <p:spPr>
          <a:xfrm>
            <a:off x="6512417" y="1543167"/>
            <a:ext cx="5679583" cy="1154582"/>
          </a:xfrm>
          <a:prstGeom prst="rect">
            <a:avLst/>
          </a:prstGeom>
        </p:spPr>
        <p:txBody>
          <a:bodyPr numCol="1">
            <a:normAutofit fontScale="25000" lnSpcReduction="20000"/>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Font typeface="Wingdings"/>
              <a:buNone/>
            </a:pPr>
            <a:r>
              <a:rPr lang="en-US" sz="11200" u="sng" dirty="0" smtClean="0"/>
              <a:t>Specifications</a:t>
            </a:r>
          </a:p>
          <a:p>
            <a:r>
              <a:rPr lang="en-US" sz="8000" dirty="0" smtClean="0"/>
              <a:t> Field of view: 360 degrees</a:t>
            </a:r>
          </a:p>
          <a:p>
            <a:r>
              <a:rPr lang="en-US" sz="8000" dirty="0" smtClean="0"/>
              <a:t>Number of stepper motors: 2</a:t>
            </a:r>
            <a:endParaRPr lang="en-US" dirty="0" smtClean="0"/>
          </a:p>
          <a:p>
            <a:pPr marL="0" indent="0">
              <a:buFont typeface="Wingdings"/>
              <a:buNone/>
            </a:pPr>
            <a:endParaRPr lang="en-US" dirty="0" smtClean="0"/>
          </a:p>
          <a:p>
            <a:pPr marL="0" indent="0">
              <a:buFont typeface="Wingdings"/>
              <a:buNone/>
            </a:pPr>
            <a:endParaRPr lang="en-US" dirty="0" smtClean="0"/>
          </a:p>
          <a:p>
            <a:pPr marL="0" indent="0">
              <a:buFont typeface="Wingdings"/>
              <a:buNone/>
            </a:pPr>
            <a:endParaRPr lang="en-US" dirty="0" smtClean="0"/>
          </a:p>
          <a:p>
            <a:pPr marL="0" indent="0">
              <a:buFont typeface="Wingdings"/>
              <a:buNone/>
            </a:pPr>
            <a:endParaRPr lang="en-US" dirty="0" smtClean="0"/>
          </a:p>
          <a:p>
            <a:pPr marL="0" indent="0">
              <a:buFont typeface="Wingdings"/>
              <a:buNone/>
            </a:pPr>
            <a:r>
              <a:rPr lang="en-US" dirty="0" smtClean="0"/>
              <a:t>	</a:t>
            </a:r>
            <a:endParaRPr lang="en-US" dirty="0"/>
          </a:p>
        </p:txBody>
      </p:sp>
      <p:sp>
        <p:nvSpPr>
          <p:cNvPr id="8" name="Content Placeholder 2"/>
          <p:cNvSpPr txBox="1">
            <a:spLocks/>
          </p:cNvSpPr>
          <p:nvPr/>
        </p:nvSpPr>
        <p:spPr>
          <a:xfrm>
            <a:off x="6512417" y="2771678"/>
            <a:ext cx="5679583" cy="1154582"/>
          </a:xfrm>
          <a:prstGeom prst="rect">
            <a:avLst/>
          </a:prstGeom>
        </p:spPr>
        <p:txBody>
          <a:bodyPr numCol="1">
            <a:normAutofit fontScale="25000" lnSpcReduction="20000"/>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Font typeface="Wingdings"/>
              <a:buNone/>
            </a:pPr>
            <a:r>
              <a:rPr lang="en-US" sz="11200" u="sng" dirty="0" smtClean="0"/>
              <a:t>Function</a:t>
            </a:r>
          </a:p>
          <a:p>
            <a:r>
              <a:rPr lang="en-US" sz="8000" dirty="0" smtClean="0"/>
              <a:t>Base rotates in the X-Z plane</a:t>
            </a:r>
          </a:p>
          <a:p>
            <a:r>
              <a:rPr lang="en-US" sz="8000" dirty="0" err="1" smtClean="0"/>
              <a:t>Lidar</a:t>
            </a:r>
            <a:r>
              <a:rPr lang="en-US" sz="8000" dirty="0" smtClean="0"/>
              <a:t> is mounted to a bearing that rotates 360 degrees in Y-Z plane</a:t>
            </a:r>
            <a:endParaRPr lang="en-US" dirty="0" smtClean="0"/>
          </a:p>
          <a:p>
            <a:pPr marL="0" indent="0">
              <a:buFont typeface="Wingdings"/>
              <a:buNone/>
            </a:pPr>
            <a:endParaRPr lang="en-US" dirty="0" smtClean="0"/>
          </a:p>
          <a:p>
            <a:pPr marL="0" indent="0">
              <a:buFont typeface="Wingdings"/>
              <a:buNone/>
            </a:pPr>
            <a:endParaRPr lang="en-US" dirty="0" smtClean="0"/>
          </a:p>
          <a:p>
            <a:pPr marL="0" indent="0">
              <a:buFont typeface="Wingdings"/>
              <a:buNone/>
            </a:pPr>
            <a:endParaRPr lang="en-US" dirty="0" smtClean="0"/>
          </a:p>
          <a:p>
            <a:pPr marL="0" indent="0">
              <a:buFont typeface="Wingdings"/>
              <a:buNone/>
            </a:pPr>
            <a:endParaRPr lang="en-US" dirty="0" smtClean="0"/>
          </a:p>
          <a:p>
            <a:pPr marL="0" indent="0">
              <a:buFont typeface="Wingdings"/>
              <a:buNone/>
            </a:pPr>
            <a:r>
              <a:rPr lang="en-US" dirty="0" smtClean="0"/>
              <a:t>	</a:t>
            </a:r>
            <a:endParaRPr lang="en-US" dirty="0"/>
          </a:p>
        </p:txBody>
      </p:sp>
      <p:sp>
        <p:nvSpPr>
          <p:cNvPr id="9" name="Content Placeholder 2"/>
          <p:cNvSpPr txBox="1">
            <a:spLocks/>
          </p:cNvSpPr>
          <p:nvPr/>
        </p:nvSpPr>
        <p:spPr>
          <a:xfrm>
            <a:off x="6512417" y="4405935"/>
            <a:ext cx="5679583" cy="1154582"/>
          </a:xfrm>
          <a:prstGeom prst="rect">
            <a:avLst/>
          </a:prstGeom>
        </p:spPr>
        <p:txBody>
          <a:bodyPr numCol="1">
            <a:normAutofit fontScale="25000" lnSpcReduction="20000"/>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Font typeface="Wingdings"/>
              <a:buNone/>
            </a:pPr>
            <a:r>
              <a:rPr lang="en-US" sz="11200" u="sng" dirty="0" smtClean="0"/>
              <a:t>Limitations</a:t>
            </a:r>
          </a:p>
          <a:p>
            <a:r>
              <a:rPr lang="en-US" sz="8000" dirty="0" err="1" smtClean="0"/>
              <a:t>Lidar</a:t>
            </a:r>
            <a:r>
              <a:rPr lang="en-US" sz="8000" dirty="0" smtClean="0"/>
              <a:t> is vulnerable to environmental elements</a:t>
            </a:r>
          </a:p>
          <a:p>
            <a:r>
              <a:rPr lang="en-US" sz="8000" dirty="0" smtClean="0"/>
              <a:t>Blind spot directly below the first stepper motor</a:t>
            </a:r>
            <a:endParaRPr lang="en-US" dirty="0" smtClean="0"/>
          </a:p>
          <a:p>
            <a:pPr marL="0" indent="0">
              <a:buFont typeface="Wingdings"/>
              <a:buNone/>
            </a:pPr>
            <a:endParaRPr lang="en-US" dirty="0" smtClean="0"/>
          </a:p>
          <a:p>
            <a:pPr marL="0" indent="0">
              <a:buFont typeface="Wingdings"/>
              <a:buNone/>
            </a:pPr>
            <a:endParaRPr lang="en-US" dirty="0" smtClean="0"/>
          </a:p>
          <a:p>
            <a:pPr marL="0" indent="0">
              <a:buFont typeface="Wingdings"/>
              <a:buNone/>
            </a:pPr>
            <a:endParaRPr lang="en-US" dirty="0" smtClean="0"/>
          </a:p>
          <a:p>
            <a:pPr marL="0" indent="0">
              <a:buFont typeface="Wingdings"/>
              <a:buNone/>
            </a:pPr>
            <a:endParaRPr lang="en-US" dirty="0" smtClean="0"/>
          </a:p>
          <a:p>
            <a:pPr marL="0" indent="0">
              <a:buFont typeface="Wingdings"/>
              <a:buNone/>
            </a:pPr>
            <a:r>
              <a:rPr lang="en-US" dirty="0" smtClean="0"/>
              <a:t>	</a:t>
            </a:r>
            <a:endParaRPr lang="en-US" dirty="0"/>
          </a:p>
        </p:txBody>
      </p:sp>
    </p:spTree>
    <p:extLst>
      <p:ext uri="{BB962C8B-B14F-4D97-AF65-F5344CB8AC3E}">
        <p14:creationId xmlns:p14="http://schemas.microsoft.com/office/powerpoint/2010/main" val="2331024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Electrical Components</a:t>
            </a:r>
            <a:endParaRPr lang="en-US" dirty="0"/>
          </a:p>
        </p:txBody>
      </p:sp>
      <p:sp>
        <p:nvSpPr>
          <p:cNvPr id="3" name="Content Placeholder 2"/>
          <p:cNvSpPr>
            <a:spLocks noGrp="1"/>
          </p:cNvSpPr>
          <p:nvPr>
            <p:ph sz="quarter" idx="1"/>
          </p:nvPr>
        </p:nvSpPr>
        <p:spPr/>
        <p:txBody>
          <a:bodyPr>
            <a:normAutofit/>
          </a:bodyPr>
          <a:lstStyle/>
          <a:p>
            <a:pPr lvl="0"/>
            <a:r>
              <a:rPr lang="en-US" dirty="0"/>
              <a:t>LIDAR LITE 3 </a:t>
            </a:r>
          </a:p>
          <a:p>
            <a:pPr lvl="0"/>
            <a:r>
              <a:rPr lang="en-US" dirty="0"/>
              <a:t>Microcontroller (ARDUINO MEGA 2560)</a:t>
            </a:r>
          </a:p>
          <a:p>
            <a:pPr lvl="0"/>
            <a:r>
              <a:rPr lang="en-US" dirty="0"/>
              <a:t>2 x Stepper Motors (vertical and horizontal directions)</a:t>
            </a:r>
          </a:p>
          <a:p>
            <a:pPr lvl="0"/>
            <a:r>
              <a:rPr lang="en-US" dirty="0"/>
              <a:t>2 x Stepper Drivers</a:t>
            </a:r>
          </a:p>
          <a:p>
            <a:pPr lvl="0"/>
            <a:r>
              <a:rPr lang="en-US" dirty="0"/>
              <a:t>Inertial Measurement Unit (Accelerometer, Magnetometer, Gyroscope)</a:t>
            </a:r>
          </a:p>
          <a:p>
            <a:pPr lvl="0"/>
            <a:r>
              <a:rPr lang="en-US" dirty="0"/>
              <a:t>Batteries </a:t>
            </a:r>
          </a:p>
          <a:p>
            <a:pPr lvl="0"/>
            <a:r>
              <a:rPr lang="en-US" dirty="0"/>
              <a:t>External Memory for Data storage </a:t>
            </a:r>
          </a:p>
          <a:p>
            <a:pPr lvl="0"/>
            <a:r>
              <a:rPr lang="en-US" dirty="0"/>
              <a:t>Status LED’s</a:t>
            </a:r>
          </a:p>
          <a:p>
            <a:pPr marL="0" indent="0">
              <a:buNone/>
            </a:pPr>
            <a:endParaRPr lang="en-US" dirty="0"/>
          </a:p>
        </p:txBody>
      </p:sp>
      <p:pic>
        <p:nvPicPr>
          <p:cNvPr id="4" name="Picture 3" descr="LIDAR-Lite v3"/>
          <p:cNvPicPr/>
          <p:nvPr/>
        </p:nvPicPr>
        <p:blipFill>
          <a:blip r:embed="rId2">
            <a:extLst>
              <a:ext uri="{28A0092B-C50C-407E-A947-70E740481C1C}">
                <a14:useLocalDpi xmlns:a14="http://schemas.microsoft.com/office/drawing/2010/main" val="0"/>
              </a:ext>
            </a:extLst>
          </a:blip>
          <a:srcRect/>
          <a:stretch>
            <a:fillRect/>
          </a:stretch>
        </p:blipFill>
        <p:spPr bwMode="auto">
          <a:xfrm>
            <a:off x="9568815" y="337763"/>
            <a:ext cx="2623185" cy="2623185"/>
          </a:xfrm>
          <a:prstGeom prst="rect">
            <a:avLst/>
          </a:prstGeom>
          <a:noFill/>
          <a:ln>
            <a:noFill/>
          </a:ln>
        </p:spPr>
      </p:pic>
      <p:pic>
        <p:nvPicPr>
          <p:cNvPr id="6" name="Picture 5" descr="Arduino Mega 2560 R3  (Atmega2560 - assembled) - Mega!"/>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98755" y="4359701"/>
            <a:ext cx="2731587" cy="1851258"/>
          </a:xfrm>
          <a:prstGeom prst="rect">
            <a:avLst/>
          </a:prstGeom>
          <a:noFill/>
          <a:ln>
            <a:noFill/>
          </a:ln>
        </p:spPr>
      </p:pic>
      <p:sp>
        <p:nvSpPr>
          <p:cNvPr id="7" name="TextBox 6"/>
          <p:cNvSpPr txBox="1"/>
          <p:nvPr/>
        </p:nvSpPr>
        <p:spPr>
          <a:xfrm>
            <a:off x="9519245" y="2927502"/>
            <a:ext cx="2722323" cy="646331"/>
          </a:xfrm>
          <a:prstGeom prst="rect">
            <a:avLst/>
          </a:prstGeom>
          <a:noFill/>
        </p:spPr>
        <p:txBody>
          <a:bodyPr wrap="square" rtlCol="0">
            <a:spAutoFit/>
          </a:bodyPr>
          <a:lstStyle/>
          <a:p>
            <a:r>
              <a:rPr lang="en-US" b="1" dirty="0" smtClean="0"/>
              <a:t>Figure 13: </a:t>
            </a:r>
            <a:r>
              <a:rPr lang="en-US" dirty="0" smtClean="0"/>
              <a:t>Garmin </a:t>
            </a:r>
            <a:r>
              <a:rPr lang="en-US" dirty="0" err="1" smtClean="0"/>
              <a:t>LiDAR</a:t>
            </a:r>
            <a:r>
              <a:rPr lang="en-US" dirty="0" smtClean="0"/>
              <a:t> Lite v3</a:t>
            </a:r>
            <a:endParaRPr lang="en-US" b="1" dirty="0"/>
          </a:p>
        </p:txBody>
      </p:sp>
      <p:sp>
        <p:nvSpPr>
          <p:cNvPr id="8" name="TextBox 7"/>
          <p:cNvSpPr txBox="1"/>
          <p:nvPr/>
        </p:nvSpPr>
        <p:spPr>
          <a:xfrm>
            <a:off x="7419512" y="6291696"/>
            <a:ext cx="1987852" cy="369332"/>
          </a:xfrm>
          <a:prstGeom prst="rect">
            <a:avLst/>
          </a:prstGeom>
          <a:noFill/>
        </p:spPr>
        <p:txBody>
          <a:bodyPr wrap="none" rtlCol="0">
            <a:spAutoFit/>
          </a:bodyPr>
          <a:lstStyle/>
          <a:p>
            <a:r>
              <a:rPr lang="en-US" b="1" dirty="0" smtClean="0"/>
              <a:t>Figure 14: </a:t>
            </a:r>
            <a:r>
              <a:rPr lang="en-US" dirty="0" err="1" smtClean="0"/>
              <a:t>Arduino</a:t>
            </a:r>
            <a:endParaRPr lang="en-US" dirty="0"/>
          </a:p>
        </p:txBody>
      </p:sp>
      <p:sp>
        <p:nvSpPr>
          <p:cNvPr id="9" name="TextBox 8"/>
          <p:cNvSpPr txBox="1"/>
          <p:nvPr/>
        </p:nvSpPr>
        <p:spPr>
          <a:xfrm>
            <a:off x="10940974" y="6211669"/>
            <a:ext cx="1251026" cy="646331"/>
          </a:xfrm>
          <a:prstGeom prst="rect">
            <a:avLst/>
          </a:prstGeom>
          <a:noFill/>
        </p:spPr>
        <p:txBody>
          <a:bodyPr wrap="none" rtlCol="0">
            <a:spAutoFit/>
          </a:bodyPr>
          <a:lstStyle/>
          <a:p>
            <a:r>
              <a:rPr lang="en-US" dirty="0" smtClean="0"/>
              <a:t>Cesar Rivas</a:t>
            </a:r>
          </a:p>
          <a:p>
            <a:endParaRPr lang="en-US" dirty="0"/>
          </a:p>
        </p:txBody>
      </p:sp>
    </p:spTree>
    <p:extLst>
      <p:ext uri="{BB962C8B-B14F-4D97-AF65-F5344CB8AC3E}">
        <p14:creationId xmlns:p14="http://schemas.microsoft.com/office/powerpoint/2010/main" val="86381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Team</a:t>
            </a:r>
          </a:p>
        </p:txBody>
      </p:sp>
      <p:sp>
        <p:nvSpPr>
          <p:cNvPr id="3" name="Text Placeholder 2"/>
          <p:cNvSpPr>
            <a:spLocks noGrp="1"/>
          </p:cNvSpPr>
          <p:nvPr>
            <p:ph type="body" idx="2"/>
          </p:nvPr>
        </p:nvSpPr>
        <p:spPr/>
        <p:txBody>
          <a:bodyPr/>
          <a:lstStyle/>
          <a:p>
            <a:r>
              <a:rPr lang="en-US" dirty="0"/>
              <a:t>Project Manager</a:t>
            </a:r>
          </a:p>
          <a:p>
            <a:r>
              <a:rPr lang="en-US" dirty="0"/>
              <a:t>Lead ECE</a:t>
            </a:r>
          </a:p>
          <a:p>
            <a:r>
              <a:rPr lang="en-US" dirty="0"/>
              <a:t>Lead ME</a:t>
            </a:r>
          </a:p>
          <a:p>
            <a:r>
              <a:rPr lang="en-US" dirty="0"/>
              <a:t>Financial Advisor</a:t>
            </a:r>
          </a:p>
          <a:p>
            <a:r>
              <a:rPr lang="en-US" dirty="0"/>
              <a:t>Webmaster</a:t>
            </a:r>
          </a:p>
          <a:p>
            <a:r>
              <a:rPr lang="en-US" dirty="0"/>
              <a:t>Power Engineer</a:t>
            </a:r>
          </a:p>
          <a:p>
            <a:endParaRPr lang="en-US" dirty="0"/>
          </a:p>
        </p:txBody>
      </p:sp>
      <p:sp>
        <p:nvSpPr>
          <p:cNvPr id="4" name="Content Placeholder 3"/>
          <p:cNvSpPr>
            <a:spLocks noGrp="1"/>
          </p:cNvSpPr>
          <p:nvPr>
            <p:ph sz="quarter" idx="1"/>
          </p:nvPr>
        </p:nvSpPr>
        <p:spPr/>
        <p:txBody>
          <a:bodyPr/>
          <a:lstStyle/>
          <a:p>
            <a:r>
              <a:rPr lang="en-US" dirty="0"/>
              <a:t>Alisha Hunt</a:t>
            </a:r>
          </a:p>
          <a:p>
            <a:r>
              <a:rPr lang="en-US" dirty="0"/>
              <a:t>James </a:t>
            </a:r>
            <a:r>
              <a:rPr lang="en-US" dirty="0" err="1"/>
              <a:t>Oliveros</a:t>
            </a:r>
            <a:endParaRPr lang="en-US" dirty="0"/>
          </a:p>
          <a:p>
            <a:r>
              <a:rPr lang="en-US" dirty="0"/>
              <a:t>Spencer Day</a:t>
            </a:r>
          </a:p>
          <a:p>
            <a:r>
              <a:rPr lang="en-US" dirty="0"/>
              <a:t>Cesar Rivas</a:t>
            </a:r>
          </a:p>
          <a:p>
            <a:r>
              <a:rPr lang="en-US" dirty="0"/>
              <a:t>Hunter Hayden</a:t>
            </a:r>
          </a:p>
          <a:p>
            <a:r>
              <a:rPr lang="en-US" dirty="0"/>
              <a:t>Jake </a:t>
            </a:r>
            <a:r>
              <a:rPr lang="en-US" dirty="0" err="1"/>
              <a:t>Ogburn</a:t>
            </a:r>
            <a:endParaRPr lang="en-US" dirty="0"/>
          </a:p>
          <a:p>
            <a:endParaRPr lang="en-US" dirty="0"/>
          </a:p>
        </p:txBody>
      </p:sp>
      <p:pic>
        <p:nvPicPr>
          <p:cNvPr id="5" name="Picture 4" descr="bloggofilia , argentina,ingenieria,profesional, trabajo , industri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16800" y="1752600"/>
            <a:ext cx="2533650" cy="3429000"/>
          </a:xfrm>
          <a:prstGeom prst="rect">
            <a:avLst/>
          </a:prstGeom>
        </p:spPr>
      </p:pic>
    </p:spTree>
    <p:extLst>
      <p:ext uri="{BB962C8B-B14F-4D97-AF65-F5344CB8AC3E}">
        <p14:creationId xmlns:p14="http://schemas.microsoft.com/office/powerpoint/2010/main" val="3930553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Software Components</a:t>
            </a:r>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a:t>Start timer</a:t>
            </a:r>
          </a:p>
          <a:p>
            <a:pPr lvl="1"/>
            <a:r>
              <a:rPr lang="en-US" dirty="0"/>
              <a:t>Device will wait short duration before starting scan, giving user plenty of time to exit cave. </a:t>
            </a:r>
          </a:p>
          <a:p>
            <a:r>
              <a:rPr lang="en-US" dirty="0"/>
              <a:t>Stepper motor controls</a:t>
            </a:r>
          </a:p>
          <a:p>
            <a:pPr lvl="1"/>
            <a:r>
              <a:rPr lang="en-US" dirty="0"/>
              <a:t>Program 	will rotate device 0.9° horizontally and 1.8° vertically.</a:t>
            </a:r>
          </a:p>
          <a:p>
            <a:pPr lvl="1"/>
            <a:r>
              <a:rPr lang="en-US" dirty="0"/>
              <a:t>Device will rotate 360° vertically for every 0.9° horizontal step, recording the distance at each point. </a:t>
            </a:r>
          </a:p>
          <a:p>
            <a:pPr lvl="1"/>
            <a:r>
              <a:rPr lang="en-US" dirty="0"/>
              <a:t>Each point will produce a 3-element vector.</a:t>
            </a:r>
          </a:p>
          <a:p>
            <a:pPr lvl="1"/>
            <a:r>
              <a:rPr lang="en-US" dirty="0"/>
              <a:t>Vectors will be saved as array for easy export of data. </a:t>
            </a:r>
          </a:p>
          <a:p>
            <a:r>
              <a:rPr lang="en-US" dirty="0"/>
              <a:t>Error Detection</a:t>
            </a:r>
          </a:p>
          <a:p>
            <a:pPr lvl="1"/>
            <a:r>
              <a:rPr lang="en-US" dirty="0"/>
              <a:t>In the event of a stall during scanning, an LED will be turned on to alert the user.</a:t>
            </a:r>
          </a:p>
          <a:p>
            <a:pPr marL="457200" lvl="1" indent="0">
              <a:buNone/>
            </a:pPr>
            <a:endParaRPr lang="en-US" dirty="0"/>
          </a:p>
        </p:txBody>
      </p:sp>
      <p:sp>
        <p:nvSpPr>
          <p:cNvPr id="5" name="TextBox 4"/>
          <p:cNvSpPr txBox="1"/>
          <p:nvPr/>
        </p:nvSpPr>
        <p:spPr>
          <a:xfrm>
            <a:off x="10940974" y="6211669"/>
            <a:ext cx="1251026" cy="646331"/>
          </a:xfrm>
          <a:prstGeom prst="rect">
            <a:avLst/>
          </a:prstGeom>
          <a:noFill/>
        </p:spPr>
        <p:txBody>
          <a:bodyPr wrap="none" rtlCol="0">
            <a:spAutoFit/>
          </a:bodyPr>
          <a:lstStyle/>
          <a:p>
            <a:r>
              <a:rPr lang="en-US" dirty="0" smtClean="0"/>
              <a:t>Cesar Rivas</a:t>
            </a:r>
          </a:p>
          <a:p>
            <a:endParaRPr lang="en-US" dirty="0"/>
          </a:p>
        </p:txBody>
      </p:sp>
    </p:spTree>
    <p:extLst>
      <p:ext uri="{BB962C8B-B14F-4D97-AF65-F5344CB8AC3E}">
        <p14:creationId xmlns:p14="http://schemas.microsoft.com/office/powerpoint/2010/main" val="2413020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16864" y="228600"/>
            <a:ext cx="10871200" cy="990600"/>
          </a:xfrm>
        </p:spPr>
        <p:txBody>
          <a:bodyPr/>
          <a:lstStyle/>
          <a:p>
            <a:r>
              <a:rPr lang="en-US" dirty="0" smtClean="0"/>
              <a:t>Other Components</a:t>
            </a:r>
            <a:endParaRPr lang="en-US" dirty="0"/>
          </a:p>
        </p:txBody>
      </p:sp>
      <p:sp>
        <p:nvSpPr>
          <p:cNvPr id="6" name="Content Placeholder 2"/>
          <p:cNvSpPr>
            <a:spLocks noGrp="1"/>
          </p:cNvSpPr>
          <p:nvPr>
            <p:ph sz="quarter" idx="1"/>
          </p:nvPr>
        </p:nvSpPr>
        <p:spPr>
          <a:xfrm>
            <a:off x="800331" y="1600200"/>
            <a:ext cx="10887733" cy="4157563"/>
          </a:xfrm>
        </p:spPr>
        <p:txBody>
          <a:bodyPr>
            <a:normAutofit fontScale="92500" lnSpcReduction="10000"/>
          </a:bodyPr>
          <a:lstStyle/>
          <a:p>
            <a:r>
              <a:rPr lang="en-US" dirty="0"/>
              <a:t>Tripod </a:t>
            </a:r>
          </a:p>
          <a:p>
            <a:r>
              <a:rPr lang="en-US" dirty="0"/>
              <a:t>Tripod mount for device</a:t>
            </a:r>
          </a:p>
          <a:p>
            <a:r>
              <a:rPr lang="en-US" dirty="0"/>
              <a:t>Battery case</a:t>
            </a:r>
          </a:p>
          <a:p>
            <a:r>
              <a:rPr lang="en-US" dirty="0"/>
              <a:t>Protective and portable case for complete device</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*Materials chosen must be non-magnetic and light-weight. </a:t>
            </a:r>
          </a:p>
          <a:p>
            <a:endParaRPr lang="en-US" dirty="0"/>
          </a:p>
          <a:p>
            <a:pPr marL="0" indent="0">
              <a:buNone/>
            </a:pPr>
            <a:endParaRPr lang="en-US" dirty="0"/>
          </a:p>
          <a:p>
            <a:endParaRPr lang="en-US" dirty="0"/>
          </a:p>
        </p:txBody>
      </p:sp>
      <p:sp>
        <p:nvSpPr>
          <p:cNvPr id="2" name="TextBox 1"/>
          <p:cNvSpPr txBox="1"/>
          <p:nvPr/>
        </p:nvSpPr>
        <p:spPr>
          <a:xfrm>
            <a:off x="10940974" y="6211669"/>
            <a:ext cx="1251026" cy="646331"/>
          </a:xfrm>
          <a:prstGeom prst="rect">
            <a:avLst/>
          </a:prstGeom>
          <a:noFill/>
        </p:spPr>
        <p:txBody>
          <a:bodyPr wrap="none" rtlCol="0">
            <a:spAutoFit/>
          </a:bodyPr>
          <a:lstStyle/>
          <a:p>
            <a:r>
              <a:rPr lang="en-US" dirty="0" smtClean="0"/>
              <a:t>Cesar Rivas</a:t>
            </a:r>
          </a:p>
          <a:p>
            <a:endParaRPr lang="en-US" dirty="0"/>
          </a:p>
        </p:txBody>
      </p:sp>
    </p:spTree>
    <p:extLst>
      <p:ext uri="{BB962C8B-B14F-4D97-AF65-F5344CB8AC3E}">
        <p14:creationId xmlns:p14="http://schemas.microsoft.com/office/powerpoint/2010/main" val="3555450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References</a:t>
            </a:r>
          </a:p>
        </p:txBody>
      </p:sp>
      <p:sp>
        <p:nvSpPr>
          <p:cNvPr id="3" name="Content Placeholder 2"/>
          <p:cNvSpPr>
            <a:spLocks noGrp="1"/>
          </p:cNvSpPr>
          <p:nvPr>
            <p:ph sz="quarter" idx="1"/>
          </p:nvPr>
        </p:nvSpPr>
        <p:spPr/>
        <p:txBody>
          <a:bodyPr>
            <a:normAutofit fontScale="55000" lnSpcReduction="20000"/>
          </a:bodyPr>
          <a:lstStyle/>
          <a:p>
            <a:endParaRPr lang="en-US" dirty="0"/>
          </a:p>
          <a:p>
            <a:r>
              <a:rPr lang="en-US" dirty="0"/>
              <a:t>"About - ILMF." ILMF. </a:t>
            </a:r>
            <a:r>
              <a:rPr lang="en-US" dirty="0" err="1"/>
              <a:t>N.p</a:t>
            </a:r>
            <a:r>
              <a:rPr lang="en-US" dirty="0"/>
              <a:t>., </a:t>
            </a:r>
            <a:r>
              <a:rPr lang="en-US" dirty="0" err="1"/>
              <a:t>n.d.</a:t>
            </a:r>
            <a:r>
              <a:rPr lang="en-US" dirty="0"/>
              <a:t> Web. 11 Oct. 2016.</a:t>
            </a:r>
          </a:p>
          <a:p>
            <a:r>
              <a:rPr lang="en-US" dirty="0"/>
              <a:t>"Caving Projects." Southern Arizona Grotto. </a:t>
            </a:r>
            <a:r>
              <a:rPr lang="en-US" dirty="0" err="1"/>
              <a:t>N.p</a:t>
            </a:r>
            <a:r>
              <a:rPr lang="en-US" dirty="0"/>
              <a:t>., </a:t>
            </a:r>
            <a:r>
              <a:rPr lang="en-US" dirty="0" err="1"/>
              <a:t>n.d.</a:t>
            </a:r>
            <a:r>
              <a:rPr lang="en-US" dirty="0"/>
              <a:t> Web. 10 Oct. 2016.</a:t>
            </a:r>
          </a:p>
          <a:p>
            <a:r>
              <a:rPr lang="en-US" dirty="0"/>
              <a:t>"LIDAR-Lite V3." - SEN-14032. </a:t>
            </a:r>
            <a:r>
              <a:rPr lang="en-US" dirty="0" err="1"/>
              <a:t>N.p</a:t>
            </a:r>
            <a:r>
              <a:rPr lang="en-US" dirty="0"/>
              <a:t>., </a:t>
            </a:r>
            <a:r>
              <a:rPr lang="en-US" dirty="0" err="1"/>
              <a:t>n.d.</a:t>
            </a:r>
            <a:r>
              <a:rPr lang="en-US" dirty="0"/>
              <a:t> Web. 4 Oct. 2016.</a:t>
            </a:r>
          </a:p>
          <a:p>
            <a:r>
              <a:rPr lang="en-US" dirty="0"/>
              <a:t>"</a:t>
            </a:r>
            <a:r>
              <a:rPr lang="en-US" dirty="0" err="1"/>
              <a:t>Slamtec's</a:t>
            </a:r>
            <a:r>
              <a:rPr lang="en-US" dirty="0"/>
              <a:t> RPLIDAR A2 Has a Range of 6 Meters And Can Take Up To 4000 Samples of Laser Ranging per Second ($480)." Into Robotics. </a:t>
            </a:r>
            <a:r>
              <a:rPr lang="en-US" dirty="0" err="1"/>
              <a:t>N.p</a:t>
            </a:r>
            <a:r>
              <a:rPr lang="en-US" dirty="0"/>
              <a:t>., </a:t>
            </a:r>
            <a:r>
              <a:rPr lang="en-US" dirty="0" err="1"/>
              <a:t>n.d.</a:t>
            </a:r>
            <a:r>
              <a:rPr lang="en-US" dirty="0"/>
              <a:t> Web. 4 Oct. 2016.</a:t>
            </a:r>
          </a:p>
          <a:p>
            <a:r>
              <a:rPr lang="en-US" dirty="0"/>
              <a:t>"Underwater Cave (low Poly)." 3D Model :. </a:t>
            </a:r>
            <a:r>
              <a:rPr lang="en-US" dirty="0" err="1"/>
              <a:t>N.p</a:t>
            </a:r>
            <a:r>
              <a:rPr lang="en-US" dirty="0"/>
              <a:t>., </a:t>
            </a:r>
            <a:r>
              <a:rPr lang="en-US" dirty="0" err="1"/>
              <a:t>n.d.</a:t>
            </a:r>
            <a:r>
              <a:rPr lang="en-US" dirty="0"/>
              <a:t> Web. 10 Oct. 2016.</a:t>
            </a:r>
          </a:p>
          <a:p>
            <a:r>
              <a:rPr lang="en-US" dirty="0"/>
              <a:t>"Vermont Center </a:t>
            </a:r>
            <a:r>
              <a:rPr lang="en-US" dirty="0" err="1"/>
              <a:t>ForGeographic</a:t>
            </a:r>
            <a:r>
              <a:rPr lang="en-US" dirty="0"/>
              <a:t> Information." VCGI </a:t>
            </a:r>
            <a:r>
              <a:rPr lang="en-US" dirty="0" err="1"/>
              <a:t>LiDAR</a:t>
            </a:r>
            <a:r>
              <a:rPr lang="en-US" dirty="0"/>
              <a:t> Program. </a:t>
            </a:r>
            <a:r>
              <a:rPr lang="en-US" dirty="0" err="1"/>
              <a:t>N.p</a:t>
            </a:r>
            <a:r>
              <a:rPr lang="en-US" dirty="0"/>
              <a:t>., </a:t>
            </a:r>
            <a:r>
              <a:rPr lang="en-US" dirty="0" err="1"/>
              <a:t>n.d.</a:t>
            </a:r>
            <a:r>
              <a:rPr lang="en-US" dirty="0"/>
              <a:t> Web. 11 Oct. 2016.</a:t>
            </a:r>
          </a:p>
          <a:p>
            <a:r>
              <a:rPr lang="en-US" dirty="0"/>
              <a:t>"What Is LIDAR." US Department of Commerce, National Oceanic and Atmospheric Administration. </a:t>
            </a:r>
            <a:r>
              <a:rPr lang="en-US" dirty="0" err="1"/>
              <a:t>N.p</a:t>
            </a:r>
            <a:r>
              <a:rPr lang="en-US" dirty="0"/>
              <a:t>., </a:t>
            </a:r>
            <a:r>
              <a:rPr lang="en-US" dirty="0" err="1"/>
              <a:t>n.d.</a:t>
            </a:r>
            <a:r>
              <a:rPr lang="en-US" dirty="0"/>
              <a:t> Web. 6 Oct. 2016.</a:t>
            </a:r>
          </a:p>
          <a:p>
            <a:r>
              <a:rPr lang="en-US" dirty="0"/>
              <a:t>England, Emily. "The Effigy Mounds and </a:t>
            </a:r>
            <a:r>
              <a:rPr lang="en-US" dirty="0" err="1"/>
              <a:t>Mallam</a:t>
            </a:r>
            <a:r>
              <a:rPr lang="en-US" dirty="0"/>
              <a:t> | Anthropology | Luther College." The Effigy Mounds and </a:t>
            </a:r>
            <a:r>
              <a:rPr lang="en-US" dirty="0" err="1"/>
              <a:t>Mallam</a:t>
            </a:r>
            <a:r>
              <a:rPr lang="en-US" dirty="0"/>
              <a:t> | Anthropology | Luther College. </a:t>
            </a:r>
            <a:r>
              <a:rPr lang="en-US" dirty="0" err="1"/>
              <a:t>N.p</a:t>
            </a:r>
            <a:r>
              <a:rPr lang="en-US" dirty="0"/>
              <a:t>., </a:t>
            </a:r>
            <a:r>
              <a:rPr lang="en-US" dirty="0" err="1"/>
              <a:t>n.d.</a:t>
            </a:r>
            <a:r>
              <a:rPr lang="en-US" dirty="0"/>
              <a:t> Web. 13 Oct. 2016.</a:t>
            </a:r>
          </a:p>
          <a:p>
            <a:r>
              <a:rPr lang="en-US" dirty="0"/>
              <a:t>Nguyen, </a:t>
            </a:r>
            <a:r>
              <a:rPr lang="en-US" dirty="0" err="1"/>
              <a:t>Quyen</a:t>
            </a:r>
            <a:r>
              <a:rPr lang="en-US" dirty="0"/>
              <a:t>. "Running a Raspberry Pi from 6 AA Batteries." Tutorial Raspberry Pi :. </a:t>
            </a:r>
            <a:r>
              <a:rPr lang="en-US" dirty="0" err="1"/>
              <a:t>N.p</a:t>
            </a:r>
            <a:r>
              <a:rPr lang="en-US" dirty="0"/>
              <a:t>., 1970. Web. 12 Oct. 2016.</a:t>
            </a:r>
          </a:p>
          <a:p>
            <a:r>
              <a:rPr lang="en-US" dirty="0"/>
              <a:t>S. Kish and B. </a:t>
            </a:r>
            <a:r>
              <a:rPr lang="en-US" dirty="0" err="1"/>
              <a:t>Broedel</a:t>
            </a:r>
            <a:r>
              <a:rPr lang="en-US" dirty="0"/>
              <a:t>, "Introduction to Cave Mapping Design Project," 2016.</a:t>
            </a:r>
          </a:p>
          <a:p>
            <a:r>
              <a:rPr lang="en-US" dirty="0"/>
              <a:t>S. Kish, "Mapping of the Wakulla Springs Conduit-Cave System Using LIDAR and Inertial Navigation Sensor System– Prototype Modeling,”.</a:t>
            </a:r>
          </a:p>
        </p:txBody>
      </p:sp>
    </p:spTree>
    <p:extLst>
      <p:ext uri="{BB962C8B-B14F-4D97-AF65-F5344CB8AC3E}">
        <p14:creationId xmlns:p14="http://schemas.microsoft.com/office/powerpoint/2010/main" val="1282398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 of Contents</a:t>
            </a:r>
            <a:endParaRPr lang="en-US" dirty="0"/>
          </a:p>
        </p:txBody>
      </p:sp>
      <p:sp>
        <p:nvSpPr>
          <p:cNvPr id="3" name="Content Placeholder 2"/>
          <p:cNvSpPr>
            <a:spLocks noGrp="1"/>
          </p:cNvSpPr>
          <p:nvPr>
            <p:ph sz="quarter" idx="1"/>
          </p:nvPr>
        </p:nvSpPr>
        <p:spPr/>
        <p:txBody>
          <a:bodyPr/>
          <a:lstStyle/>
          <a:p>
            <a:r>
              <a:rPr lang="en-US" dirty="0" smtClean="0"/>
              <a:t>Problem </a:t>
            </a:r>
            <a:r>
              <a:rPr lang="en-US" dirty="0" smtClean="0"/>
              <a:t>Description</a:t>
            </a:r>
          </a:p>
          <a:p>
            <a:r>
              <a:rPr lang="en-US" dirty="0" smtClean="0"/>
              <a:t>Project Requirements</a:t>
            </a:r>
          </a:p>
          <a:p>
            <a:r>
              <a:rPr lang="en-US" dirty="0" smtClean="0"/>
              <a:t>Background</a:t>
            </a:r>
            <a:endParaRPr lang="en-US" dirty="0"/>
          </a:p>
          <a:p>
            <a:r>
              <a:rPr lang="en-US" dirty="0" smtClean="0"/>
              <a:t>Justification</a:t>
            </a:r>
          </a:p>
          <a:p>
            <a:r>
              <a:rPr lang="en-US" dirty="0" smtClean="0"/>
              <a:t>Engineering Problems</a:t>
            </a:r>
          </a:p>
          <a:p>
            <a:r>
              <a:rPr lang="en-US" dirty="0" smtClean="0"/>
              <a:t>Design</a:t>
            </a:r>
          </a:p>
          <a:p>
            <a:endParaRPr lang="en-US" dirty="0" smtClean="0"/>
          </a:p>
        </p:txBody>
      </p:sp>
    </p:spTree>
    <p:extLst>
      <p:ext uri="{BB962C8B-B14F-4D97-AF65-F5344CB8AC3E}">
        <p14:creationId xmlns:p14="http://schemas.microsoft.com/office/powerpoint/2010/main" val="1417518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Problem</a:t>
            </a:r>
          </a:p>
        </p:txBody>
      </p:sp>
      <p:sp>
        <p:nvSpPr>
          <p:cNvPr id="6" name="Content Placeholder 5"/>
          <p:cNvSpPr>
            <a:spLocks noGrp="1"/>
          </p:cNvSpPr>
          <p:nvPr>
            <p:ph sz="quarter" idx="2"/>
          </p:nvPr>
        </p:nvSpPr>
        <p:spPr>
          <a:xfrm>
            <a:off x="11123486" y="12268200"/>
            <a:ext cx="2735503" cy="777240"/>
          </a:xfrm>
        </p:spPr>
        <p:txBody>
          <a:bodyPr>
            <a:normAutofit fontScale="85000" lnSpcReduction="10000"/>
          </a:bodyPr>
          <a:lstStyle/>
          <a:p>
            <a:r>
              <a:rPr lang="en-US" dirty="0"/>
              <a:t>Cheaper scanner (6m range)</a:t>
            </a:r>
          </a:p>
          <a:p>
            <a:endParaRPr lang="en-US" dirty="0"/>
          </a:p>
        </p:txBody>
      </p:sp>
      <p:sp>
        <p:nvSpPr>
          <p:cNvPr id="3" name="Text Placeholder 2"/>
          <p:cNvSpPr>
            <a:spLocks noGrp="1"/>
          </p:cNvSpPr>
          <p:nvPr>
            <p:ph type="body" sz="quarter" idx="1"/>
          </p:nvPr>
        </p:nvSpPr>
        <p:spPr>
          <a:xfrm>
            <a:off x="1524002" y="1905000"/>
            <a:ext cx="9143999" cy="1981200"/>
          </a:xfrm>
        </p:spPr>
        <p:txBody>
          <a:bodyPr>
            <a:normAutofit/>
          </a:bodyPr>
          <a:lstStyle/>
          <a:p>
            <a:r>
              <a:rPr lang="en-US" dirty="0"/>
              <a:t> Cave mapping can be a very expensive undertaking. We need to create a portable cave mapper device for freelance cavers. Current LiDAR devices are expensive and cave mapping is often done using notepads and measuring tape. This project is intended to make LiDAR devices more accessible to cavers by both making it affordable and simple DIY style with open source code.</a:t>
            </a:r>
          </a:p>
        </p:txBody>
      </p:sp>
      <p:sp>
        <p:nvSpPr>
          <p:cNvPr id="4" name="TextBox 3"/>
          <p:cNvSpPr txBox="1"/>
          <p:nvPr/>
        </p:nvSpPr>
        <p:spPr>
          <a:xfrm>
            <a:off x="10993497" y="6488668"/>
            <a:ext cx="1198503" cy="369332"/>
          </a:xfrm>
          <a:prstGeom prst="rect">
            <a:avLst/>
          </a:prstGeom>
          <a:noFill/>
        </p:spPr>
        <p:txBody>
          <a:bodyPr wrap="none" rtlCol="0">
            <a:spAutoFit/>
          </a:bodyPr>
          <a:lstStyle/>
          <a:p>
            <a:r>
              <a:rPr lang="en-US" dirty="0"/>
              <a:t>Alisha Hunt</a:t>
            </a:r>
          </a:p>
        </p:txBody>
      </p:sp>
    </p:spTree>
    <p:extLst>
      <p:ext uri="{BB962C8B-B14F-4D97-AF65-F5344CB8AC3E}">
        <p14:creationId xmlns:p14="http://schemas.microsoft.com/office/powerpoint/2010/main" val="1541920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Sample Scanners </a:t>
            </a:r>
          </a:p>
        </p:txBody>
      </p:sp>
      <p:pic>
        <p:nvPicPr>
          <p:cNvPr id="10" name="Picture 2" descr="http://www.robotshop.com/media/catalog/product/cache/1/image/800x800/9df78eab33525d08d6e5fb8d27136e95/r/p/rplidar-a2-360-laser-scanner-29.jpg"/>
          <p:cNvPicPr>
            <a:picLocks noGrp="1" noChangeAspect="1" noChangeArrowheads="1"/>
          </p:cNvPicPr>
          <p:nvPr>
            <p:ph sz="quarter" idx="2"/>
          </p:nvPr>
        </p:nvPicPr>
        <p:blipFill rotWithShape="1">
          <a:blip r:embed="rId3" cstate="print">
            <a:extLst>
              <a:ext uri="{28A0092B-C50C-407E-A947-70E740481C1C}">
                <a14:useLocalDpi xmlns:a14="http://schemas.microsoft.com/office/drawing/2010/main" val="0"/>
              </a:ext>
            </a:extLst>
          </a:blip>
          <a:srcRect t="15441" b="15441"/>
          <a:stretch/>
        </p:blipFill>
        <p:spPr bwMode="auto">
          <a:xfrm>
            <a:off x="945160" y="3141077"/>
            <a:ext cx="3952517" cy="2731887"/>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 Placeholder 5"/>
          <p:cNvSpPr>
            <a:spLocks noGrp="1"/>
          </p:cNvSpPr>
          <p:nvPr>
            <p:ph type="body" sz="quarter" idx="1"/>
          </p:nvPr>
        </p:nvSpPr>
        <p:spPr>
          <a:xfrm>
            <a:off x="1098742" y="1303384"/>
            <a:ext cx="4416552" cy="2199206"/>
          </a:xfrm>
        </p:spPr>
        <p:txBody>
          <a:bodyPr>
            <a:normAutofit/>
          </a:bodyPr>
          <a:lstStyle/>
          <a:p>
            <a:r>
              <a:rPr lang="en-US" dirty="0"/>
              <a:t>Cheaper Scanner: RP LiDAR</a:t>
            </a:r>
          </a:p>
          <a:p>
            <a:endParaRPr lang="en-US" dirty="0"/>
          </a:p>
          <a:p>
            <a:r>
              <a:rPr lang="en-US" dirty="0"/>
              <a:t>Only 6m range. </a:t>
            </a:r>
          </a:p>
          <a:p>
            <a:r>
              <a:rPr lang="en-US" dirty="0"/>
              <a:t>4,000 samples/sec.</a:t>
            </a:r>
          </a:p>
          <a:p>
            <a:r>
              <a:rPr lang="en-US" dirty="0"/>
              <a:t> About $500</a:t>
            </a:r>
          </a:p>
          <a:p>
            <a:endParaRPr lang="en-US" dirty="0"/>
          </a:p>
        </p:txBody>
      </p:sp>
      <p:sp>
        <p:nvSpPr>
          <p:cNvPr id="8" name="Text Placeholder 7"/>
          <p:cNvSpPr>
            <a:spLocks noGrp="1"/>
          </p:cNvSpPr>
          <p:nvPr>
            <p:ph type="body" sz="quarter" idx="3"/>
          </p:nvPr>
        </p:nvSpPr>
        <p:spPr>
          <a:xfrm>
            <a:off x="5978079" y="1303384"/>
            <a:ext cx="5183188" cy="1814205"/>
          </a:xfrm>
        </p:spPr>
        <p:txBody>
          <a:bodyPr>
            <a:normAutofit fontScale="92500" lnSpcReduction="10000"/>
          </a:bodyPr>
          <a:lstStyle/>
          <a:p>
            <a:r>
              <a:rPr lang="en-US" dirty="0"/>
              <a:t>Professional: FARO Focus 3D </a:t>
            </a:r>
          </a:p>
          <a:p>
            <a:endParaRPr lang="en-US" dirty="0"/>
          </a:p>
          <a:p>
            <a:r>
              <a:rPr lang="en-US" dirty="0"/>
              <a:t>Up to 180m range </a:t>
            </a:r>
          </a:p>
          <a:p>
            <a:r>
              <a:rPr lang="en-US" dirty="0"/>
              <a:t>4.5 </a:t>
            </a:r>
            <a:r>
              <a:rPr lang="en-US"/>
              <a:t>hour </a:t>
            </a:r>
            <a:r>
              <a:rPr lang="en-US" smtClean="0"/>
              <a:t>battery </a:t>
            </a:r>
            <a:r>
              <a:rPr lang="en-US" dirty="0"/>
              <a:t>life</a:t>
            </a:r>
          </a:p>
          <a:p>
            <a:r>
              <a:rPr lang="en-US" dirty="0"/>
              <a:t>Can cost $20,000</a:t>
            </a:r>
          </a:p>
        </p:txBody>
      </p:sp>
      <p:sp>
        <p:nvSpPr>
          <p:cNvPr id="9" name="TextBox 8"/>
          <p:cNvSpPr txBox="1"/>
          <p:nvPr/>
        </p:nvSpPr>
        <p:spPr>
          <a:xfrm>
            <a:off x="10993497" y="6488668"/>
            <a:ext cx="1198503" cy="369332"/>
          </a:xfrm>
          <a:prstGeom prst="rect">
            <a:avLst/>
          </a:prstGeom>
          <a:noFill/>
        </p:spPr>
        <p:txBody>
          <a:bodyPr wrap="none" rtlCol="0">
            <a:spAutoFit/>
          </a:bodyPr>
          <a:lstStyle/>
          <a:p>
            <a:r>
              <a:rPr lang="en-US" dirty="0"/>
              <a:t>Alisha Hunt</a:t>
            </a: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01211" y="3314700"/>
            <a:ext cx="3336924" cy="2384642"/>
          </a:xfrm>
          <a:prstGeom prst="rect">
            <a:avLst/>
          </a:prstGeom>
        </p:spPr>
      </p:pic>
      <p:sp>
        <p:nvSpPr>
          <p:cNvPr id="2" name="TextBox 1"/>
          <p:cNvSpPr txBox="1"/>
          <p:nvPr/>
        </p:nvSpPr>
        <p:spPr>
          <a:xfrm>
            <a:off x="992697" y="6006230"/>
            <a:ext cx="3964483" cy="369332"/>
          </a:xfrm>
          <a:prstGeom prst="rect">
            <a:avLst/>
          </a:prstGeom>
          <a:noFill/>
        </p:spPr>
        <p:txBody>
          <a:bodyPr wrap="none" rtlCol="0">
            <a:spAutoFit/>
          </a:bodyPr>
          <a:lstStyle/>
          <a:p>
            <a:r>
              <a:rPr lang="en-US" b="1" dirty="0" smtClean="0"/>
              <a:t>Figure 1:</a:t>
            </a:r>
            <a:r>
              <a:rPr lang="en-US" dirty="0" smtClean="0"/>
              <a:t> RP </a:t>
            </a:r>
            <a:r>
              <a:rPr lang="en-US" dirty="0" err="1" smtClean="0"/>
              <a:t>LiDAR</a:t>
            </a:r>
            <a:r>
              <a:rPr lang="en-US" dirty="0" smtClean="0"/>
              <a:t> Trigonometric Scanner</a:t>
            </a:r>
            <a:endParaRPr lang="en-US" dirty="0"/>
          </a:p>
        </p:txBody>
      </p:sp>
      <p:sp>
        <p:nvSpPr>
          <p:cNvPr id="3" name="TextBox 2"/>
          <p:cNvSpPr txBox="1"/>
          <p:nvPr/>
        </p:nvSpPr>
        <p:spPr>
          <a:xfrm>
            <a:off x="7162687" y="5867730"/>
            <a:ext cx="2813971" cy="646331"/>
          </a:xfrm>
          <a:prstGeom prst="rect">
            <a:avLst/>
          </a:prstGeom>
          <a:noFill/>
        </p:spPr>
        <p:txBody>
          <a:bodyPr wrap="square" rtlCol="0">
            <a:spAutoFit/>
          </a:bodyPr>
          <a:lstStyle/>
          <a:p>
            <a:r>
              <a:rPr lang="en-US" b="1" dirty="0" smtClean="0"/>
              <a:t>Figure 2: </a:t>
            </a:r>
            <a:r>
              <a:rPr lang="en-US" dirty="0" smtClean="0"/>
              <a:t>FARO Focus 3D </a:t>
            </a:r>
            <a:r>
              <a:rPr lang="en-US" dirty="0" err="1" smtClean="0"/>
              <a:t>LiDAR</a:t>
            </a:r>
            <a:r>
              <a:rPr lang="en-US" dirty="0" smtClean="0"/>
              <a:t> Scanner</a:t>
            </a:r>
            <a:endParaRPr lang="en-US" dirty="0"/>
          </a:p>
        </p:txBody>
      </p:sp>
    </p:spTree>
    <p:extLst>
      <p:ext uri="{BB962C8B-B14F-4D97-AF65-F5344CB8AC3E}">
        <p14:creationId xmlns:p14="http://schemas.microsoft.com/office/powerpoint/2010/main" val="3193105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Requirements</a:t>
            </a:r>
            <a:endParaRPr lang="en-US" dirty="0"/>
          </a:p>
        </p:txBody>
      </p:sp>
      <p:sp>
        <p:nvSpPr>
          <p:cNvPr id="4" name="Content Placeholder 3"/>
          <p:cNvSpPr>
            <a:spLocks noGrp="1"/>
          </p:cNvSpPr>
          <p:nvPr>
            <p:ph sz="quarter" idx="2"/>
          </p:nvPr>
        </p:nvSpPr>
        <p:spPr>
          <a:xfrm>
            <a:off x="839789" y="2283849"/>
            <a:ext cx="8583612" cy="3684588"/>
          </a:xfrm>
        </p:spPr>
        <p:txBody>
          <a:bodyPr>
            <a:normAutofit fontScale="92500" lnSpcReduction="10000"/>
          </a:bodyPr>
          <a:lstStyle/>
          <a:p>
            <a:r>
              <a:rPr lang="en-US" dirty="0"/>
              <a:t>Must be fully rotational in x</a:t>
            </a:r>
            <a:r>
              <a:rPr lang="en-US" dirty="0" smtClean="0"/>
              <a:t>, y</a:t>
            </a:r>
            <a:r>
              <a:rPr lang="en-US" dirty="0"/>
              <a:t>, and z.</a:t>
            </a:r>
          </a:p>
          <a:p>
            <a:r>
              <a:rPr lang="en-US" dirty="0"/>
              <a:t>Map up to 5cm accuracy </a:t>
            </a:r>
          </a:p>
          <a:p>
            <a:r>
              <a:rPr lang="en-US" dirty="0"/>
              <a:t>Convert data into a 3D image</a:t>
            </a:r>
          </a:p>
          <a:p>
            <a:r>
              <a:rPr lang="en-US" dirty="0"/>
              <a:t>No more than 1.5ft tall</a:t>
            </a:r>
          </a:p>
          <a:p>
            <a:r>
              <a:rPr lang="en-US" dirty="0"/>
              <a:t>Total cost within $500</a:t>
            </a:r>
          </a:p>
          <a:p>
            <a:r>
              <a:rPr lang="en-US" dirty="0"/>
              <a:t>Weighs no more than 5lbs</a:t>
            </a:r>
          </a:p>
          <a:p>
            <a:r>
              <a:rPr lang="en-US" dirty="0"/>
              <a:t>User friendly (easy to use in dark caves</a:t>
            </a:r>
            <a:r>
              <a:rPr lang="en-US" dirty="0" smtClean="0"/>
              <a:t>)</a:t>
            </a:r>
          </a:p>
          <a:p>
            <a:r>
              <a:rPr lang="en-US" dirty="0" smtClean="0"/>
              <a:t>Must be made entirely of nonmagnetic materials</a:t>
            </a:r>
            <a:endParaRPr lang="en-US" dirty="0"/>
          </a:p>
        </p:txBody>
      </p:sp>
      <p:sp>
        <p:nvSpPr>
          <p:cNvPr id="5" name="TextBox 4"/>
          <p:cNvSpPr txBox="1"/>
          <p:nvPr/>
        </p:nvSpPr>
        <p:spPr>
          <a:xfrm>
            <a:off x="10993175" y="6534834"/>
            <a:ext cx="1198825" cy="646331"/>
          </a:xfrm>
          <a:prstGeom prst="rect">
            <a:avLst/>
          </a:prstGeom>
          <a:noFill/>
        </p:spPr>
        <p:txBody>
          <a:bodyPr wrap="square" rtlCol="0">
            <a:spAutoFit/>
          </a:bodyPr>
          <a:lstStyle/>
          <a:p>
            <a:r>
              <a:rPr lang="en-US" dirty="0" smtClean="0"/>
              <a:t>Alisha Hunt</a:t>
            </a:r>
            <a:endParaRPr lang="en-US" dirty="0"/>
          </a:p>
          <a:p>
            <a:endParaRPr lang="en-US" dirty="0"/>
          </a:p>
        </p:txBody>
      </p:sp>
    </p:spTree>
    <p:extLst>
      <p:ext uri="{BB962C8B-B14F-4D97-AF65-F5344CB8AC3E}">
        <p14:creationId xmlns:p14="http://schemas.microsoft.com/office/powerpoint/2010/main" val="3712879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 Cave Mapping</a:t>
            </a:r>
          </a:p>
        </p:txBody>
      </p:sp>
      <p:sp>
        <p:nvSpPr>
          <p:cNvPr id="7" name="Content Placeholder 6"/>
          <p:cNvSpPr>
            <a:spLocks noGrp="1"/>
          </p:cNvSpPr>
          <p:nvPr>
            <p:ph sz="quarter" idx="2"/>
          </p:nvPr>
        </p:nvSpPr>
        <p:spPr>
          <a:xfrm>
            <a:off x="662410" y="1920343"/>
            <a:ext cx="5181600" cy="3581400"/>
          </a:xfrm>
        </p:spPr>
        <p:txBody>
          <a:bodyPr>
            <a:normAutofit lnSpcReduction="10000"/>
          </a:bodyPr>
          <a:lstStyle/>
          <a:p>
            <a:r>
              <a:rPr lang="en-US" dirty="0"/>
              <a:t>Traditional approach usually requires a team of people and is time intensive</a:t>
            </a:r>
          </a:p>
          <a:p>
            <a:r>
              <a:rPr lang="en-US" dirty="0"/>
              <a:t>LIDAR technologies have facilitated quicker and more accurate cave mapping techniques</a:t>
            </a:r>
          </a:p>
          <a:p>
            <a:r>
              <a:rPr lang="en-US" dirty="0"/>
              <a:t>Very costly ($50,000+)</a:t>
            </a:r>
          </a:p>
          <a:p>
            <a:endParaRPr lang="en-US" dirty="0"/>
          </a:p>
        </p:txBody>
      </p:sp>
      <p:pic>
        <p:nvPicPr>
          <p:cNvPr id="8" name="Content Placeholder 3"/>
          <p:cNvPicPr>
            <a:picLocks noChangeAspect="1"/>
          </p:cNvPicPr>
          <p:nvPr/>
        </p:nvPicPr>
        <p:blipFill>
          <a:blip r:embed="rId3"/>
          <a:srcRect t="10361" b="10361"/>
          <a:stretch>
            <a:fillRect/>
          </a:stretch>
        </p:blipFill>
        <p:spPr>
          <a:xfrm>
            <a:off x="6055323" y="1981309"/>
            <a:ext cx="5673989" cy="3149135"/>
          </a:xfrm>
          <a:prstGeom prst="rect">
            <a:avLst/>
          </a:prstGeom>
        </p:spPr>
      </p:pic>
      <p:sp>
        <p:nvSpPr>
          <p:cNvPr id="9" name="TextBox 8"/>
          <p:cNvSpPr txBox="1"/>
          <p:nvPr/>
        </p:nvSpPr>
        <p:spPr>
          <a:xfrm>
            <a:off x="10370615" y="6211669"/>
            <a:ext cx="1821385" cy="646331"/>
          </a:xfrm>
          <a:prstGeom prst="rect">
            <a:avLst/>
          </a:prstGeom>
          <a:noFill/>
        </p:spPr>
        <p:txBody>
          <a:bodyPr wrap="square" rtlCol="0">
            <a:spAutoFit/>
          </a:bodyPr>
          <a:lstStyle/>
          <a:p>
            <a:r>
              <a:rPr lang="en-US" dirty="0"/>
              <a:t>James Oliveros</a:t>
            </a:r>
          </a:p>
          <a:p>
            <a:endParaRPr lang="en-US" dirty="0"/>
          </a:p>
        </p:txBody>
      </p:sp>
      <p:sp>
        <p:nvSpPr>
          <p:cNvPr id="3" name="TextBox 2"/>
          <p:cNvSpPr txBox="1"/>
          <p:nvPr/>
        </p:nvSpPr>
        <p:spPr>
          <a:xfrm>
            <a:off x="5997945" y="5322422"/>
            <a:ext cx="6111866" cy="646331"/>
          </a:xfrm>
          <a:prstGeom prst="rect">
            <a:avLst/>
          </a:prstGeom>
          <a:noFill/>
        </p:spPr>
        <p:txBody>
          <a:bodyPr wrap="square" rtlCol="0">
            <a:spAutoFit/>
          </a:bodyPr>
          <a:lstStyle/>
          <a:p>
            <a:r>
              <a:rPr lang="en-US" b="1" dirty="0" smtClean="0"/>
              <a:t>Figure 3: </a:t>
            </a:r>
            <a:r>
              <a:rPr lang="en-US" dirty="0" smtClean="0"/>
              <a:t>A scientist attempts to map a cave using a traditional method.</a:t>
            </a:r>
            <a:endParaRPr lang="en-US" dirty="0"/>
          </a:p>
        </p:txBody>
      </p:sp>
    </p:spTree>
    <p:extLst>
      <p:ext uri="{BB962C8B-B14F-4D97-AF65-F5344CB8AC3E}">
        <p14:creationId xmlns:p14="http://schemas.microsoft.com/office/powerpoint/2010/main" val="3952802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 LIDAR</a:t>
            </a:r>
          </a:p>
        </p:txBody>
      </p:sp>
      <p:sp>
        <p:nvSpPr>
          <p:cNvPr id="7" name="Content Placeholder 6"/>
          <p:cNvSpPr>
            <a:spLocks noGrp="1"/>
          </p:cNvSpPr>
          <p:nvPr>
            <p:ph sz="quarter" idx="2"/>
          </p:nvPr>
        </p:nvSpPr>
        <p:spPr>
          <a:xfrm>
            <a:off x="612280" y="1953765"/>
            <a:ext cx="5181600" cy="3581400"/>
          </a:xfrm>
        </p:spPr>
        <p:txBody>
          <a:bodyPr>
            <a:normAutofit/>
          </a:bodyPr>
          <a:lstStyle/>
          <a:p>
            <a:r>
              <a:rPr lang="en-US" dirty="0"/>
              <a:t>R</a:t>
            </a:r>
            <a:r>
              <a:rPr lang="en-US" dirty="0" smtClean="0"/>
              <a:t>emote </a:t>
            </a:r>
            <a:r>
              <a:rPr lang="en-US" dirty="0"/>
              <a:t>S</a:t>
            </a:r>
            <a:r>
              <a:rPr lang="en-US" dirty="0" smtClean="0"/>
              <a:t>ensing Technology</a:t>
            </a:r>
            <a:endParaRPr lang="en-US" dirty="0"/>
          </a:p>
          <a:p>
            <a:r>
              <a:rPr lang="en-US" dirty="0"/>
              <a:t>LIDAR (Light Imaging, Detection, And Ranging</a:t>
            </a:r>
          </a:p>
          <a:p>
            <a:r>
              <a:rPr lang="en-US" dirty="0"/>
              <a:t>Utilizes ultraviolet, visible, near infrared light, GPS </a:t>
            </a:r>
          </a:p>
        </p:txBody>
      </p:sp>
      <p:pic>
        <p:nvPicPr>
          <p:cNvPr id="8" name="Picture 7"/>
          <p:cNvPicPr>
            <a:picLocks noChangeAspect="1"/>
          </p:cNvPicPr>
          <p:nvPr/>
        </p:nvPicPr>
        <p:blipFill>
          <a:blip r:embed="rId3"/>
          <a:stretch>
            <a:fillRect/>
          </a:stretch>
        </p:blipFill>
        <p:spPr>
          <a:xfrm>
            <a:off x="6048502" y="1700580"/>
            <a:ext cx="5670817" cy="4215307"/>
          </a:xfrm>
          <a:prstGeom prst="rect">
            <a:avLst/>
          </a:prstGeom>
        </p:spPr>
      </p:pic>
      <p:sp>
        <p:nvSpPr>
          <p:cNvPr id="9" name="TextBox 8"/>
          <p:cNvSpPr txBox="1"/>
          <p:nvPr/>
        </p:nvSpPr>
        <p:spPr>
          <a:xfrm>
            <a:off x="10370615" y="6211669"/>
            <a:ext cx="1821385" cy="646331"/>
          </a:xfrm>
          <a:prstGeom prst="rect">
            <a:avLst/>
          </a:prstGeom>
          <a:noFill/>
        </p:spPr>
        <p:txBody>
          <a:bodyPr wrap="square" rtlCol="0">
            <a:spAutoFit/>
          </a:bodyPr>
          <a:lstStyle/>
          <a:p>
            <a:r>
              <a:rPr lang="en-US" dirty="0"/>
              <a:t>James Oliveros</a:t>
            </a:r>
          </a:p>
          <a:p>
            <a:endParaRPr lang="en-US" dirty="0"/>
          </a:p>
        </p:txBody>
      </p:sp>
      <p:sp>
        <p:nvSpPr>
          <p:cNvPr id="3" name="TextBox 2"/>
          <p:cNvSpPr txBox="1"/>
          <p:nvPr/>
        </p:nvSpPr>
        <p:spPr>
          <a:xfrm>
            <a:off x="6363222" y="5915887"/>
            <a:ext cx="4478470" cy="369332"/>
          </a:xfrm>
          <a:prstGeom prst="rect">
            <a:avLst/>
          </a:prstGeom>
          <a:noFill/>
        </p:spPr>
        <p:txBody>
          <a:bodyPr wrap="none" rtlCol="0">
            <a:spAutoFit/>
          </a:bodyPr>
          <a:lstStyle/>
          <a:p>
            <a:r>
              <a:rPr lang="en-US" b="1" dirty="0" smtClean="0"/>
              <a:t>Figure 4:</a:t>
            </a:r>
            <a:r>
              <a:rPr lang="en-US" dirty="0" smtClean="0"/>
              <a:t> Schematic showing what </a:t>
            </a:r>
            <a:r>
              <a:rPr lang="en-US" dirty="0" err="1" smtClean="0"/>
              <a:t>LiDAR</a:t>
            </a:r>
            <a:r>
              <a:rPr lang="en-US" dirty="0" smtClean="0"/>
              <a:t> “sees”</a:t>
            </a:r>
            <a:endParaRPr lang="en-US" dirty="0"/>
          </a:p>
        </p:txBody>
      </p:sp>
    </p:spTree>
    <p:extLst>
      <p:ext uri="{BB962C8B-B14F-4D97-AF65-F5344CB8AC3E}">
        <p14:creationId xmlns:p14="http://schemas.microsoft.com/office/powerpoint/2010/main" val="1883886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 LIDAR</a:t>
            </a:r>
          </a:p>
        </p:txBody>
      </p:sp>
      <p:sp>
        <p:nvSpPr>
          <p:cNvPr id="13" name="Content Placeholder 6"/>
          <p:cNvSpPr>
            <a:spLocks noGrp="1"/>
          </p:cNvSpPr>
          <p:nvPr>
            <p:ph sz="quarter" idx="2"/>
          </p:nvPr>
        </p:nvSpPr>
        <p:spPr>
          <a:xfrm>
            <a:off x="5725526" y="1886919"/>
            <a:ext cx="5181600" cy="3581400"/>
          </a:xfrm>
        </p:spPr>
        <p:txBody>
          <a:bodyPr>
            <a:normAutofit/>
          </a:bodyPr>
          <a:lstStyle/>
          <a:p>
            <a:r>
              <a:rPr lang="en-US" dirty="0"/>
              <a:t>LIDAR has applications in many fields (geology, atmospheric research, geodesy etc.)</a:t>
            </a:r>
          </a:p>
          <a:p>
            <a:r>
              <a:rPr lang="en-US" dirty="0"/>
              <a:t>LIDAR has a wide range of materials with high resolution</a:t>
            </a:r>
          </a:p>
          <a:p>
            <a:r>
              <a:rPr lang="en-US" dirty="0"/>
              <a:t>(30 cm resolution or better)</a:t>
            </a:r>
          </a:p>
        </p:txBody>
      </p:sp>
      <p:pic>
        <p:nvPicPr>
          <p:cNvPr id="9" name="Picture 8"/>
          <p:cNvPicPr>
            <a:picLocks noChangeAspect="1"/>
          </p:cNvPicPr>
          <p:nvPr/>
        </p:nvPicPr>
        <p:blipFill>
          <a:blip r:embed="rId3"/>
          <a:stretch>
            <a:fillRect/>
          </a:stretch>
        </p:blipFill>
        <p:spPr>
          <a:xfrm>
            <a:off x="493610" y="1693636"/>
            <a:ext cx="4268055" cy="3286403"/>
          </a:xfrm>
          <a:prstGeom prst="rect">
            <a:avLst/>
          </a:prstGeom>
        </p:spPr>
      </p:pic>
      <p:sp>
        <p:nvSpPr>
          <p:cNvPr id="10" name="TextBox 9"/>
          <p:cNvSpPr txBox="1"/>
          <p:nvPr/>
        </p:nvSpPr>
        <p:spPr>
          <a:xfrm>
            <a:off x="388103" y="5232164"/>
            <a:ext cx="4479068" cy="923330"/>
          </a:xfrm>
          <a:prstGeom prst="rect">
            <a:avLst/>
          </a:prstGeom>
          <a:noFill/>
        </p:spPr>
        <p:txBody>
          <a:bodyPr wrap="square" rtlCol="0">
            <a:spAutoFit/>
          </a:bodyPr>
          <a:lstStyle/>
          <a:p>
            <a:r>
              <a:rPr lang="en-US" b="1" dirty="0" smtClean="0"/>
              <a:t>Figure 5: </a:t>
            </a:r>
            <a:r>
              <a:rPr lang="en-US" dirty="0" smtClean="0"/>
              <a:t>2007 </a:t>
            </a:r>
            <a:r>
              <a:rPr lang="en-US" dirty="0"/>
              <a:t>High-Resolution LIDAR image of Marching Bear Mound Group </a:t>
            </a:r>
          </a:p>
          <a:p>
            <a:r>
              <a:rPr lang="en-US" dirty="0"/>
              <a:t>(Iowa Department of natural Resources)</a:t>
            </a:r>
          </a:p>
        </p:txBody>
      </p:sp>
      <p:sp>
        <p:nvSpPr>
          <p:cNvPr id="14" name="TextBox 13"/>
          <p:cNvSpPr txBox="1"/>
          <p:nvPr/>
        </p:nvSpPr>
        <p:spPr>
          <a:xfrm>
            <a:off x="10370615" y="6211669"/>
            <a:ext cx="1821385" cy="646331"/>
          </a:xfrm>
          <a:prstGeom prst="rect">
            <a:avLst/>
          </a:prstGeom>
          <a:noFill/>
        </p:spPr>
        <p:txBody>
          <a:bodyPr wrap="square" rtlCol="0">
            <a:spAutoFit/>
          </a:bodyPr>
          <a:lstStyle/>
          <a:p>
            <a:r>
              <a:rPr lang="en-US" dirty="0"/>
              <a:t>James Oliveros</a:t>
            </a:r>
          </a:p>
          <a:p>
            <a:endParaRPr lang="en-US" dirty="0"/>
          </a:p>
        </p:txBody>
      </p:sp>
    </p:spTree>
    <p:extLst>
      <p:ext uri="{BB962C8B-B14F-4D97-AF65-F5344CB8AC3E}">
        <p14:creationId xmlns:p14="http://schemas.microsoft.com/office/powerpoint/2010/main" val="3163411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448</TotalTime>
  <Words>1785</Words>
  <Application>Microsoft Office PowerPoint</Application>
  <PresentationFormat>Widescreen</PresentationFormat>
  <Paragraphs>331</Paragraphs>
  <Slides>22</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Calibri</vt:lpstr>
      <vt:lpstr>Tw Cen MT</vt:lpstr>
      <vt:lpstr>Wingdings</vt:lpstr>
      <vt:lpstr>Wingdings 2</vt:lpstr>
      <vt:lpstr>Median</vt:lpstr>
      <vt:lpstr>LiDAR Cave Mapper </vt:lpstr>
      <vt:lpstr>Our Team</vt:lpstr>
      <vt:lpstr>Table of Contents</vt:lpstr>
      <vt:lpstr>The Problem</vt:lpstr>
      <vt:lpstr>Sample Scanners </vt:lpstr>
      <vt:lpstr>Design Requirements</vt:lpstr>
      <vt:lpstr>Background: Cave Mapping</vt:lpstr>
      <vt:lpstr>Background: LIDAR</vt:lpstr>
      <vt:lpstr>Background: LIDAR</vt:lpstr>
      <vt:lpstr>Justification</vt:lpstr>
      <vt:lpstr>Justification</vt:lpstr>
      <vt:lpstr>PowerPoint Presentation</vt:lpstr>
      <vt:lpstr>Engineering problems</vt:lpstr>
      <vt:lpstr>Engineering problems</vt:lpstr>
      <vt:lpstr>Engineering problems</vt:lpstr>
      <vt:lpstr>Concept Frame 1 </vt:lpstr>
      <vt:lpstr>Concept Frame 2 </vt:lpstr>
      <vt:lpstr>Concept Frame 3 </vt:lpstr>
      <vt:lpstr>Electrical Components</vt:lpstr>
      <vt:lpstr>Software Components</vt:lpstr>
      <vt:lpstr>Other Components</vt:lpstr>
      <vt:lpstr>References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Page</dc:title>
  <dc:creator>studentpro</dc:creator>
  <cp:lastModifiedBy>studentpro</cp:lastModifiedBy>
  <cp:revision>42</cp:revision>
  <dcterms:created xsi:type="dcterms:W3CDTF">2016-10-13T18:51:47Z</dcterms:created>
  <dcterms:modified xsi:type="dcterms:W3CDTF">2016-10-14T15:39:36Z</dcterms:modified>
</cp:coreProperties>
</file>