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7" r:id="rId3"/>
    <p:sldId id="268" r:id="rId4"/>
    <p:sldId id="26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7" r:id="rId18"/>
    <p:sldId id="260" r:id="rId19"/>
    <p:sldId id="261" r:id="rId20"/>
    <p:sldId id="262" r:id="rId21"/>
    <p:sldId id="263" r:id="rId22"/>
    <p:sldId id="264" r:id="rId23"/>
    <p:sldId id="265" r:id="rId24"/>
    <p:sldId id="267" r:id="rId25"/>
    <p:sldId id="271" r:id="rId26"/>
    <p:sldId id="272" r:id="rId27"/>
    <p:sldId id="273" r:id="rId28"/>
    <p:sldId id="266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F0EE4-2108-4361-A7D0-BE070FA408EE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6808-2525-4832-968F-125E30EDA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6808-2525-4832-968F-125E30EDAD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6808-2525-4832-968F-125E30EDAD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5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0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2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53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800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800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4040188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1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1"/>
            <a:ext cx="4041775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7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7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2" name="AutoShape 2" descr="mailbox://C%7C/Documents%20and%20Settings/Emmanuel%20Collins/Application%20Data/Thunderbird/Profiles/zb681exv.default/Mail/mail.eng.fsu.edu/Inbox?number=2414370388&amp;part=1.1.2&amp;filename=7oNBg.png"/>
          <p:cNvSpPr>
            <a:spLocks noChangeAspect="1" noChangeArrowheads="1"/>
          </p:cNvSpPr>
          <p:nvPr userDrawn="1"/>
        </p:nvSpPr>
        <p:spPr bwMode="auto">
          <a:xfrm>
            <a:off x="155575" y="-365125"/>
            <a:ext cx="9525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mailbox://C%7C/Documents%20and%20Settings/Emmanuel%20Collins/Application%20Data/Thunderbird/Profiles/zb681exv.default/Mail/mail.eng.fsu.edu/Inbox?number=2414370388&amp;part=1.1.2&amp;filename=7oNBg.png"/>
          <p:cNvSpPr>
            <a:spLocks noChangeAspect="1" noChangeArrowheads="1"/>
          </p:cNvSpPr>
          <p:nvPr userDrawn="1"/>
        </p:nvSpPr>
        <p:spPr bwMode="auto">
          <a:xfrm>
            <a:off x="155575" y="-365125"/>
            <a:ext cx="9525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4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16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43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05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657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</p:spPr>
        <p:txBody>
          <a:bodyPr/>
          <a:lstStyle/>
          <a:p>
            <a:fld id="{D428F214-3CBA-4F9F-867C-195034F5BBBE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/>
          <a:lstStyle/>
          <a:p>
            <a:fld id="{2C7810E4-9E41-43DC-8202-D19903880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1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</p:spPr>
        <p:txBody>
          <a:bodyPr/>
          <a:lstStyle/>
          <a:p>
            <a:fld id="{D428F214-3CBA-4F9F-867C-195034F5BBBE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/>
          <a:lstStyle/>
          <a:p>
            <a:fld id="{2C7810E4-9E41-43DC-8202-D19903880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1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1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44450">
            <a:solidFill>
              <a:srgbClr val="23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152400" y="1"/>
            <a:ext cx="88392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86800" y="649167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810E4-9E41-43DC-8202-D1990388046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modelrocketbuilding.blogspot.com/2010/11/parachute-attachment-tip_28.html" TargetMode="External"/><Relationship Id="rId3" Type="http://schemas.openxmlformats.org/officeDocument/2006/relationships/hyperlink" Target="http://www.explainthatstuff.com/how-altimeters-work.html" TargetMode="External"/><Relationship Id="rId7" Type="http://schemas.openxmlformats.org/officeDocument/2006/relationships/hyperlink" Target="https://www.nasa.gov/multimedia/imagegallery/image_feature_2333.html" TargetMode="External"/><Relationship Id="rId2" Type="http://schemas.openxmlformats.org/officeDocument/2006/relationships/hyperlink" Target="http://www.kr4.us/MPL3115A2-Altitude-Pressure-Sensor-Breakout.html?gclid=CjwKCAjwjozPBRAqEiwA6xTOYKScBHpKJ5QYVaHAxWud2lBCFVYp_IELqOV3GwwB1-r0n9QZra2-rBoC8DUQAvD_Bw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cketryforum.com/link.php?u=http://www.teachengineering.org/view_lesson.php?url=collection/cub_/lessons/cub_rockets/cub_rockets_lesson03.xml&amp;thread=64407&amp;postid=691700" TargetMode="External"/><Relationship Id="rId5" Type="http://schemas.openxmlformats.org/officeDocument/2006/relationships/hyperlink" Target="https://www.youtube.com/watch?v=OiVCX04YJMY" TargetMode="External"/><Relationship Id="rId10" Type="http://schemas.openxmlformats.org/officeDocument/2006/relationships/hyperlink" Target="http://www.ewp.rpi.edu/hartford/~ernesto/S2013/EP/MaterialsforStudents/Lee/Sutton-Biblarz-Rocket_Propulsion_Elements.pdf" TargetMode="External"/><Relationship Id="rId4" Type="http://schemas.openxmlformats.org/officeDocument/2006/relationships/hyperlink" Target="https://www.youtube.com/watch?v=ftyAAH35tzQ" TargetMode="External"/><Relationship Id="rId9" Type="http://schemas.openxmlformats.org/officeDocument/2006/relationships/hyperlink" Target="http://www.asp-rocketry.com/ecommerce/Model-Rocket-Parts-Building-Materials.cfm?cat_id=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FAMU-FSU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899" y="4365586"/>
            <a:ext cx="7696200" cy="17526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</a:pPr>
            <a:r>
              <a:rPr lang="en-GB" dirty="0">
                <a:solidFill>
                  <a:srgbClr val="898989"/>
                </a:solidFill>
              </a:rPr>
              <a:t>Ryan Dwyer, Kjell Gordon, Cedryc Midy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8" y="914400"/>
            <a:ext cx="7158143" cy="1371600"/>
          </a:xfrm>
          <a:prstGeom prst="rect">
            <a:avLst/>
          </a:prstGeom>
        </p:spPr>
      </p:pic>
      <p:sp>
        <p:nvSpPr>
          <p:cNvPr id="5" name="Chevron 10">
            <a:extLst>
              <a:ext uri="{FF2B5EF4-FFF2-40B4-BE49-F238E27FC236}">
                <a16:creationId xmlns:a16="http://schemas.microsoft.com/office/drawing/2014/main" id="{24CAC6AC-BF1F-48DE-93E0-59D6EFB29BD7}"/>
              </a:ext>
            </a:extLst>
          </p:cNvPr>
          <p:cNvSpPr/>
          <p:nvPr/>
        </p:nvSpPr>
        <p:spPr>
          <a:xfrm>
            <a:off x="3641325" y="2999527"/>
            <a:ext cx="1281926" cy="643277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A8131A-23FC-4151-9077-530BD1E84A1C}"/>
              </a:ext>
            </a:extLst>
          </p:cNvPr>
          <p:cNvSpPr/>
          <p:nvPr/>
        </p:nvSpPr>
        <p:spPr>
          <a:xfrm>
            <a:off x="3810000" y="3088974"/>
            <a:ext cx="2754429" cy="46438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17670-E3FE-4C42-AEDE-364754143BB6}"/>
              </a:ext>
            </a:extLst>
          </p:cNvPr>
          <p:cNvSpPr txBox="1"/>
          <p:nvPr/>
        </p:nvSpPr>
        <p:spPr>
          <a:xfrm>
            <a:off x="4552033" y="3023048"/>
            <a:ext cx="22432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BOOSTERS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F60D6A6-5ED3-4625-BE6B-12592E7F75A7}"/>
              </a:ext>
            </a:extLst>
          </p:cNvPr>
          <p:cNvSpPr/>
          <p:nvPr/>
        </p:nvSpPr>
        <p:spPr>
          <a:xfrm rot="5400000">
            <a:off x="6474981" y="3088975"/>
            <a:ext cx="643276" cy="464381"/>
          </a:xfrm>
          <a:prstGeom prst="triangle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DFEE2D-68FC-4B30-8E36-2977E2AEE9BE}"/>
              </a:ext>
            </a:extLst>
          </p:cNvPr>
          <p:cNvCxnSpPr>
            <a:cxnSpLocks/>
          </p:cNvCxnSpPr>
          <p:nvPr/>
        </p:nvCxnSpPr>
        <p:spPr>
          <a:xfrm flipH="1">
            <a:off x="1752600" y="3048000"/>
            <a:ext cx="1533965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FEE811-0449-419D-BFED-E20EC587124D}"/>
              </a:ext>
            </a:extLst>
          </p:cNvPr>
          <p:cNvCxnSpPr>
            <a:cxnSpLocks/>
          </p:cNvCxnSpPr>
          <p:nvPr/>
        </p:nvCxnSpPr>
        <p:spPr>
          <a:xfrm flipH="1">
            <a:off x="2015970" y="3245883"/>
            <a:ext cx="1533965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0D590B-C92E-46BF-BDE2-156C798F6822}"/>
              </a:ext>
            </a:extLst>
          </p:cNvPr>
          <p:cNvCxnSpPr>
            <a:cxnSpLocks/>
          </p:cNvCxnSpPr>
          <p:nvPr/>
        </p:nvCxnSpPr>
        <p:spPr>
          <a:xfrm flipH="1">
            <a:off x="1752600" y="3465986"/>
            <a:ext cx="1533965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B7F9F-457E-4C3A-A088-0020820C3DC0}"/>
              </a:ext>
            </a:extLst>
          </p:cNvPr>
          <p:cNvCxnSpPr>
            <a:cxnSpLocks/>
          </p:cNvCxnSpPr>
          <p:nvPr/>
        </p:nvCxnSpPr>
        <p:spPr>
          <a:xfrm flipH="1">
            <a:off x="2026570" y="3657600"/>
            <a:ext cx="1533965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84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4724401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dk1"/>
                </a:solidFill>
              </a:rPr>
              <a:t>Sensors </a:t>
            </a:r>
            <a:endParaRPr lang="en-GB" sz="2800" b="1" dirty="0">
              <a:solidFill>
                <a:schemeClr val="dk1"/>
              </a:solidFill>
            </a:endParaRPr>
          </a:p>
          <a:p>
            <a:r>
              <a:rPr lang="en-GB" sz="2800" dirty="0">
                <a:solidFill>
                  <a:schemeClr val="dk1"/>
                </a:solidFill>
              </a:rPr>
              <a:t>Electronic altimeter data will be logged</a:t>
            </a:r>
          </a:p>
          <a:p>
            <a:pPr lvl="1"/>
            <a:r>
              <a:rPr lang="en-GB" sz="2400" dirty="0">
                <a:solidFill>
                  <a:schemeClr val="dk1"/>
                </a:solidFill>
              </a:rPr>
              <a:t>Electronic altimeter</a:t>
            </a:r>
          </a:p>
          <a:p>
            <a:pPr lvl="1"/>
            <a:r>
              <a:rPr lang="en-GB" sz="2400" dirty="0">
                <a:solidFill>
                  <a:schemeClr val="dk1"/>
                </a:solidFill>
              </a:rPr>
              <a:t>Board - Arduino, </a:t>
            </a:r>
            <a:r>
              <a:rPr lang="en-GB" sz="2400" dirty="0" err="1">
                <a:solidFill>
                  <a:schemeClr val="dk1"/>
                </a:solidFill>
              </a:rPr>
              <a:t>BeagleBone</a:t>
            </a:r>
            <a:r>
              <a:rPr lang="en-GB" sz="2400" dirty="0">
                <a:solidFill>
                  <a:schemeClr val="dk1"/>
                </a:solidFill>
              </a:rPr>
              <a:t>, </a:t>
            </a:r>
            <a:r>
              <a:rPr lang="en-GB" sz="2400" dirty="0" err="1">
                <a:solidFill>
                  <a:schemeClr val="dk1"/>
                </a:solidFill>
              </a:rPr>
              <a:t>Dragonboard</a:t>
            </a:r>
            <a:endParaRPr lang="en-GB" sz="2400" dirty="0">
              <a:solidFill>
                <a:schemeClr val="dk1"/>
              </a:solidFill>
            </a:endParaRPr>
          </a:p>
          <a:p>
            <a:pPr lvl="1"/>
            <a:r>
              <a:rPr lang="en-GB" sz="2400" dirty="0">
                <a:solidFill>
                  <a:schemeClr val="dk1"/>
                </a:solidFill>
              </a:rPr>
              <a:t>Power source - 9 Volt</a:t>
            </a:r>
          </a:p>
        </p:txBody>
      </p:sp>
      <p:pic>
        <p:nvPicPr>
          <p:cNvPr id="4" name="Shape 1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16744" y="1066800"/>
            <a:ext cx="1884675" cy="18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12" descr="arduino altimet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3023" y="3256275"/>
            <a:ext cx="3702377" cy="268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81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7E1B71-7D2A-4B0E-8698-3362A56968D9}"/>
              </a:ext>
            </a:extLst>
          </p:cNvPr>
          <p:cNvCxnSpPr>
            <a:cxnSpLocks/>
          </p:cNvCxnSpPr>
          <p:nvPr/>
        </p:nvCxnSpPr>
        <p:spPr>
          <a:xfrm>
            <a:off x="457199" y="2057400"/>
            <a:ext cx="8382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5B45F0-AE4E-4F9D-A9A6-31F85CE68D8D}"/>
              </a:ext>
            </a:extLst>
          </p:cNvPr>
          <p:cNvCxnSpPr>
            <a:cxnSpLocks/>
          </p:cNvCxnSpPr>
          <p:nvPr/>
        </p:nvCxnSpPr>
        <p:spPr>
          <a:xfrm>
            <a:off x="354682" y="4724400"/>
            <a:ext cx="2755462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234414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dk1"/>
                </a:solidFill>
              </a:rPr>
              <a:t>Rocket Body Components and Uses</a:t>
            </a:r>
            <a:endParaRPr lang="en-GB" sz="2800" dirty="0">
              <a:solidFill>
                <a:schemeClr val="dk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343400"/>
            <a:ext cx="3733800" cy="1296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GB" sz="2400" b="1" dirty="0">
                <a:solidFill>
                  <a:schemeClr val="dk1"/>
                </a:solidFill>
              </a:rPr>
              <a:t>Propulsion System</a:t>
            </a:r>
          </a:p>
          <a:p>
            <a:pPr marL="45720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000" dirty="0">
                <a:solidFill>
                  <a:schemeClr val="dk1"/>
                </a:solidFill>
              </a:rPr>
              <a:t>Propellant storage and combustion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95767" y="1628775"/>
            <a:ext cx="2971801" cy="206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dk1"/>
                </a:solidFill>
              </a:rPr>
              <a:t>Nose Cone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</a:p>
          <a:p>
            <a:r>
              <a:rPr lang="en-GB" sz="2000" dirty="0">
                <a:solidFill>
                  <a:schemeClr val="dk1"/>
                </a:solidFill>
              </a:rPr>
              <a:t>Aerodynamics and storage</a:t>
            </a:r>
          </a:p>
          <a:p>
            <a:r>
              <a:rPr lang="en-GB" sz="2000" dirty="0">
                <a:solidFill>
                  <a:schemeClr val="dk1"/>
                </a:solidFill>
              </a:rPr>
              <a:t>Recovery System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dk1"/>
                </a:solidFill>
              </a:rPr>
              <a:t>      - Parachute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4682" y="1665206"/>
            <a:ext cx="2971801" cy="252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dk1"/>
                </a:solidFill>
              </a:rPr>
              <a:t>Body</a:t>
            </a:r>
          </a:p>
          <a:p>
            <a:r>
              <a:rPr lang="en-GB" sz="2000" dirty="0">
                <a:solidFill>
                  <a:schemeClr val="dk1"/>
                </a:solidFill>
              </a:rPr>
              <a:t>Aerodynamics, storage and structure</a:t>
            </a:r>
          </a:p>
          <a:p>
            <a:r>
              <a:rPr lang="en-GB" sz="2000" dirty="0">
                <a:solidFill>
                  <a:schemeClr val="dk1"/>
                </a:solidFill>
              </a:rPr>
              <a:t>Payload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dk1"/>
                </a:solidFill>
              </a:rPr>
              <a:t>      - Electronics</a:t>
            </a:r>
          </a:p>
          <a:p>
            <a:pPr marL="55880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sz="2000" dirty="0">
              <a:solidFill>
                <a:schemeClr val="dk1"/>
              </a:solidFill>
            </a:endParaRPr>
          </a:p>
          <a:p>
            <a:pPr marL="21590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sz="2400" dirty="0">
              <a:solidFill>
                <a:schemeClr val="dk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72200" y="3526509"/>
            <a:ext cx="1752600" cy="1045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dk1"/>
                </a:solidFill>
              </a:rPr>
              <a:t>Fins</a:t>
            </a:r>
          </a:p>
          <a:p>
            <a:r>
              <a:rPr lang="en-GB" sz="2000" dirty="0">
                <a:solidFill>
                  <a:schemeClr val="dk1"/>
                </a:solidFill>
              </a:rPr>
              <a:t>Stability</a:t>
            </a:r>
          </a:p>
          <a:p>
            <a:pPr marL="21590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sz="2400" dirty="0">
              <a:solidFill>
                <a:schemeClr val="dk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94268" y="4495800"/>
            <a:ext cx="32385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GB" sz="2400" b="1" dirty="0">
                <a:solidFill>
                  <a:schemeClr val="dk1"/>
                </a:solidFill>
              </a:rPr>
              <a:t>Nozzle</a:t>
            </a:r>
          </a:p>
          <a:p>
            <a:pPr marL="45720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000" dirty="0">
                <a:solidFill>
                  <a:schemeClr val="dk1"/>
                </a:solidFill>
              </a:rPr>
              <a:t>Provides thrust</a:t>
            </a:r>
          </a:p>
          <a:p>
            <a:pPr marL="45720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000" dirty="0">
                <a:solidFill>
                  <a:schemeClr val="dk1"/>
                </a:solidFill>
              </a:rPr>
              <a:t>Diverging and converging geometry</a:t>
            </a:r>
          </a:p>
          <a:p>
            <a:pPr marL="857250" lvl="1" indent="-298450">
              <a:spcBef>
                <a:spcPts val="0"/>
              </a:spcBef>
              <a:buClr>
                <a:schemeClr val="dk1"/>
              </a:buClr>
              <a:buSzPct val="100000"/>
            </a:pPr>
            <a:endParaRPr lang="en-GB" sz="2000" dirty="0">
              <a:solidFill>
                <a:schemeClr val="dk1"/>
              </a:solidFill>
            </a:endParaRPr>
          </a:p>
          <a:p>
            <a:pPr marL="514350" indent="-298450">
              <a:spcBef>
                <a:spcPts val="0"/>
              </a:spcBef>
              <a:buClr>
                <a:schemeClr val="dk1"/>
              </a:buClr>
              <a:buSzPct val="100000"/>
            </a:pPr>
            <a:endParaRPr lang="en-GB" sz="2400" dirty="0">
              <a:solidFill>
                <a:schemeClr val="dk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993C38-3426-4FDF-812B-4268EEDA050D}"/>
              </a:ext>
            </a:extLst>
          </p:cNvPr>
          <p:cNvSpPr/>
          <p:nvPr/>
        </p:nvSpPr>
        <p:spPr>
          <a:xfrm>
            <a:off x="4114798" y="2133600"/>
            <a:ext cx="914400" cy="335378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8E371BE1-0F55-449B-A1BE-483734F4A64C}"/>
              </a:ext>
            </a:extLst>
          </p:cNvPr>
          <p:cNvSpPr/>
          <p:nvPr/>
        </p:nvSpPr>
        <p:spPr>
          <a:xfrm rot="16200000">
            <a:off x="4305299" y="1333499"/>
            <a:ext cx="533400" cy="914402"/>
          </a:xfrm>
          <a:prstGeom prst="homePlate">
            <a:avLst>
              <a:gd name="adj" fmla="val 68308"/>
            </a:avLst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D83FFD-10E5-4C61-B091-E578152C4F18}"/>
              </a:ext>
            </a:extLst>
          </p:cNvPr>
          <p:cNvSpPr/>
          <p:nvPr/>
        </p:nvSpPr>
        <p:spPr>
          <a:xfrm>
            <a:off x="4201802" y="4318986"/>
            <a:ext cx="738432" cy="1067782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56D568-4563-493D-A8FF-2B96CFDCBDEE}"/>
              </a:ext>
            </a:extLst>
          </p:cNvPr>
          <p:cNvSpPr/>
          <p:nvPr/>
        </p:nvSpPr>
        <p:spPr>
          <a:xfrm>
            <a:off x="4201802" y="3188762"/>
            <a:ext cx="738432" cy="1067782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516D1B-62D0-4BD1-A1A3-A43D3224E1A8}"/>
              </a:ext>
            </a:extLst>
          </p:cNvPr>
          <p:cNvCxnSpPr/>
          <p:nvPr/>
        </p:nvCxnSpPr>
        <p:spPr>
          <a:xfrm>
            <a:off x="4495800" y="4071372"/>
            <a:ext cx="0" cy="370344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515967-784E-4C4A-A3F4-F62253580ADE}"/>
              </a:ext>
            </a:extLst>
          </p:cNvPr>
          <p:cNvCxnSpPr/>
          <p:nvPr/>
        </p:nvCxnSpPr>
        <p:spPr>
          <a:xfrm>
            <a:off x="4648200" y="4080029"/>
            <a:ext cx="0" cy="370344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86E8A2-FC9A-4275-9108-BE8FE7308F26}"/>
              </a:ext>
            </a:extLst>
          </p:cNvPr>
          <p:cNvCxnSpPr>
            <a:cxnSpLocks/>
          </p:cNvCxnSpPr>
          <p:nvPr/>
        </p:nvCxnSpPr>
        <p:spPr>
          <a:xfrm>
            <a:off x="6303936" y="2032247"/>
            <a:ext cx="1620864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9922009-CBE3-46DD-A544-1CD56AB8EA9E}"/>
              </a:ext>
            </a:extLst>
          </p:cNvPr>
          <p:cNvSpPr/>
          <p:nvPr/>
        </p:nvSpPr>
        <p:spPr>
          <a:xfrm>
            <a:off x="4225028" y="5293553"/>
            <a:ext cx="162971" cy="692458"/>
          </a:xfrm>
          <a:custGeom>
            <a:avLst/>
            <a:gdLst>
              <a:gd name="connsiteX0" fmla="*/ 106532 w 162971"/>
              <a:gd name="connsiteY0" fmla="*/ 0 h 692458"/>
              <a:gd name="connsiteX1" fmla="*/ 106532 w 162971"/>
              <a:gd name="connsiteY1" fmla="*/ 230819 h 692458"/>
              <a:gd name="connsiteX2" fmla="*/ 159798 w 162971"/>
              <a:gd name="connsiteY2" fmla="*/ 292963 h 692458"/>
              <a:gd name="connsiteX3" fmla="*/ 0 w 162971"/>
              <a:gd name="connsiteY3" fmla="*/ 692458 h 69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71" h="692458">
                <a:moveTo>
                  <a:pt x="106532" y="0"/>
                </a:moveTo>
                <a:cubicBezTo>
                  <a:pt x="102093" y="90996"/>
                  <a:pt x="97654" y="181992"/>
                  <a:pt x="106532" y="230819"/>
                </a:cubicBezTo>
                <a:cubicBezTo>
                  <a:pt x="115410" y="279646"/>
                  <a:pt x="177553" y="216023"/>
                  <a:pt x="159798" y="292963"/>
                </a:cubicBezTo>
                <a:cubicBezTo>
                  <a:pt x="142043" y="369903"/>
                  <a:pt x="71021" y="531180"/>
                  <a:pt x="0" y="692458"/>
                </a:cubicBez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FD7F7BB-DA82-470E-BD10-D375DDFD5A53}"/>
              </a:ext>
            </a:extLst>
          </p:cNvPr>
          <p:cNvSpPr/>
          <p:nvPr/>
        </p:nvSpPr>
        <p:spPr>
          <a:xfrm>
            <a:off x="4726827" y="5283991"/>
            <a:ext cx="164092" cy="685247"/>
          </a:xfrm>
          <a:custGeom>
            <a:avLst/>
            <a:gdLst>
              <a:gd name="connsiteX0" fmla="*/ 71960 w 164092"/>
              <a:gd name="connsiteY0" fmla="*/ 0 h 685247"/>
              <a:gd name="connsiteX1" fmla="*/ 80838 w 164092"/>
              <a:gd name="connsiteY1" fmla="*/ 248574 h 685247"/>
              <a:gd name="connsiteX2" fmla="*/ 939 w 164092"/>
              <a:gd name="connsiteY2" fmla="*/ 328473 h 685247"/>
              <a:gd name="connsiteX3" fmla="*/ 142982 w 164092"/>
              <a:gd name="connsiteY3" fmla="*/ 648070 h 685247"/>
              <a:gd name="connsiteX4" fmla="*/ 160737 w 164092"/>
              <a:gd name="connsiteY4" fmla="*/ 665825 h 68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92" h="685247">
                <a:moveTo>
                  <a:pt x="71960" y="0"/>
                </a:moveTo>
                <a:cubicBezTo>
                  <a:pt x="82317" y="96914"/>
                  <a:pt x="92675" y="193829"/>
                  <a:pt x="80838" y="248574"/>
                </a:cubicBezTo>
                <a:cubicBezTo>
                  <a:pt x="69001" y="303319"/>
                  <a:pt x="-9418" y="261890"/>
                  <a:pt x="939" y="328473"/>
                </a:cubicBezTo>
                <a:cubicBezTo>
                  <a:pt x="11296" y="395056"/>
                  <a:pt x="142982" y="648070"/>
                  <a:pt x="142982" y="648070"/>
                </a:cubicBezTo>
                <a:cubicBezTo>
                  <a:pt x="169615" y="704295"/>
                  <a:pt x="165176" y="685060"/>
                  <a:pt x="160737" y="665825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F9ABC4-9718-4BD4-BDF4-6B144781BD2D}"/>
              </a:ext>
            </a:extLst>
          </p:cNvPr>
          <p:cNvCxnSpPr>
            <a:cxnSpLocks/>
          </p:cNvCxnSpPr>
          <p:nvPr/>
        </p:nvCxnSpPr>
        <p:spPr>
          <a:xfrm>
            <a:off x="6238068" y="4880250"/>
            <a:ext cx="107713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1304D3-FA61-4B96-8A1E-C40F950DA6EA}"/>
              </a:ext>
            </a:extLst>
          </p:cNvPr>
          <p:cNvCxnSpPr>
            <a:cxnSpLocks/>
            <a:stCxn id="24" idx="0"/>
            <a:endCxn id="26" idx="0"/>
          </p:cNvCxnSpPr>
          <p:nvPr/>
        </p:nvCxnSpPr>
        <p:spPr>
          <a:xfrm flipV="1">
            <a:off x="4331560" y="5283991"/>
            <a:ext cx="467227" cy="956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6B614-2920-478B-8E1F-6FA16DA169F7}"/>
              </a:ext>
            </a:extLst>
          </p:cNvPr>
          <p:cNvCxnSpPr>
            <a:cxnSpLocks/>
          </p:cNvCxnSpPr>
          <p:nvPr/>
        </p:nvCxnSpPr>
        <p:spPr>
          <a:xfrm flipV="1">
            <a:off x="4331559" y="5410200"/>
            <a:ext cx="467227" cy="9562"/>
          </a:xfrm>
          <a:prstGeom prst="line">
            <a:avLst/>
          </a:prstGeom>
          <a:ln w="2540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6A5BFD-9477-42BF-8435-633C9601ABBC}"/>
              </a:ext>
            </a:extLst>
          </p:cNvPr>
          <p:cNvCxnSpPr>
            <a:cxnSpLocks/>
          </p:cNvCxnSpPr>
          <p:nvPr/>
        </p:nvCxnSpPr>
        <p:spPr>
          <a:xfrm flipV="1">
            <a:off x="4316702" y="5791200"/>
            <a:ext cx="467227" cy="9562"/>
          </a:xfrm>
          <a:prstGeom prst="line">
            <a:avLst/>
          </a:prstGeom>
          <a:ln w="2540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DAFEF5-869F-47C9-87C3-21F6748387EF}"/>
              </a:ext>
            </a:extLst>
          </p:cNvPr>
          <p:cNvCxnSpPr>
            <a:cxnSpLocks/>
          </p:cNvCxnSpPr>
          <p:nvPr/>
        </p:nvCxnSpPr>
        <p:spPr>
          <a:xfrm flipV="1">
            <a:off x="4334248" y="5524427"/>
            <a:ext cx="467227" cy="956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02B272A-5179-4A04-A12D-FE4944E58F9D}"/>
              </a:ext>
            </a:extLst>
          </p:cNvPr>
          <p:cNvCxnSpPr>
            <a:cxnSpLocks/>
          </p:cNvCxnSpPr>
          <p:nvPr/>
        </p:nvCxnSpPr>
        <p:spPr>
          <a:xfrm flipV="1">
            <a:off x="4274552" y="5888605"/>
            <a:ext cx="467227" cy="956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9758311-785C-48BB-A2B0-ACBB8A17084F}"/>
              </a:ext>
            </a:extLst>
          </p:cNvPr>
          <p:cNvCxnSpPr>
            <a:cxnSpLocks/>
          </p:cNvCxnSpPr>
          <p:nvPr/>
        </p:nvCxnSpPr>
        <p:spPr>
          <a:xfrm flipV="1">
            <a:off x="4387999" y="5883824"/>
            <a:ext cx="467227" cy="956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A8F818-288B-4FAE-9C85-DAB2A0E8C100}"/>
              </a:ext>
            </a:extLst>
          </p:cNvPr>
          <p:cNvCxnSpPr>
            <a:cxnSpLocks/>
          </p:cNvCxnSpPr>
          <p:nvPr/>
        </p:nvCxnSpPr>
        <p:spPr>
          <a:xfrm flipV="1">
            <a:off x="4411225" y="5955180"/>
            <a:ext cx="467227" cy="956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70AC6F-9E14-4DB3-95B1-2C343148EC18}"/>
              </a:ext>
            </a:extLst>
          </p:cNvPr>
          <p:cNvCxnSpPr>
            <a:cxnSpLocks/>
          </p:cNvCxnSpPr>
          <p:nvPr/>
        </p:nvCxnSpPr>
        <p:spPr>
          <a:xfrm flipV="1">
            <a:off x="4241641" y="5950399"/>
            <a:ext cx="467227" cy="956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112C01-E041-4F47-A669-709E8A1A16E0}"/>
              </a:ext>
            </a:extLst>
          </p:cNvPr>
          <p:cNvCxnSpPr>
            <a:cxnSpLocks/>
          </p:cNvCxnSpPr>
          <p:nvPr/>
        </p:nvCxnSpPr>
        <p:spPr>
          <a:xfrm>
            <a:off x="4483960" y="5445953"/>
            <a:ext cx="316640" cy="37025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6D74337-42AD-4788-B72E-20E99F08D713}"/>
              </a:ext>
            </a:extLst>
          </p:cNvPr>
          <p:cNvCxnSpPr>
            <a:cxnSpLocks/>
          </p:cNvCxnSpPr>
          <p:nvPr/>
        </p:nvCxnSpPr>
        <p:spPr>
          <a:xfrm>
            <a:off x="4483960" y="5445953"/>
            <a:ext cx="132637" cy="34524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5B22801-2749-4B44-A663-938022D48701}"/>
              </a:ext>
            </a:extLst>
          </p:cNvPr>
          <p:cNvCxnSpPr>
            <a:cxnSpLocks/>
          </p:cNvCxnSpPr>
          <p:nvPr/>
        </p:nvCxnSpPr>
        <p:spPr>
          <a:xfrm>
            <a:off x="4483960" y="5445953"/>
            <a:ext cx="224908" cy="34524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BC2E3B-72D6-4D27-9D32-F5ADF2CE0E20}"/>
              </a:ext>
            </a:extLst>
          </p:cNvPr>
          <p:cNvCxnSpPr>
            <a:cxnSpLocks/>
          </p:cNvCxnSpPr>
          <p:nvPr/>
        </p:nvCxnSpPr>
        <p:spPr>
          <a:xfrm>
            <a:off x="4483960" y="5445953"/>
            <a:ext cx="24205" cy="39394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7B13055-1F9E-4ED3-BA93-2BA0212C7804}"/>
              </a:ext>
            </a:extLst>
          </p:cNvPr>
          <p:cNvCxnSpPr>
            <a:cxnSpLocks/>
          </p:cNvCxnSpPr>
          <p:nvPr/>
        </p:nvCxnSpPr>
        <p:spPr>
          <a:xfrm flipH="1">
            <a:off x="4455721" y="5445953"/>
            <a:ext cx="28239" cy="31435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CB47655-78F9-4BAB-AFB7-F59FBC36790C}"/>
              </a:ext>
            </a:extLst>
          </p:cNvPr>
          <p:cNvCxnSpPr>
            <a:cxnSpLocks/>
          </p:cNvCxnSpPr>
          <p:nvPr/>
        </p:nvCxnSpPr>
        <p:spPr>
          <a:xfrm flipH="1">
            <a:off x="4343400" y="5445953"/>
            <a:ext cx="140560" cy="4307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81C984A-F485-4D63-AFA8-805F25B86EB4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4483960" y="5445953"/>
            <a:ext cx="243806" cy="16651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Right Triangle 54">
            <a:extLst>
              <a:ext uri="{FF2B5EF4-FFF2-40B4-BE49-F238E27FC236}">
                <a16:creationId xmlns:a16="http://schemas.microsoft.com/office/drawing/2014/main" id="{38311DC6-EB7A-4C93-AE24-8033E0074182}"/>
              </a:ext>
            </a:extLst>
          </p:cNvPr>
          <p:cNvSpPr/>
          <p:nvPr/>
        </p:nvSpPr>
        <p:spPr>
          <a:xfrm>
            <a:off x="5071771" y="4503578"/>
            <a:ext cx="457200" cy="840199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129FFD78-5A3F-4522-9F48-90683CBBB7DC}"/>
              </a:ext>
            </a:extLst>
          </p:cNvPr>
          <p:cNvSpPr/>
          <p:nvPr/>
        </p:nvSpPr>
        <p:spPr>
          <a:xfrm rot="16200000">
            <a:off x="3409402" y="4697959"/>
            <a:ext cx="852256" cy="4572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AB6612F-FB7F-4F4C-AD5B-3224B099E87D}"/>
              </a:ext>
            </a:extLst>
          </p:cNvPr>
          <p:cNvCxnSpPr>
            <a:cxnSpLocks/>
          </p:cNvCxnSpPr>
          <p:nvPr/>
        </p:nvCxnSpPr>
        <p:spPr>
          <a:xfrm>
            <a:off x="6195767" y="3962400"/>
            <a:ext cx="73843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E302BEB-4395-42BD-B7CC-309FDF565113}"/>
              </a:ext>
            </a:extLst>
          </p:cNvPr>
          <p:cNvCxnSpPr/>
          <p:nvPr/>
        </p:nvCxnSpPr>
        <p:spPr>
          <a:xfrm flipV="1">
            <a:off x="1808613" y="2786897"/>
            <a:ext cx="2763387" cy="18490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64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4724401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dk1"/>
                </a:solidFill>
              </a:rPr>
              <a:t>Aerodynamic forces</a:t>
            </a:r>
            <a:endParaRPr lang="en-GB" sz="2800" b="1" dirty="0">
              <a:solidFill>
                <a:schemeClr val="dk1"/>
              </a:solidFill>
            </a:endParaRPr>
          </a:p>
          <a:p>
            <a:r>
              <a:rPr lang="en-GB" sz="2800" dirty="0">
                <a:solidFill>
                  <a:schemeClr val="dk1"/>
                </a:solidFill>
              </a:rPr>
              <a:t>Weight</a:t>
            </a:r>
          </a:p>
          <a:p>
            <a:r>
              <a:rPr lang="en-GB" sz="2800" dirty="0">
                <a:solidFill>
                  <a:schemeClr val="dk1"/>
                </a:solidFill>
              </a:rPr>
              <a:t>Thrust</a:t>
            </a:r>
          </a:p>
          <a:p>
            <a:r>
              <a:rPr lang="en-GB" sz="2800" dirty="0">
                <a:solidFill>
                  <a:schemeClr val="dk1"/>
                </a:solidFill>
              </a:rPr>
              <a:t>Drag</a:t>
            </a:r>
          </a:p>
          <a:p>
            <a:r>
              <a:rPr lang="en-GB" sz="2800" dirty="0">
                <a:solidFill>
                  <a:schemeClr val="dk1"/>
                </a:solidFill>
              </a:rPr>
              <a:t>Lift</a:t>
            </a:r>
          </a:p>
          <a:p>
            <a:pPr lvl="1"/>
            <a:endParaRPr lang="en-GB" sz="2400" dirty="0">
              <a:solidFill>
                <a:schemeClr val="dk1"/>
              </a:solidFill>
            </a:endParaRPr>
          </a:p>
        </p:txBody>
      </p:sp>
      <p:pic>
        <p:nvPicPr>
          <p:cNvPr id="6" name="Shape 128">
            <a:extLst>
              <a:ext uri="{FF2B5EF4-FFF2-40B4-BE49-F238E27FC236}">
                <a16:creationId xmlns:a16="http://schemas.microsoft.com/office/drawing/2014/main" id="{16B9E341-F102-4F1F-922D-FC15CBD0708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00762" y="1905000"/>
            <a:ext cx="623438" cy="63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29" descr="Picture1.png">
            <a:extLst>
              <a:ext uri="{FF2B5EF4-FFF2-40B4-BE49-F238E27FC236}">
                <a16:creationId xmlns:a16="http://schemas.microsoft.com/office/drawing/2014/main" id="{2736B205-557D-440A-9E9F-FFA390F3631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982" y="2891506"/>
            <a:ext cx="649585" cy="642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5829960-0020-4293-9942-BA51116B617F}"/>
              </a:ext>
            </a:extLst>
          </p:cNvPr>
          <p:cNvSpPr/>
          <p:nvPr/>
        </p:nvSpPr>
        <p:spPr>
          <a:xfrm>
            <a:off x="2524183" y="1905000"/>
            <a:ext cx="586179" cy="6055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1B57A5-8D53-4D9D-BDED-0307B8CE3A53}"/>
              </a:ext>
            </a:extLst>
          </p:cNvPr>
          <p:cNvSpPr txBox="1">
            <a:spLocks/>
          </p:cNvSpPr>
          <p:nvPr/>
        </p:nvSpPr>
        <p:spPr>
          <a:xfrm>
            <a:off x="3097567" y="1981200"/>
            <a:ext cx="5741633" cy="1916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GB" sz="2800" dirty="0" err="1">
                <a:solidFill>
                  <a:schemeClr val="dk1"/>
                </a:solidFill>
              </a:rPr>
              <a:t>Center</a:t>
            </a:r>
            <a:r>
              <a:rPr lang="en-GB" sz="2800" dirty="0">
                <a:solidFill>
                  <a:schemeClr val="dk1"/>
                </a:solidFill>
              </a:rPr>
              <a:t> of Gravity (COG)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GB" sz="2800" dirty="0">
                <a:solidFill>
                  <a:schemeClr val="dk1"/>
                </a:solidFill>
              </a:rPr>
              <a:t>	-Point where forces due to gravity are assumed to act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GB" sz="28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GB" sz="28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GB" sz="2800" dirty="0" err="1">
                <a:solidFill>
                  <a:schemeClr val="dk1"/>
                </a:solidFill>
              </a:rPr>
              <a:t>Center</a:t>
            </a:r>
            <a:r>
              <a:rPr lang="en-GB" sz="2800" dirty="0">
                <a:solidFill>
                  <a:schemeClr val="dk1"/>
                </a:solidFill>
              </a:rPr>
              <a:t> of Pressure (COP)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GB" sz="2800" dirty="0">
                <a:solidFill>
                  <a:schemeClr val="dk1"/>
                </a:solidFill>
              </a:rPr>
              <a:t>	- Point where sum of forces due to pressure are assumed to </a:t>
            </a:r>
          </a:p>
          <a:p>
            <a:endParaRPr lang="en-US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5DBF6D-021E-4BAA-8D85-BA8CC6DA6CAF}"/>
              </a:ext>
            </a:extLst>
          </p:cNvPr>
          <p:cNvCxnSpPr>
            <a:cxnSpLocks/>
          </p:cNvCxnSpPr>
          <p:nvPr/>
        </p:nvCxnSpPr>
        <p:spPr>
          <a:xfrm flipV="1">
            <a:off x="1524000" y="3200400"/>
            <a:ext cx="923982" cy="228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E104A1-F7FB-4E00-9C2F-9E679C97DCE4}"/>
              </a:ext>
            </a:extLst>
          </p:cNvPr>
          <p:cNvCxnSpPr>
            <a:cxnSpLocks/>
          </p:cNvCxnSpPr>
          <p:nvPr/>
        </p:nvCxnSpPr>
        <p:spPr>
          <a:xfrm>
            <a:off x="1752600" y="2971800"/>
            <a:ext cx="695382" cy="228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05403B-6B15-4ECA-B1D5-9A807664DBB7}"/>
              </a:ext>
            </a:extLst>
          </p:cNvPr>
          <p:cNvCxnSpPr>
            <a:cxnSpLocks/>
          </p:cNvCxnSpPr>
          <p:nvPr/>
        </p:nvCxnSpPr>
        <p:spPr>
          <a:xfrm flipV="1">
            <a:off x="2038771" y="2209801"/>
            <a:ext cx="323429" cy="2015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78CB20-B887-4A21-BC27-9F8D39C9025F}"/>
              </a:ext>
            </a:extLst>
          </p:cNvPr>
          <p:cNvCxnSpPr>
            <a:cxnSpLocks/>
          </p:cNvCxnSpPr>
          <p:nvPr/>
        </p:nvCxnSpPr>
        <p:spPr>
          <a:xfrm>
            <a:off x="2075777" y="1905000"/>
            <a:ext cx="286423" cy="304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30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27">
            <a:extLst>
              <a:ext uri="{FF2B5EF4-FFF2-40B4-BE49-F238E27FC236}">
                <a16:creationId xmlns:a16="http://schemas.microsoft.com/office/drawing/2014/main" id="{CF2A5925-07CC-4E69-ABDA-FE3437BFB0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7322"/>
          <a:stretch/>
        </p:blipFill>
        <p:spPr>
          <a:xfrm>
            <a:off x="0" y="990600"/>
            <a:ext cx="9144000" cy="51592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2EF665-C36F-42FB-8F7B-0F81495674F6}"/>
              </a:ext>
            </a:extLst>
          </p:cNvPr>
          <p:cNvCxnSpPr>
            <a:cxnSpLocks/>
          </p:cNvCxnSpPr>
          <p:nvPr/>
        </p:nvCxnSpPr>
        <p:spPr>
          <a:xfrm>
            <a:off x="6096000" y="1869489"/>
            <a:ext cx="8382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FC5ED2-1A8E-4188-9050-E61605C97713}"/>
              </a:ext>
            </a:extLst>
          </p:cNvPr>
          <p:cNvCxnSpPr>
            <a:cxnSpLocks/>
          </p:cNvCxnSpPr>
          <p:nvPr/>
        </p:nvCxnSpPr>
        <p:spPr>
          <a:xfrm>
            <a:off x="152400" y="4236753"/>
            <a:ext cx="6096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4724401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dk1"/>
                </a:solidFill>
              </a:rPr>
              <a:t>Aerodynamic forces</a:t>
            </a:r>
            <a:endParaRPr lang="en-GB" sz="2800" b="1" dirty="0">
              <a:solidFill>
                <a:schemeClr val="dk1"/>
              </a:solidFill>
            </a:endParaRPr>
          </a:p>
          <a:p>
            <a:pPr lvl="1"/>
            <a:endParaRPr lang="en-GB" sz="2400" dirty="0">
              <a:solidFill>
                <a:schemeClr val="dk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BD204F-B5E5-4129-9AE3-34764C04D9A5}"/>
              </a:ext>
            </a:extLst>
          </p:cNvPr>
          <p:cNvSpPr txBox="1">
            <a:spLocks/>
          </p:cNvSpPr>
          <p:nvPr/>
        </p:nvSpPr>
        <p:spPr>
          <a:xfrm>
            <a:off x="5985399" y="1524000"/>
            <a:ext cx="3429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dk1"/>
                </a:solidFill>
              </a:rPr>
              <a:t>Weight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000" dirty="0">
                <a:solidFill>
                  <a:schemeClr val="dk1"/>
                </a:solidFill>
              </a:rPr>
              <a:t>Due to gravitational acceleration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000" dirty="0">
                <a:solidFill>
                  <a:schemeClr val="dk1"/>
                </a:solidFill>
              </a:rPr>
              <a:t>Acts downward to the Earth</a:t>
            </a:r>
            <a:endParaRPr lang="en-GB" sz="1600" dirty="0">
              <a:solidFill>
                <a:schemeClr val="dk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CAB805-6D2F-4CB2-948F-0C94464117B2}"/>
              </a:ext>
            </a:extLst>
          </p:cNvPr>
          <p:cNvSpPr txBox="1">
            <a:spLocks/>
          </p:cNvSpPr>
          <p:nvPr/>
        </p:nvSpPr>
        <p:spPr>
          <a:xfrm>
            <a:off x="56223" y="3886200"/>
            <a:ext cx="3677576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dk1"/>
                </a:solidFill>
              </a:rPr>
              <a:t>Drag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000" dirty="0">
                <a:solidFill>
                  <a:schemeClr val="dk1"/>
                </a:solidFill>
              </a:rPr>
              <a:t>Caused by friction between the rocket’s body and the surrounding fluid 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000" dirty="0">
                <a:solidFill>
                  <a:schemeClr val="dk1"/>
                </a:solidFill>
              </a:rPr>
              <a:t>Acts in the opposite direction of the motion </a:t>
            </a:r>
            <a:endParaRPr lang="en-GB" sz="1600" dirty="0">
              <a:solidFill>
                <a:schemeClr val="dk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D16B2D-0C4A-4DB6-A997-EBA01229DEA1}"/>
              </a:ext>
            </a:extLst>
          </p:cNvPr>
          <p:cNvSpPr txBox="1">
            <a:spLocks/>
          </p:cNvSpPr>
          <p:nvPr/>
        </p:nvSpPr>
        <p:spPr>
          <a:xfrm>
            <a:off x="5964315" y="4148403"/>
            <a:ext cx="3429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dk1"/>
                </a:solidFill>
              </a:rPr>
              <a:t>Thrust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000" dirty="0">
                <a:solidFill>
                  <a:schemeClr val="dk1"/>
                </a:solidFill>
              </a:rPr>
              <a:t>Provides force to accelerate and launch rocket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000" dirty="0">
                <a:solidFill>
                  <a:schemeClr val="dk1"/>
                </a:solidFill>
              </a:rPr>
              <a:t>Opposes weight of the rocket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15E08F6-066B-4D27-8479-154D8213C9AC}"/>
              </a:ext>
            </a:extLst>
          </p:cNvPr>
          <p:cNvSpPr txBox="1">
            <a:spLocks/>
          </p:cNvSpPr>
          <p:nvPr/>
        </p:nvSpPr>
        <p:spPr>
          <a:xfrm>
            <a:off x="66580" y="1557603"/>
            <a:ext cx="381962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dk1"/>
                </a:solidFill>
              </a:rPr>
              <a:t>Lift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000" dirty="0">
                <a:solidFill>
                  <a:schemeClr val="dk1"/>
                </a:solidFill>
              </a:rPr>
              <a:t>Generated from velocity difference of the rocket and the surrounding fluid 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000" dirty="0">
                <a:solidFill>
                  <a:schemeClr val="dk1"/>
                </a:solidFill>
              </a:rPr>
              <a:t>Acts perpendicular to the drag force towards the vertical axis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1C5E4C-4D91-47FD-BEE1-3835F2D477C3}"/>
              </a:ext>
            </a:extLst>
          </p:cNvPr>
          <p:cNvCxnSpPr>
            <a:cxnSpLocks/>
          </p:cNvCxnSpPr>
          <p:nvPr/>
        </p:nvCxnSpPr>
        <p:spPr>
          <a:xfrm>
            <a:off x="152400" y="1905000"/>
            <a:ext cx="4572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398E34-AD7A-4D87-9583-188E4AA5D666}"/>
              </a:ext>
            </a:extLst>
          </p:cNvPr>
          <p:cNvCxnSpPr>
            <a:cxnSpLocks/>
          </p:cNvCxnSpPr>
          <p:nvPr/>
        </p:nvCxnSpPr>
        <p:spPr>
          <a:xfrm>
            <a:off x="6096000" y="4495800"/>
            <a:ext cx="8382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6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39">
            <a:extLst>
              <a:ext uri="{FF2B5EF4-FFF2-40B4-BE49-F238E27FC236}">
                <a16:creationId xmlns:a16="http://schemas.microsoft.com/office/drawing/2014/main" id="{81812BDF-FA20-4348-88FD-E3EB3473FA9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6337"/>
          <a:stretch/>
        </p:blipFill>
        <p:spPr>
          <a:xfrm>
            <a:off x="2895600" y="1600201"/>
            <a:ext cx="62484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3657601" cy="43434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800" b="1" dirty="0">
                <a:solidFill>
                  <a:schemeClr val="dk1"/>
                </a:solidFill>
              </a:rPr>
              <a:t>Performance</a:t>
            </a:r>
            <a:endParaRPr lang="en-GB" sz="2800" dirty="0">
              <a:solidFill>
                <a:schemeClr val="dk1"/>
              </a:solidFill>
            </a:endParaRP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800" dirty="0">
                <a:solidFill>
                  <a:schemeClr val="dk1"/>
                </a:solidFill>
              </a:rPr>
              <a:t>A high performance rocket is stable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800" dirty="0">
                <a:solidFill>
                  <a:schemeClr val="dk1"/>
                </a:solidFill>
              </a:rPr>
              <a:t>Yaw and pitch motions results in an unstable rocket due to wind</a:t>
            </a:r>
          </a:p>
        </p:txBody>
      </p:sp>
    </p:spTree>
    <p:extLst>
      <p:ext uri="{BB962C8B-B14F-4D97-AF65-F5344CB8AC3E}">
        <p14:creationId xmlns:p14="http://schemas.microsoft.com/office/powerpoint/2010/main" val="146797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571505-C50A-43C0-A667-3F8728816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914400"/>
            <a:ext cx="47244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To Ensure Stability</a:t>
            </a:r>
          </a:p>
          <a:p>
            <a:r>
              <a:rPr lang="en-US" sz="2800" dirty="0"/>
              <a:t>C</a:t>
            </a:r>
            <a:r>
              <a:rPr lang="en-GB" sz="2800" dirty="0">
                <a:solidFill>
                  <a:schemeClr val="dk1"/>
                </a:solidFill>
              </a:rPr>
              <a:t>OP located below the COG for stability</a:t>
            </a:r>
          </a:p>
          <a:p>
            <a:pPr lvl="1"/>
            <a:r>
              <a:rPr lang="en-GB" sz="2400" dirty="0">
                <a:solidFill>
                  <a:schemeClr val="dk1"/>
                </a:solidFill>
              </a:rPr>
              <a:t>Rocket aligns with the direction vector drawn from COP to COG</a:t>
            </a:r>
          </a:p>
          <a:p>
            <a:pPr lvl="1"/>
            <a:endParaRPr lang="en-US" sz="24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8D11887-BE79-4165-BC8F-DCA7CBE8CC56}"/>
              </a:ext>
            </a:extLst>
          </p:cNvPr>
          <p:cNvSpPr txBox="1">
            <a:spLocks/>
          </p:cNvSpPr>
          <p:nvPr/>
        </p:nvSpPr>
        <p:spPr>
          <a:xfrm>
            <a:off x="82118" y="3505200"/>
            <a:ext cx="8985682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dk1"/>
                </a:solidFill>
              </a:rPr>
              <a:t>Increase distance from COP to COG </a:t>
            </a:r>
          </a:p>
          <a:p>
            <a:pPr lvl="1"/>
            <a:r>
              <a:rPr lang="en-GB" sz="2400" dirty="0">
                <a:solidFill>
                  <a:schemeClr val="dk1"/>
                </a:solidFill>
              </a:rPr>
              <a:t>Increasing the number or size of fins </a:t>
            </a:r>
          </a:p>
          <a:p>
            <a:pPr lvl="1"/>
            <a:r>
              <a:rPr lang="en-GB" sz="2400" dirty="0">
                <a:solidFill>
                  <a:schemeClr val="dk1"/>
                </a:solidFill>
              </a:rPr>
              <a:t>Raise COG toward the nose cone by adding weight to the top of the rocket </a:t>
            </a:r>
          </a:p>
          <a:p>
            <a:r>
              <a:rPr lang="en-GB" sz="2800" dirty="0">
                <a:solidFill>
                  <a:schemeClr val="dk1"/>
                </a:solidFill>
              </a:rPr>
              <a:t>Induce a rolled spin on the rocket</a:t>
            </a:r>
          </a:p>
          <a:p>
            <a:pPr lvl="1"/>
            <a:r>
              <a:rPr lang="en-GB" sz="2400" dirty="0">
                <a:solidFill>
                  <a:schemeClr val="dk1"/>
                </a:solidFill>
              </a:rPr>
              <a:t>Reduces the effects of wind attempting to create instability </a:t>
            </a:r>
          </a:p>
          <a:p>
            <a:endParaRPr lang="en-GB" sz="2800" dirty="0">
              <a:solidFill>
                <a:schemeClr val="dk1"/>
              </a:solidFill>
            </a:endParaRPr>
          </a:p>
          <a:p>
            <a:pPr lvl="1"/>
            <a:endParaRPr lang="en-US" sz="2400" dirty="0"/>
          </a:p>
        </p:txBody>
      </p:sp>
      <p:pic>
        <p:nvPicPr>
          <p:cNvPr id="9" name="Shape 140">
            <a:extLst>
              <a:ext uri="{FF2B5EF4-FFF2-40B4-BE49-F238E27FC236}">
                <a16:creationId xmlns:a16="http://schemas.microsoft.com/office/drawing/2014/main" id="{8DDE6349-BB2D-4502-92F6-77E801BF649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0600" y="914401"/>
            <a:ext cx="4267199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81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6400801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 dirty="0">
                <a:solidFill>
                  <a:schemeClr val="dk1"/>
                </a:solidFill>
              </a:rPr>
              <a:t>Recovery system &amp; Safety</a:t>
            </a:r>
            <a:endParaRPr lang="en-GB" sz="2800" b="1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dk1"/>
                </a:solidFill>
              </a:rPr>
              <a:t>Safety is a top priority</a:t>
            </a: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dk1"/>
                </a:solidFill>
              </a:rPr>
              <a:t>Safety of people </a:t>
            </a: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dk1"/>
                </a:solidFill>
              </a:rPr>
              <a:t>Safety of rocket – reusability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>
                <a:solidFill>
                  <a:schemeClr val="dk1"/>
                </a:solidFill>
              </a:rPr>
              <a:t>Materials:</a:t>
            </a: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dk1"/>
                </a:solidFill>
              </a:rPr>
              <a:t>Lightweight - easy recovery</a:t>
            </a: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dk1"/>
                </a:solidFill>
              </a:rPr>
              <a:t>Temperature resistant - withstands high temperatures</a:t>
            </a: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dk1"/>
                </a:solidFill>
              </a:rPr>
              <a:t>Strong - Endure aerodynamic forces during launch, flight and landing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>
              <a:solidFill>
                <a:schemeClr val="dk1"/>
              </a:solidFill>
            </a:endParaRPr>
          </a:p>
        </p:txBody>
      </p:sp>
      <p:pic>
        <p:nvPicPr>
          <p:cNvPr id="5" name="Shape 147">
            <a:extLst>
              <a:ext uri="{FF2B5EF4-FFF2-40B4-BE49-F238E27FC236}">
                <a16:creationId xmlns:a16="http://schemas.microsoft.com/office/drawing/2014/main" id="{8325788A-58F5-49A3-939E-7FE93A19534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8400" y="1066800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48">
            <a:extLst>
              <a:ext uri="{FF2B5EF4-FFF2-40B4-BE49-F238E27FC236}">
                <a16:creationId xmlns:a16="http://schemas.microsoft.com/office/drawing/2014/main" id="{60498F0C-CD03-4E03-B6BC-7699DADD3B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260" y="3886200"/>
            <a:ext cx="2007139" cy="2165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0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6400801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 dirty="0">
                <a:solidFill>
                  <a:schemeClr val="dk1"/>
                </a:solidFill>
              </a:rPr>
              <a:t>Recovery system &amp; Safety</a:t>
            </a:r>
            <a:endParaRPr lang="en-GB" sz="2800" b="1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>
                <a:solidFill>
                  <a:schemeClr val="dk1"/>
                </a:solidFill>
              </a:rPr>
              <a:t>Material Examples:</a:t>
            </a: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dk1"/>
                </a:solidFill>
              </a:rPr>
              <a:t>Paper</a:t>
            </a: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dk1"/>
                </a:solidFill>
              </a:rPr>
              <a:t>Wood</a:t>
            </a: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dk1"/>
                </a:solidFill>
              </a:rPr>
              <a:t>Plastics</a:t>
            </a: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dk1"/>
                </a:solidFill>
              </a:rPr>
              <a:t>Fiberglass</a:t>
            </a:r>
          </a:p>
        </p:txBody>
      </p:sp>
      <p:pic>
        <p:nvPicPr>
          <p:cNvPr id="6" name="Shape 149">
            <a:extLst>
              <a:ext uri="{FF2B5EF4-FFF2-40B4-BE49-F238E27FC236}">
                <a16:creationId xmlns:a16="http://schemas.microsoft.com/office/drawing/2014/main" id="{8AEB1D4F-06E2-4DA6-A3FC-396E43CD640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19600" y="2057400"/>
            <a:ext cx="4114800" cy="3603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42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b="1" dirty="0">
                <a:solidFill>
                  <a:schemeClr val="dk1"/>
                </a:solidFill>
              </a:rPr>
              <a:t>Key Goals</a:t>
            </a:r>
          </a:p>
          <a:p>
            <a:pPr marL="514350" lvl="0" indent="-51435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dk1"/>
                </a:solidFill>
              </a:rPr>
              <a:t>Build and test a prototype of rocket.</a:t>
            </a:r>
          </a:p>
          <a:p>
            <a:pPr marL="514350" lvl="0" indent="-51435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dk1"/>
                </a:solidFill>
              </a:rPr>
              <a:t>Finalize design for competition.</a:t>
            </a:r>
          </a:p>
          <a:p>
            <a:pPr marL="514350" lvl="0" indent="-51435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dk1"/>
                </a:solidFill>
              </a:rPr>
              <a:t>Achieve altitude of as close to two thousand feet as possible.</a:t>
            </a:r>
          </a:p>
          <a:p>
            <a:pPr marL="514350" lvl="0" indent="-51435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dk1"/>
                </a:solidFill>
              </a:rPr>
              <a:t>Win the NASA Hybrid Rocket Competition.</a:t>
            </a:r>
          </a:p>
          <a:p>
            <a:pPr marL="514350" lvl="0" indent="-51435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dk1"/>
                </a:solidFill>
              </a:rPr>
              <a:t>Lay the groundwork for future aerospace competitions for the FAMU-FSU COE.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70670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pPr lv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b="1" dirty="0">
                <a:solidFill>
                  <a:schemeClr val="dk1"/>
                </a:solidFill>
              </a:rPr>
              <a:t>Assumptions</a:t>
            </a:r>
            <a:endParaRPr lang="en-GB" sz="4100" b="1" dirty="0">
              <a:solidFill>
                <a:schemeClr val="dk1"/>
              </a:solidFill>
            </a:endParaRPr>
          </a:p>
          <a:p>
            <a:pPr>
              <a:spcBef>
                <a:spcPts val="1400"/>
              </a:spcBef>
              <a:spcAft>
                <a:spcPts val="400"/>
              </a:spcAft>
            </a:pPr>
            <a:r>
              <a:rPr lang="en-GB" sz="2800" dirty="0">
                <a:solidFill>
                  <a:schemeClr val="dk1"/>
                </a:solidFill>
              </a:rPr>
              <a:t>Fuel sources/motor are able to be housed by FAMU-FSU COE.</a:t>
            </a:r>
          </a:p>
          <a:p>
            <a:pPr>
              <a:spcBef>
                <a:spcPts val="1400"/>
              </a:spcBef>
              <a:spcAft>
                <a:spcPts val="400"/>
              </a:spcAft>
            </a:pPr>
            <a:r>
              <a:rPr lang="en-GB" sz="2800" dirty="0">
                <a:solidFill>
                  <a:schemeClr val="dk1"/>
                </a:solidFill>
              </a:rPr>
              <a:t>FMEA and Hazard Analysis meets FSGC standards to gain access to competition.</a:t>
            </a:r>
          </a:p>
          <a:p>
            <a:pPr>
              <a:spcBef>
                <a:spcPts val="1400"/>
              </a:spcBef>
              <a:spcAft>
                <a:spcPts val="400"/>
              </a:spcAft>
            </a:pPr>
            <a:r>
              <a:rPr lang="en-GB" sz="2800" dirty="0">
                <a:solidFill>
                  <a:schemeClr val="dk1"/>
                </a:solidFill>
              </a:rPr>
              <a:t>Engineering Notebook for the competition is accepted to by FSGC to be allowed to compete.</a:t>
            </a:r>
            <a:endParaRPr lang="en-GB" sz="30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4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pic>
        <p:nvPicPr>
          <p:cNvPr id="7" name="Shape 62" descr="37468461426_f8b190a152_o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827" y="1143000"/>
            <a:ext cx="1384699" cy="202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63" descr="SD Bredberg 171012 Professional Pho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6963" y="1143006"/>
            <a:ext cx="1384699" cy="202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5069" y="1143000"/>
            <a:ext cx="1387254" cy="20204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3124200"/>
            <a:ext cx="2286000" cy="611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Ryan Dwyer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52800" y="3124200"/>
            <a:ext cx="2387245" cy="642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err="1"/>
              <a:t>Kjell</a:t>
            </a:r>
            <a:r>
              <a:rPr lang="en-US" sz="2800" dirty="0"/>
              <a:t> Gordon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53200" y="3129262"/>
            <a:ext cx="2590800" cy="6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/>
              <a:t>Chris Bredberg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447800" y="5715000"/>
            <a:ext cx="2514600" cy="517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/>
              <a:t>James Beattie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953000" y="5643863"/>
            <a:ext cx="2514600" cy="756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000" dirty="0" err="1"/>
              <a:t>Cedryc</a:t>
            </a:r>
            <a:r>
              <a:rPr lang="en-US" sz="3000" dirty="0"/>
              <a:t> </a:t>
            </a:r>
            <a:r>
              <a:rPr lang="en-US" sz="3000" dirty="0" err="1"/>
              <a:t>Midy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C2900-41BB-43B0-B131-7146C2402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24193"/>
            <a:ext cx="13716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BC492-0782-40A4-B02D-EE058B07F8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r="15532"/>
          <a:stretch/>
        </p:blipFill>
        <p:spPr>
          <a:xfrm>
            <a:off x="1824526" y="3760433"/>
            <a:ext cx="1676400" cy="187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33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Primary Markets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dk1"/>
                </a:solidFill>
              </a:rPr>
              <a:t>Aerospace Industry Corporations such as NASA, </a:t>
            </a:r>
            <a:r>
              <a:rPr lang="en-US" sz="2800" dirty="0" err="1">
                <a:solidFill>
                  <a:schemeClr val="dk1"/>
                </a:solidFill>
              </a:rPr>
              <a:t>SpaceX</a:t>
            </a:r>
            <a:r>
              <a:rPr lang="en-US" sz="2800" dirty="0">
                <a:solidFill>
                  <a:schemeClr val="dk1"/>
                </a:solidFill>
              </a:rPr>
              <a:t>, Lockheed Martin, Boeing, Northrup Grumman, etc.</a:t>
            </a:r>
          </a:p>
          <a:p>
            <a:pPr lv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Secondary Markets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2800" dirty="0">
                <a:solidFill>
                  <a:schemeClr val="dk1"/>
                </a:solidFill>
                <a:ea typeface="Times New Roman"/>
                <a:sym typeface="Times New Roman"/>
              </a:rPr>
              <a:t>Rocket related educational and hobby groups such as AIAA, high schools and other universities participating in rocketry projects.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None/>
            </a:pPr>
            <a:r>
              <a:rPr lang="en-GB" b="1" dirty="0">
                <a:solidFill>
                  <a:schemeClr val="dk1"/>
                </a:solidFill>
                <a:ea typeface="Times New Roman"/>
                <a:sym typeface="Times New Roman"/>
              </a:rPr>
              <a:t>Stakeholders</a:t>
            </a:r>
            <a:endParaRPr lang="en-GB" dirty="0">
              <a:solidFill>
                <a:schemeClr val="dk1"/>
              </a:solidFill>
              <a:ea typeface="Times New Roman"/>
              <a:sym typeface="Times New Roman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8E3391-B485-4A08-A51B-1EF88D302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266867"/>
              </p:ext>
            </p:extLst>
          </p:nvPr>
        </p:nvGraphicFramePr>
        <p:xfrm>
          <a:off x="381000" y="1752600"/>
          <a:ext cx="8458199" cy="365760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500695">
                  <a:extLst>
                    <a:ext uri="{9D8B030D-6E8A-4147-A177-3AD203B41FA5}">
                      <a16:colId xmlns:a16="http://schemas.microsoft.com/office/drawing/2014/main" val="2079564357"/>
                    </a:ext>
                  </a:extLst>
                </a:gridCol>
                <a:gridCol w="853580">
                  <a:extLst>
                    <a:ext uri="{9D8B030D-6E8A-4147-A177-3AD203B41FA5}">
                      <a16:colId xmlns:a16="http://schemas.microsoft.com/office/drawing/2014/main" val="2903512446"/>
                    </a:ext>
                  </a:extLst>
                </a:gridCol>
                <a:gridCol w="1474365">
                  <a:extLst>
                    <a:ext uri="{9D8B030D-6E8A-4147-A177-3AD203B41FA5}">
                      <a16:colId xmlns:a16="http://schemas.microsoft.com/office/drawing/2014/main" val="2557397487"/>
                    </a:ext>
                  </a:extLst>
                </a:gridCol>
                <a:gridCol w="745042">
                  <a:extLst>
                    <a:ext uri="{9D8B030D-6E8A-4147-A177-3AD203B41FA5}">
                      <a16:colId xmlns:a16="http://schemas.microsoft.com/office/drawing/2014/main" val="1494897967"/>
                    </a:ext>
                  </a:extLst>
                </a:gridCol>
                <a:gridCol w="884517">
                  <a:extLst>
                    <a:ext uri="{9D8B030D-6E8A-4147-A177-3AD203B41FA5}">
                      <a16:colId xmlns:a16="http://schemas.microsoft.com/office/drawing/2014/main" val="3733659968"/>
                    </a:ext>
                  </a:extLst>
                </a:gridCol>
              </a:tblGrid>
              <a:tr h="7046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Investors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Decision Makers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Advisers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Receivers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4482150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NASA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7768991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Florida Space Grant Consortium (FSGC)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9191807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North East Florida Association of Rocketry (NEFAR)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5618004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Dr. Chiang Shih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241089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Dr. </a:t>
                      </a:r>
                      <a:r>
                        <a:rPr lang="en-US" sz="1600" b="1" u="none" strike="noStrike" dirty="0" err="1">
                          <a:effectLst/>
                        </a:rPr>
                        <a:t>Kourosh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Shoele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0886836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Dr. Shayne </a:t>
                      </a:r>
                      <a:r>
                        <a:rPr lang="en-US" sz="1600" b="1" u="none" strike="noStrike" dirty="0" err="1">
                          <a:effectLst/>
                        </a:rPr>
                        <a:t>McConomy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24584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FAMU-FSU College of Engineering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8682061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FAMU-FSU AIAA.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42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929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-US" sz="4100" b="1" dirty="0">
                <a:solidFill>
                  <a:schemeClr val="dk1"/>
                </a:solidFill>
              </a:rPr>
              <a:t>Project Needs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-US" sz="3600" dirty="0">
                <a:solidFill>
                  <a:schemeClr val="dk1"/>
                </a:solidFill>
              </a:rPr>
              <a:t>   The specifications provided for the hybrid motor rocket competition are very concise and make up the following guidelines for this project: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endParaRPr lang="en-US" sz="3600" dirty="0">
              <a:solidFill>
                <a:schemeClr val="dk1"/>
              </a:solidFill>
            </a:endParaRPr>
          </a:p>
          <a:p>
            <a:pPr marL="596900" indent="-4572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600" dirty="0">
                <a:solidFill>
                  <a:schemeClr val="dk1"/>
                </a:solidFill>
              </a:rPr>
              <a:t>Rocket purposed to reach apex of 2,000 feet</a:t>
            </a:r>
          </a:p>
          <a:p>
            <a:pPr marL="596900" indent="-4572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600" dirty="0">
                <a:solidFill>
                  <a:schemeClr val="dk1"/>
                </a:solidFill>
              </a:rPr>
              <a:t>Will utilize a hybrid motor rated “G” or from a lower class</a:t>
            </a:r>
          </a:p>
          <a:p>
            <a:pPr marL="596900" indent="-4572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600" dirty="0">
                <a:solidFill>
                  <a:schemeClr val="dk1"/>
                </a:solidFill>
              </a:rPr>
              <a:t>Rocket will be fired from a distance of 300 feet from launch rails/pad</a:t>
            </a:r>
          </a:p>
          <a:p>
            <a:pPr marL="596900" indent="-4572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600" dirty="0">
                <a:solidFill>
                  <a:schemeClr val="dk1"/>
                </a:solidFill>
              </a:rPr>
              <a:t>A recording barometric altimeter will record altitude data for the competition.</a:t>
            </a:r>
          </a:p>
          <a:p>
            <a:pPr lvl="0">
              <a:spcBef>
                <a:spcPts val="0"/>
              </a:spcBef>
              <a:buNone/>
            </a:pPr>
            <a:endParaRPr lang="en-US" dirty="0">
              <a:solidFill>
                <a:schemeClr val="dk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4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>
                <a:solidFill>
                  <a:schemeClr val="dk1"/>
                </a:solidFill>
              </a:rPr>
              <a:t>Deliverable Needs</a:t>
            </a:r>
            <a:endParaRPr lang="en-US" dirty="0">
              <a:solidFill>
                <a:schemeClr val="dk1"/>
              </a:solidFill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While these are not strictly needs pertaining to  the functionality of the product, they are still required by the sponsor.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dk1"/>
                </a:solidFill>
              </a:rPr>
              <a:t>A Failure Modes &amp; Effects Analysis (FMEA) report will be submitted by November 17,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509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>
                <a:solidFill>
                  <a:schemeClr val="dk1"/>
                </a:solidFill>
              </a:rPr>
              <a:t>Deliverable Needs</a:t>
            </a:r>
            <a:endParaRPr lang="en-US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dk1"/>
                </a:solidFill>
              </a:rPr>
              <a:t>Three to four page report will be submitted every two weeks detailing the progress of the team detailing the progress and achievements of the team 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dk1"/>
                </a:solidFill>
              </a:rPr>
              <a:t>Engineering analysis book to be submitted two weeks prior to competition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dk1"/>
                </a:solidFill>
              </a:rPr>
              <a:t>Includes engineering data, calculations, drawings and sketches, test results, notes, ideas, meeting notes, </a:t>
            </a:r>
            <a:r>
              <a:rPr lang="en-US" sz="2400" dirty="0" err="1">
                <a:solidFill>
                  <a:schemeClr val="dk1"/>
                </a:solidFill>
              </a:rPr>
              <a:t>etc</a:t>
            </a:r>
            <a:endParaRPr lang="en-US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26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GB" b="1" dirty="0">
                <a:solidFill>
                  <a:schemeClr val="dk1"/>
                </a:solidFill>
              </a:rPr>
              <a:t>Body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800" dirty="0">
                <a:solidFill>
                  <a:schemeClr val="dk1"/>
                </a:solidFill>
              </a:rPr>
              <a:t>Protect other Subsystems from harm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800" dirty="0">
                <a:solidFill>
                  <a:schemeClr val="dk1"/>
                </a:solidFill>
              </a:rPr>
              <a:t>Store other Subsystems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800" dirty="0">
                <a:solidFill>
                  <a:schemeClr val="dk1"/>
                </a:solidFill>
              </a:rPr>
              <a:t>Ensure stability during flight</a:t>
            </a:r>
          </a:p>
          <a:p>
            <a:pPr lvl="0">
              <a:spcBef>
                <a:spcPts val="0"/>
              </a:spcBef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b="1" dirty="0">
                <a:solidFill>
                  <a:schemeClr val="dk1"/>
                </a:solidFill>
              </a:rPr>
              <a:t>Motor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dirty="0">
                <a:solidFill>
                  <a:schemeClr val="dk1"/>
                </a:solidFill>
              </a:rPr>
              <a:t>Provide thrust to allow rocket to gain altitude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dirty="0">
                <a:solidFill>
                  <a:schemeClr val="dk1"/>
                </a:solidFill>
              </a:rPr>
              <a:t>Use solid fuel grain with liquid or gas oxidizer as fuel sources (Hybrid motor)</a:t>
            </a:r>
          </a:p>
          <a:p>
            <a:pPr lvl="0">
              <a:spcBef>
                <a:spcPts val="0"/>
              </a:spcBef>
              <a:buNone/>
            </a:pPr>
            <a:endParaRPr lang="en-US" sz="2800" b="1" dirty="0">
              <a:solidFill>
                <a:schemeClr val="dk1"/>
              </a:solidFill>
            </a:endParaRP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endParaRPr lang="en-GB" sz="28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74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GB" b="1" dirty="0">
                <a:solidFill>
                  <a:schemeClr val="dk1"/>
                </a:solidFill>
              </a:rPr>
              <a:t>Launch System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800" dirty="0">
                <a:solidFill>
                  <a:schemeClr val="dk1"/>
                </a:solidFill>
              </a:rPr>
              <a:t>Rail system to point the rocket within 30 degrees of straight up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800" dirty="0">
                <a:solidFill>
                  <a:schemeClr val="dk1"/>
                </a:solidFill>
              </a:rPr>
              <a:t>Have a backup safety switch to prevent accidental ignition</a:t>
            </a:r>
          </a:p>
          <a:p>
            <a:pPr marL="457200" lvl="0" indent="-298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800" dirty="0">
                <a:solidFill>
                  <a:schemeClr val="dk1"/>
                </a:solidFill>
              </a:rPr>
              <a:t>Capable of being launched from 300 </a:t>
            </a:r>
            <a:r>
              <a:rPr lang="en-GB" sz="2800" dirty="0" err="1">
                <a:solidFill>
                  <a:schemeClr val="dk1"/>
                </a:solidFill>
              </a:rPr>
              <a:t>ft</a:t>
            </a:r>
            <a:r>
              <a:rPr lang="en-GB" sz="2800" dirty="0">
                <a:solidFill>
                  <a:schemeClr val="dk1"/>
                </a:solidFill>
              </a:rPr>
              <a:t> away</a:t>
            </a:r>
          </a:p>
        </p:txBody>
      </p:sp>
    </p:spTree>
    <p:extLst>
      <p:ext uri="{BB962C8B-B14F-4D97-AF65-F5344CB8AC3E}">
        <p14:creationId xmlns:p14="http://schemas.microsoft.com/office/powerpoint/2010/main" val="4154200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chemeClr val="dk1"/>
                </a:solidFill>
              </a:rPr>
              <a:t>Electronics</a:t>
            </a:r>
          </a:p>
          <a:p>
            <a:pPr marL="615950" indent="-4572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dirty="0">
                <a:solidFill>
                  <a:schemeClr val="dk1"/>
                </a:solidFill>
              </a:rPr>
              <a:t>Read from Altimeter</a:t>
            </a:r>
          </a:p>
          <a:p>
            <a:pPr marL="615950" indent="-4572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dirty="0">
                <a:solidFill>
                  <a:schemeClr val="dk1"/>
                </a:solidFill>
              </a:rPr>
              <a:t>Store Data</a:t>
            </a:r>
          </a:p>
          <a:p>
            <a:pPr marL="615950" indent="-4572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dirty="0">
                <a:solidFill>
                  <a:schemeClr val="dk1"/>
                </a:solidFill>
              </a:rPr>
              <a:t>Activate Recovery System</a:t>
            </a:r>
          </a:p>
          <a:p>
            <a:pPr lvl="0">
              <a:spcBef>
                <a:spcPts val="0"/>
              </a:spcBef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chemeClr val="dk1"/>
                </a:solidFill>
              </a:rPr>
              <a:t>Recovery System</a:t>
            </a:r>
          </a:p>
          <a:p>
            <a:pPr marL="615950" indent="-4572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dirty="0">
                <a:solidFill>
                  <a:schemeClr val="dk1"/>
                </a:solidFill>
              </a:rPr>
              <a:t>Decelerate the body/motor to a safe speed before landing</a:t>
            </a:r>
          </a:p>
          <a:p>
            <a:pPr lvl="0">
              <a:spcBef>
                <a:spcPts val="0"/>
              </a:spcBef>
              <a:buNone/>
            </a:pPr>
            <a:endParaRPr lang="en-US" sz="2800" b="1" dirty="0">
              <a:solidFill>
                <a:schemeClr val="dk1"/>
              </a:solidFill>
            </a:endParaRPr>
          </a:p>
          <a:p>
            <a:pPr marL="15875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1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– Up Next…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Targets</a:t>
            </a:r>
          </a:p>
          <a:p>
            <a:r>
              <a:rPr lang="en-US" sz="2800" dirty="0"/>
              <a:t>Concept Generation</a:t>
            </a:r>
          </a:p>
          <a:p>
            <a:pPr lvl="1"/>
            <a:r>
              <a:rPr lang="en-US" sz="2400" dirty="0"/>
              <a:t>Design</a:t>
            </a:r>
          </a:p>
          <a:p>
            <a:pPr lvl="1"/>
            <a:r>
              <a:rPr lang="en-US" sz="2400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4019168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DD14-6B73-406F-8844-CF37CA90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17C6-9CA9-4E71-8579-6CD089C4A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u="sng" dirty="0">
                <a:hlinkClick r:id="rId2"/>
              </a:rPr>
              <a:t>http://www.kr4.us/MPL3115A2-Altitude-Pressure-Sensor-Breakout.html?gclid=CjwKCAjwjozPBRAqEiwA6xTOYKScBHpKJ5QYVaHAxWud2lBCFVYp_IELqOV3GwwB1-r0n9QZra2-rBoC8DUQAvD_BwE</a:t>
            </a:r>
            <a:endParaRPr lang="en-US" sz="1800" dirty="0"/>
          </a:p>
          <a:p>
            <a:r>
              <a:rPr lang="en-US" sz="1800" u="sng" dirty="0">
                <a:hlinkClick r:id="rId3"/>
              </a:rPr>
              <a:t>http://www.explainthatstuff.com/how-altimeters-work.html</a:t>
            </a:r>
            <a:endParaRPr lang="en-US" sz="1800" dirty="0"/>
          </a:p>
          <a:p>
            <a:r>
              <a:rPr lang="en-US" sz="1800" u="sng" dirty="0">
                <a:hlinkClick r:id="rId4"/>
              </a:rPr>
              <a:t>https://www.youtube.com/watch?v=ftyAAH35tzQ</a:t>
            </a:r>
            <a:endParaRPr lang="en-US" sz="1800" dirty="0"/>
          </a:p>
          <a:p>
            <a:r>
              <a:rPr lang="en-US" sz="1800" u="sng" dirty="0">
                <a:hlinkClick r:id="rId5"/>
              </a:rPr>
              <a:t>https://www.youtube.com/watch?v=OiVCX04YJMY</a:t>
            </a:r>
            <a:endParaRPr lang="en-US" sz="1800" dirty="0"/>
          </a:p>
          <a:p>
            <a:r>
              <a:rPr lang="en-US" sz="1800" u="sng" dirty="0">
                <a:hlinkClick r:id="rId6"/>
              </a:rPr>
              <a:t>http://www.rocketryforum.com/link.php?u=http://www.teachengineering.org/view_lesson.php?url=collection/cub_/lessons/cub_rockets/cub_rockets_lesson03.xml&amp;thread=64407&amp;postid=691700</a:t>
            </a:r>
            <a:endParaRPr lang="en-US" sz="1800" dirty="0"/>
          </a:p>
          <a:p>
            <a:r>
              <a:rPr lang="en-US" sz="1800" u="sng" dirty="0">
                <a:hlinkClick r:id="rId7"/>
              </a:rPr>
              <a:t>https://www.nasa.gov/multimedia/imagegallery/image_feature_2333.html</a:t>
            </a:r>
            <a:endParaRPr lang="en-US" sz="1800" dirty="0"/>
          </a:p>
          <a:p>
            <a:r>
              <a:rPr lang="en-US" sz="1800" u="sng" dirty="0">
                <a:hlinkClick r:id="rId8"/>
              </a:rPr>
              <a:t>http://modelrocketbuilding.blogspot.com/2010/11/parachute-attachment-tip_28.html</a:t>
            </a:r>
            <a:endParaRPr lang="en-US" sz="1800" dirty="0"/>
          </a:p>
          <a:p>
            <a:r>
              <a:rPr lang="en-US" sz="1800" u="sng" dirty="0">
                <a:hlinkClick r:id="rId9"/>
              </a:rPr>
              <a:t>http://www.asp-rocketry.com/ecommerce/Model-Rocket-Parts-Building-Materials.cfm?cat_id=7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http://www.ewp.rpi.edu/hartford/~ernesto/S2013/EP/MaterialsforStudents/Lee/Sutton-Biblarz-Rocket_Propulsion_Elements.pdf</a:t>
            </a:r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20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800" dirty="0"/>
              <a:t>NASA Hybrid Motor Rocket Competition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Sponsored by the NASA Florida Space Grant Consortium (FSGC) and the North East Florida Association of Rocketry (NEFAR)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dk1"/>
                </a:solidFill>
                <a:ea typeface="Times New Roman"/>
                <a:sym typeface="Times New Roman"/>
              </a:rPr>
              <a:t>Develop a hybrid rocket capable of reaching an altitude of two thousand feet from launch. 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Supporting Faculty: </a:t>
            </a:r>
            <a:r>
              <a:rPr lang="en-GB" sz="2800" dirty="0" err="1"/>
              <a:t>Dr.</a:t>
            </a:r>
            <a:r>
              <a:rPr lang="en-GB" sz="2800" dirty="0"/>
              <a:t> Chiang Shih and </a:t>
            </a:r>
            <a:r>
              <a:rPr lang="en-GB" sz="2800" dirty="0" err="1"/>
              <a:t>Dr.</a:t>
            </a:r>
            <a:r>
              <a:rPr lang="en-GB" sz="2800" dirty="0"/>
              <a:t> </a:t>
            </a:r>
            <a:r>
              <a:rPr lang="en-GB" sz="2800" dirty="0" err="1"/>
              <a:t>Kourosh</a:t>
            </a:r>
            <a:r>
              <a:rPr lang="en-GB" sz="2800" dirty="0"/>
              <a:t> </a:t>
            </a:r>
            <a:r>
              <a:rPr lang="en-GB" sz="2800" dirty="0" err="1"/>
              <a:t>Shoele</a:t>
            </a:r>
            <a:endParaRPr lang="en-GB" sz="2800" dirty="0"/>
          </a:p>
          <a:p>
            <a:pPr>
              <a:spcBef>
                <a:spcPts val="0"/>
              </a:spcBef>
            </a:pPr>
            <a:endParaRPr lang="en-GB" sz="2800" dirty="0"/>
          </a:p>
          <a:p>
            <a:endParaRPr lang="en-US" dirty="0"/>
          </a:p>
        </p:txBody>
      </p:sp>
      <p:pic>
        <p:nvPicPr>
          <p:cNvPr id="4" name="Shape 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16815" y="4648200"/>
            <a:ext cx="1234750" cy="123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4794817"/>
            <a:ext cx="2837800" cy="94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19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8768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dk1"/>
                </a:solidFill>
              </a:rPr>
              <a:t>Types of Fuels</a:t>
            </a:r>
            <a:endParaRPr lang="en-GB" sz="2800" b="1" dirty="0">
              <a:solidFill>
                <a:schemeClr val="dk1"/>
              </a:solidFill>
            </a:endParaRPr>
          </a:p>
          <a:p>
            <a:r>
              <a:rPr lang="en-GB" sz="2800" dirty="0">
                <a:solidFill>
                  <a:schemeClr val="dk1"/>
                </a:solidFill>
              </a:rPr>
              <a:t>A hybrid rocket is one that provides lift from a motor of two different types of fuels, solid and liquid or gaseous</a:t>
            </a:r>
          </a:p>
          <a:p>
            <a:r>
              <a:rPr lang="en-GB" sz="2800" dirty="0">
                <a:solidFill>
                  <a:schemeClr val="dk1"/>
                </a:solidFill>
              </a:rPr>
              <a:t>The reaction between the solid grain fuel and the liquid oxidizer is what produces a reaction to come out of a nozzle to produce thrust, as seen in Figure 1.</a:t>
            </a:r>
            <a:endParaRPr lang="en-US" dirty="0"/>
          </a:p>
        </p:txBody>
      </p:sp>
      <p:pic>
        <p:nvPicPr>
          <p:cNvPr id="4" name="Shape 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10200" y="1524000"/>
            <a:ext cx="3738499" cy="264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/>
          <p:cNvSpPr txBox="1"/>
          <p:nvPr/>
        </p:nvSpPr>
        <p:spPr>
          <a:xfrm>
            <a:off x="5437608" y="4126200"/>
            <a:ext cx="3738600" cy="44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dirty="0"/>
              <a:t>Figure 1- Example of a Hybrid Rocket Booster</a:t>
            </a:r>
          </a:p>
        </p:txBody>
      </p:sp>
    </p:spTree>
    <p:extLst>
      <p:ext uri="{BB962C8B-B14F-4D97-AF65-F5344CB8AC3E}">
        <p14:creationId xmlns:p14="http://schemas.microsoft.com/office/powerpoint/2010/main" val="160056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8234413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dk1"/>
                </a:solidFill>
              </a:rPr>
              <a:t>Fuel Examples</a:t>
            </a:r>
            <a:endParaRPr lang="en-GB" sz="2800" b="1" dirty="0">
              <a:solidFill>
                <a:schemeClr val="dk1"/>
              </a:solidFill>
            </a:endParaRPr>
          </a:p>
          <a:p>
            <a:r>
              <a:rPr lang="en-GB" sz="2800" dirty="0">
                <a:solidFill>
                  <a:srgbClr val="000000"/>
                </a:solidFill>
              </a:rPr>
              <a:t>Liquid/gaseous Fuel Types</a:t>
            </a:r>
          </a:p>
          <a:p>
            <a:pPr lvl="1"/>
            <a:r>
              <a:rPr lang="en-GB" sz="2400" dirty="0">
                <a:solidFill>
                  <a:schemeClr val="dk1"/>
                </a:solidFill>
              </a:rPr>
              <a:t>L</a:t>
            </a:r>
            <a:r>
              <a:rPr lang="en-GB" sz="2400" dirty="0">
                <a:solidFill>
                  <a:srgbClr val="000000"/>
                </a:solidFill>
              </a:rPr>
              <a:t>iquid oxygen (LOX), Nitrous Oxide(N2O), Dinitrogen Tetroxide(N2O4)</a:t>
            </a:r>
          </a:p>
          <a:p>
            <a:r>
              <a:rPr lang="en-GB" dirty="0">
                <a:solidFill>
                  <a:srgbClr val="000000"/>
                </a:solidFill>
              </a:rPr>
              <a:t>Solid Grain Fuel Types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HTPB(hydroxyl-terminated polybutadiene), Hydrocarbon composed of </a:t>
            </a:r>
            <a:r>
              <a:rPr lang="en-GB" dirty="0" err="1">
                <a:solidFill>
                  <a:srgbClr val="000000"/>
                </a:solidFill>
              </a:rPr>
              <a:t>Plexiglass</a:t>
            </a:r>
            <a:r>
              <a:rPr lang="en-GB" dirty="0">
                <a:solidFill>
                  <a:srgbClr val="000000"/>
                </a:solidFill>
              </a:rPr>
              <a:t> and Magnesium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0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8234413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dk1"/>
                </a:solidFill>
              </a:rPr>
              <a:t>Motor</a:t>
            </a:r>
            <a:endParaRPr lang="en-GB" sz="2800" b="1" dirty="0">
              <a:solidFill>
                <a:schemeClr val="dk1"/>
              </a:solidFill>
            </a:endParaRPr>
          </a:p>
          <a:p>
            <a:r>
              <a:rPr lang="en-GB" sz="2800" dirty="0">
                <a:solidFill>
                  <a:srgbClr val="000000"/>
                </a:solidFill>
              </a:rPr>
              <a:t>R</a:t>
            </a:r>
            <a:r>
              <a:rPr lang="en-GB" sz="2800" dirty="0">
                <a:solidFill>
                  <a:schemeClr val="dk1"/>
                </a:solidFill>
              </a:rPr>
              <a:t>ocket Motors are designated by class, determined by the amount of impulse a motor can deliver</a:t>
            </a:r>
          </a:p>
          <a:p>
            <a:r>
              <a:rPr lang="en-GB" sz="2800" dirty="0">
                <a:solidFill>
                  <a:srgbClr val="000000"/>
                </a:solidFill>
              </a:rPr>
              <a:t>T</a:t>
            </a:r>
            <a:r>
              <a:rPr lang="en-GB" sz="2800" dirty="0">
                <a:solidFill>
                  <a:schemeClr val="dk1"/>
                </a:solidFill>
              </a:rPr>
              <a:t>he Hybrid Rocket Competition requires a G-class or lower motor which is equivalent to an impulse of 0-160 N*</a:t>
            </a:r>
            <a:r>
              <a:rPr lang="en-GB" sz="2800" dirty="0">
                <a:solidFill>
                  <a:srgbClr val="000000"/>
                </a:solidFill>
              </a:rPr>
              <a:t>s</a:t>
            </a:r>
          </a:p>
          <a:p>
            <a:r>
              <a:rPr lang="en-GB" sz="2800" dirty="0">
                <a:solidFill>
                  <a:srgbClr val="000000"/>
                </a:solidFill>
              </a:rPr>
              <a:t>A</a:t>
            </a:r>
            <a:r>
              <a:rPr lang="en-GB" sz="2800" dirty="0">
                <a:solidFill>
                  <a:schemeClr val="dk1"/>
                </a:solidFill>
              </a:rPr>
              <a:t>nything above a G-class motor is no longer considered a model rocket by the National Rocket Association, but is known as a high powered rocket moto</a:t>
            </a:r>
            <a:r>
              <a:rPr lang="en-GB" sz="2800" dirty="0">
                <a:solidFill>
                  <a:srgbClr val="00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116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8234413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dk1"/>
                </a:solidFill>
              </a:rPr>
              <a:t>Motor</a:t>
            </a:r>
            <a:endParaRPr lang="en-GB" sz="2800" b="1" dirty="0">
              <a:solidFill>
                <a:schemeClr val="dk1"/>
              </a:solidFill>
            </a:endParaRPr>
          </a:p>
          <a:p>
            <a:r>
              <a:rPr lang="en-GB" sz="2800" dirty="0">
                <a:solidFill>
                  <a:schemeClr val="dk1"/>
                </a:solidFill>
              </a:rPr>
              <a:t>Most motors are designated with a Letter classification followed by two numbers          (e.g. C5-0)</a:t>
            </a:r>
          </a:p>
          <a:p>
            <a:r>
              <a:rPr lang="en-GB" sz="2800" dirty="0">
                <a:solidFill>
                  <a:schemeClr val="dk1"/>
                </a:solidFill>
              </a:rPr>
              <a:t>The letter classification is based on the total impulse limit</a:t>
            </a:r>
          </a:p>
        </p:txBody>
      </p:sp>
    </p:spTree>
    <p:extLst>
      <p:ext uri="{BB962C8B-B14F-4D97-AF65-F5344CB8AC3E}">
        <p14:creationId xmlns:p14="http://schemas.microsoft.com/office/powerpoint/2010/main" val="125794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8234413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dk1"/>
                </a:solidFill>
              </a:rPr>
              <a:t>Motor</a:t>
            </a:r>
            <a:endParaRPr lang="en-GB" sz="2800" b="1" dirty="0">
              <a:solidFill>
                <a:schemeClr val="dk1"/>
              </a:solidFill>
            </a:endParaRPr>
          </a:p>
          <a:p>
            <a:r>
              <a:rPr lang="en-GB" dirty="0">
                <a:solidFill>
                  <a:schemeClr val="dk1"/>
                </a:solidFill>
              </a:rPr>
              <a:t>The first number a classification based on average thrust</a:t>
            </a:r>
          </a:p>
          <a:p>
            <a:pPr lvl="1"/>
            <a:r>
              <a:rPr lang="en-GB" dirty="0">
                <a:solidFill>
                  <a:schemeClr val="dk1"/>
                </a:solidFill>
              </a:rPr>
              <a:t>A high number, 10, would be a higher average thrust over a smaller time whereas a 1 would be the weakest average thrust over a larger time period</a:t>
            </a:r>
          </a:p>
          <a:p>
            <a:r>
              <a:rPr lang="en-GB" dirty="0">
                <a:solidFill>
                  <a:schemeClr val="dk1"/>
                </a:solidFill>
              </a:rPr>
              <a:t>The second classification number, </a:t>
            </a:r>
            <a:r>
              <a:rPr lang="en-GB" dirty="0" err="1">
                <a:solidFill>
                  <a:schemeClr val="dk1"/>
                </a:solidFill>
              </a:rPr>
              <a:t>precursed</a:t>
            </a:r>
            <a:r>
              <a:rPr lang="en-GB" dirty="0">
                <a:solidFill>
                  <a:schemeClr val="dk1"/>
                </a:solidFill>
              </a:rPr>
              <a:t> by a hyphen is related to the time delay from when the motor burns out and a recovery system is deployed</a:t>
            </a:r>
          </a:p>
          <a:p>
            <a:pPr lvl="1"/>
            <a:r>
              <a:rPr lang="en-GB" dirty="0">
                <a:solidFill>
                  <a:schemeClr val="dk1"/>
                </a:solidFill>
              </a:rPr>
              <a:t>The delay time is related to the weight of the rocket</a:t>
            </a:r>
          </a:p>
          <a:p>
            <a:pPr lvl="1"/>
            <a:r>
              <a:rPr lang="en-GB" dirty="0">
                <a:solidFill>
                  <a:schemeClr val="dk1"/>
                </a:solidFill>
              </a:rPr>
              <a:t>The average time delay can generally range anywhere from 0-10 seconds depending on the weight of the rocket</a:t>
            </a:r>
          </a:p>
        </p:txBody>
      </p:sp>
    </p:spTree>
    <p:extLst>
      <p:ext uri="{BB962C8B-B14F-4D97-AF65-F5344CB8AC3E}">
        <p14:creationId xmlns:p14="http://schemas.microsoft.com/office/powerpoint/2010/main" val="300138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4648201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dk1"/>
                </a:solidFill>
              </a:rPr>
              <a:t>Sensors </a:t>
            </a:r>
            <a:endParaRPr lang="en-GB" sz="2800" b="1" dirty="0">
              <a:solidFill>
                <a:schemeClr val="dk1"/>
              </a:solidFill>
            </a:endParaRPr>
          </a:p>
          <a:p>
            <a:r>
              <a:rPr lang="en-GB" sz="2800" dirty="0">
                <a:solidFill>
                  <a:schemeClr val="dk1"/>
                </a:solidFill>
              </a:rPr>
              <a:t>Altitude of rocket is determined with an altimeter</a:t>
            </a:r>
          </a:p>
          <a:p>
            <a:r>
              <a:rPr lang="en-GB" sz="2800" dirty="0">
                <a:solidFill>
                  <a:schemeClr val="dk1"/>
                </a:solidFill>
              </a:rPr>
              <a:t>Altimeter measures pressure versus reference pressure</a:t>
            </a:r>
          </a:p>
          <a:p>
            <a:pPr lvl="1"/>
            <a:r>
              <a:rPr lang="en-GB" sz="2400" dirty="0">
                <a:solidFill>
                  <a:schemeClr val="dk1"/>
                </a:solidFill>
              </a:rPr>
              <a:t>Traditionally, atmospheric pressure compresses wafers and is translated to rotation</a:t>
            </a:r>
          </a:p>
          <a:p>
            <a:endParaRPr lang="en-GB" sz="2400" dirty="0">
              <a:solidFill>
                <a:schemeClr val="dk1"/>
              </a:solidFill>
            </a:endParaRPr>
          </a:p>
        </p:txBody>
      </p:sp>
      <p:pic>
        <p:nvPicPr>
          <p:cNvPr id="4" name="Shape 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200" y="1447800"/>
            <a:ext cx="4576813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69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chanical Engineering 2017" id="{173AF02F-60E5-4765-8EF1-D4C37F0521C4}" vid="{B73D397B-6EB2-4F66-8F2B-6F8B5652DF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170814 Mechanical Engineering 2017</Template>
  <TotalTime>290</TotalTime>
  <Words>1354</Words>
  <Application>Microsoft Office PowerPoint</Application>
  <PresentationFormat>On-screen Show (4:3)</PresentationFormat>
  <Paragraphs>248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FAMU-FSU</vt:lpstr>
      <vt:lpstr>Introduction</vt:lpstr>
      <vt:lpstr>Introduction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Project Scope</vt:lpstr>
      <vt:lpstr>Project Scope</vt:lpstr>
      <vt:lpstr>Project Scope</vt:lpstr>
      <vt:lpstr>Project Scope</vt:lpstr>
      <vt:lpstr>Customer Needs</vt:lpstr>
      <vt:lpstr>Customer Needs</vt:lpstr>
      <vt:lpstr>Customer Needs</vt:lpstr>
      <vt:lpstr>Functional Decomposition</vt:lpstr>
      <vt:lpstr>Functional Decomposition</vt:lpstr>
      <vt:lpstr>Functional Decomposition</vt:lpstr>
      <vt:lpstr>Conclusion – Up Next…</vt:lpstr>
      <vt:lpstr>References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FAMU-FSU Boosters</dc:title>
  <dc:subject>Mechanical Engineering Template</dc:subject>
  <dc:creator>Studentpro</dc:creator>
  <cp:keywords>Mechanical Engineering</cp:keywords>
  <cp:lastModifiedBy>Kjell Gordon</cp:lastModifiedBy>
  <cp:revision>29</cp:revision>
  <dcterms:created xsi:type="dcterms:W3CDTF">2017-10-08T22:00:36Z</dcterms:created>
  <dcterms:modified xsi:type="dcterms:W3CDTF">2017-10-16T20:55:16Z</dcterms:modified>
  <cp:category>Template</cp:category>
</cp:coreProperties>
</file>