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85" r:id="rId2"/>
    <p:sldId id="286" r:id="rId3"/>
    <p:sldId id="258" r:id="rId4"/>
    <p:sldId id="294" r:id="rId5"/>
    <p:sldId id="259" r:id="rId6"/>
    <p:sldId id="300" r:id="rId7"/>
    <p:sldId id="302" r:id="rId8"/>
    <p:sldId id="301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0" r:id="rId26"/>
    <p:sldId id="321" r:id="rId27"/>
    <p:sldId id="322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073BF8-CC97-40C0-BFE0-563715EAD5A8}">
  <a:tblStyle styleId="{B8073BF8-CC97-40C0-BFE0-563715EAD5A8}" styleName="Table_0">
    <a:wholeTbl>
      <a:tcTxStyle b="off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4472C4"/>
          </a:solidFill>
        </a:fill>
      </a:tcStyle>
    </a:wholeTbl>
    <a:band1H>
      <a:tcTxStyle/>
      <a:tcStyle>
        <a:tcBdr/>
        <a:fill>
          <a:solidFill>
            <a:srgbClr val="355A9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355A9B"/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355A9B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355A9B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2C4B81"/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  <a:n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</a:tcBdr>
      </a:tcStyle>
    </a:neCell>
    <a:n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70" autoAdjust="0"/>
  </p:normalViewPr>
  <p:slideViewPr>
    <p:cSldViewPr snapToGrid="0">
      <p:cViewPr varScale="1">
        <p:scale>
          <a:sx n="145" d="100"/>
          <a:sy n="145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D6A45-495D-426B-9CFD-DFA8EA09D29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Bredberg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DA145-55FC-4B6B-ACDE-4EA3BEAF2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7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" dirty="0"/>
              <a:t>A lower impulse rated motor can be utilized if deemed necessary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lang="en-US" sz="1100" dirty="0">
                <a:solidFill>
                  <a:schemeClr val="dk2"/>
                </a:solidFill>
              </a:rPr>
              <a:t>The initial Arduino Uno was too big for premade bodies given the material we decided to use so we decided to use a smaller </a:t>
            </a:r>
            <a:r>
              <a:rPr lang="en-US" sz="1100" dirty="0" err="1">
                <a:solidFill>
                  <a:schemeClr val="dk2"/>
                </a:solidFill>
              </a:rPr>
              <a:t>arduino</a:t>
            </a:r>
            <a:r>
              <a:rPr lang="en-US" sz="1100" dirty="0">
                <a:solidFill>
                  <a:schemeClr val="dk2"/>
                </a:solidFill>
              </a:rPr>
              <a:t> board, the Arduino Nano, that has enough pins to connect to the different electronic accessories needed. We also had to choose a different </a:t>
            </a:r>
            <a:r>
              <a:rPr lang="en-US" sz="1100" dirty="0" err="1">
                <a:solidFill>
                  <a:schemeClr val="dk2"/>
                </a:solidFill>
              </a:rPr>
              <a:t>sd</a:t>
            </a:r>
            <a:r>
              <a:rPr lang="en-US" sz="1100" dirty="0">
                <a:solidFill>
                  <a:schemeClr val="dk2"/>
                </a:solidFill>
              </a:rPr>
              <a:t> card reader board accessory to accommodate the amount of pins on the new board.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02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●"/>
              <a:tabLst/>
              <a:defRPr/>
            </a:pPr>
            <a:r>
              <a:rPr lang="en-US" sz="1100" dirty="0">
                <a:solidFill>
                  <a:schemeClr val="dk2"/>
                </a:solidFill>
              </a:rPr>
              <a:t>Parachutes are largely based on mass and fall rate/ velocity since fall rate and velocity are inconsequential i.e. our body material is sturdy enough to handle an impact within the velocity range and time is not a factor in the competition the only thing we have to choose for a parachute is mass. The mass of our rocket can vary in prototyping because of stability purposes so we have to choose a bigger parachute with a wider range of mass.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4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6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38594" y="613551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13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013" y="57150"/>
            <a:ext cx="82296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0100"/>
            <a:ext cx="8229600" cy="36004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88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2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692524"/>
            <a:ext cx="4038600" cy="3600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4038600" cy="360045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6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79" y="0"/>
            <a:ext cx="82296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0101"/>
            <a:ext cx="4040188" cy="4572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69846"/>
            <a:ext cx="4040188" cy="308609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00101"/>
            <a:ext cx="4041775" cy="4572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14451"/>
            <a:ext cx="4041775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9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78"/>
            <a:ext cx="8229600" cy="5715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2" name="AutoShape 2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/>
        </p:nvSpPr>
        <p:spPr bwMode="auto">
          <a:xfrm>
            <a:off x="155575" y="-273844"/>
            <a:ext cx="9525000" cy="5715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  <p:sp>
        <p:nvSpPr>
          <p:cNvPr id="5124" name="AutoShape 4" descr="mailbox://C%7C/Documents%20and%20Settings/Emmanuel%20Collins/Application%20Data/Thunderbird/Profiles/zb681exv.default/Mail/mail.eng.fsu.edu/Inbox?number=2414370388&amp;part=1.1.2&amp;filename=7oNBg.png"/>
          <p:cNvSpPr>
            <a:spLocks noChangeAspect="1" noChangeArrowheads="1"/>
          </p:cNvSpPr>
          <p:nvPr/>
        </p:nvSpPr>
        <p:spPr bwMode="auto">
          <a:xfrm>
            <a:off x="155575" y="-273844"/>
            <a:ext cx="9525000" cy="5715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99765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5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00100"/>
            <a:ext cx="3008313" cy="8572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800100"/>
            <a:ext cx="5105400" cy="3600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57350"/>
            <a:ext cx="3008313" cy="27432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800100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273844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7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0100"/>
            <a:ext cx="5486400" cy="274558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3750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800100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273844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0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6338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8650"/>
            <a:ext cx="9144000" cy="0"/>
          </a:xfrm>
          <a:prstGeom prst="line">
            <a:avLst/>
          </a:prstGeom>
          <a:ln w="44450">
            <a:solidFill>
              <a:srgbClr val="23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52400" y="1"/>
            <a:ext cx="8839200" cy="571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9150"/>
            <a:ext cx="9144000" cy="51435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686800" y="4868754"/>
            <a:ext cx="457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7810E4-9E41-43DC-8202-D199038804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0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Wingdings" pitchFamily="2" charset="2"/>
        <a:buChar char="§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714500"/>
            <a:ext cx="5829300" cy="1102519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FAMU-FSU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5924" y="3134032"/>
            <a:ext cx="5772150" cy="1314450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GB" sz="3500" b="1" dirty="0">
                <a:solidFill>
                  <a:schemeClr val="tx1"/>
                </a:solidFill>
              </a:rPr>
              <a:t>Design Review 4</a:t>
            </a:r>
            <a:endParaRPr lang="en-GB" b="1" dirty="0">
              <a:solidFill>
                <a:schemeClr val="tx1"/>
              </a:solidFill>
            </a:endParaRPr>
          </a:p>
          <a:p>
            <a:pPr>
              <a:lnSpc>
                <a:spcPct val="115000"/>
              </a:lnSpc>
              <a:spcBef>
                <a:spcPts val="300"/>
              </a:spcBef>
            </a:pPr>
            <a:r>
              <a:rPr lang="en-GB" dirty="0">
                <a:solidFill>
                  <a:srgbClr val="898989"/>
                </a:solidFill>
              </a:rPr>
              <a:t>Chris Bredberg, Ryan Dwyer, Kjell Gordon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97" y="685800"/>
            <a:ext cx="5368607" cy="1028700"/>
          </a:xfrm>
          <a:prstGeom prst="rect">
            <a:avLst/>
          </a:prstGeom>
        </p:spPr>
      </p:pic>
      <p:sp>
        <p:nvSpPr>
          <p:cNvPr id="5" name="Chevron 10">
            <a:extLst>
              <a:ext uri="{FF2B5EF4-FFF2-40B4-BE49-F238E27FC236}">
                <a16:creationId xmlns:a16="http://schemas.microsoft.com/office/drawing/2014/main" id="{24CAC6AC-BF1F-48DE-93E0-59D6EFB29BD7}"/>
              </a:ext>
            </a:extLst>
          </p:cNvPr>
          <p:cNvSpPr/>
          <p:nvPr/>
        </p:nvSpPr>
        <p:spPr>
          <a:xfrm>
            <a:off x="3873994" y="2249646"/>
            <a:ext cx="961445" cy="482458"/>
          </a:xfrm>
          <a:prstGeom prst="chevr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A8131A-23FC-4151-9077-530BD1E84A1C}"/>
              </a:ext>
            </a:extLst>
          </p:cNvPr>
          <p:cNvSpPr/>
          <p:nvPr/>
        </p:nvSpPr>
        <p:spPr>
          <a:xfrm>
            <a:off x="4000500" y="2316731"/>
            <a:ext cx="2065822" cy="3482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217670-E3FE-4C42-AEDE-364754143BB6}"/>
              </a:ext>
            </a:extLst>
          </p:cNvPr>
          <p:cNvSpPr txBox="1"/>
          <p:nvPr/>
        </p:nvSpPr>
        <p:spPr>
          <a:xfrm>
            <a:off x="4557025" y="2267286"/>
            <a:ext cx="16824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BOOSTERS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4F60D6A6-5ED3-4625-BE6B-12592E7F75A7}"/>
              </a:ext>
            </a:extLst>
          </p:cNvPr>
          <p:cNvSpPr/>
          <p:nvPr/>
        </p:nvSpPr>
        <p:spPr>
          <a:xfrm rot="5400000">
            <a:off x="5999236" y="2316732"/>
            <a:ext cx="482457" cy="348286"/>
          </a:xfrm>
          <a:prstGeom prst="triangle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DFEE2D-68FC-4B30-8E36-2977E2AEE9BE}"/>
              </a:ext>
            </a:extLst>
          </p:cNvPr>
          <p:cNvCxnSpPr>
            <a:cxnSpLocks/>
          </p:cNvCxnSpPr>
          <p:nvPr/>
        </p:nvCxnSpPr>
        <p:spPr>
          <a:xfrm flipH="1">
            <a:off x="2457450" y="2286000"/>
            <a:ext cx="1150474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7FEE811-0449-419D-BFED-E20EC587124D}"/>
              </a:ext>
            </a:extLst>
          </p:cNvPr>
          <p:cNvCxnSpPr>
            <a:cxnSpLocks/>
          </p:cNvCxnSpPr>
          <p:nvPr/>
        </p:nvCxnSpPr>
        <p:spPr>
          <a:xfrm flipH="1">
            <a:off x="2654978" y="2434412"/>
            <a:ext cx="1150474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0D590B-C92E-46BF-BDE2-156C798F6822}"/>
              </a:ext>
            </a:extLst>
          </p:cNvPr>
          <p:cNvCxnSpPr>
            <a:cxnSpLocks/>
          </p:cNvCxnSpPr>
          <p:nvPr/>
        </p:nvCxnSpPr>
        <p:spPr>
          <a:xfrm flipH="1">
            <a:off x="2457450" y="2599490"/>
            <a:ext cx="1150474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B7F9F-457E-4C3A-A088-0020820C3DC0}"/>
              </a:ext>
            </a:extLst>
          </p:cNvPr>
          <p:cNvCxnSpPr>
            <a:cxnSpLocks/>
          </p:cNvCxnSpPr>
          <p:nvPr/>
        </p:nvCxnSpPr>
        <p:spPr>
          <a:xfrm flipH="1">
            <a:off x="2662928" y="2743200"/>
            <a:ext cx="1150474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826DC4-06AE-4C49-B06C-2039743D0AB7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</p:txBody>
      </p:sp>
    </p:spTree>
    <p:extLst>
      <p:ext uri="{BB962C8B-B14F-4D97-AF65-F5344CB8AC3E}">
        <p14:creationId xmlns:p14="http://schemas.microsoft.com/office/powerpoint/2010/main" val="49012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3">
            <a:extLst>
              <a:ext uri="{FF2B5EF4-FFF2-40B4-BE49-F238E27FC236}">
                <a16:creationId xmlns:a16="http://schemas.microsoft.com/office/drawing/2014/main" id="{8D1DDAFE-A7F4-4AE1-AA0C-528E19B775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2432" y="0"/>
            <a:ext cx="2481567" cy="51435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/>
              <a:t>Maximum </a:t>
            </a:r>
            <a:r>
              <a:rPr lang="en-US" sz="2000" b="1" dirty="0"/>
              <a:t>altitude</a:t>
            </a:r>
            <a:r>
              <a:rPr lang="en" sz="2000" b="1" dirty="0"/>
              <a:t> of 1777 </a:t>
            </a:r>
            <a:r>
              <a:rPr lang="en-US" sz="2000" b="1" dirty="0"/>
              <a:t>feet</a:t>
            </a:r>
            <a:endParaRPr sz="2000" b="1" dirty="0"/>
          </a:p>
        </p:txBody>
      </p:sp>
      <p:pic>
        <p:nvPicPr>
          <p:cNvPr id="6" name="Shape 108">
            <a:extLst>
              <a:ext uri="{FF2B5EF4-FFF2-40B4-BE49-F238E27FC236}">
                <a16:creationId xmlns:a16="http://schemas.microsoft.com/office/drawing/2014/main" id="{4B03A0E8-0564-47FD-B398-79A70D06849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39" y="0"/>
            <a:ext cx="665629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272977-AEED-4762-8770-B22C6F93AA4B}"/>
              </a:ext>
            </a:extLst>
          </p:cNvPr>
          <p:cNvSpPr txBox="1"/>
          <p:nvPr/>
        </p:nvSpPr>
        <p:spPr>
          <a:xfrm>
            <a:off x="7915835" y="4555750"/>
            <a:ext cx="122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  <a:p>
            <a:r>
              <a:rPr lang="en-US" dirty="0"/>
              <a:t>               10</a:t>
            </a:r>
          </a:p>
        </p:txBody>
      </p:sp>
    </p:spTree>
    <p:extLst>
      <p:ext uri="{BB962C8B-B14F-4D97-AF65-F5344CB8AC3E}">
        <p14:creationId xmlns:p14="http://schemas.microsoft.com/office/powerpoint/2010/main" val="220055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</p:txBody>
      </p:sp>
      <p:pic>
        <p:nvPicPr>
          <p:cNvPr id="7" name="Shape 115">
            <a:extLst>
              <a:ext uri="{FF2B5EF4-FFF2-40B4-BE49-F238E27FC236}">
                <a16:creationId xmlns:a16="http://schemas.microsoft.com/office/drawing/2014/main" id="{800F3A40-F31F-493C-9D24-4EA34138192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5763" y="725848"/>
            <a:ext cx="4945248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6">
            <a:extLst>
              <a:ext uri="{FF2B5EF4-FFF2-40B4-BE49-F238E27FC236}">
                <a16:creationId xmlns:a16="http://schemas.microsoft.com/office/drawing/2014/main" id="{0A0F8F3A-440A-4A26-A00C-B4D629899BD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6296" t="1039" r="31536"/>
          <a:stretch/>
        </p:blipFill>
        <p:spPr>
          <a:xfrm>
            <a:off x="6558683" y="725848"/>
            <a:ext cx="1473565" cy="3820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92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Purchase Orders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662E-476F-433D-9501-C75F119C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</p:spPr>
        <p:txBody>
          <a:bodyPr>
            <a:normAutofit/>
          </a:bodyPr>
          <a:lstStyle/>
          <a:p>
            <a:pPr marL="457200" indent="-342900">
              <a:buSzPts val="1800"/>
            </a:pPr>
            <a:r>
              <a:rPr lang="en-US" dirty="0"/>
              <a:t>Electronic components ordered and picked up</a:t>
            </a:r>
          </a:p>
          <a:p>
            <a:pPr marL="457200" indent="-342900">
              <a:buSzPts val="1800"/>
            </a:pPr>
            <a:r>
              <a:rPr lang="en-US" dirty="0"/>
              <a:t>Motor and reloads ordered and picked up, awaiting assembly</a:t>
            </a:r>
          </a:p>
          <a:p>
            <a:pPr marL="457200" indent="-342900">
              <a:buSzPts val="1800"/>
            </a:pPr>
            <a:r>
              <a:rPr lang="en-US" dirty="0"/>
              <a:t>Body material ordered, awaiting delivery</a:t>
            </a:r>
          </a:p>
          <a:p>
            <a:pPr marL="939800" lvl="1" indent="-342900">
              <a:buSzPts val="1400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</p:txBody>
      </p:sp>
    </p:spTree>
    <p:extLst>
      <p:ext uri="{BB962C8B-B14F-4D97-AF65-F5344CB8AC3E}">
        <p14:creationId xmlns:p14="http://schemas.microsoft.com/office/powerpoint/2010/main" val="2500247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920942" y="2104711"/>
            <a:ext cx="4137867" cy="4532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solidFill>
                  <a:schemeClr val="dk1"/>
                </a:solidFill>
              </a:rPr>
              <a:t>Recent Work – Current</a:t>
            </a:r>
            <a:endParaRPr lang="en-GB" sz="2500" dirty="0">
              <a:solidFill>
                <a:schemeClr val="dk1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60DB42-ABC2-4CC0-8AB4-4421307C7438}"/>
              </a:ext>
            </a:extLst>
          </p:cNvPr>
          <p:cNvSpPr txBox="1">
            <a:spLocks/>
          </p:cNvSpPr>
          <p:nvPr/>
        </p:nvSpPr>
        <p:spPr>
          <a:xfrm>
            <a:off x="3957081" y="2630949"/>
            <a:ext cx="1722767" cy="2596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chemeClr val="dk1"/>
                </a:solidFill>
              </a:rPr>
              <a:t>Ryan Dwyer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5835" y="4597605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D160B-E184-4105-AA6A-710F2BB71FC7}"/>
              </a:ext>
            </a:extLst>
          </p:cNvPr>
          <p:cNvCxnSpPr>
            <a:cxnSpLocks/>
          </p:cNvCxnSpPr>
          <p:nvPr/>
        </p:nvCxnSpPr>
        <p:spPr>
          <a:xfrm>
            <a:off x="920943" y="2557921"/>
            <a:ext cx="4758905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77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Assembly of Prototype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662E-476F-433D-9501-C75F119C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</p:spPr>
        <p:txBody>
          <a:bodyPr>
            <a:normAutofit/>
          </a:bodyPr>
          <a:lstStyle/>
          <a:p>
            <a:pPr marL="457200" indent="-342900">
              <a:buSzPts val="1800"/>
            </a:pPr>
            <a:r>
              <a:rPr lang="en-US" dirty="0"/>
              <a:t>Motor being assembled</a:t>
            </a:r>
          </a:p>
          <a:p>
            <a:pPr marL="457200" indent="-342900">
              <a:buSzPts val="1800"/>
            </a:pPr>
            <a:r>
              <a:rPr lang="en-US" dirty="0"/>
              <a:t>Electronics being programmed and soldered</a:t>
            </a:r>
          </a:p>
          <a:p>
            <a:pPr marL="457200" indent="-342900">
              <a:buSzPts val="1800"/>
            </a:pPr>
            <a:r>
              <a:rPr lang="en-US" dirty="0"/>
              <a:t>Body material awaiting delivery</a:t>
            </a:r>
          </a:p>
          <a:p>
            <a:pPr marL="457200" indent="-342900">
              <a:buSzPts val="1800"/>
            </a:pPr>
            <a:r>
              <a:rPr lang="en-US" dirty="0"/>
              <a:t>Fins and nose cone awaiting 3-D printing</a:t>
            </a:r>
          </a:p>
          <a:p>
            <a:pPr marL="939800" lvl="1" indent="-342900">
              <a:buSzPts val="1400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Dwyer</a:t>
            </a:r>
          </a:p>
        </p:txBody>
      </p:sp>
    </p:spTree>
    <p:extLst>
      <p:ext uri="{BB962C8B-B14F-4D97-AF65-F5344CB8AC3E}">
        <p14:creationId xmlns:p14="http://schemas.microsoft.com/office/powerpoint/2010/main" val="335359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662E-476F-433D-9501-C75F119C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</p:spPr>
        <p:txBody>
          <a:bodyPr>
            <a:normAutofit/>
          </a:bodyPr>
          <a:lstStyle/>
          <a:p>
            <a:pPr marL="457200" indent="-342900">
              <a:buSzPts val="1800"/>
            </a:pPr>
            <a:r>
              <a:rPr lang="en-US" dirty="0"/>
              <a:t>Contacted Tallahassee Parks and Recreation for information on launch sites or scheduling a launch in a local area</a:t>
            </a:r>
          </a:p>
          <a:p>
            <a:pPr marL="939800" lvl="1" indent="-342900">
              <a:buSzPts val="1400"/>
            </a:pPr>
            <a:r>
              <a:rPr lang="en-US" dirty="0"/>
              <a:t>They requested safety information about the rocket and all relevant details </a:t>
            </a:r>
          </a:p>
          <a:p>
            <a:pPr marL="939800" lvl="1" indent="-342900">
              <a:buSzPts val="1400"/>
            </a:pPr>
            <a:r>
              <a:rPr lang="en-US" dirty="0"/>
              <a:t>A detailed email concerning all relevant material on safety is currently being drafting to be sent to the representative</a:t>
            </a:r>
          </a:p>
          <a:p>
            <a:pPr marL="457200" indent="-342900">
              <a:buSzPts val="1800"/>
            </a:pPr>
            <a:r>
              <a:rPr lang="en-US" dirty="0"/>
              <a:t>Working on the capabilities of moving the fuel of the rocket (Nitrous Oxide) for tests</a:t>
            </a:r>
          </a:p>
          <a:p>
            <a:pPr marL="939800" lvl="1" indent="-342900">
              <a:buSzPts val="1400"/>
            </a:pPr>
            <a:r>
              <a:rPr lang="en-US" dirty="0"/>
              <a:t>Communicate with FAMU-FSU COE Facilities Coordinator     (Donald </a:t>
            </a:r>
            <a:r>
              <a:rPr lang="en-US" dirty="0" err="1"/>
              <a:t>Hollett</a:t>
            </a:r>
            <a:r>
              <a:rPr lang="en-US" dirty="0"/>
              <a:t>)</a:t>
            </a:r>
          </a:p>
          <a:p>
            <a:pPr>
              <a:spcBef>
                <a:spcPts val="1600"/>
              </a:spcBef>
            </a:pPr>
            <a:endParaRPr lang="en-US" dirty="0"/>
          </a:p>
          <a:p>
            <a:pPr marL="939800" lvl="1" indent="-342900">
              <a:buSzPts val="1400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Dwyer</a:t>
            </a:r>
          </a:p>
        </p:txBody>
      </p:sp>
    </p:spTree>
    <p:extLst>
      <p:ext uri="{BB962C8B-B14F-4D97-AF65-F5344CB8AC3E}">
        <p14:creationId xmlns:p14="http://schemas.microsoft.com/office/powerpoint/2010/main" val="817640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Final Purchase Orders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662E-476F-433D-9501-C75F119C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</p:spPr>
        <p:txBody>
          <a:bodyPr>
            <a:normAutofit/>
          </a:bodyPr>
          <a:lstStyle/>
          <a:p>
            <a:pPr marL="457200" indent="-342900">
              <a:buSzPts val="1800"/>
            </a:pPr>
            <a:r>
              <a:rPr lang="en-US" dirty="0"/>
              <a:t>Working on filling out order forms for parachutes and ejector caps</a:t>
            </a:r>
          </a:p>
          <a:p>
            <a:pPr marL="457200" indent="-342900">
              <a:buSzPts val="1800"/>
            </a:pPr>
            <a:r>
              <a:rPr lang="en-US" dirty="0"/>
              <a:t>Need 3-D printer filament for fins</a:t>
            </a:r>
          </a:p>
          <a:p>
            <a:pPr marL="457200" indent="-342900">
              <a:buSzPts val="1800"/>
            </a:pPr>
            <a:r>
              <a:rPr lang="en-US" dirty="0"/>
              <a:t>Accelerometer </a:t>
            </a:r>
          </a:p>
          <a:p>
            <a:pPr>
              <a:spcBef>
                <a:spcPts val="1600"/>
              </a:spcBef>
            </a:pPr>
            <a:endParaRPr lang="en-US" dirty="0"/>
          </a:p>
          <a:p>
            <a:pPr marL="939800" lvl="1" indent="-342900">
              <a:buSzPts val="1400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Dwyer</a:t>
            </a:r>
          </a:p>
        </p:txBody>
      </p:sp>
    </p:spTree>
    <p:extLst>
      <p:ext uri="{BB962C8B-B14F-4D97-AF65-F5344CB8AC3E}">
        <p14:creationId xmlns:p14="http://schemas.microsoft.com/office/powerpoint/2010/main" val="189358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920942" y="2104711"/>
            <a:ext cx="4137867" cy="4532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solidFill>
                  <a:schemeClr val="dk1"/>
                </a:solidFill>
              </a:rPr>
              <a:t>Issues and Solutions</a:t>
            </a:r>
            <a:endParaRPr lang="en-GB" sz="2500" dirty="0">
              <a:solidFill>
                <a:schemeClr val="dk1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60DB42-ABC2-4CC0-8AB4-4421307C7438}"/>
              </a:ext>
            </a:extLst>
          </p:cNvPr>
          <p:cNvSpPr txBox="1">
            <a:spLocks/>
          </p:cNvSpPr>
          <p:nvPr/>
        </p:nvSpPr>
        <p:spPr>
          <a:xfrm>
            <a:off x="3957081" y="2630949"/>
            <a:ext cx="1722767" cy="2596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chemeClr val="dk1"/>
                </a:solidFill>
              </a:rPr>
              <a:t>Chris Bredberg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5835" y="4597605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Dwyer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E36DFC-1715-4D3B-8CAC-BE11E9024B96}"/>
              </a:ext>
            </a:extLst>
          </p:cNvPr>
          <p:cNvCxnSpPr>
            <a:cxnSpLocks/>
          </p:cNvCxnSpPr>
          <p:nvPr/>
        </p:nvCxnSpPr>
        <p:spPr>
          <a:xfrm>
            <a:off x="920942" y="2557921"/>
            <a:ext cx="471018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1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Electronics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662E-476F-433D-9501-C75F119C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</p:spPr>
        <p:txBody>
          <a:bodyPr>
            <a:normAutofit fontScale="92500"/>
          </a:bodyPr>
          <a:lstStyle/>
          <a:p>
            <a:pPr marL="457200" indent="-342900">
              <a:buSzPts val="1800"/>
            </a:pPr>
            <a:r>
              <a:rPr lang="en-US" dirty="0"/>
              <a:t>Microcontroller is needed to access and save data such as altitude </a:t>
            </a:r>
          </a:p>
          <a:p>
            <a:pPr marL="939800" lvl="1" indent="-342900">
              <a:buSzPts val="1400"/>
            </a:pPr>
            <a:r>
              <a:rPr lang="en-US" dirty="0"/>
              <a:t>Data acquisition and usage</a:t>
            </a:r>
          </a:p>
          <a:p>
            <a:pPr marL="457200" indent="-342900">
              <a:buSzPts val="1800"/>
            </a:pPr>
            <a:r>
              <a:rPr lang="en-US" dirty="0"/>
              <a:t>Initially, Arduino Uno was chosen as it would perform as required</a:t>
            </a:r>
          </a:p>
          <a:p>
            <a:pPr marL="939800" lvl="1" indent="-342900">
              <a:buSzPts val="1400"/>
            </a:pPr>
            <a:r>
              <a:rPr lang="en-US" dirty="0"/>
              <a:t>Very close fit</a:t>
            </a:r>
          </a:p>
          <a:p>
            <a:pPr marL="939800" lvl="1" indent="-342900">
              <a:buSzPts val="1400"/>
            </a:pPr>
            <a:r>
              <a:rPr lang="en-US" dirty="0"/>
              <a:t>After closer examination, width of the board enclosed in a circular tube would not fit</a:t>
            </a:r>
          </a:p>
          <a:p>
            <a:pPr marL="457200" indent="-342900">
              <a:buSzPts val="1800"/>
            </a:pPr>
            <a:r>
              <a:rPr lang="en-US" dirty="0"/>
              <a:t>Finally chose the Arduino Nano </a:t>
            </a:r>
          </a:p>
          <a:p>
            <a:pPr marL="757238" lvl="1" indent="-342900">
              <a:buSzPts val="1800"/>
            </a:pPr>
            <a:r>
              <a:rPr lang="en-US" dirty="0"/>
              <a:t>Has just enough pins to connect to all electronics</a:t>
            </a:r>
          </a:p>
          <a:p>
            <a:pPr marL="1057275" lvl="2" indent="-342900">
              <a:buSzPts val="1800"/>
            </a:pPr>
            <a:r>
              <a:rPr lang="en-US" dirty="0"/>
              <a:t>SD card port for storing altimeter data was changed to decrease the amount of pins used </a:t>
            </a:r>
          </a:p>
          <a:p>
            <a:pPr marL="757238" lvl="1" indent="-342900">
              <a:buSzPts val="1800"/>
            </a:pPr>
            <a:r>
              <a:rPr lang="en-US" dirty="0"/>
              <a:t>Significantly smaller than the Uno</a:t>
            </a:r>
          </a:p>
          <a:p>
            <a:pPr marL="939800" lvl="1" indent="-342900">
              <a:buSzPts val="1400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Bredberg</a:t>
            </a:r>
          </a:p>
        </p:txBody>
      </p:sp>
    </p:spTree>
    <p:extLst>
      <p:ext uri="{BB962C8B-B14F-4D97-AF65-F5344CB8AC3E}">
        <p14:creationId xmlns:p14="http://schemas.microsoft.com/office/powerpoint/2010/main" val="155543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Fin Attachment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662E-476F-433D-9501-C75F119C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6019252" cy="4038542"/>
          </a:xfrm>
        </p:spPr>
        <p:txBody>
          <a:bodyPr>
            <a:normAutofit/>
          </a:bodyPr>
          <a:lstStyle/>
          <a:p>
            <a:pPr marL="457200" indent="-342900">
              <a:buSzPts val="1800"/>
            </a:pPr>
            <a:r>
              <a:rPr lang="en-US" dirty="0"/>
              <a:t>Initial plan was to attach fins to outside of airframe</a:t>
            </a:r>
          </a:p>
          <a:p>
            <a:pPr marL="457200" indent="-342900">
              <a:buSzPts val="1800"/>
            </a:pPr>
            <a:r>
              <a:rPr lang="en-US" dirty="0"/>
              <a:t>Motor classes above D usually require “through the wall” mounting</a:t>
            </a:r>
          </a:p>
          <a:p>
            <a:pPr marL="939800" lvl="1" indent="-342900">
              <a:buSzPts val="1400"/>
            </a:pPr>
            <a:r>
              <a:rPr lang="en-US" dirty="0"/>
              <a:t>Fins subject to larger forces during flight and landing</a:t>
            </a:r>
          </a:p>
          <a:p>
            <a:pPr marL="457200" indent="-342900">
              <a:buSzPts val="1800"/>
            </a:pPr>
            <a:r>
              <a:rPr lang="en-US" dirty="0"/>
              <a:t>Fins were redesigned to mount to both the engine mount tube and airframe</a:t>
            </a:r>
          </a:p>
          <a:p>
            <a:pPr marL="457200" indent="-342900">
              <a:buSzPts val="1800"/>
            </a:pPr>
            <a:r>
              <a:rPr lang="en-US" dirty="0"/>
              <a:t>Fins were also thinned to reduce weight</a:t>
            </a:r>
          </a:p>
          <a:p>
            <a:pPr marL="939800" lvl="1" indent="-342900">
              <a:buSzPts val="1400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Bredberg</a:t>
            </a:r>
          </a:p>
        </p:txBody>
      </p:sp>
      <p:pic>
        <p:nvPicPr>
          <p:cNvPr id="5" name="Shape 165">
            <a:extLst>
              <a:ext uri="{FF2B5EF4-FFF2-40B4-BE49-F238E27FC236}">
                <a16:creationId xmlns:a16="http://schemas.microsoft.com/office/drawing/2014/main" id="{934E1748-D261-4470-8166-7334A572B4E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46166" y="756517"/>
            <a:ext cx="2296552" cy="169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66">
            <a:extLst>
              <a:ext uri="{FF2B5EF4-FFF2-40B4-BE49-F238E27FC236}">
                <a16:creationId xmlns:a16="http://schemas.microsoft.com/office/drawing/2014/main" id="{2A2BE767-9030-4501-8A5E-541767E480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9474" y="2658762"/>
            <a:ext cx="1750443" cy="172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9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pic>
        <p:nvPicPr>
          <p:cNvPr id="7" name="Shape 62" descr="37468461426_f8b190a152_o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72871" y="857250"/>
            <a:ext cx="1038524" cy="151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63" descr="SD Bredberg 171012 Professional Pho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5723" y="857255"/>
            <a:ext cx="1038524" cy="1515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1802" y="857250"/>
            <a:ext cx="1040441" cy="151535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57300" y="2343150"/>
            <a:ext cx="1714500" cy="458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Ryan Dwyer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657600" y="2343150"/>
            <a:ext cx="1790434" cy="4819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 err="1"/>
              <a:t>Kjell</a:t>
            </a:r>
            <a:r>
              <a:rPr lang="en-US" sz="2100" dirty="0"/>
              <a:t> Gordon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57900" y="2346946"/>
            <a:ext cx="1943100" cy="51055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Chris Bredberg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228850" y="4286250"/>
            <a:ext cx="1885950" cy="38825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James Beattie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57750" y="4232898"/>
            <a:ext cx="1885950" cy="5677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50" dirty="0" err="1"/>
              <a:t>Cedryc</a:t>
            </a:r>
            <a:r>
              <a:rPr lang="en-US" sz="2250" dirty="0"/>
              <a:t> </a:t>
            </a:r>
            <a:r>
              <a:rPr lang="en-US" sz="2250" dirty="0" err="1"/>
              <a:t>Midy</a:t>
            </a:r>
            <a:endParaRPr lang="en-US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C2900-41BB-43B0-B131-7146C2402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718145"/>
            <a:ext cx="1028700" cy="154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BC492-0782-40A4-B02D-EE058B07F8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r="15532"/>
          <a:stretch/>
        </p:blipFill>
        <p:spPr>
          <a:xfrm>
            <a:off x="2511395" y="2820325"/>
            <a:ext cx="1257300" cy="14087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</p:txBody>
      </p:sp>
    </p:spTree>
    <p:extLst>
      <p:ext uri="{BB962C8B-B14F-4D97-AF65-F5344CB8AC3E}">
        <p14:creationId xmlns:p14="http://schemas.microsoft.com/office/powerpoint/2010/main" val="231145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77">
            <a:extLst>
              <a:ext uri="{FF2B5EF4-FFF2-40B4-BE49-F238E27FC236}">
                <a16:creationId xmlns:a16="http://schemas.microsoft.com/office/drawing/2014/main" id="{09A9C8D4-4CDF-4749-AD9F-C365B2CCE8E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57175" lvl="0" indent="-257175" algn="l" defTabSz="685800" rtl="0" eaLnBrk="1" latinLnBrk="0" hangingPunct="1">
              <a:spcBef>
                <a:spcPts val="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lvl="1" indent="-214313" algn="l" defTabSz="6858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lvl="2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lvl="3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lvl="4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lvl="5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1600"/>
              </a:spcAft>
              <a:buFont typeface="Wingdings" pitchFamily="2" charset="2"/>
              <a:buNone/>
            </a:pPr>
            <a:r>
              <a:rPr lang="en-US" sz="2800" b="1" dirty="0"/>
              <a:t>Initial Fin Design</a:t>
            </a:r>
          </a:p>
        </p:txBody>
      </p:sp>
      <p:pic>
        <p:nvPicPr>
          <p:cNvPr id="4" name="Shape 171">
            <a:extLst>
              <a:ext uri="{FF2B5EF4-FFF2-40B4-BE49-F238E27FC236}">
                <a16:creationId xmlns:a16="http://schemas.microsoft.com/office/drawing/2014/main" id="{D98D9768-129A-4CF8-93BF-D8262145C50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5714" y="145883"/>
            <a:ext cx="3685916" cy="235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72">
            <a:extLst>
              <a:ext uri="{FF2B5EF4-FFF2-40B4-BE49-F238E27FC236}">
                <a16:creationId xmlns:a16="http://schemas.microsoft.com/office/drawing/2014/main" id="{6D5FAED6-35B9-41F6-954E-FBE9E50161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7648" y="104941"/>
            <a:ext cx="1033806" cy="237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73">
            <a:extLst>
              <a:ext uri="{FF2B5EF4-FFF2-40B4-BE49-F238E27FC236}">
                <a16:creationId xmlns:a16="http://schemas.microsoft.com/office/drawing/2014/main" id="{3B0AAE39-67DA-4A16-95DF-73D8544D414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727" y="2501000"/>
            <a:ext cx="5566950" cy="25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74">
            <a:extLst>
              <a:ext uri="{FF2B5EF4-FFF2-40B4-BE49-F238E27FC236}">
                <a16:creationId xmlns:a16="http://schemas.microsoft.com/office/drawing/2014/main" id="{34C29BB3-9AB6-47F9-80B4-743EBD56BA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70541" y="145875"/>
            <a:ext cx="1343216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Front</a:t>
            </a:r>
            <a:endParaRPr b="1"/>
          </a:p>
        </p:txBody>
      </p:sp>
      <p:sp>
        <p:nvSpPr>
          <p:cNvPr id="8" name="Shape 175">
            <a:extLst>
              <a:ext uri="{FF2B5EF4-FFF2-40B4-BE49-F238E27FC236}">
                <a16:creationId xmlns:a16="http://schemas.microsoft.com/office/drawing/2014/main" id="{6F396512-D5A4-4345-97AF-1B9E1DAFED86}"/>
              </a:ext>
            </a:extLst>
          </p:cNvPr>
          <p:cNvSpPr txBox="1">
            <a:spLocks/>
          </p:cNvSpPr>
          <p:nvPr/>
        </p:nvSpPr>
        <p:spPr>
          <a:xfrm>
            <a:off x="516000" y="145875"/>
            <a:ext cx="1343216" cy="415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57175" lvl="0" indent="-257175" algn="l" defTabSz="685800" rtl="0" eaLnBrk="1" latinLnBrk="0" hangingPunct="1">
              <a:spcBef>
                <a:spcPts val="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lvl="1" indent="-214313" algn="l" defTabSz="6858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lvl="2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lvl="3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lvl="4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lvl="5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Wingdings" pitchFamily="2" charset="2"/>
              <a:buNone/>
            </a:pPr>
            <a:r>
              <a:rPr lang="en-US" b="1" dirty="0"/>
              <a:t>Side</a:t>
            </a:r>
          </a:p>
        </p:txBody>
      </p:sp>
      <p:sp>
        <p:nvSpPr>
          <p:cNvPr id="9" name="Shape 176">
            <a:extLst>
              <a:ext uri="{FF2B5EF4-FFF2-40B4-BE49-F238E27FC236}">
                <a16:creationId xmlns:a16="http://schemas.microsoft.com/office/drawing/2014/main" id="{6942E788-8344-4A37-895E-E49BDE8AC59B}"/>
              </a:ext>
            </a:extLst>
          </p:cNvPr>
          <p:cNvSpPr txBox="1">
            <a:spLocks/>
          </p:cNvSpPr>
          <p:nvPr/>
        </p:nvSpPr>
        <p:spPr>
          <a:xfrm>
            <a:off x="3901175" y="2601125"/>
            <a:ext cx="1729950" cy="415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57175" lvl="0" indent="-257175" algn="l" defTabSz="685800" rtl="0" eaLnBrk="1" latinLnBrk="0" hangingPunct="1">
              <a:spcBef>
                <a:spcPts val="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lvl="1" indent="-214313" algn="l" defTabSz="6858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lvl="2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lvl="3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lvl="4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lvl="5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Wingdings" pitchFamily="2" charset="2"/>
              <a:buNone/>
            </a:pPr>
            <a:r>
              <a:rPr lang="en-US" b="1" dirty="0"/>
              <a:t>Isometric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67E08-B65B-4DC5-92A2-28C76041A045}"/>
              </a:ext>
            </a:extLst>
          </p:cNvPr>
          <p:cNvSpPr txBox="1"/>
          <p:nvPr/>
        </p:nvSpPr>
        <p:spPr>
          <a:xfrm>
            <a:off x="7915835" y="4555750"/>
            <a:ext cx="122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Bredberg</a:t>
            </a:r>
          </a:p>
          <a:p>
            <a:r>
              <a:rPr lang="en-US" dirty="0"/>
              <a:t>               20</a:t>
            </a:r>
          </a:p>
        </p:txBody>
      </p:sp>
    </p:spTree>
    <p:extLst>
      <p:ext uri="{BB962C8B-B14F-4D97-AF65-F5344CB8AC3E}">
        <p14:creationId xmlns:p14="http://schemas.microsoft.com/office/powerpoint/2010/main" val="349317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77">
            <a:extLst>
              <a:ext uri="{FF2B5EF4-FFF2-40B4-BE49-F238E27FC236}">
                <a16:creationId xmlns:a16="http://schemas.microsoft.com/office/drawing/2014/main" id="{09A9C8D4-4CDF-4749-AD9F-C365B2CCE8E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57175" lvl="0" indent="-257175" algn="l" defTabSz="685800" rtl="0" eaLnBrk="1" latinLnBrk="0" hangingPunct="1">
              <a:spcBef>
                <a:spcPts val="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lvl="1" indent="-214313" algn="l" defTabSz="6858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lvl="2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lvl="3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lvl="4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lvl="5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ts val="1600"/>
              </a:spcAft>
              <a:buFont typeface="Wingdings" pitchFamily="2" charset="2"/>
              <a:buNone/>
            </a:pPr>
            <a:r>
              <a:rPr lang="en-US" sz="2800" b="1" dirty="0"/>
              <a:t>Final Fin Design</a:t>
            </a:r>
          </a:p>
        </p:txBody>
      </p:sp>
      <p:pic>
        <p:nvPicPr>
          <p:cNvPr id="11" name="Shape 182">
            <a:extLst>
              <a:ext uri="{FF2B5EF4-FFF2-40B4-BE49-F238E27FC236}">
                <a16:creationId xmlns:a16="http://schemas.microsoft.com/office/drawing/2014/main" id="{E3D376AD-170A-4EF4-BCD0-F0F77536A9B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5725" y="145875"/>
            <a:ext cx="3685899" cy="237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83">
            <a:extLst>
              <a:ext uri="{FF2B5EF4-FFF2-40B4-BE49-F238E27FC236}">
                <a16:creationId xmlns:a16="http://schemas.microsoft.com/office/drawing/2014/main" id="{3AD4064E-FA3E-40B8-AABB-37A24AE93C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078" y="104950"/>
            <a:ext cx="1033800" cy="237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84">
            <a:extLst>
              <a:ext uri="{FF2B5EF4-FFF2-40B4-BE49-F238E27FC236}">
                <a16:creationId xmlns:a16="http://schemas.microsoft.com/office/drawing/2014/main" id="{E09F4E74-2B3B-42D3-95B3-47E68A04F0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725" y="2501000"/>
            <a:ext cx="5566949" cy="25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74">
            <a:extLst>
              <a:ext uri="{FF2B5EF4-FFF2-40B4-BE49-F238E27FC236}">
                <a16:creationId xmlns:a16="http://schemas.microsoft.com/office/drawing/2014/main" id="{34C29BB3-9AB6-47F9-80B4-743EBD56BA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170541" y="145875"/>
            <a:ext cx="1343216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b="1"/>
              <a:t>Front</a:t>
            </a:r>
            <a:endParaRPr b="1"/>
          </a:p>
        </p:txBody>
      </p:sp>
      <p:sp>
        <p:nvSpPr>
          <p:cNvPr id="8" name="Shape 175">
            <a:extLst>
              <a:ext uri="{FF2B5EF4-FFF2-40B4-BE49-F238E27FC236}">
                <a16:creationId xmlns:a16="http://schemas.microsoft.com/office/drawing/2014/main" id="{6F396512-D5A4-4345-97AF-1B9E1DAFED86}"/>
              </a:ext>
            </a:extLst>
          </p:cNvPr>
          <p:cNvSpPr txBox="1">
            <a:spLocks/>
          </p:cNvSpPr>
          <p:nvPr/>
        </p:nvSpPr>
        <p:spPr>
          <a:xfrm>
            <a:off x="516000" y="145875"/>
            <a:ext cx="1343216" cy="415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57175" lvl="0" indent="-257175" algn="l" defTabSz="685800" rtl="0" eaLnBrk="1" latinLnBrk="0" hangingPunct="1">
              <a:spcBef>
                <a:spcPts val="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lvl="1" indent="-214313" algn="l" defTabSz="6858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lvl="2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lvl="3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lvl="4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lvl="5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Wingdings" pitchFamily="2" charset="2"/>
              <a:buNone/>
            </a:pPr>
            <a:r>
              <a:rPr lang="en-US" b="1" dirty="0"/>
              <a:t>Side</a:t>
            </a:r>
          </a:p>
        </p:txBody>
      </p:sp>
      <p:sp>
        <p:nvSpPr>
          <p:cNvPr id="9" name="Shape 176">
            <a:extLst>
              <a:ext uri="{FF2B5EF4-FFF2-40B4-BE49-F238E27FC236}">
                <a16:creationId xmlns:a16="http://schemas.microsoft.com/office/drawing/2014/main" id="{6942E788-8344-4A37-895E-E49BDE8AC59B}"/>
              </a:ext>
            </a:extLst>
          </p:cNvPr>
          <p:cNvSpPr txBox="1">
            <a:spLocks/>
          </p:cNvSpPr>
          <p:nvPr/>
        </p:nvSpPr>
        <p:spPr>
          <a:xfrm>
            <a:off x="3901175" y="2601125"/>
            <a:ext cx="1729950" cy="415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57175" lvl="0" indent="-257175" algn="l" defTabSz="685800" rtl="0" eaLnBrk="1" latinLnBrk="0" hangingPunct="1">
              <a:spcBef>
                <a:spcPts val="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lvl="1" indent="-214313" algn="l" defTabSz="6858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lvl="2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lvl="3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lvl="4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lvl="5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600"/>
              </a:spcAft>
              <a:buFont typeface="Wingdings" pitchFamily="2" charset="2"/>
              <a:buNone/>
            </a:pPr>
            <a:r>
              <a:rPr lang="en-US" b="1" dirty="0"/>
              <a:t>Isometric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C61C0D-066A-42B4-BFC1-717576A7D081}"/>
              </a:ext>
            </a:extLst>
          </p:cNvPr>
          <p:cNvSpPr txBox="1"/>
          <p:nvPr/>
        </p:nvSpPr>
        <p:spPr>
          <a:xfrm>
            <a:off x="7915835" y="4555750"/>
            <a:ext cx="122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Bredberg</a:t>
            </a:r>
          </a:p>
          <a:p>
            <a:r>
              <a:rPr lang="en-US" dirty="0"/>
              <a:t>               21</a:t>
            </a:r>
          </a:p>
        </p:txBody>
      </p:sp>
    </p:spTree>
    <p:extLst>
      <p:ext uri="{BB962C8B-B14F-4D97-AF65-F5344CB8AC3E}">
        <p14:creationId xmlns:p14="http://schemas.microsoft.com/office/powerpoint/2010/main" val="119779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Parachute Sizing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662E-476F-433D-9501-C75F119C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</p:spPr>
        <p:txBody>
          <a:bodyPr>
            <a:normAutofit/>
          </a:bodyPr>
          <a:lstStyle/>
          <a:p>
            <a:pPr marL="114300" indent="0">
              <a:lnSpc>
                <a:spcPct val="115000"/>
              </a:lnSpc>
              <a:buSzPts val="1800"/>
              <a:buNone/>
            </a:pPr>
            <a:r>
              <a:rPr lang="en-US" dirty="0"/>
              <a:t>Factors in sizing:</a:t>
            </a:r>
          </a:p>
          <a:p>
            <a:pPr marL="639762" indent="-342900">
              <a:lnSpc>
                <a:spcPct val="115000"/>
              </a:lnSpc>
              <a:buSzPts val="1400"/>
            </a:pPr>
            <a:r>
              <a:rPr lang="en-US" dirty="0"/>
              <a:t>Fall rate/final velocity</a:t>
            </a:r>
          </a:p>
          <a:p>
            <a:pPr marL="939800" lvl="1" indent="-342900">
              <a:lnSpc>
                <a:spcPct val="115000"/>
              </a:lnSpc>
              <a:buSzPts val="1400"/>
            </a:pPr>
            <a:r>
              <a:rPr lang="en-US" dirty="0"/>
              <a:t>Do not design specifically for this</a:t>
            </a:r>
          </a:p>
          <a:p>
            <a:pPr marL="1239837" lvl="2" indent="-342900">
              <a:lnSpc>
                <a:spcPct val="115000"/>
              </a:lnSpc>
              <a:buSzPts val="1400"/>
            </a:pPr>
            <a:r>
              <a:rPr lang="en-US" dirty="0"/>
              <a:t>No competition regulations</a:t>
            </a:r>
          </a:p>
          <a:p>
            <a:pPr marL="1239837" lvl="2" indent="-342900">
              <a:lnSpc>
                <a:spcPct val="115000"/>
              </a:lnSpc>
              <a:buSzPts val="1400"/>
            </a:pPr>
            <a:r>
              <a:rPr lang="en-US" dirty="0"/>
              <a:t>Rocket materials are quite sturdy</a:t>
            </a:r>
          </a:p>
          <a:p>
            <a:pPr marL="639762" indent="-342900">
              <a:lnSpc>
                <a:spcPct val="115000"/>
              </a:lnSpc>
              <a:buSzPts val="1400"/>
            </a:pPr>
            <a:r>
              <a:rPr lang="en-US" u="sng" dirty="0"/>
              <a:t>Mass of object</a:t>
            </a:r>
          </a:p>
          <a:p>
            <a:pPr marL="939800" lvl="1" indent="-342900">
              <a:lnSpc>
                <a:spcPct val="115000"/>
              </a:lnSpc>
              <a:buSzPts val="1400"/>
            </a:pPr>
            <a:r>
              <a:rPr lang="en-US" dirty="0"/>
              <a:t>We require a parachute between 1 to 5 square feet</a:t>
            </a:r>
          </a:p>
          <a:p>
            <a:pPr marL="1239837" lvl="2" indent="-342900">
              <a:lnSpc>
                <a:spcPct val="115000"/>
              </a:lnSpc>
              <a:buSzPts val="1400"/>
            </a:pPr>
            <a:r>
              <a:rPr lang="en-US" dirty="0"/>
              <a:t>Parachutes between these areas don’t vary in cost much so it may be beneficial to select a larger mass parachute i.e. 5 feet</a:t>
            </a:r>
          </a:p>
          <a:p>
            <a:pPr marL="939800" lvl="1" indent="-342900">
              <a:buSzPts val="1400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Bredberg</a:t>
            </a:r>
          </a:p>
        </p:txBody>
      </p:sp>
    </p:spTree>
    <p:extLst>
      <p:ext uri="{BB962C8B-B14F-4D97-AF65-F5344CB8AC3E}">
        <p14:creationId xmlns:p14="http://schemas.microsoft.com/office/powerpoint/2010/main" val="3336354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289247" y="2104711"/>
            <a:ext cx="4137867" cy="4532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solidFill>
                  <a:schemeClr val="dk1"/>
                </a:solidFill>
              </a:rPr>
              <a:t>Future Work</a:t>
            </a:r>
            <a:endParaRPr lang="en-GB" sz="2500" dirty="0">
              <a:solidFill>
                <a:schemeClr val="dk1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60DB42-ABC2-4CC0-8AB4-4421307C7438}"/>
              </a:ext>
            </a:extLst>
          </p:cNvPr>
          <p:cNvSpPr txBox="1">
            <a:spLocks/>
          </p:cNvSpPr>
          <p:nvPr/>
        </p:nvSpPr>
        <p:spPr>
          <a:xfrm>
            <a:off x="3739989" y="2630949"/>
            <a:ext cx="1722767" cy="2596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>
                <a:solidFill>
                  <a:schemeClr val="dk1"/>
                </a:solidFill>
              </a:rPr>
              <a:t>Ryan Dwyer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5835" y="4597605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Bredberg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C95A0E-E83B-4FF4-B8BC-91C1BCEA285F}"/>
              </a:ext>
            </a:extLst>
          </p:cNvPr>
          <p:cNvCxnSpPr>
            <a:cxnSpLocks/>
          </p:cNvCxnSpPr>
          <p:nvPr/>
        </p:nvCxnSpPr>
        <p:spPr>
          <a:xfrm>
            <a:off x="2289247" y="2557921"/>
            <a:ext cx="3173509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04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Launch Pad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662E-476F-433D-9501-C75F119C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6019252" cy="4038542"/>
          </a:xfrm>
        </p:spPr>
        <p:txBody>
          <a:bodyPr>
            <a:normAutofit/>
          </a:bodyPr>
          <a:lstStyle/>
          <a:p>
            <a:pPr marL="457200" indent="-342900">
              <a:buSzPts val="1800"/>
            </a:pPr>
            <a:r>
              <a:rPr lang="en-US" dirty="0"/>
              <a:t>Research</a:t>
            </a:r>
          </a:p>
          <a:p>
            <a:pPr marL="939800" lvl="1" indent="-342900">
              <a:buSzPts val="1400"/>
            </a:pPr>
            <a:r>
              <a:rPr lang="en-US" dirty="0"/>
              <a:t>Required components</a:t>
            </a:r>
          </a:p>
          <a:p>
            <a:pPr marL="939800" lvl="1" indent="-342900">
              <a:buSzPts val="1400"/>
            </a:pPr>
            <a:r>
              <a:rPr lang="en-US" dirty="0"/>
              <a:t>Purchasing and manufacturing options</a:t>
            </a:r>
          </a:p>
          <a:p>
            <a:pPr marL="939800" lvl="1" indent="-342900">
              <a:buSzPts val="1400"/>
            </a:pPr>
            <a:r>
              <a:rPr lang="en-US" dirty="0"/>
              <a:t>Where to buy launch pad or equipment</a:t>
            </a:r>
          </a:p>
          <a:p>
            <a:pPr marL="457200" indent="-342900">
              <a:buSzPts val="1800"/>
            </a:pPr>
            <a:r>
              <a:rPr lang="en-US" dirty="0"/>
              <a:t>Competition requirement: must be able to launch rocket from a distance of 300 feet</a:t>
            </a:r>
          </a:p>
          <a:p>
            <a:pPr marL="939800" lvl="1" indent="-342900">
              <a:buSzPts val="1400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Dwyer</a:t>
            </a:r>
          </a:p>
        </p:txBody>
      </p:sp>
      <p:pic>
        <p:nvPicPr>
          <p:cNvPr id="7" name="Shape 207">
            <a:extLst>
              <a:ext uri="{FF2B5EF4-FFF2-40B4-BE49-F238E27FC236}">
                <a16:creationId xmlns:a16="http://schemas.microsoft.com/office/drawing/2014/main" id="{CE10AE15-1554-4FFB-B7ED-3A1A943419A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40311" y="657842"/>
            <a:ext cx="3203689" cy="3987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485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Parachute </a:t>
            </a:r>
            <a:r>
              <a:rPr lang="en-US" dirty="0"/>
              <a:t>Deployment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662E-476F-433D-9501-C75F119C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6019252" cy="4038542"/>
          </a:xfrm>
        </p:spPr>
        <p:txBody>
          <a:bodyPr>
            <a:normAutofit/>
          </a:bodyPr>
          <a:lstStyle/>
          <a:p>
            <a:pPr marL="457200" indent="-342900">
              <a:buSzPts val="1800"/>
            </a:pPr>
            <a:r>
              <a:rPr lang="en-US" dirty="0"/>
              <a:t>Research</a:t>
            </a:r>
          </a:p>
          <a:p>
            <a:pPr marL="939800" lvl="1" indent="-342900">
              <a:buSzPts val="1400"/>
            </a:pPr>
            <a:r>
              <a:rPr lang="en-US" dirty="0"/>
              <a:t>Different methods of ejecting parachute</a:t>
            </a:r>
          </a:p>
          <a:p>
            <a:pPr marL="939800" lvl="1" indent="-342900">
              <a:buSzPts val="1400"/>
            </a:pPr>
            <a:r>
              <a:rPr lang="en-US" dirty="0"/>
              <a:t>Integration with electronics</a:t>
            </a:r>
          </a:p>
          <a:p>
            <a:pPr marL="939800" lvl="1" indent="-342900">
              <a:buSzPts val="1400"/>
            </a:pPr>
            <a:r>
              <a:rPr lang="en-US" dirty="0"/>
              <a:t>Parachute packing methods</a:t>
            </a:r>
          </a:p>
          <a:p>
            <a:pPr marL="939800" lvl="1" indent="-342900">
              <a:buSzPts val="1400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Dwyer</a:t>
            </a:r>
          </a:p>
        </p:txBody>
      </p:sp>
      <p:pic>
        <p:nvPicPr>
          <p:cNvPr id="6" name="Shape 214" descr="Image result for model rocket parachute deployment">
            <a:extLst>
              <a:ext uri="{FF2B5EF4-FFF2-40B4-BE49-F238E27FC236}">
                <a16:creationId xmlns:a16="http://schemas.microsoft.com/office/drawing/2014/main" id="{CB768CF7-FC56-4B97-8448-959035C4C01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19252" y="664421"/>
            <a:ext cx="3124748" cy="3981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299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E61DD-8243-4BB2-A938-3A6922B3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Build, Test, </a:t>
            </a:r>
            <a:r>
              <a:rPr lang="en-US" dirty="0"/>
              <a:t>Redesign and Optimize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A7BD-CE58-4E89-B3AC-557A9199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9144000" cy="4004498"/>
          </a:xfrm>
        </p:spPr>
        <p:txBody>
          <a:bodyPr/>
          <a:lstStyle/>
          <a:p>
            <a:pPr marL="571500" indent="-457200">
              <a:buSzPts val="1800"/>
              <a:buFont typeface="+mj-lt"/>
              <a:buAutoNum type="arabicPeriod"/>
            </a:pPr>
            <a:r>
              <a:rPr lang="en-US" dirty="0"/>
              <a:t>Assemble prototype</a:t>
            </a:r>
          </a:p>
          <a:p>
            <a:pPr marL="571500" indent="-457200">
              <a:buSzPts val="1800"/>
              <a:buFont typeface="+mj-lt"/>
              <a:buAutoNum type="arabicPeriod"/>
            </a:pPr>
            <a:r>
              <a:rPr lang="en-US" dirty="0"/>
              <a:t>Test prototype</a:t>
            </a:r>
          </a:p>
          <a:p>
            <a:pPr marL="571500" indent="-457200">
              <a:buSzPts val="1800"/>
              <a:buFont typeface="+mj-lt"/>
              <a:buAutoNum type="arabicPeriod"/>
            </a:pPr>
            <a:r>
              <a:rPr lang="en-US" dirty="0"/>
              <a:t>Verify and improve design</a:t>
            </a:r>
          </a:p>
          <a:p>
            <a:pPr marL="571500" indent="-457200">
              <a:buSzPts val="1800"/>
              <a:buFont typeface="+mj-lt"/>
              <a:buAutoNum type="arabicPeriod"/>
            </a:pPr>
            <a:r>
              <a:rPr lang="en-US" dirty="0"/>
              <a:t>Optimize design to reach desired goal of 2,000 feet</a:t>
            </a:r>
          </a:p>
          <a:p>
            <a:pPr marL="571500" indent="-457200">
              <a:buSzPts val="1800"/>
              <a:buFont typeface="+mj-lt"/>
              <a:buAutoNum type="arabicPeriod"/>
            </a:pPr>
            <a:r>
              <a:rPr lang="en-US" dirty="0"/>
              <a:t>Finalize rocket design for competition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70577-FFC7-4ECB-9D13-EE9C004A0560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Dwyer</a:t>
            </a:r>
          </a:p>
        </p:txBody>
      </p:sp>
    </p:spTree>
    <p:extLst>
      <p:ext uri="{BB962C8B-B14F-4D97-AF65-F5344CB8AC3E}">
        <p14:creationId xmlns:p14="http://schemas.microsoft.com/office/powerpoint/2010/main" val="2649261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FCD7-74D8-4C84-B889-E60491AE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Resources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19967-1064-41C6-8FFF-F62BCD32C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9144000" cy="3416400"/>
          </a:xfrm>
        </p:spPr>
        <p:txBody>
          <a:bodyPr>
            <a:normAutofit/>
          </a:bodyPr>
          <a:lstStyle/>
          <a:p>
            <a:pPr marL="457200" indent="-342900">
              <a:buSzPts val="1800"/>
            </a:pPr>
            <a:r>
              <a:rPr lang="en-US" sz="2000" dirty="0">
                <a:solidFill>
                  <a:srgbClr val="000000"/>
                </a:solidFill>
              </a:rPr>
              <a:t>http://www.nakka-rocketry.net/skydart1.html</a:t>
            </a:r>
            <a:endParaRPr lang="en-US" sz="2000" dirty="0"/>
          </a:p>
          <a:p>
            <a:pPr marL="457200" indent="-342900">
              <a:buSzPts val="1800"/>
            </a:pPr>
            <a:r>
              <a:rPr lang="en-US" sz="2000" dirty="0"/>
              <a:t>http://www.jcrocket.com/crayons.shtml</a:t>
            </a:r>
          </a:p>
          <a:p>
            <a:pPr marL="457200" indent="-342900">
              <a:buSzPts val="1800"/>
            </a:pPr>
            <a:r>
              <a:rPr lang="en-US" sz="2000" dirty="0"/>
              <a:t>http://homeinabox.us/Home-built-model-rocket-launch-pad.html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B4B3C-9D61-4605-B7DE-5004D1F423F4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Dwyer</a:t>
            </a:r>
          </a:p>
        </p:txBody>
      </p:sp>
    </p:spTree>
    <p:extLst>
      <p:ext uri="{BB962C8B-B14F-4D97-AF65-F5344CB8AC3E}">
        <p14:creationId xmlns:p14="http://schemas.microsoft.com/office/powerpoint/2010/main" val="152447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Agenda</a:t>
            </a:r>
            <a:endParaRPr lang="en"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2" y="582005"/>
            <a:ext cx="4585348" cy="396665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71500" indent="-457200">
              <a:buSzPts val="1800"/>
              <a:buFont typeface="+mj-lt"/>
              <a:buAutoNum type="arabicPeriod"/>
            </a:pPr>
            <a:r>
              <a:rPr lang="en-US" dirty="0"/>
              <a:t>Previous Work</a:t>
            </a:r>
          </a:p>
          <a:p>
            <a:pPr marL="871538" lvl="1" indent="-457200">
              <a:buSzPts val="1800"/>
              <a:buFont typeface="+mj-lt"/>
              <a:buAutoNum type="arabicPeriod"/>
            </a:pPr>
            <a:r>
              <a:rPr lang="en-US" dirty="0"/>
              <a:t>Purpose</a:t>
            </a:r>
          </a:p>
          <a:p>
            <a:pPr marL="871538" lvl="1" indent="-457200">
              <a:buSzPts val="1800"/>
              <a:buFont typeface="+mj-lt"/>
              <a:buAutoNum type="arabicPeriod"/>
            </a:pPr>
            <a:r>
              <a:rPr lang="en-US" dirty="0"/>
              <a:t>Previous Accomplishments</a:t>
            </a:r>
          </a:p>
          <a:p>
            <a:pPr marL="571500" indent="-457200">
              <a:buSzPts val="1800"/>
              <a:buFont typeface="+mj-lt"/>
              <a:buAutoNum type="arabicPeriod"/>
            </a:pPr>
            <a:r>
              <a:rPr lang="en-US" dirty="0"/>
              <a:t>Recent Work</a:t>
            </a:r>
          </a:p>
          <a:p>
            <a:pPr marL="871538" lvl="1" indent="-457200">
              <a:buSzPts val="1800"/>
              <a:buFont typeface="+mj-lt"/>
              <a:buAutoNum type="arabicPeriod"/>
            </a:pPr>
            <a:r>
              <a:rPr lang="en-US" dirty="0"/>
              <a:t>Completed work</a:t>
            </a:r>
          </a:p>
          <a:p>
            <a:pPr marL="1397000" lvl="2" indent="-342900">
              <a:buSzPts val="1400"/>
              <a:buFont typeface="+mj-lt"/>
              <a:buAutoNum type="arabicPeriod"/>
            </a:pPr>
            <a:r>
              <a:rPr lang="en-US" dirty="0"/>
              <a:t>Simulation - </a:t>
            </a:r>
            <a:r>
              <a:rPr lang="en-US" dirty="0" err="1"/>
              <a:t>Rocksim</a:t>
            </a:r>
            <a:endParaRPr lang="en-US" dirty="0"/>
          </a:p>
          <a:p>
            <a:pPr marL="1397000" lvl="2" indent="-342900">
              <a:buSzPts val="1400"/>
              <a:buFont typeface="+mj-lt"/>
              <a:buAutoNum type="arabicPeriod"/>
            </a:pPr>
            <a:r>
              <a:rPr lang="en-US" dirty="0"/>
              <a:t>CAD design</a:t>
            </a:r>
          </a:p>
          <a:p>
            <a:pPr marL="1397000" lvl="2" indent="-342900">
              <a:buSzPts val="1400"/>
              <a:buFont typeface="+mj-lt"/>
              <a:buAutoNum type="arabicPeriod"/>
            </a:pPr>
            <a:r>
              <a:rPr lang="en-US" dirty="0"/>
              <a:t>Purchase orders</a:t>
            </a:r>
          </a:p>
          <a:p>
            <a:pPr marL="871538" lvl="1" indent="-457200">
              <a:buSzPts val="1800"/>
              <a:buFont typeface="+mj-lt"/>
              <a:buAutoNum type="arabicPeriod"/>
            </a:pPr>
            <a:r>
              <a:rPr lang="en-US" dirty="0"/>
              <a:t>Current Work</a:t>
            </a:r>
          </a:p>
          <a:p>
            <a:pPr marL="1397000" lvl="2" indent="-342900">
              <a:buSzPts val="1400"/>
              <a:buFont typeface="+mj-lt"/>
              <a:buAutoNum type="arabicPeriod"/>
            </a:pPr>
            <a:r>
              <a:rPr lang="en-US" dirty="0"/>
              <a:t>Assembly of prototype</a:t>
            </a:r>
          </a:p>
          <a:p>
            <a:pPr marL="1397000" lvl="2" indent="-342900">
              <a:buSzPts val="1400"/>
              <a:buFont typeface="+mj-lt"/>
              <a:buAutoNum type="arabicPeriod"/>
            </a:pPr>
            <a:r>
              <a:rPr lang="en-US" dirty="0"/>
              <a:t>Logistics - launch sites, required launch materials </a:t>
            </a:r>
          </a:p>
          <a:p>
            <a:pPr marL="1397000" lvl="2" indent="-342900">
              <a:buSzPts val="1400"/>
              <a:buFont typeface="+mj-lt"/>
              <a:buAutoNum type="arabicPeriod"/>
            </a:pPr>
            <a:r>
              <a:rPr lang="en-US" dirty="0"/>
              <a:t>Final purchase orders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</p:txBody>
      </p:sp>
      <p:sp>
        <p:nvSpPr>
          <p:cNvPr id="7" name="Shape 67">
            <a:extLst>
              <a:ext uri="{FF2B5EF4-FFF2-40B4-BE49-F238E27FC236}">
                <a16:creationId xmlns:a16="http://schemas.microsoft.com/office/drawing/2014/main" id="{527829B8-9843-495A-B468-D4DE96670C4F}"/>
              </a:ext>
            </a:extLst>
          </p:cNvPr>
          <p:cNvSpPr txBox="1">
            <a:spLocks/>
          </p:cNvSpPr>
          <p:nvPr/>
        </p:nvSpPr>
        <p:spPr>
          <a:xfrm>
            <a:off x="4558652" y="582005"/>
            <a:ext cx="4585348" cy="396665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noAutofit/>
          </a:bodyPr>
          <a:lstStyle>
            <a:lvl1pPr marL="257175" lvl="0" indent="-257175" algn="l" defTabSz="685800" rtl="0" eaLnBrk="1" latinLnBrk="0" hangingPunct="1">
              <a:spcBef>
                <a:spcPts val="0"/>
              </a:spcBef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lvl="1" indent="-214313" algn="l" defTabSz="685800" rtl="0" eaLnBrk="1" latinLnBrk="0" hangingPunct="1">
              <a:spcBef>
                <a:spcPts val="0"/>
              </a:spcBef>
              <a:buFont typeface="Wingdings" pitchFamily="2" charset="2"/>
              <a:buChar char="§"/>
              <a:defRPr sz="2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lvl="2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lvl="3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lvl="4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lvl="5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457200">
              <a:buSzPts val="1800"/>
              <a:buFont typeface="+mj-lt"/>
              <a:buAutoNum type="arabicPeriod" startAt="3"/>
            </a:pPr>
            <a:r>
              <a:rPr lang="en-US" dirty="0"/>
              <a:t>Issues and Solutions</a:t>
            </a:r>
          </a:p>
          <a:p>
            <a:pPr marL="871538" lvl="1" indent="-457200">
              <a:buSzPts val="1800"/>
              <a:buFont typeface="+mj-lt"/>
              <a:buAutoNum type="arabicPeriod"/>
            </a:pPr>
            <a:r>
              <a:rPr lang="en-US" dirty="0"/>
              <a:t>Electronics</a:t>
            </a:r>
          </a:p>
          <a:p>
            <a:pPr marL="871538" lvl="1" indent="-457200">
              <a:buSzPts val="1800"/>
              <a:buFont typeface="+mj-lt"/>
              <a:buAutoNum type="arabicPeriod"/>
            </a:pPr>
            <a:r>
              <a:rPr lang="en-US" dirty="0"/>
              <a:t>Fin attachment</a:t>
            </a:r>
          </a:p>
          <a:p>
            <a:pPr marL="871538" lvl="1" indent="-457200">
              <a:buSzPts val="1800"/>
              <a:buFont typeface="+mj-lt"/>
              <a:buAutoNum type="arabicPeriod"/>
            </a:pPr>
            <a:r>
              <a:rPr lang="en-US" dirty="0"/>
              <a:t>Parachute sizing</a:t>
            </a:r>
          </a:p>
          <a:p>
            <a:pPr marL="571500" indent="-457200">
              <a:buSzPts val="1800"/>
              <a:buFont typeface="+mj-lt"/>
              <a:buAutoNum type="arabicPeriod" startAt="3"/>
            </a:pPr>
            <a:r>
              <a:rPr lang="en-US" dirty="0"/>
              <a:t>Future Work</a:t>
            </a:r>
          </a:p>
          <a:p>
            <a:pPr marL="871538" lvl="1" indent="-457200">
              <a:buSzPts val="1800"/>
              <a:buFont typeface="+mj-lt"/>
              <a:buAutoNum type="arabicPeriod"/>
            </a:pPr>
            <a:r>
              <a:rPr lang="en-US" dirty="0"/>
              <a:t>Launch Pad</a:t>
            </a:r>
          </a:p>
          <a:p>
            <a:pPr marL="871538" lvl="1" indent="-457200">
              <a:buSzPts val="1800"/>
              <a:buFont typeface="+mj-lt"/>
              <a:buAutoNum type="arabicPeriod"/>
            </a:pPr>
            <a:r>
              <a:rPr lang="en-US" dirty="0"/>
              <a:t>Parachute Deployment</a:t>
            </a:r>
          </a:p>
          <a:p>
            <a:pPr marL="871538" lvl="1" indent="-457200">
              <a:buSzPts val="1800"/>
              <a:buFont typeface="+mj-lt"/>
              <a:buAutoNum type="arabicPeriod"/>
            </a:pPr>
            <a:r>
              <a:rPr lang="en-US" dirty="0"/>
              <a:t>Build, Test, Redesign and Optimize</a:t>
            </a:r>
          </a:p>
          <a:p>
            <a:pPr marL="871538" lvl="1" indent="-457200">
              <a:buSzPts val="1800"/>
              <a:buFont typeface="+mj-lt"/>
              <a:buAutoNum type="arabicPeriod"/>
            </a:pPr>
            <a:endParaRPr lang="en-US" dirty="0"/>
          </a:p>
          <a:p>
            <a:pPr marL="871538" lvl="1" indent="-457200">
              <a:buSzPts val="1800"/>
              <a:buFont typeface="+mj-lt"/>
              <a:buAutoNum type="arabicPeriod"/>
            </a:pPr>
            <a:endParaRPr lang="en-US" dirty="0"/>
          </a:p>
          <a:p>
            <a:pPr marL="871538" lvl="1" indent="-457200">
              <a:buSzPts val="1800"/>
              <a:buFont typeface="+mj-lt"/>
              <a:buAutoNum type="arabicPeriod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890639-DA77-434E-B1AC-D2EE4472CB3D}"/>
              </a:ext>
            </a:extLst>
          </p:cNvPr>
          <p:cNvCxnSpPr>
            <a:cxnSpLocks/>
          </p:cNvCxnSpPr>
          <p:nvPr/>
        </p:nvCxnSpPr>
        <p:spPr>
          <a:xfrm>
            <a:off x="211690" y="1034935"/>
            <a:ext cx="2451417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D441FF-2A8B-44CA-9300-34E045EFED57}"/>
              </a:ext>
            </a:extLst>
          </p:cNvPr>
          <p:cNvCxnSpPr>
            <a:cxnSpLocks/>
          </p:cNvCxnSpPr>
          <p:nvPr/>
        </p:nvCxnSpPr>
        <p:spPr>
          <a:xfrm>
            <a:off x="211690" y="2033680"/>
            <a:ext cx="225521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6E6879-1310-4808-AD29-1C297A3564F7}"/>
              </a:ext>
            </a:extLst>
          </p:cNvPr>
          <p:cNvCxnSpPr>
            <a:cxnSpLocks/>
          </p:cNvCxnSpPr>
          <p:nvPr/>
        </p:nvCxnSpPr>
        <p:spPr>
          <a:xfrm>
            <a:off x="4744705" y="1034935"/>
            <a:ext cx="331803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762457-4D54-438A-BAAE-AF2A99DBB0CE}"/>
              </a:ext>
            </a:extLst>
          </p:cNvPr>
          <p:cNvCxnSpPr>
            <a:cxnSpLocks/>
          </p:cNvCxnSpPr>
          <p:nvPr/>
        </p:nvCxnSpPr>
        <p:spPr>
          <a:xfrm>
            <a:off x="4744705" y="2377943"/>
            <a:ext cx="2183377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7E1B71-7D2A-4B0E-8698-3362A56968D9}"/>
              </a:ext>
            </a:extLst>
          </p:cNvPr>
          <p:cNvCxnSpPr>
            <a:cxnSpLocks/>
          </p:cNvCxnSpPr>
          <p:nvPr/>
        </p:nvCxnSpPr>
        <p:spPr>
          <a:xfrm>
            <a:off x="1855072" y="2557923"/>
            <a:ext cx="381819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855072" y="2104711"/>
            <a:ext cx="3818195" cy="45321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700" b="1" dirty="0">
                <a:solidFill>
                  <a:schemeClr val="dk1"/>
                </a:solidFill>
              </a:rPr>
              <a:t>Previous Work</a:t>
            </a:r>
            <a:endParaRPr lang="en-GB" sz="2700" dirty="0">
              <a:solidFill>
                <a:schemeClr val="dk1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60DB42-ABC2-4CC0-8AB4-4421307C7438}"/>
              </a:ext>
            </a:extLst>
          </p:cNvPr>
          <p:cNvSpPr txBox="1">
            <a:spLocks/>
          </p:cNvSpPr>
          <p:nvPr/>
        </p:nvSpPr>
        <p:spPr>
          <a:xfrm>
            <a:off x="3950500" y="2630949"/>
            <a:ext cx="1722767" cy="2596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 err="1">
                <a:solidFill>
                  <a:schemeClr val="dk1"/>
                </a:solidFill>
              </a:rPr>
              <a:t>Kjell</a:t>
            </a:r>
            <a:r>
              <a:rPr lang="en-GB" sz="1600" dirty="0">
                <a:solidFill>
                  <a:schemeClr val="dk1"/>
                </a:solidFill>
              </a:rPr>
              <a:t> Gordon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5835" y="4597605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</p:txBody>
      </p:sp>
    </p:spTree>
    <p:extLst>
      <p:ext uri="{BB962C8B-B14F-4D97-AF65-F5344CB8AC3E}">
        <p14:creationId xmlns:p14="http://schemas.microsoft.com/office/powerpoint/2010/main" val="83760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Purpose: Competition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0" y="572698"/>
            <a:ext cx="9144000" cy="401594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342900">
              <a:buSzPts val="1800"/>
            </a:pPr>
            <a:r>
              <a:rPr lang="en-US" dirty="0"/>
              <a:t>Hybrid Motor Rocket Competition</a:t>
            </a:r>
          </a:p>
          <a:p>
            <a:pPr marL="939800" lvl="1" indent="-342900">
              <a:buSzPts val="1400"/>
            </a:pPr>
            <a:r>
              <a:rPr lang="en-US" dirty="0"/>
              <a:t>Goal is to reach 2,000 feet</a:t>
            </a:r>
          </a:p>
          <a:p>
            <a:pPr marL="939800" lvl="1" indent="-342900">
              <a:buSzPts val="1400"/>
            </a:pPr>
            <a:r>
              <a:rPr lang="en-US" dirty="0"/>
              <a:t>Use hybrid motor of a G-class or less (up to 160 Ns of impulse)</a:t>
            </a:r>
          </a:p>
          <a:p>
            <a:pPr marL="457200" indent="-342900">
              <a:buSzPts val="1800"/>
            </a:pPr>
            <a:r>
              <a:rPr lang="en-US" dirty="0"/>
              <a:t>Competition requirements</a:t>
            </a:r>
          </a:p>
          <a:p>
            <a:pPr marL="939800" lvl="1" indent="-342900">
              <a:buSzPts val="1400"/>
            </a:pPr>
            <a:r>
              <a:rPr lang="en-US" dirty="0"/>
              <a:t>Bi-weekly updates </a:t>
            </a:r>
          </a:p>
          <a:p>
            <a:pPr marL="939800" lvl="1" indent="-342900">
              <a:buSzPts val="1400"/>
            </a:pPr>
            <a:r>
              <a:rPr lang="en-US" dirty="0"/>
              <a:t>FMEA</a:t>
            </a:r>
          </a:p>
          <a:p>
            <a:pPr marL="939800" lvl="1" indent="-342900">
              <a:buSzPts val="1400"/>
            </a:pPr>
            <a:r>
              <a:rPr lang="en-US" dirty="0"/>
              <a:t>Engineering notebook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Previous VDR Accomplishments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662E-476F-433D-9501-C75F119C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</p:spPr>
        <p:txBody>
          <a:bodyPr>
            <a:normAutofit/>
          </a:bodyPr>
          <a:lstStyle/>
          <a:p>
            <a:pPr marL="457200" indent="-342900">
              <a:buSzPts val="1800"/>
            </a:pPr>
            <a:r>
              <a:rPr lang="en-US" dirty="0"/>
              <a:t>Established important parameters of project</a:t>
            </a:r>
          </a:p>
          <a:p>
            <a:pPr marL="939800" lvl="1" indent="-342900">
              <a:buSzPts val="1400"/>
            </a:pPr>
            <a:r>
              <a:rPr lang="en-US" dirty="0"/>
              <a:t>Project Scope, Customer Needs, Functional Decomposition, etc.</a:t>
            </a:r>
          </a:p>
          <a:p>
            <a:pPr marL="457200" indent="-342900">
              <a:buSzPts val="1800"/>
            </a:pPr>
            <a:r>
              <a:rPr lang="en-US" dirty="0"/>
              <a:t>Research of rocketry</a:t>
            </a:r>
          </a:p>
          <a:p>
            <a:pPr marL="939800" lvl="1" indent="-342900">
              <a:buSzPts val="1400"/>
            </a:pPr>
            <a:r>
              <a:rPr lang="en-US" dirty="0"/>
              <a:t>Background research</a:t>
            </a:r>
          </a:p>
          <a:p>
            <a:pPr marL="939800" lvl="1" indent="-342900">
              <a:buSzPts val="1400"/>
            </a:pPr>
            <a:r>
              <a:rPr lang="en-US" dirty="0"/>
              <a:t>Manufacturing/creation of a rocket </a:t>
            </a:r>
          </a:p>
          <a:p>
            <a:pPr marL="457200" indent="-342900">
              <a:buSzPts val="1800"/>
            </a:pPr>
            <a:r>
              <a:rPr lang="en-US" dirty="0"/>
              <a:t>Concept generation - per section of the rocket</a:t>
            </a:r>
          </a:p>
          <a:p>
            <a:pPr marL="939800" lvl="1" indent="-342900">
              <a:buSzPts val="1400"/>
            </a:pPr>
            <a:r>
              <a:rPr lang="en-US" dirty="0"/>
              <a:t>Multiple concepts and options for each section</a:t>
            </a:r>
          </a:p>
          <a:p>
            <a:pPr marL="457200" indent="-342900">
              <a:buSzPts val="1800"/>
            </a:pPr>
            <a:r>
              <a:rPr lang="en-US" dirty="0"/>
              <a:t>Concept Selection</a:t>
            </a:r>
          </a:p>
          <a:p>
            <a:pPr marL="939800" lvl="1" indent="-342900">
              <a:buSzPts val="1400"/>
            </a:pPr>
            <a:r>
              <a:rPr lang="en-US" dirty="0"/>
              <a:t>House of Quality</a:t>
            </a:r>
          </a:p>
          <a:p>
            <a:pPr marL="939800" lvl="1" indent="-342900">
              <a:buSzPts val="1400"/>
            </a:pPr>
            <a:r>
              <a:rPr lang="en-US" dirty="0"/>
              <a:t>Pugh Matrix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</p:txBody>
      </p:sp>
    </p:spTree>
    <p:extLst>
      <p:ext uri="{BB962C8B-B14F-4D97-AF65-F5344CB8AC3E}">
        <p14:creationId xmlns:p14="http://schemas.microsoft.com/office/powerpoint/2010/main" val="184486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01246" y="2104711"/>
            <a:ext cx="4137867" cy="45321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500" b="1" dirty="0">
                <a:solidFill>
                  <a:schemeClr val="dk1"/>
                </a:solidFill>
              </a:rPr>
              <a:t>Recent Work – Completed</a:t>
            </a:r>
            <a:endParaRPr lang="en-GB" sz="2500" dirty="0">
              <a:solidFill>
                <a:schemeClr val="dk1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960DB42-ABC2-4CC0-8AB4-4421307C7438}"/>
              </a:ext>
            </a:extLst>
          </p:cNvPr>
          <p:cNvSpPr txBox="1">
            <a:spLocks/>
          </p:cNvSpPr>
          <p:nvPr/>
        </p:nvSpPr>
        <p:spPr>
          <a:xfrm>
            <a:off x="3937349" y="2630949"/>
            <a:ext cx="1722767" cy="2596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600" dirty="0" err="1">
                <a:solidFill>
                  <a:schemeClr val="dk1"/>
                </a:solidFill>
              </a:rPr>
              <a:t>Kjell</a:t>
            </a:r>
            <a:r>
              <a:rPr lang="en-GB" sz="1600" dirty="0">
                <a:solidFill>
                  <a:schemeClr val="dk1"/>
                </a:solidFill>
              </a:rPr>
              <a:t> Gordon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15835" y="4597605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D160B-E184-4105-AA6A-710F2BB71FC7}"/>
              </a:ext>
            </a:extLst>
          </p:cNvPr>
          <p:cNvCxnSpPr>
            <a:cxnSpLocks/>
          </p:cNvCxnSpPr>
          <p:nvPr/>
        </p:nvCxnSpPr>
        <p:spPr>
          <a:xfrm>
            <a:off x="401247" y="2557921"/>
            <a:ext cx="5258869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630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07D74-1765-4AC2-9065-718A2E7F7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Simulation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2662E-476F-433D-9501-C75F119C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13551"/>
            <a:ext cx="9144000" cy="4038542"/>
          </a:xfrm>
        </p:spPr>
        <p:txBody>
          <a:bodyPr>
            <a:normAutofit/>
          </a:bodyPr>
          <a:lstStyle/>
          <a:p>
            <a:pPr marL="457200" indent="-342900">
              <a:buSzPts val="1800"/>
            </a:pPr>
            <a:r>
              <a:rPr lang="en-US" dirty="0"/>
              <a:t>Simulation software: </a:t>
            </a:r>
            <a:r>
              <a:rPr lang="en-US" dirty="0" err="1"/>
              <a:t>Rocksim</a:t>
            </a:r>
            <a:endParaRPr lang="en-US" dirty="0"/>
          </a:p>
          <a:p>
            <a:pPr marL="457200" indent="-342900">
              <a:buSzPts val="1800"/>
            </a:pPr>
            <a:r>
              <a:rPr lang="en-US" dirty="0"/>
              <a:t>Parameters</a:t>
            </a:r>
          </a:p>
          <a:p>
            <a:pPr marL="939800" lvl="1" indent="-342900">
              <a:buSzPts val="1400"/>
            </a:pPr>
            <a:r>
              <a:rPr lang="en-US" dirty="0"/>
              <a:t>Resolution: Flight resolution = 800 samples/s,                        Descent resolution = 1 sample/s.</a:t>
            </a:r>
          </a:p>
          <a:p>
            <a:pPr marL="939800" lvl="1" indent="-342900">
              <a:buSzPts val="1400"/>
            </a:pPr>
            <a:r>
              <a:rPr lang="en-US" dirty="0"/>
              <a:t>Launch Conditions: Sea level liftoff (0 ft.), 30 in. of pressure, 50% humidity, 59° F, calm wind.</a:t>
            </a:r>
          </a:p>
          <a:p>
            <a:pPr marL="939800" lvl="1" indent="-342900">
              <a:buSzPts val="1400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FB87CB-BE32-4C7B-9536-2284C29BC85F}"/>
              </a:ext>
            </a:extLst>
          </p:cNvPr>
          <p:cNvSpPr txBox="1"/>
          <p:nvPr/>
        </p:nvSpPr>
        <p:spPr>
          <a:xfrm>
            <a:off x="7915835" y="4588640"/>
            <a:ext cx="122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</p:txBody>
      </p:sp>
    </p:spTree>
    <p:extLst>
      <p:ext uri="{BB962C8B-B14F-4D97-AF65-F5344CB8AC3E}">
        <p14:creationId xmlns:p14="http://schemas.microsoft.com/office/powerpoint/2010/main" val="84145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2">
            <a:extLst>
              <a:ext uri="{FF2B5EF4-FFF2-40B4-BE49-F238E27FC236}">
                <a16:creationId xmlns:a16="http://schemas.microsoft.com/office/drawing/2014/main" id="{9AE3FAAE-5784-411F-988D-8A444C95E93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39" y="0"/>
            <a:ext cx="665629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03">
            <a:extLst>
              <a:ext uri="{FF2B5EF4-FFF2-40B4-BE49-F238E27FC236}">
                <a16:creationId xmlns:a16="http://schemas.microsoft.com/office/drawing/2014/main" id="{8D1DDAFE-A7F4-4AE1-AA0C-528E19B775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2432" y="0"/>
            <a:ext cx="2481567" cy="51435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/>
              <a:t>Maximum acceleration of  465 ft/s/s (14.5 G’s)</a:t>
            </a:r>
            <a:endParaRPr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68E13-87BB-4EF9-AE3B-AFE407E54083}"/>
              </a:ext>
            </a:extLst>
          </p:cNvPr>
          <p:cNvSpPr txBox="1"/>
          <p:nvPr/>
        </p:nvSpPr>
        <p:spPr>
          <a:xfrm>
            <a:off x="7915835" y="4555750"/>
            <a:ext cx="1228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Gordon</a:t>
            </a:r>
          </a:p>
          <a:p>
            <a:r>
              <a:rPr lang="en-US" dirty="0"/>
              <a:t>                 9</a:t>
            </a:r>
          </a:p>
        </p:txBody>
      </p:sp>
    </p:spTree>
    <p:extLst>
      <p:ext uri="{BB962C8B-B14F-4D97-AF65-F5344CB8AC3E}">
        <p14:creationId xmlns:p14="http://schemas.microsoft.com/office/powerpoint/2010/main" val="445623430"/>
      </p:ext>
    </p:extLst>
  </p:cSld>
  <p:clrMapOvr>
    <a:masterClrMapping/>
  </p:clrMapOvr>
</p:sld>
</file>

<file path=ppt/theme/theme1.xml><?xml version="1.0" encoding="utf-8"?>
<a:theme xmlns:a="http://schemas.openxmlformats.org/drawingml/2006/main" name="SRD12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D123" id="{70B133EF-35B8-4C4F-A0F1-A01A7F70CFF6}" vid="{87248BC0-58A5-4E15-A0A5-298F9C822EA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SRD123</Template>
  <TotalTime>202</TotalTime>
  <Words>921</Words>
  <Application>Microsoft Office PowerPoint</Application>
  <PresentationFormat>On-screen Show (16:9)</PresentationFormat>
  <Paragraphs>176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Wingdings</vt:lpstr>
      <vt:lpstr>Arial</vt:lpstr>
      <vt:lpstr>Calibri</vt:lpstr>
      <vt:lpstr>SRD123</vt:lpstr>
      <vt:lpstr>FAMU-FSU</vt:lpstr>
      <vt:lpstr>Introduction</vt:lpstr>
      <vt:lpstr>Agenda</vt:lpstr>
      <vt:lpstr>PowerPoint Presentation</vt:lpstr>
      <vt:lpstr>Purpose: Competition</vt:lpstr>
      <vt:lpstr>Previous VDR Accomplishments</vt:lpstr>
      <vt:lpstr>PowerPoint Presentation</vt:lpstr>
      <vt:lpstr>Simulation</vt:lpstr>
      <vt:lpstr>PowerPoint Presentation</vt:lpstr>
      <vt:lpstr>PowerPoint Presentation</vt:lpstr>
      <vt:lpstr>CAD Design</vt:lpstr>
      <vt:lpstr>Purchase Orders</vt:lpstr>
      <vt:lpstr>PowerPoint Presentation</vt:lpstr>
      <vt:lpstr>Assembly of Prototype</vt:lpstr>
      <vt:lpstr>Logistics</vt:lpstr>
      <vt:lpstr>Final Purchase Orders</vt:lpstr>
      <vt:lpstr>PowerPoint Presentation</vt:lpstr>
      <vt:lpstr>Electronics</vt:lpstr>
      <vt:lpstr>Fin Attachment</vt:lpstr>
      <vt:lpstr>PowerPoint Presentation</vt:lpstr>
      <vt:lpstr>PowerPoint Presentation</vt:lpstr>
      <vt:lpstr>Parachute Sizing</vt:lpstr>
      <vt:lpstr>PowerPoint Presentation</vt:lpstr>
      <vt:lpstr>Launch Pad</vt:lpstr>
      <vt:lpstr>Parachute Deployment</vt:lpstr>
      <vt:lpstr>Build, Test, Redesign and Optimize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slide same</dc:title>
  <dc:creator>Christopher Bredberg</dc:creator>
  <cp:lastModifiedBy>Kjell Gordon</cp:lastModifiedBy>
  <cp:revision>32</cp:revision>
  <dcterms:modified xsi:type="dcterms:W3CDTF">2018-02-22T05:18:17Z</dcterms:modified>
</cp:coreProperties>
</file>