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8" r:id="rId1"/>
  </p:sldMasterIdLst>
  <p:notesMasterIdLst>
    <p:notesMasterId r:id="rId4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303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0" r:id="rId27"/>
    <p:sldId id="281" r:id="rId28"/>
    <p:sldId id="282" r:id="rId29"/>
    <p:sldId id="283" r:id="rId30"/>
    <p:sldId id="284" r:id="rId31"/>
    <p:sldId id="285" r:id="rId32"/>
    <p:sldId id="286" r:id="rId33"/>
    <p:sldId id="288" r:id="rId34"/>
    <p:sldId id="289" r:id="rId35"/>
    <p:sldId id="290" r:id="rId36"/>
    <p:sldId id="291" r:id="rId37"/>
    <p:sldId id="292" r:id="rId38"/>
    <p:sldId id="287" r:id="rId39"/>
    <p:sldId id="300" r:id="rId40"/>
    <p:sldId id="301" r:id="rId41"/>
    <p:sldId id="302" r:id="rId42"/>
    <p:sldId id="294" r:id="rId43"/>
    <p:sldId id="295" r:id="rId44"/>
    <p:sldId id="296" r:id="rId45"/>
    <p:sldId id="297" r:id="rId46"/>
    <p:sldId id="298" r:id="rId47"/>
    <p:sldId id="299" r:id="rId48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1"/>
    <p:restoredTop sz="94674"/>
  </p:normalViewPr>
  <p:slideViewPr>
    <p:cSldViewPr snapToGrid="0">
      <p:cViewPr varScale="1">
        <p:scale>
          <a:sx n="162" d="100"/>
          <a:sy n="162" d="100"/>
        </p:scale>
        <p:origin x="144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viewProps" Target="view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98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8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8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8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07178929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hape 5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" name="Shape 5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98526791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Shape 13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Shape 13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6828323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Shape 5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" name="Shape 5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Better format saved to pptx file in the VDR 2 folder when making the final presentation slides</a:t>
            </a:r>
          </a:p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28478914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Shape 13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Shape 13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43903811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Shape 16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7" name="Shape 16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95278309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Shape 18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85" name="Shape 18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1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78745605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Shape 19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93" name="Shape 19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1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62516169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Shape 20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1" name="Shape 20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60260674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Shape 21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19" name="Shape 21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1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27159531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Shape 22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28" name="Shape 22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1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09265429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Shape 23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6" name="Shape 23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90103233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Shape 6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Shape 6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5146219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Shape 25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54" name="Shape 25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1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8882150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Shape 26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62" name="Shape 26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https://www.makeitfrom.com/compare/Acrylonitrile-Butadiene-Styrene-ABS/Balsa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13033032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Shape 26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69" name="Shape 26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pictures</a:t>
            </a:r>
            <a:endParaRPr sz="11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8502756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Shape 27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76" name="Shape 27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pictures</a:t>
            </a:r>
            <a:endParaRPr sz="11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56966811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" name="Shape 28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3" name="Shape 28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031273961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" name="Shape 30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03" name="Shape 30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1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80947590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" name="Shape 31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11" name="Shape 31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1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717089024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" name="Shape 31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9" name="Shape 31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229977982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6" name="Shape 33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37" name="Shape 33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1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562357452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3" name="Shape 34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4" name="Shape 34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6616531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Shape 8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2" name="Shape 8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 lower impulse rated motor can be utilized if deemed necessary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1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856989670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2" name="Shape 36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63" name="Shape 36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1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820138563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9" name="Shape 36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0" name="Shape 37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518781895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6" name="Shape 37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7" name="Shape 37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083827058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8" name="Shape 38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89" name="Shape 38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Char char="●"/>
            </a:pPr>
            <a:r>
              <a:rPr lang="en-GB" sz="11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The initial Arduino Uno was too big for premade bodies given the material we decided to use so we decided to use a smaller arduino board, the Arduino Nano, that has enough pins to connect to the different electronic accessories needed. We also had to choose a different sd card reader board accessory to accommodate the amount of pins on the new board.</a:t>
            </a:r>
            <a:endParaRPr sz="11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698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1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925069952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4" name="Shape 39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5" name="Shape 39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016562631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2" name="Shape 40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3" name="Shape 40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781222263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4" name="Shape 41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5" name="Shape 41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87556483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6" name="Shape 42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27" name="Shape 42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Char char="●"/>
            </a:pPr>
            <a:r>
              <a:rPr lang="en-GB" sz="11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Parachutes are largely based on mass and fall rate/ velocity since fall rate and velocity are inconsequential i.e. our body material is sturdy enough to handle an impact within the velocity range and time is not a factor in the competition the only thing we have to choose for a parachute is mass. The mass of our rocket can vary in prototyping because of stability purposes so we have to choose a bigger parachute with a wider range of mass.</a:t>
            </a:r>
            <a:endParaRPr sz="11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698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1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123604031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2" name="Shape 38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3" name="Shape 38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589240946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2" name="Shape 38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3" name="Shape 38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74047571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Shape 9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Shape 9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52563261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9" name="Shape 36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0" name="Shape 37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50711289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8" name="Shape 43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9" name="Shape 43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02798759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4" name="Shape 44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5" name="Shape 44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161890325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5" name="Shape 48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86" name="Shape 48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Char char="●"/>
            </a:pPr>
            <a:r>
              <a:rPr lang="en-GB" sz="11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Parachutes are largely based on mass and fall rate/ velocity since fall rate and velocity are inconsequential i.e. our body material is sturdy enough to handle an impact within the velocity range and time is not a factor in the competition the only thing we have to choose for a parachute is mass. The mass of our rocket can vary in prototyping because of stability purposes so we have to choose a bigger parachute with a wider range of mass.</a:t>
            </a:r>
            <a:endParaRPr sz="11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698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1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821890104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" name="Shape 49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2" name="Shape 49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892160424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7" name="Shape 49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98" name="Shape 49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Char char="●"/>
            </a:pPr>
            <a:r>
              <a:rPr lang="en-GB" sz="11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Parachutes are largely based on mass and fall rate/ velocity since fall rate and velocity are inconsequential i.e. our body material is sturdy enough to handle an impact within the velocity range and time is not a factor in the competition the only thing we have to choose for a parachute is mass. The mass of our rocket can vary in prototyping because of stability purposes so we have to choose a bigger parachute with a wider range of mass.</a:t>
            </a:r>
            <a:endParaRPr sz="11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698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1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809422814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3" name="Shape 50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4" name="Shape 50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80781480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Shape 9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0" name="Shape 10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1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40304115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Shape 10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Shape 10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54224802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Shape 11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Shape 11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3493688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Shape 11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Shape 12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09737545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Shape 12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Shape 12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7926735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hape 12"/>
          <p:cNvSpPr txBox="1">
            <a:spLocks noGrp="1"/>
          </p:cNvSpPr>
          <p:nvPr>
            <p:ph type="ctrTitle"/>
          </p:nvPr>
        </p:nvSpPr>
        <p:spPr>
          <a:xfrm>
            <a:off x="685800" y="1200150"/>
            <a:ext cx="7772400" cy="11025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Arial"/>
              <a:buNone/>
              <a:defRPr sz="3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3" name="Shape 13"/>
          <p:cNvSpPr txBox="1"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ctr" rtl="0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Noto Sans Symbols"/>
              <a:buNone/>
              <a:defRPr sz="24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spcBef>
                <a:spcPts val="420"/>
              </a:spcBef>
              <a:spcAft>
                <a:spcPts val="0"/>
              </a:spcAft>
              <a:buClr>
                <a:srgbClr val="888888"/>
              </a:buClr>
              <a:buSzPts val="2100"/>
              <a:buFont typeface="Noto Sans Symbols"/>
              <a:buNone/>
              <a:defRPr sz="21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spcBef>
                <a:spcPts val="300"/>
              </a:spcBef>
              <a:spcAft>
                <a:spcPts val="0"/>
              </a:spcAft>
              <a:buClr>
                <a:srgbClr val="888888"/>
              </a:buClr>
              <a:buSzPts val="1500"/>
              <a:buFont typeface="Arial"/>
              <a:buNone/>
              <a:defRPr sz="15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spcBef>
                <a:spcPts val="300"/>
              </a:spcBef>
              <a:spcAft>
                <a:spcPts val="0"/>
              </a:spcAft>
              <a:buClr>
                <a:srgbClr val="888888"/>
              </a:buClr>
              <a:buSzPts val="1500"/>
              <a:buFont typeface="Arial"/>
              <a:buNone/>
              <a:defRPr sz="15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spcBef>
                <a:spcPts val="300"/>
              </a:spcBef>
              <a:spcAft>
                <a:spcPts val="0"/>
              </a:spcAft>
              <a:buClr>
                <a:srgbClr val="888888"/>
              </a:buClr>
              <a:buSzPts val="1500"/>
              <a:buFont typeface="Arial"/>
              <a:buNone/>
              <a:defRPr sz="15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ctr" rtl="0">
              <a:spcBef>
                <a:spcPts val="300"/>
              </a:spcBef>
              <a:spcAft>
                <a:spcPts val="0"/>
              </a:spcAft>
              <a:buClr>
                <a:srgbClr val="888888"/>
              </a:buClr>
              <a:buSzPts val="1500"/>
              <a:buFont typeface="Arial"/>
              <a:buNone/>
              <a:defRPr sz="15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ctr" rtl="0">
              <a:spcBef>
                <a:spcPts val="300"/>
              </a:spcBef>
              <a:spcAft>
                <a:spcPts val="0"/>
              </a:spcAft>
              <a:buClr>
                <a:srgbClr val="888888"/>
              </a:buClr>
              <a:buSzPts val="1500"/>
              <a:buFont typeface="Arial"/>
              <a:buNone/>
              <a:defRPr sz="15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ctr" rtl="0">
              <a:spcBef>
                <a:spcPts val="300"/>
              </a:spcBef>
              <a:spcAft>
                <a:spcPts val="0"/>
              </a:spcAft>
              <a:buClr>
                <a:srgbClr val="888888"/>
              </a:buClr>
              <a:buSzPts val="1500"/>
              <a:buFont typeface="Arial"/>
              <a:buNone/>
              <a:defRPr sz="15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Shape 45"/>
          <p:cNvSpPr txBox="1"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Calibri"/>
              <a:buNone/>
              <a:defRPr sz="15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46" name="Shape 46"/>
          <p:cNvSpPr>
            <a:spLocks noGrp="1"/>
          </p:cNvSpPr>
          <p:nvPr>
            <p:ph type="pic" idx="2"/>
          </p:nvPr>
        </p:nvSpPr>
        <p:spPr>
          <a:xfrm>
            <a:off x="1792288" y="800100"/>
            <a:ext cx="5486400" cy="27455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42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Noto Sans Symbols"/>
              <a:buNone/>
              <a:defRPr sz="2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7" name="Shape 47"/>
          <p:cNvSpPr txBox="1">
            <a:spLocks noGrp="1"/>
          </p:cNvSpPr>
          <p:nvPr>
            <p:ph type="body" idx="1"/>
          </p:nvPr>
        </p:nvSpPr>
        <p:spPr>
          <a:xfrm>
            <a:off x="1792288" y="4025503"/>
            <a:ext cx="5486400" cy="3750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spcBef>
                <a:spcPts val="210"/>
              </a:spcBef>
              <a:spcAft>
                <a:spcPts val="0"/>
              </a:spcAft>
              <a:buClr>
                <a:schemeClr val="dk1"/>
              </a:buClr>
              <a:buSzPts val="1050"/>
              <a:buFont typeface="Noto Sans Symbols"/>
              <a:buNone/>
              <a:defRPr sz="10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Noto Sans Symbols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spcBef>
                <a:spcPts val="150"/>
              </a:spcBef>
              <a:spcAft>
                <a:spcPts val="0"/>
              </a:spcAft>
              <a:buClr>
                <a:schemeClr val="dk1"/>
              </a:buClr>
              <a:buSzPts val="750"/>
              <a:buFont typeface="Arial"/>
              <a:buNone/>
              <a:defRPr sz="7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spcBef>
                <a:spcPts val="135"/>
              </a:spcBef>
              <a:spcAft>
                <a:spcPts val="0"/>
              </a:spcAft>
              <a:buClr>
                <a:schemeClr val="dk1"/>
              </a:buClr>
              <a:buSzPts val="675"/>
              <a:buFont typeface="Arial"/>
              <a:buNone/>
              <a:defRPr sz="675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spcBef>
                <a:spcPts val="135"/>
              </a:spcBef>
              <a:spcAft>
                <a:spcPts val="0"/>
              </a:spcAft>
              <a:buClr>
                <a:schemeClr val="dk1"/>
              </a:buClr>
              <a:buSzPts val="675"/>
              <a:buFont typeface="Arial"/>
              <a:buNone/>
              <a:defRPr sz="675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spcBef>
                <a:spcPts val="135"/>
              </a:spcBef>
              <a:spcAft>
                <a:spcPts val="0"/>
              </a:spcAft>
              <a:buClr>
                <a:schemeClr val="dk1"/>
              </a:buClr>
              <a:buSzPts val="675"/>
              <a:buFont typeface="Arial"/>
              <a:buNone/>
              <a:defRPr sz="67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135"/>
              </a:spcBef>
              <a:spcAft>
                <a:spcPts val="0"/>
              </a:spcAft>
              <a:buClr>
                <a:schemeClr val="dk1"/>
              </a:buClr>
              <a:buSzPts val="675"/>
              <a:buFont typeface="Arial"/>
              <a:buNone/>
              <a:defRPr sz="67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135"/>
              </a:spcBef>
              <a:spcAft>
                <a:spcPts val="0"/>
              </a:spcAft>
              <a:buClr>
                <a:schemeClr val="dk1"/>
              </a:buClr>
              <a:buSzPts val="675"/>
              <a:buFont typeface="Arial"/>
              <a:buNone/>
              <a:defRPr sz="67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135"/>
              </a:spcBef>
              <a:spcAft>
                <a:spcPts val="0"/>
              </a:spcAft>
              <a:buClr>
                <a:schemeClr val="dk1"/>
              </a:buClr>
              <a:buSzPts val="675"/>
              <a:buFont typeface="Arial"/>
              <a:buNone/>
              <a:defRPr sz="67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8" name="Shape 48"/>
          <p:cNvSpPr txBox="1">
            <a:spLocks noGrp="1"/>
          </p:cNvSpPr>
          <p:nvPr>
            <p:ph type="dt" idx="10"/>
          </p:nvPr>
        </p:nvSpPr>
        <p:spPr>
          <a:xfrm>
            <a:off x="457200" y="800100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9" name="Shape 49"/>
          <p:cNvSpPr txBox="1">
            <a:spLocks noGrp="1"/>
          </p:cNvSpPr>
          <p:nvPr>
            <p:ph type="sldNum" idx="12"/>
          </p:nvPr>
        </p:nvSpPr>
        <p:spPr>
          <a:xfrm>
            <a:off x="8686800" y="0"/>
            <a:ext cx="4572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 rtl="0">
              <a:spcBef>
                <a:spcPts val="0"/>
              </a:spcBef>
              <a:buClr>
                <a:schemeClr val="dk2"/>
              </a:buClr>
              <a:buSzPts val="1000"/>
              <a:buFont typeface="Calibri"/>
              <a:buNone/>
              <a:defRPr sz="10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Clr>
                <a:schemeClr val="dk2"/>
              </a:buClr>
              <a:buSzPts val="1000"/>
              <a:buFont typeface="Calibri"/>
              <a:buNone/>
              <a:defRPr sz="10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Clr>
                <a:schemeClr val="dk2"/>
              </a:buClr>
              <a:buSzPts val="1000"/>
              <a:buFont typeface="Calibri"/>
              <a:buNone/>
              <a:defRPr sz="10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Clr>
                <a:schemeClr val="dk2"/>
              </a:buClr>
              <a:buSzPts val="1000"/>
              <a:buFont typeface="Calibri"/>
              <a:buNone/>
              <a:defRPr sz="10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Clr>
                <a:schemeClr val="dk2"/>
              </a:buClr>
              <a:buSzPts val="1000"/>
              <a:buFont typeface="Calibri"/>
              <a:buNone/>
              <a:defRPr sz="10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Clr>
                <a:schemeClr val="dk2"/>
              </a:buClr>
              <a:buSzPts val="1000"/>
              <a:buFont typeface="Calibri"/>
              <a:buNone/>
              <a:defRPr sz="10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Clr>
                <a:schemeClr val="dk2"/>
              </a:buClr>
              <a:buSzPts val="1000"/>
              <a:buFont typeface="Calibri"/>
              <a:buNone/>
              <a:defRPr sz="10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Clr>
                <a:schemeClr val="dk2"/>
              </a:buClr>
              <a:buSzPts val="1000"/>
              <a:buFont typeface="Calibri"/>
              <a:buNone/>
              <a:defRPr sz="10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Clr>
                <a:schemeClr val="dk2"/>
              </a:buClr>
              <a:buSzPts val="1000"/>
              <a:buFont typeface="Calibri"/>
              <a:buNone/>
              <a:defRPr sz="10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>
  <p:cSld name="Title and Content"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hape 15"/>
          <p:cNvSpPr txBox="1">
            <a:spLocks noGrp="1"/>
          </p:cNvSpPr>
          <p:nvPr>
            <p:ph type="title"/>
          </p:nvPr>
        </p:nvSpPr>
        <p:spPr>
          <a:xfrm>
            <a:off x="462013" y="57150"/>
            <a:ext cx="8229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  <a:defRPr sz="3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6" name="Shape 16"/>
          <p:cNvSpPr txBox="1">
            <a:spLocks noGrp="1"/>
          </p:cNvSpPr>
          <p:nvPr>
            <p:ph type="body" idx="1"/>
          </p:nvPr>
        </p:nvSpPr>
        <p:spPr>
          <a:xfrm>
            <a:off x="457200" y="800100"/>
            <a:ext cx="8229600" cy="36004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Char char="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61950" algn="l" rtl="0">
              <a:spcBef>
                <a:spcPts val="42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Noto Sans Symbols"/>
              <a:buChar char="▪"/>
              <a:defRPr sz="2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2385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–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2385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»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2385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2385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2385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2385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hape 18"/>
          <p:cNvSpPr txBox="1">
            <a:spLocks noGrp="1"/>
          </p:cNvSpPr>
          <p:nvPr>
            <p:ph type="title"/>
          </p:nvPr>
        </p:nvSpPr>
        <p:spPr>
          <a:xfrm>
            <a:off x="311700" y="0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  <a:defRPr sz="3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9" name="Shape 19"/>
          <p:cNvSpPr txBox="1">
            <a:spLocks noGrp="1"/>
          </p:cNvSpPr>
          <p:nvPr>
            <p:ph type="body" idx="1"/>
          </p:nvPr>
        </p:nvSpPr>
        <p:spPr>
          <a:xfrm>
            <a:off x="338594" y="613551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3810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Char char="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619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Noto Sans Symbols"/>
              <a:buChar char="▪"/>
              <a:defRPr sz="2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238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–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238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»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238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238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238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238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hape 21"/>
          <p:cNvSpPr txBox="1"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22" name="Shape 22"/>
          <p:cNvSpPr txBox="1"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L="457200" marR="0" lvl="0" indent="-228600" algn="l" rtl="0">
              <a:spcBef>
                <a:spcPts val="300"/>
              </a:spcBef>
              <a:spcAft>
                <a:spcPts val="0"/>
              </a:spcAft>
              <a:buClr>
                <a:srgbClr val="888888"/>
              </a:buClr>
              <a:buSzPts val="1500"/>
              <a:buFont typeface="Noto Sans Symbols"/>
              <a:buNone/>
              <a:defRPr sz="15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spcBef>
                <a:spcPts val="270"/>
              </a:spcBef>
              <a:spcAft>
                <a:spcPts val="0"/>
              </a:spcAft>
              <a:buClr>
                <a:srgbClr val="888888"/>
              </a:buClr>
              <a:buSzPts val="1350"/>
              <a:buFont typeface="Noto Sans Symbols"/>
              <a:buNone/>
              <a:defRPr sz="135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spcBef>
                <a:spcPts val="24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spcBef>
                <a:spcPts val="210"/>
              </a:spcBef>
              <a:spcAft>
                <a:spcPts val="0"/>
              </a:spcAft>
              <a:buClr>
                <a:srgbClr val="888888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spcBef>
                <a:spcPts val="210"/>
              </a:spcBef>
              <a:spcAft>
                <a:spcPts val="0"/>
              </a:spcAft>
              <a:buClr>
                <a:srgbClr val="888888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spcBef>
                <a:spcPts val="210"/>
              </a:spcBef>
              <a:spcAft>
                <a:spcPts val="0"/>
              </a:spcAft>
              <a:buClr>
                <a:srgbClr val="888888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210"/>
              </a:spcBef>
              <a:spcAft>
                <a:spcPts val="0"/>
              </a:spcAft>
              <a:buClr>
                <a:srgbClr val="888888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210"/>
              </a:spcBef>
              <a:spcAft>
                <a:spcPts val="0"/>
              </a:spcAft>
              <a:buClr>
                <a:srgbClr val="888888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210"/>
              </a:spcBef>
              <a:spcAft>
                <a:spcPts val="0"/>
              </a:spcAft>
              <a:buClr>
                <a:srgbClr val="888888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Shape 24"/>
          <p:cNvSpPr txBox="1">
            <a:spLocks noGrp="1"/>
          </p:cNvSpPr>
          <p:nvPr>
            <p:ph type="title"/>
          </p:nvPr>
        </p:nvSpPr>
        <p:spPr>
          <a:xfrm>
            <a:off x="304800" y="0"/>
            <a:ext cx="8229600" cy="57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  <a:defRPr sz="3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25" name="Shape 25"/>
          <p:cNvSpPr txBox="1">
            <a:spLocks noGrp="1"/>
          </p:cNvSpPr>
          <p:nvPr>
            <p:ph type="body" idx="1"/>
          </p:nvPr>
        </p:nvSpPr>
        <p:spPr>
          <a:xfrm>
            <a:off x="381000" y="692524"/>
            <a:ext cx="4038600" cy="36004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361950" algn="l" rtl="0">
              <a:spcBef>
                <a:spcPts val="42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Noto Sans Symbols"/>
              <a:buChar char="➢"/>
              <a:defRPr sz="2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▪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2385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4325" algn="l" rtl="0"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–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4325" algn="l" rtl="0"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»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4325" algn="l" rtl="0"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14325" algn="l" rtl="0"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14325" algn="l" rtl="0"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14325" algn="l" rtl="0"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6" name="Shape 26"/>
          <p:cNvSpPr txBox="1">
            <a:spLocks noGrp="1"/>
          </p:cNvSpPr>
          <p:nvPr>
            <p:ph type="body" idx="2"/>
          </p:nvPr>
        </p:nvSpPr>
        <p:spPr>
          <a:xfrm>
            <a:off x="4648200" y="800100"/>
            <a:ext cx="4038600" cy="36004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361950" algn="l" rtl="0">
              <a:spcBef>
                <a:spcPts val="42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Noto Sans Symbols"/>
              <a:buChar char="➢"/>
              <a:defRPr sz="2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▪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2385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4325" algn="l" rtl="0"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–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4325" algn="l" rtl="0"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»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4325" algn="l" rtl="0"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14325" algn="l" rtl="0"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14325" algn="l" rtl="0"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14325" algn="l" rtl="0"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Shape 28"/>
          <p:cNvSpPr txBox="1">
            <a:spLocks noGrp="1"/>
          </p:cNvSpPr>
          <p:nvPr>
            <p:ph type="title"/>
          </p:nvPr>
        </p:nvSpPr>
        <p:spPr>
          <a:xfrm>
            <a:off x="449179" y="0"/>
            <a:ext cx="8229600" cy="57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  <a:defRPr sz="3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29" name="Shape 29"/>
          <p:cNvSpPr txBox="1">
            <a:spLocks noGrp="1"/>
          </p:cNvSpPr>
          <p:nvPr>
            <p:ph type="body" idx="1"/>
          </p:nvPr>
        </p:nvSpPr>
        <p:spPr>
          <a:xfrm>
            <a:off x="457200" y="800101"/>
            <a:ext cx="4040188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L="457200" marR="0" lvl="0" indent="-2286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None/>
              <a:defRPr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Noto Sans Symbols"/>
              <a:buNone/>
              <a:defRPr sz="15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None/>
              <a:defRPr sz="135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0" name="Shape 30"/>
          <p:cNvSpPr txBox="1">
            <a:spLocks noGrp="1"/>
          </p:cNvSpPr>
          <p:nvPr>
            <p:ph type="body" idx="2"/>
          </p:nvPr>
        </p:nvSpPr>
        <p:spPr>
          <a:xfrm>
            <a:off x="457200" y="769846"/>
            <a:ext cx="4040188" cy="30860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2385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Noto Sans Symbols"/>
              <a:buChar char="▪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4325" algn="l" rtl="0"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04800" algn="l" rtl="0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–"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04800" algn="l" rtl="0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»"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04800" algn="l" rtl="0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04800" algn="l" rtl="0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04800" algn="l" rtl="0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04800" algn="l" rtl="0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1" name="Shape 31"/>
          <p:cNvSpPr txBox="1">
            <a:spLocks noGrp="1"/>
          </p:cNvSpPr>
          <p:nvPr>
            <p:ph type="body" idx="3"/>
          </p:nvPr>
        </p:nvSpPr>
        <p:spPr>
          <a:xfrm>
            <a:off x="4645026" y="800101"/>
            <a:ext cx="4041775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L="457200" marR="0" lvl="0" indent="-2286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None/>
              <a:defRPr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Noto Sans Symbols"/>
              <a:buNone/>
              <a:defRPr sz="15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None/>
              <a:defRPr sz="135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2" name="Shape 32"/>
          <p:cNvSpPr txBox="1">
            <a:spLocks noGrp="1"/>
          </p:cNvSpPr>
          <p:nvPr>
            <p:ph type="body" idx="4"/>
          </p:nvPr>
        </p:nvSpPr>
        <p:spPr>
          <a:xfrm>
            <a:off x="4645026" y="1314451"/>
            <a:ext cx="4041775" cy="308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2385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Noto Sans Symbols"/>
              <a:buChar char="▪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4325" algn="l" rtl="0"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04800" algn="l" rtl="0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–"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04800" algn="l" rtl="0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»"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04800" algn="l" rtl="0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04800" algn="l" rtl="0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04800" algn="l" rtl="0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04800" algn="l" rtl="0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Shape 34"/>
          <p:cNvSpPr txBox="1">
            <a:spLocks noGrp="1"/>
          </p:cNvSpPr>
          <p:nvPr>
            <p:ph type="title"/>
          </p:nvPr>
        </p:nvSpPr>
        <p:spPr>
          <a:xfrm>
            <a:off x="457200" y="38978"/>
            <a:ext cx="8229600" cy="57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Arial"/>
              <a:buNone/>
              <a:defRPr sz="3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35" name="Shape 35" descr="mailbox://C%7C/Documents%20and%20Settings/Emmanuel%20Collins/Application%20Data/Thunderbird/Profiles/zb681exv.default/Mail/mail.eng.fsu.edu/Inbox?number=2414370388&amp;part=1.1.2&amp;filename=7oNBg.png"/>
          <p:cNvSpPr/>
          <p:nvPr/>
        </p:nvSpPr>
        <p:spPr>
          <a:xfrm>
            <a:off x="155575" y="-273844"/>
            <a:ext cx="9525000" cy="57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5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" name="Shape 36" descr="mailbox://C%7C/Documents%20and%20Settings/Emmanuel%20Collins/Application%20Data/Thunderbird/Profiles/zb681exv.default/Mail/mail.eng.fsu.edu/Inbox?number=2414370388&amp;part=1.1.2&amp;filename=7oNBg.png"/>
          <p:cNvSpPr/>
          <p:nvPr/>
        </p:nvSpPr>
        <p:spPr>
          <a:xfrm>
            <a:off x="155575" y="-273844"/>
            <a:ext cx="9525000" cy="57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5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Shape 39"/>
          <p:cNvSpPr txBox="1">
            <a:spLocks noGrp="1"/>
          </p:cNvSpPr>
          <p:nvPr>
            <p:ph type="title"/>
          </p:nvPr>
        </p:nvSpPr>
        <p:spPr>
          <a:xfrm>
            <a:off x="457201" y="800100"/>
            <a:ext cx="3008313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Calibri"/>
              <a:buNone/>
              <a:defRPr sz="15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40" name="Shape 40"/>
          <p:cNvSpPr txBox="1">
            <a:spLocks noGrp="1"/>
          </p:cNvSpPr>
          <p:nvPr>
            <p:ph type="body" idx="1"/>
          </p:nvPr>
        </p:nvSpPr>
        <p:spPr>
          <a:xfrm>
            <a:off x="3581400" y="800100"/>
            <a:ext cx="5105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Char char="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61950" algn="l" rtl="0">
              <a:spcBef>
                <a:spcPts val="42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Noto Sans Symbols"/>
              <a:buChar char="▪"/>
              <a:defRPr sz="2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2385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–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2385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»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2385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2385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2385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2385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1" name="Shape 41"/>
          <p:cNvSpPr txBox="1">
            <a:spLocks noGrp="1"/>
          </p:cNvSpPr>
          <p:nvPr>
            <p:ph type="body" idx="2"/>
          </p:nvPr>
        </p:nvSpPr>
        <p:spPr>
          <a:xfrm>
            <a:off x="457201" y="1657350"/>
            <a:ext cx="3008313" cy="274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spcBef>
                <a:spcPts val="210"/>
              </a:spcBef>
              <a:spcAft>
                <a:spcPts val="0"/>
              </a:spcAft>
              <a:buClr>
                <a:schemeClr val="dk1"/>
              </a:buClr>
              <a:buSzPts val="1050"/>
              <a:buFont typeface="Noto Sans Symbols"/>
              <a:buNone/>
              <a:defRPr sz="10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Noto Sans Symbols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spcBef>
                <a:spcPts val="150"/>
              </a:spcBef>
              <a:spcAft>
                <a:spcPts val="0"/>
              </a:spcAft>
              <a:buClr>
                <a:schemeClr val="dk1"/>
              </a:buClr>
              <a:buSzPts val="750"/>
              <a:buFont typeface="Arial"/>
              <a:buNone/>
              <a:defRPr sz="7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spcBef>
                <a:spcPts val="135"/>
              </a:spcBef>
              <a:spcAft>
                <a:spcPts val="0"/>
              </a:spcAft>
              <a:buClr>
                <a:schemeClr val="dk1"/>
              </a:buClr>
              <a:buSzPts val="675"/>
              <a:buFont typeface="Arial"/>
              <a:buNone/>
              <a:defRPr sz="675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spcBef>
                <a:spcPts val="135"/>
              </a:spcBef>
              <a:spcAft>
                <a:spcPts val="0"/>
              </a:spcAft>
              <a:buClr>
                <a:schemeClr val="dk1"/>
              </a:buClr>
              <a:buSzPts val="675"/>
              <a:buFont typeface="Arial"/>
              <a:buNone/>
              <a:defRPr sz="675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spcBef>
                <a:spcPts val="135"/>
              </a:spcBef>
              <a:spcAft>
                <a:spcPts val="0"/>
              </a:spcAft>
              <a:buClr>
                <a:schemeClr val="dk1"/>
              </a:buClr>
              <a:buSzPts val="675"/>
              <a:buFont typeface="Arial"/>
              <a:buNone/>
              <a:defRPr sz="67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135"/>
              </a:spcBef>
              <a:spcAft>
                <a:spcPts val="0"/>
              </a:spcAft>
              <a:buClr>
                <a:schemeClr val="dk1"/>
              </a:buClr>
              <a:buSzPts val="675"/>
              <a:buFont typeface="Arial"/>
              <a:buNone/>
              <a:defRPr sz="67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135"/>
              </a:spcBef>
              <a:spcAft>
                <a:spcPts val="0"/>
              </a:spcAft>
              <a:buClr>
                <a:schemeClr val="dk1"/>
              </a:buClr>
              <a:buSzPts val="675"/>
              <a:buFont typeface="Arial"/>
              <a:buNone/>
              <a:defRPr sz="67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135"/>
              </a:spcBef>
              <a:spcAft>
                <a:spcPts val="0"/>
              </a:spcAft>
              <a:buClr>
                <a:schemeClr val="dk1"/>
              </a:buClr>
              <a:buSzPts val="675"/>
              <a:buFont typeface="Arial"/>
              <a:buNone/>
              <a:defRPr sz="67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2" name="Shape 42"/>
          <p:cNvSpPr txBox="1">
            <a:spLocks noGrp="1"/>
          </p:cNvSpPr>
          <p:nvPr>
            <p:ph type="dt" idx="10"/>
          </p:nvPr>
        </p:nvSpPr>
        <p:spPr>
          <a:xfrm>
            <a:off x="457200" y="800100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3" name="Shape 43"/>
          <p:cNvSpPr txBox="1">
            <a:spLocks noGrp="1"/>
          </p:cNvSpPr>
          <p:nvPr>
            <p:ph type="sldNum" idx="12"/>
          </p:nvPr>
        </p:nvSpPr>
        <p:spPr>
          <a:xfrm>
            <a:off x="8686800" y="0"/>
            <a:ext cx="4572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 rtl="0">
              <a:spcBef>
                <a:spcPts val="0"/>
              </a:spcBef>
              <a:buClr>
                <a:schemeClr val="dk2"/>
              </a:buClr>
              <a:buSzPts val="1000"/>
              <a:buFont typeface="Calibri"/>
              <a:buNone/>
              <a:defRPr sz="10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Clr>
                <a:schemeClr val="dk2"/>
              </a:buClr>
              <a:buSzPts val="1000"/>
              <a:buFont typeface="Calibri"/>
              <a:buNone/>
              <a:defRPr sz="10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Clr>
                <a:schemeClr val="dk2"/>
              </a:buClr>
              <a:buSzPts val="1000"/>
              <a:buFont typeface="Calibri"/>
              <a:buNone/>
              <a:defRPr sz="10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Clr>
                <a:schemeClr val="dk2"/>
              </a:buClr>
              <a:buSzPts val="1000"/>
              <a:buFont typeface="Calibri"/>
              <a:buNone/>
              <a:defRPr sz="10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Clr>
                <a:schemeClr val="dk2"/>
              </a:buClr>
              <a:buSzPts val="1000"/>
              <a:buFont typeface="Calibri"/>
              <a:buNone/>
              <a:defRPr sz="10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Clr>
                <a:schemeClr val="dk2"/>
              </a:buClr>
              <a:buSzPts val="1000"/>
              <a:buFont typeface="Calibri"/>
              <a:buNone/>
              <a:defRPr sz="10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Clr>
                <a:schemeClr val="dk2"/>
              </a:buClr>
              <a:buSzPts val="1000"/>
              <a:buFont typeface="Calibri"/>
              <a:buNone/>
              <a:defRPr sz="10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Clr>
                <a:schemeClr val="dk2"/>
              </a:buClr>
              <a:buSzPts val="1000"/>
              <a:buFont typeface="Calibri"/>
              <a:buNone/>
              <a:defRPr sz="10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Clr>
                <a:schemeClr val="dk2"/>
              </a:buClr>
              <a:buSzPts val="1000"/>
              <a:buFont typeface="Calibri"/>
              <a:buNone/>
              <a:defRPr sz="10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>
            <a:spLocks noGrp="1"/>
          </p:cNvSpPr>
          <p:nvPr>
            <p:ph type="body" idx="1"/>
          </p:nvPr>
        </p:nvSpPr>
        <p:spPr>
          <a:xfrm>
            <a:off x="457200" y="863386"/>
            <a:ext cx="8229600" cy="33944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Char char="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61950" algn="l" rtl="0">
              <a:spcBef>
                <a:spcPts val="42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Noto Sans Symbols"/>
              <a:buChar char="▪"/>
              <a:defRPr sz="2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2385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–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2385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»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2385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2385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2385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2385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cxnSp>
        <p:nvCxnSpPr>
          <p:cNvPr id="7" name="Shape 7"/>
          <p:cNvCxnSpPr/>
          <p:nvPr/>
        </p:nvCxnSpPr>
        <p:spPr>
          <a:xfrm>
            <a:off x="0" y="628650"/>
            <a:ext cx="9144000" cy="0"/>
          </a:xfrm>
          <a:prstGeom prst="straightConnector1">
            <a:avLst/>
          </a:prstGeom>
          <a:noFill/>
          <a:ln w="44450" cap="flat" cmpd="sng">
            <a:solidFill>
              <a:srgbClr val="236192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8" name="Shape 8"/>
          <p:cNvSpPr txBox="1"/>
          <p:nvPr/>
        </p:nvSpPr>
        <p:spPr>
          <a:xfrm>
            <a:off x="152400" y="1"/>
            <a:ext cx="8839200" cy="57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Calibri"/>
              <a:buNone/>
            </a:pPr>
            <a:endParaRPr sz="27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9" name="Shape 9"/>
          <p:cNvPicPr preferRelativeResize="0"/>
          <p:nvPr/>
        </p:nvPicPr>
        <p:blipFill rotWithShape="1">
          <a:blip r:embed="rId12">
            <a:alphaModFix/>
          </a:blip>
          <a:srcRect/>
          <a:stretch/>
        </p:blipFill>
        <p:spPr>
          <a:xfrm>
            <a:off x="0" y="4629150"/>
            <a:ext cx="9144000" cy="514350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Shape 10"/>
          <p:cNvSpPr txBox="1"/>
          <p:nvPr/>
        </p:nvSpPr>
        <p:spPr>
          <a:xfrm>
            <a:off x="8686800" y="4868754"/>
            <a:ext cx="4572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fld id="{00000000-1234-1234-1234-123412341234}" type="slidenum">
              <a:rPr lang="en-GB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4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9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7" Type="http://schemas.openxmlformats.org/officeDocument/2006/relationships/image" Target="../media/image8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g"/><Relationship Id="rId5" Type="http://schemas.openxmlformats.org/officeDocument/2006/relationships/image" Target="../media/image6.jpg"/><Relationship Id="rId4" Type="http://schemas.openxmlformats.org/officeDocument/2006/relationships/image" Target="../media/image5.jp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1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6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8.jp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2.jp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4.jp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37.jpg"/><Relationship Id="rId4" Type="http://schemas.openxmlformats.org/officeDocument/2006/relationships/image" Target="../media/image36.jp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40.jpg"/><Relationship Id="rId4" Type="http://schemas.openxmlformats.org/officeDocument/2006/relationships/image" Target="../media/image39.jpg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3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3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3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3.png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3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3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Shape 55"/>
          <p:cNvSpPr txBox="1">
            <a:spLocks noGrp="1"/>
          </p:cNvSpPr>
          <p:nvPr>
            <p:ph type="subTitle" idx="1"/>
          </p:nvPr>
        </p:nvSpPr>
        <p:spPr>
          <a:xfrm>
            <a:off x="1685924" y="3185402"/>
            <a:ext cx="5772150" cy="1314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37"/>
              <a:buFont typeface="Noto Sans Symbols"/>
              <a:buNone/>
            </a:pPr>
            <a:r>
              <a:rPr lang="en-GB" sz="3237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Design Review </a:t>
            </a:r>
            <a:r>
              <a:rPr lang="en-GB" sz="3237" b="1">
                <a:solidFill>
                  <a:schemeClr val="dk1"/>
                </a:solidFill>
              </a:rPr>
              <a:t>5</a:t>
            </a:r>
            <a:endParaRPr sz="2220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15000"/>
              </a:lnSpc>
              <a:spcBef>
                <a:spcPts val="300"/>
              </a:spcBef>
              <a:spcAft>
                <a:spcPts val="0"/>
              </a:spcAft>
              <a:buClr>
                <a:srgbClr val="898989"/>
              </a:buClr>
              <a:buSzPts val="2220"/>
              <a:buFont typeface="Noto Sans Symbols"/>
              <a:buNone/>
            </a:pPr>
            <a:r>
              <a:rPr lang="en-GB" sz="2220">
                <a:solidFill>
                  <a:srgbClr val="898989"/>
                </a:solidFill>
              </a:rPr>
              <a:t>James Beattie, Cedryc Midy</a:t>
            </a:r>
            <a:endParaRPr/>
          </a:p>
        </p:txBody>
      </p:sp>
      <p:pic>
        <p:nvPicPr>
          <p:cNvPr id="56" name="Shape 5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887697" y="685800"/>
            <a:ext cx="5368607" cy="1028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6" descr="A close up of a sign&#10;&#10;Description generated with high confidence">
            <a:extLst>
              <a:ext uri="{FF2B5EF4-FFF2-40B4-BE49-F238E27FC236}">
                <a16:creationId xmlns:a16="http://schemas.microsoft.com/office/drawing/2014/main" id="{F9EAECFB-7EC7-4D9D-8D15-39173294795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29042" y="1755596"/>
            <a:ext cx="1485914" cy="1551506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7935132" y="4773478"/>
            <a:ext cx="85240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mtClean="0"/>
              <a:t>Midy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Shape 134"/>
          <p:cNvSpPr txBox="1"/>
          <p:nvPr/>
        </p:nvSpPr>
        <p:spPr>
          <a:xfrm>
            <a:off x="2788024" y="2104711"/>
            <a:ext cx="1751089" cy="4532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Noto Sans Symbols"/>
              <a:buNone/>
            </a:pPr>
            <a:r>
              <a:rPr lang="en-GB" sz="25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Design</a:t>
            </a:r>
            <a:endParaRPr sz="25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35" name="Shape 135"/>
          <p:cNvCxnSpPr/>
          <p:nvPr/>
        </p:nvCxnSpPr>
        <p:spPr>
          <a:xfrm>
            <a:off x="2877671" y="2557921"/>
            <a:ext cx="2782445" cy="0"/>
          </a:xfrm>
          <a:prstGeom prst="straightConnector1">
            <a:avLst/>
          </a:prstGeom>
          <a:noFill/>
          <a:ln w="76200" cap="flat" cmpd="sng">
            <a:solidFill>
              <a:srgbClr val="BD4B48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2" name="TextBox 1">
            <a:extLst>
              <a:ext uri="{FF2B5EF4-FFF2-40B4-BE49-F238E27FC236}">
                <a16:creationId xmlns:a16="http://schemas.microsoft.com/office/drawing/2014/main" id="{D269BD06-2E34-430D-9F16-D323D286F4B5}"/>
              </a:ext>
            </a:extLst>
          </p:cNvPr>
          <p:cNvSpPr txBox="1"/>
          <p:nvPr/>
        </p:nvSpPr>
        <p:spPr>
          <a:xfrm>
            <a:off x="4135349" y="2599363"/>
            <a:ext cx="152476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/>
              <a:t>James Beattie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935132" y="4773478"/>
            <a:ext cx="85240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Beattie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Shape 60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dirty="0"/>
              <a:t>Target </a:t>
            </a:r>
            <a:r>
              <a:rPr lang="en-US" dirty="0"/>
              <a:t>Summary</a:t>
            </a:r>
            <a:endParaRPr lang="en" dirty="0"/>
          </a:p>
        </p:txBody>
      </p:sp>
      <p:graphicFrame>
        <p:nvGraphicFramePr>
          <p:cNvPr id="61" name="Shape 61"/>
          <p:cNvGraphicFramePr/>
          <p:nvPr>
            <p:extLst/>
          </p:nvPr>
        </p:nvGraphicFramePr>
        <p:xfrm>
          <a:off x="738589" y="668110"/>
          <a:ext cx="7666822" cy="3943891"/>
        </p:xfrm>
        <a:graphic>
          <a:graphicData uri="http://schemas.openxmlformats.org/drawingml/2006/table">
            <a:tbl>
              <a:tblPr firstRow="1" firstCol="1">
                <a:noFill/>
              </a:tblPr>
              <a:tblGrid>
                <a:gridCol w="250423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69545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2606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4106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26673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buSzPct val="25000"/>
                        <a:buNone/>
                      </a:pPr>
                      <a:endParaRPr sz="1100" b="0" i="0" u="none" strike="noStrike" cap="none">
                        <a:solidFill>
                          <a:srgbClr val="000000"/>
                        </a:solidFill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L="7625" marR="7625" marT="7625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" sz="1200" u="none" strike="noStrike" cap="none">
                          <a:latin typeface="Rockwell"/>
                          <a:ea typeface="Rockwell"/>
                          <a:cs typeface="Rockwell"/>
                          <a:sym typeface="Rockwell"/>
                        </a:rPr>
                        <a:t>Metric</a:t>
                      </a:r>
                    </a:p>
                  </a:txBody>
                  <a:tcPr marL="7625" marR="7625" marT="7625" marB="0" anchor="ctr"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" sz="1200" u="none" strike="noStrike" cap="none">
                          <a:latin typeface="Rockwell"/>
                          <a:ea typeface="Rockwell"/>
                          <a:cs typeface="Rockwell"/>
                          <a:sym typeface="Rockwell"/>
                        </a:rPr>
                        <a:t>Target</a:t>
                      </a:r>
                    </a:p>
                  </a:txBody>
                  <a:tcPr marL="7625" marR="7625" marT="7625" marB="0" anchor="ctr"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" sz="1200" b="1" u="none" strike="noStrike" cap="none">
                          <a:latin typeface="Rockwell"/>
                          <a:ea typeface="Rockwell"/>
                          <a:cs typeface="Rockwell"/>
                          <a:sym typeface="Rockwell"/>
                        </a:rPr>
                        <a:t>Target</a:t>
                      </a:r>
                      <a:r>
                        <a:rPr lang="en" sz="1100" b="1" u="none" strike="noStrike" cap="none">
                          <a:latin typeface="Rockwell"/>
                          <a:ea typeface="Rockwell"/>
                          <a:cs typeface="Rockwell"/>
                          <a:sym typeface="Rockwell"/>
                        </a:rPr>
                        <a:t> </a:t>
                      </a:r>
                      <a:r>
                        <a:rPr lang="en" sz="1200" b="1" u="none" strike="noStrike" cap="none">
                          <a:latin typeface="Rockwell"/>
                          <a:ea typeface="Rockwell"/>
                          <a:cs typeface="Rockwell"/>
                          <a:sym typeface="Rockwell"/>
                        </a:rPr>
                        <a:t>Unit</a:t>
                      </a:r>
                    </a:p>
                  </a:txBody>
                  <a:tcPr marL="7625" marR="7625" marT="7625" marB="0" anchor="ctr"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16893">
                <a:tc rowSpan="3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" sz="1400" u="none" strike="noStrike" cap="none">
                          <a:latin typeface="Rockwell"/>
                          <a:ea typeface="Rockwell"/>
                          <a:cs typeface="Rockwell"/>
                          <a:sym typeface="Rockwell"/>
                        </a:rPr>
                        <a:t>Body</a:t>
                      </a:r>
                    </a:p>
                  </a:txBody>
                  <a:tcPr marL="7625" marR="7625" marT="7625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" sz="1200" b="1" u="none" strike="noStrike" cap="none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Impact Failure Force</a:t>
                      </a:r>
                    </a:p>
                  </a:txBody>
                  <a:tcPr marL="7625" marR="7625" marT="7625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" sz="1200" b="1" u="none" strike="noStrike" cap="none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-</a:t>
                      </a:r>
                    </a:p>
                  </a:txBody>
                  <a:tcPr marL="7625" marR="7625" marT="7625" marB="0" anchor="ctr"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" sz="1400" b="1" u="none" strike="noStrike" cap="none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N</a:t>
                      </a:r>
                    </a:p>
                  </a:txBody>
                  <a:tcPr marL="7625" marR="7625" marT="7625" marB="0" anchor="ctr"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1689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" sz="1400" b="1" u="none" strike="noStrike" cap="none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Drag</a:t>
                      </a:r>
                    </a:p>
                  </a:txBody>
                  <a:tcPr marL="7625" marR="7625" marT="7625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" sz="1400" b="1" u="none" strike="noStrike" cap="none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-</a:t>
                      </a:r>
                    </a:p>
                  </a:txBody>
                  <a:tcPr marL="7625" marR="7625" marT="7625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" sz="1400" b="1" u="none" strike="noStrike" cap="none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N</a:t>
                      </a:r>
                    </a:p>
                  </a:txBody>
                  <a:tcPr marL="7625" marR="7625" marT="7625" marB="0" anchor="ctr"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26301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" sz="1400" b="1" u="none" strike="noStrike" cap="none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Distance of Center of Pressure</a:t>
                      </a:r>
                    </a:p>
                  </a:txBody>
                  <a:tcPr marL="7625" marR="7625" marT="7625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" sz="1400" b="1" u="none" strike="noStrike" cap="none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-</a:t>
                      </a:r>
                    </a:p>
                  </a:txBody>
                  <a:tcPr marL="7625" marR="7625" marT="7625" marB="0" anchor="ctr"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" sz="1400" b="1" u="none" strike="noStrike" cap="none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m</a:t>
                      </a:r>
                    </a:p>
                  </a:txBody>
                  <a:tcPr marL="7625" marR="7625" marT="7625" marB="0" anchor="ctr"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16893">
                <a:tc rowSpan="2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" sz="1400" u="none" strike="noStrike" cap="none">
                          <a:latin typeface="Rockwell"/>
                          <a:ea typeface="Rockwell"/>
                          <a:cs typeface="Rockwell"/>
                          <a:sym typeface="Rockwell"/>
                        </a:rPr>
                        <a:t>Motor</a:t>
                      </a:r>
                    </a:p>
                  </a:txBody>
                  <a:tcPr marL="7625" marR="7625" marT="7625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" sz="1400" b="1" u="none" strike="noStrike" cap="none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Impulse</a:t>
                      </a:r>
                    </a:p>
                  </a:txBody>
                  <a:tcPr marL="7625" marR="7625" marT="7625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" sz="1400" b="1" u="none" strike="noStrike" cap="none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160</a:t>
                      </a:r>
                    </a:p>
                  </a:txBody>
                  <a:tcPr marL="7625" marR="7625" marT="7625" marB="0" anchor="ctr"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" sz="1400" b="1" u="none" strike="noStrike" cap="none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N*s</a:t>
                      </a:r>
                    </a:p>
                  </a:txBody>
                  <a:tcPr marL="7625" marR="7625" marT="7625" marB="0" anchor="ctr"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1689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" sz="1400" b="1" u="none" strike="noStrike" cap="none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Time of Thrust</a:t>
                      </a:r>
                    </a:p>
                  </a:txBody>
                  <a:tcPr marL="7625" marR="7625" marT="7625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" sz="1400" b="1" u="none" strike="noStrike" cap="none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5</a:t>
                      </a:r>
                    </a:p>
                  </a:txBody>
                  <a:tcPr marL="7625" marR="7625" marT="7625" marB="0" anchor="ctr"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" sz="1400" b="1" u="none" strike="noStrike" cap="none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s</a:t>
                      </a:r>
                    </a:p>
                  </a:txBody>
                  <a:tcPr marL="7625" marR="7625" marT="7625" marB="0" anchor="ctr"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16893">
                <a:tc rowSpan="4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" sz="1400" u="none" strike="noStrike" cap="none" dirty="0">
                          <a:latin typeface="Rockwell"/>
                          <a:ea typeface="Rockwell"/>
                          <a:cs typeface="Rockwell"/>
                          <a:sym typeface="Rockwell"/>
                        </a:rPr>
                        <a:t>Electronics</a:t>
                      </a:r>
                    </a:p>
                  </a:txBody>
                  <a:tcPr marL="7625" marR="7625" marT="7625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" sz="1400" b="1" u="none" strike="noStrike" cap="none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Altimeter Measurement</a:t>
                      </a:r>
                    </a:p>
                  </a:txBody>
                  <a:tcPr marL="7625" marR="7625" marT="7625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" sz="1400" b="1" u="none" strike="noStrike" cap="none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79.495</a:t>
                      </a:r>
                    </a:p>
                  </a:txBody>
                  <a:tcPr marL="7625" marR="7625" marT="7625" marB="0" anchor="ctr"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" sz="1400" b="1" u="none" strike="noStrike" cap="none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kPa</a:t>
                      </a:r>
                    </a:p>
                  </a:txBody>
                  <a:tcPr marL="7625" marR="7625" marT="7625" marB="0" anchor="ctr"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26301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" sz="1400" b="1" u="none" strike="noStrike" cap="none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Source Current to Deploy Recovery System</a:t>
                      </a:r>
                    </a:p>
                  </a:txBody>
                  <a:tcPr marL="7625" marR="7625" marT="7625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" sz="1400" b="1" u="none" strike="noStrike" cap="none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2</a:t>
                      </a:r>
                    </a:p>
                  </a:txBody>
                  <a:tcPr marL="7625" marR="7625" marT="7625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" sz="1400" b="1" u="none" strike="noStrike" cap="none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Amps</a:t>
                      </a:r>
                    </a:p>
                  </a:txBody>
                  <a:tcPr marL="7625" marR="7625" marT="7625" marB="0" anchor="ctr"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1689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" sz="1400" b="1" u="none" strike="noStrike" cap="none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Data Storage Capacity</a:t>
                      </a:r>
                    </a:p>
                  </a:txBody>
                  <a:tcPr marL="7625" marR="7625" marT="7625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" sz="1400" b="1" u="none" strike="noStrike" cap="none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10</a:t>
                      </a:r>
                    </a:p>
                  </a:txBody>
                  <a:tcPr marL="7625" marR="7625" marT="7625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" sz="1400" b="1" u="none" strike="noStrike" cap="none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mb</a:t>
                      </a:r>
                    </a:p>
                  </a:txBody>
                  <a:tcPr marL="7625" marR="7625" marT="7625" marB="0" anchor="ctr"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1689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" sz="1400" b="1" u="none" strike="noStrike" cap="none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Sampling </a:t>
                      </a:r>
                      <a:r>
                        <a:rPr lang="en" b="1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Rate</a:t>
                      </a:r>
                    </a:p>
                  </a:txBody>
                  <a:tcPr marL="7625" marR="7625" marT="7625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" sz="1400" b="1" u="none" strike="noStrike" cap="none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1</a:t>
                      </a:r>
                    </a:p>
                  </a:txBody>
                  <a:tcPr marL="7625" marR="7625" marT="7625" marB="0" anchor="ctr"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" sz="1400" b="1" u="none" strike="noStrike" cap="none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kHz</a:t>
                      </a:r>
                    </a:p>
                  </a:txBody>
                  <a:tcPr marL="7625" marR="7625" marT="7625" marB="0" anchor="ctr"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33666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" sz="1400" u="none" strike="noStrike" cap="none">
                          <a:latin typeface="Rockwell"/>
                          <a:ea typeface="Rockwell"/>
                          <a:cs typeface="Rockwell"/>
                          <a:sym typeface="Rockwell"/>
                        </a:rPr>
                        <a:t>Launch System</a:t>
                      </a:r>
                    </a:p>
                  </a:txBody>
                  <a:tcPr marL="7625" marR="7625" marT="7625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" sz="1400" b="1" u="none" strike="noStrike" cap="none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Launch Cable Length</a:t>
                      </a:r>
                    </a:p>
                  </a:txBody>
                  <a:tcPr marL="7625" marR="7625" marT="7625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" sz="1400" b="1" u="none" strike="noStrike" cap="none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91.44</a:t>
                      </a:r>
                    </a:p>
                  </a:txBody>
                  <a:tcPr marL="7625" marR="7625" marT="7625" marB="0" anchor="ctr"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" sz="1400" b="1" u="none" strike="noStrike" cap="none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m</a:t>
                      </a:r>
                    </a:p>
                  </a:txBody>
                  <a:tcPr marL="7625" marR="7625" marT="7625" marB="0" anchor="ctr"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413056">
                <a:tc rowSpan="2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" sz="1400" u="none" strike="noStrike" cap="none">
                          <a:latin typeface="Rockwell"/>
                          <a:ea typeface="Rockwell"/>
                          <a:cs typeface="Rockwell"/>
                          <a:sym typeface="Rockwell"/>
                        </a:rPr>
                        <a:t>Recovery System</a:t>
                      </a:r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" sz="1400" u="none" strike="noStrike" cap="none">
                          <a:latin typeface="Rockwell"/>
                          <a:ea typeface="Rockwell"/>
                          <a:cs typeface="Rockwell"/>
                          <a:sym typeface="Rockwell"/>
                        </a:rPr>
                        <a:t> </a:t>
                      </a:r>
                    </a:p>
                  </a:txBody>
                  <a:tcPr marL="7625" marR="7625" marT="7625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" sz="1400" b="1" u="none" strike="noStrike" cap="none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Parachute Deployment Delay</a:t>
                      </a:r>
                    </a:p>
                  </a:txBody>
                  <a:tcPr marL="7625" marR="7625" marT="7625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" sz="1400" b="1" u="none" strike="noStrike" cap="none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5</a:t>
                      </a:r>
                    </a:p>
                  </a:txBody>
                  <a:tcPr marL="7625" marR="7625" marT="7625" marB="0" anchor="ctr"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" sz="1400" b="1" u="none" strike="noStrike" cap="none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ms</a:t>
                      </a:r>
                    </a:p>
                  </a:txBody>
                  <a:tcPr marL="7625" marR="7625" marT="7625" marB="0" anchor="ctr"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1689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" sz="1400" b="1" u="none" strike="noStrike" cap="none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Descent Speed</a:t>
                      </a:r>
                    </a:p>
                  </a:txBody>
                  <a:tcPr marL="7625" marR="7625" marT="7625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" sz="1400" b="1" u="none" strike="noStrike" cap="none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4.5 - 6.1</a:t>
                      </a:r>
                    </a:p>
                  </a:txBody>
                  <a:tcPr marL="7625" marR="7625" marT="7625" marB="0" anchor="ctr"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" sz="1400" b="1" u="none" strike="noStrike" cap="none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m/s</a:t>
                      </a:r>
                    </a:p>
                  </a:txBody>
                  <a:tcPr marL="7625" marR="7625" marT="7625" marB="0" anchor="ctr"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16893">
                <a:tc rowSpan="2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" sz="1400" u="none" strike="noStrike" cap="none">
                          <a:latin typeface="Rockwell"/>
                          <a:ea typeface="Rockwell"/>
                          <a:cs typeface="Rockwell"/>
                          <a:sym typeface="Rockwell"/>
                        </a:rPr>
                        <a:t>Whole System</a:t>
                      </a:r>
                    </a:p>
                  </a:txBody>
                  <a:tcPr marL="7625" marR="7625" marT="7625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" sz="1400" b="1" u="none" strike="noStrike" cap="none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Apogee</a:t>
                      </a:r>
                    </a:p>
                  </a:txBody>
                  <a:tcPr marL="7625" marR="7625" marT="7625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" sz="1400" b="1" u="none" strike="noStrike" cap="none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609.6</a:t>
                      </a:r>
                    </a:p>
                  </a:txBody>
                  <a:tcPr marL="7625" marR="7625" marT="7625" marB="0" anchor="ctr"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" sz="1400" b="1" u="none" strike="noStrike" cap="none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m</a:t>
                      </a:r>
                    </a:p>
                  </a:txBody>
                  <a:tcPr marL="7625" marR="7625" marT="7625" marB="0" anchor="ctr"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1689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" sz="1400" b="1" u="none" strike="noStrike" cap="none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Maximum Error in Altitude</a:t>
                      </a:r>
                    </a:p>
                  </a:txBody>
                  <a:tcPr marL="7625" marR="7625" marT="7625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" sz="1400" b="1" u="none" strike="noStrike" cap="none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±15.24</a:t>
                      </a:r>
                    </a:p>
                  </a:txBody>
                  <a:tcPr marL="7625" marR="7625" marT="7625" marB="0" anchor="ctr"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" sz="1400" b="1" u="none" strike="noStrike" cap="none" dirty="0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m</a:t>
                      </a:r>
                    </a:p>
                  </a:txBody>
                  <a:tcPr marL="7625" marR="7625" marT="7625" marB="0" anchor="ctr"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7935132" y="4773478"/>
            <a:ext cx="85240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Beattie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76161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40" name="Shape 140"/>
          <p:cNvCxnSpPr/>
          <p:nvPr/>
        </p:nvCxnSpPr>
        <p:spPr>
          <a:xfrm>
            <a:off x="2113909" y="1234397"/>
            <a:ext cx="760626" cy="0"/>
          </a:xfrm>
          <a:prstGeom prst="straightConnector1">
            <a:avLst/>
          </a:prstGeom>
          <a:noFill/>
          <a:ln w="76200" cap="flat" cmpd="sng">
            <a:solidFill>
              <a:srgbClr val="00B050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41" name="Shape 141"/>
          <p:cNvCxnSpPr/>
          <p:nvPr/>
        </p:nvCxnSpPr>
        <p:spPr>
          <a:xfrm>
            <a:off x="2142126" y="2831034"/>
            <a:ext cx="1401175" cy="388"/>
          </a:xfrm>
          <a:prstGeom prst="straightConnector1">
            <a:avLst/>
          </a:prstGeom>
          <a:noFill/>
          <a:ln w="76200" cap="flat" cmpd="sng">
            <a:solidFill>
              <a:srgbClr val="F5913F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42" name="Shape 142"/>
          <p:cNvSpPr txBox="1"/>
          <p:nvPr/>
        </p:nvSpPr>
        <p:spPr>
          <a:xfrm>
            <a:off x="1943100" y="2538259"/>
            <a:ext cx="1694123" cy="4372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119063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None/>
            </a:pPr>
            <a:r>
              <a:rPr lang="en-GB" sz="18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4 Electronics</a:t>
            </a:r>
            <a:endParaRPr sz="15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3" name="Shape 143"/>
          <p:cNvSpPr txBox="1"/>
          <p:nvPr/>
        </p:nvSpPr>
        <p:spPr>
          <a:xfrm>
            <a:off x="2037021" y="1485901"/>
            <a:ext cx="1600201" cy="4348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None/>
            </a:pPr>
            <a:r>
              <a:rPr lang="en-GB" sz="18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 Nose Cone</a:t>
            </a:r>
            <a:endParaRPr sz="15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4" name="Shape 144"/>
          <p:cNvSpPr txBox="1"/>
          <p:nvPr/>
        </p:nvSpPr>
        <p:spPr>
          <a:xfrm>
            <a:off x="2037022" y="940253"/>
            <a:ext cx="1011001" cy="4532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None/>
            </a:pPr>
            <a:r>
              <a:rPr lang="en-GB" sz="18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 Body</a:t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5" name="Shape 145"/>
          <p:cNvSpPr txBox="1"/>
          <p:nvPr/>
        </p:nvSpPr>
        <p:spPr>
          <a:xfrm>
            <a:off x="2037022" y="2005382"/>
            <a:ext cx="837513" cy="4397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None/>
            </a:pPr>
            <a:r>
              <a:rPr lang="en-GB" sz="18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3 Fins</a:t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6" name="Shape 146"/>
          <p:cNvSpPr txBox="1"/>
          <p:nvPr/>
        </p:nvSpPr>
        <p:spPr>
          <a:xfrm>
            <a:off x="1943101" y="3600450"/>
            <a:ext cx="1177121" cy="4282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119063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None/>
            </a:pPr>
            <a:r>
              <a:rPr lang="en-GB" sz="18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6 Motor</a:t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7" name="Shape 147"/>
          <p:cNvSpPr/>
          <p:nvPr/>
        </p:nvSpPr>
        <p:spPr>
          <a:xfrm>
            <a:off x="5854520" y="1371600"/>
            <a:ext cx="685800" cy="2515337"/>
          </a:xfrm>
          <a:prstGeom prst="roundRect">
            <a:avLst>
              <a:gd name="adj" fmla="val 16667"/>
            </a:avLst>
          </a:prstGeom>
          <a:noFill/>
          <a:ln w="76200" cap="flat" cmpd="sng">
            <a:solidFill>
              <a:srgbClr val="00B05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5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8" name="Shape 148"/>
          <p:cNvSpPr/>
          <p:nvPr/>
        </p:nvSpPr>
        <p:spPr>
          <a:xfrm rot="-5400000">
            <a:off x="5997396" y="771524"/>
            <a:ext cx="400050" cy="685802"/>
          </a:xfrm>
          <a:prstGeom prst="homePlate">
            <a:avLst>
              <a:gd name="adj" fmla="val 68308"/>
            </a:avLst>
          </a:prstGeom>
          <a:solidFill>
            <a:srgbClr val="C00000"/>
          </a:solidFill>
          <a:ln w="76200" cap="flat" cmpd="sng">
            <a:solidFill>
              <a:srgbClr val="C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5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9" name="Shape 149"/>
          <p:cNvSpPr/>
          <p:nvPr/>
        </p:nvSpPr>
        <p:spPr>
          <a:xfrm>
            <a:off x="5919773" y="3010639"/>
            <a:ext cx="553824" cy="800837"/>
          </a:xfrm>
          <a:prstGeom prst="roundRect">
            <a:avLst>
              <a:gd name="adj" fmla="val 16667"/>
            </a:avLst>
          </a:prstGeom>
          <a:noFill/>
          <a:ln w="76200" cap="flat" cmpd="sng">
            <a:solidFill>
              <a:srgbClr val="7030A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5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0" name="Shape 150"/>
          <p:cNvSpPr/>
          <p:nvPr/>
        </p:nvSpPr>
        <p:spPr>
          <a:xfrm>
            <a:off x="5919773" y="2162971"/>
            <a:ext cx="553824" cy="800837"/>
          </a:xfrm>
          <a:prstGeom prst="roundRect">
            <a:avLst>
              <a:gd name="adj" fmla="val 16667"/>
            </a:avLst>
          </a:prstGeom>
          <a:noFill/>
          <a:ln w="76200" cap="flat" cmpd="sng">
            <a:solidFill>
              <a:srgbClr val="7030A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5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51" name="Shape 151"/>
          <p:cNvCxnSpPr/>
          <p:nvPr/>
        </p:nvCxnSpPr>
        <p:spPr>
          <a:xfrm>
            <a:off x="6140272" y="2824929"/>
            <a:ext cx="0" cy="277758"/>
          </a:xfrm>
          <a:prstGeom prst="straightConnector1">
            <a:avLst/>
          </a:prstGeom>
          <a:noFill/>
          <a:ln w="76200" cap="flat" cmpd="sng">
            <a:solidFill>
              <a:srgbClr val="7030A0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52" name="Shape 152"/>
          <p:cNvCxnSpPr/>
          <p:nvPr/>
        </p:nvCxnSpPr>
        <p:spPr>
          <a:xfrm>
            <a:off x="6254572" y="2831422"/>
            <a:ext cx="0" cy="277758"/>
          </a:xfrm>
          <a:prstGeom prst="straightConnector1">
            <a:avLst/>
          </a:prstGeom>
          <a:noFill/>
          <a:ln w="76200" cap="flat" cmpd="sng">
            <a:solidFill>
              <a:srgbClr val="7030A0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53" name="Shape 153"/>
          <p:cNvCxnSpPr/>
          <p:nvPr/>
        </p:nvCxnSpPr>
        <p:spPr>
          <a:xfrm>
            <a:off x="2118148" y="1788503"/>
            <a:ext cx="1425152" cy="0"/>
          </a:xfrm>
          <a:prstGeom prst="straightConnector1">
            <a:avLst/>
          </a:prstGeom>
          <a:noFill/>
          <a:ln w="76200" cap="flat" cmpd="sng">
            <a:solidFill>
              <a:srgbClr val="BD4B48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54" name="Shape 154"/>
          <p:cNvCxnSpPr/>
          <p:nvPr/>
        </p:nvCxnSpPr>
        <p:spPr>
          <a:xfrm>
            <a:off x="2125950" y="3888788"/>
            <a:ext cx="845851" cy="0"/>
          </a:xfrm>
          <a:prstGeom prst="straightConnector1">
            <a:avLst/>
          </a:prstGeom>
          <a:noFill/>
          <a:ln w="76200" cap="flat" cmpd="sng">
            <a:solidFill>
              <a:srgbClr val="7030A0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55" name="Shape 155"/>
          <p:cNvSpPr/>
          <p:nvPr/>
        </p:nvSpPr>
        <p:spPr>
          <a:xfrm>
            <a:off x="6572250" y="3149084"/>
            <a:ext cx="342900" cy="630149"/>
          </a:xfrm>
          <a:prstGeom prst="rtTriangle">
            <a:avLst/>
          </a:prstGeom>
          <a:solidFill>
            <a:srgbClr val="0070C0"/>
          </a:solidFill>
          <a:ln w="25400" cap="flat" cmpd="sng">
            <a:solidFill>
              <a:srgbClr val="0070C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5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6" name="Shape 156"/>
          <p:cNvSpPr/>
          <p:nvPr/>
        </p:nvSpPr>
        <p:spPr>
          <a:xfrm rot="-5400000">
            <a:off x="5325473" y="3294869"/>
            <a:ext cx="639192" cy="342900"/>
          </a:xfrm>
          <a:prstGeom prst="rtTriangle">
            <a:avLst/>
          </a:prstGeom>
          <a:solidFill>
            <a:srgbClr val="0070C0"/>
          </a:solidFill>
          <a:ln w="25400" cap="flat" cmpd="sng">
            <a:solidFill>
              <a:srgbClr val="0070C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5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57" name="Shape 157"/>
          <p:cNvCxnSpPr/>
          <p:nvPr/>
        </p:nvCxnSpPr>
        <p:spPr>
          <a:xfrm>
            <a:off x="2108296" y="2319481"/>
            <a:ext cx="711203" cy="0"/>
          </a:xfrm>
          <a:prstGeom prst="straightConnector1">
            <a:avLst/>
          </a:prstGeom>
          <a:noFill/>
          <a:ln w="76200" cap="flat" cmpd="sng">
            <a:solidFill>
              <a:srgbClr val="0070C0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58" name="Shape 158"/>
          <p:cNvSpPr/>
          <p:nvPr/>
        </p:nvSpPr>
        <p:spPr>
          <a:xfrm>
            <a:off x="5911672" y="3625765"/>
            <a:ext cx="567164" cy="546185"/>
          </a:xfrm>
          <a:prstGeom prst="triangle">
            <a:avLst>
              <a:gd name="adj" fmla="val 50000"/>
            </a:avLst>
          </a:prstGeom>
          <a:solidFill>
            <a:srgbClr val="7030A0"/>
          </a:solidFill>
          <a:ln w="25400" cap="flat" cmpd="sng">
            <a:solidFill>
              <a:srgbClr val="7030A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5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9" name="Shape 159"/>
          <p:cNvSpPr/>
          <p:nvPr/>
        </p:nvSpPr>
        <p:spPr>
          <a:xfrm>
            <a:off x="6053431" y="3600450"/>
            <a:ext cx="291959" cy="364547"/>
          </a:xfrm>
          <a:prstGeom prst="rect">
            <a:avLst/>
          </a:prstGeom>
          <a:solidFill>
            <a:srgbClr val="7030A0"/>
          </a:solidFill>
          <a:ln w="25400" cap="flat" cmpd="sng">
            <a:solidFill>
              <a:srgbClr val="7030A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5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60" name="Shape 160"/>
          <p:cNvCxnSpPr/>
          <p:nvPr/>
        </p:nvCxnSpPr>
        <p:spPr>
          <a:xfrm>
            <a:off x="2142126" y="3368378"/>
            <a:ext cx="2086974" cy="0"/>
          </a:xfrm>
          <a:prstGeom prst="straightConnector1">
            <a:avLst/>
          </a:prstGeom>
          <a:noFill/>
          <a:ln w="76200" cap="flat" cmpd="sng">
            <a:solidFill>
              <a:srgbClr val="FC3AD7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61" name="Shape 161"/>
          <p:cNvSpPr txBox="1"/>
          <p:nvPr/>
        </p:nvSpPr>
        <p:spPr>
          <a:xfrm>
            <a:off x="1943101" y="3075603"/>
            <a:ext cx="2362967" cy="4447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119063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None/>
            </a:pPr>
            <a:r>
              <a:rPr lang="en-GB" sz="18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5 Recovery System</a:t>
            </a:r>
            <a:endParaRPr sz="15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2" name="Shape 162"/>
          <p:cNvSpPr/>
          <p:nvPr/>
        </p:nvSpPr>
        <p:spPr>
          <a:xfrm>
            <a:off x="5904126" y="1638699"/>
            <a:ext cx="579731" cy="467122"/>
          </a:xfrm>
          <a:prstGeom prst="roundRect">
            <a:avLst>
              <a:gd name="adj" fmla="val 16667"/>
            </a:avLst>
          </a:prstGeom>
          <a:noFill/>
          <a:ln w="76200" cap="flat" cmpd="sng">
            <a:solidFill>
              <a:schemeClr val="accent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5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3" name="Shape 163"/>
          <p:cNvSpPr/>
          <p:nvPr/>
        </p:nvSpPr>
        <p:spPr>
          <a:xfrm>
            <a:off x="5904126" y="1202622"/>
            <a:ext cx="569473" cy="378927"/>
          </a:xfrm>
          <a:prstGeom prst="roundRect">
            <a:avLst>
              <a:gd name="adj" fmla="val 16667"/>
            </a:avLst>
          </a:prstGeom>
          <a:solidFill>
            <a:srgbClr val="FC3AD7"/>
          </a:solidFill>
          <a:ln w="76200" cap="flat" cmpd="sng">
            <a:solidFill>
              <a:srgbClr val="FC3AD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5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4" name="Shape 164"/>
          <p:cNvSpPr txBox="1"/>
          <p:nvPr/>
        </p:nvSpPr>
        <p:spPr>
          <a:xfrm>
            <a:off x="1677066" y="-6558"/>
            <a:ext cx="5800165" cy="6001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Concept Generation</a:t>
            </a:r>
            <a:endParaRPr/>
          </a:p>
        </p:txBody>
      </p:sp>
      <p:sp>
        <p:nvSpPr>
          <p:cNvPr id="27" name="TextBox 26"/>
          <p:cNvSpPr txBox="1"/>
          <p:nvPr/>
        </p:nvSpPr>
        <p:spPr>
          <a:xfrm>
            <a:off x="7935132" y="4773478"/>
            <a:ext cx="85240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Beattie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69" name="Shape 169"/>
          <p:cNvCxnSpPr/>
          <p:nvPr/>
        </p:nvCxnSpPr>
        <p:spPr>
          <a:xfrm rot="10800000" flipH="1">
            <a:off x="2228850" y="2557921"/>
            <a:ext cx="2743200" cy="2"/>
          </a:xfrm>
          <a:prstGeom prst="straightConnector1">
            <a:avLst/>
          </a:prstGeom>
          <a:noFill/>
          <a:ln w="76200" cap="flat" cmpd="sng">
            <a:solidFill>
              <a:srgbClr val="00B050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70" name="Shape 170"/>
          <p:cNvSpPr txBox="1"/>
          <p:nvPr/>
        </p:nvSpPr>
        <p:spPr>
          <a:xfrm>
            <a:off x="2228850" y="2104711"/>
            <a:ext cx="2733768" cy="4532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Noto Sans Symbols"/>
              <a:buNone/>
            </a:pPr>
            <a:r>
              <a:rPr lang="en-GB" sz="27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Body</a:t>
            </a:r>
            <a:endParaRPr sz="27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1" name="Shape 171"/>
          <p:cNvSpPr/>
          <p:nvPr/>
        </p:nvSpPr>
        <p:spPr>
          <a:xfrm rot="-5400000">
            <a:off x="5997396" y="771524"/>
            <a:ext cx="400050" cy="685802"/>
          </a:xfrm>
          <a:prstGeom prst="homePlate">
            <a:avLst>
              <a:gd name="adj" fmla="val 68308"/>
            </a:avLst>
          </a:prstGeom>
          <a:solidFill>
            <a:srgbClr val="A5A5A5"/>
          </a:solidFill>
          <a:ln w="76200" cap="flat" cmpd="sng">
            <a:solidFill>
              <a:srgbClr val="A5A5A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5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2" name="Shape 172"/>
          <p:cNvSpPr/>
          <p:nvPr/>
        </p:nvSpPr>
        <p:spPr>
          <a:xfrm>
            <a:off x="5919773" y="3010639"/>
            <a:ext cx="553824" cy="800837"/>
          </a:xfrm>
          <a:prstGeom prst="roundRect">
            <a:avLst>
              <a:gd name="adj" fmla="val 16667"/>
            </a:avLst>
          </a:prstGeom>
          <a:solidFill>
            <a:srgbClr val="A5A5A5"/>
          </a:solidFill>
          <a:ln w="76200" cap="flat" cmpd="sng">
            <a:solidFill>
              <a:srgbClr val="A5A5A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5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3" name="Shape 173"/>
          <p:cNvSpPr/>
          <p:nvPr/>
        </p:nvSpPr>
        <p:spPr>
          <a:xfrm>
            <a:off x="5919773" y="2162971"/>
            <a:ext cx="553824" cy="800837"/>
          </a:xfrm>
          <a:prstGeom prst="roundRect">
            <a:avLst>
              <a:gd name="adj" fmla="val 16667"/>
            </a:avLst>
          </a:prstGeom>
          <a:solidFill>
            <a:srgbClr val="A5A5A5"/>
          </a:solidFill>
          <a:ln w="76200" cap="flat" cmpd="sng">
            <a:solidFill>
              <a:srgbClr val="A5A5A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5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74" name="Shape 174"/>
          <p:cNvCxnSpPr/>
          <p:nvPr/>
        </p:nvCxnSpPr>
        <p:spPr>
          <a:xfrm>
            <a:off x="6140272" y="2824929"/>
            <a:ext cx="0" cy="277758"/>
          </a:xfrm>
          <a:prstGeom prst="straightConnector1">
            <a:avLst/>
          </a:prstGeom>
          <a:noFill/>
          <a:ln w="76200" cap="flat" cmpd="sng">
            <a:solidFill>
              <a:srgbClr val="A5A5A5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75" name="Shape 175"/>
          <p:cNvCxnSpPr/>
          <p:nvPr/>
        </p:nvCxnSpPr>
        <p:spPr>
          <a:xfrm>
            <a:off x="6254572" y="2831422"/>
            <a:ext cx="0" cy="277758"/>
          </a:xfrm>
          <a:prstGeom prst="straightConnector1">
            <a:avLst/>
          </a:prstGeom>
          <a:noFill/>
          <a:ln w="76200" cap="flat" cmpd="sng">
            <a:solidFill>
              <a:srgbClr val="A5A5A5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76" name="Shape 176"/>
          <p:cNvSpPr/>
          <p:nvPr/>
        </p:nvSpPr>
        <p:spPr>
          <a:xfrm>
            <a:off x="6572250" y="3149084"/>
            <a:ext cx="342900" cy="630149"/>
          </a:xfrm>
          <a:prstGeom prst="rtTriangle">
            <a:avLst/>
          </a:prstGeom>
          <a:solidFill>
            <a:srgbClr val="A5A5A5"/>
          </a:solidFill>
          <a:ln w="25400" cap="flat" cmpd="sng">
            <a:solidFill>
              <a:srgbClr val="A5A5A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5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7" name="Shape 177"/>
          <p:cNvSpPr/>
          <p:nvPr/>
        </p:nvSpPr>
        <p:spPr>
          <a:xfrm rot="-5400000">
            <a:off x="5325473" y="3294869"/>
            <a:ext cx="639192" cy="342900"/>
          </a:xfrm>
          <a:prstGeom prst="rtTriangle">
            <a:avLst/>
          </a:prstGeom>
          <a:solidFill>
            <a:srgbClr val="A5A5A5"/>
          </a:solidFill>
          <a:ln w="25400" cap="flat" cmpd="sng">
            <a:solidFill>
              <a:srgbClr val="A5A5A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5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8" name="Shape 178"/>
          <p:cNvSpPr/>
          <p:nvPr/>
        </p:nvSpPr>
        <p:spPr>
          <a:xfrm>
            <a:off x="5911672" y="3625765"/>
            <a:ext cx="567164" cy="546185"/>
          </a:xfrm>
          <a:prstGeom prst="triangle">
            <a:avLst>
              <a:gd name="adj" fmla="val 50000"/>
            </a:avLst>
          </a:prstGeom>
          <a:solidFill>
            <a:srgbClr val="A5A5A5"/>
          </a:solidFill>
          <a:ln w="25400" cap="flat" cmpd="sng">
            <a:solidFill>
              <a:srgbClr val="A5A5A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5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9" name="Shape 179"/>
          <p:cNvSpPr/>
          <p:nvPr/>
        </p:nvSpPr>
        <p:spPr>
          <a:xfrm>
            <a:off x="6053431" y="3600450"/>
            <a:ext cx="291959" cy="364547"/>
          </a:xfrm>
          <a:prstGeom prst="rect">
            <a:avLst/>
          </a:prstGeom>
          <a:solidFill>
            <a:srgbClr val="A5A5A5"/>
          </a:solidFill>
          <a:ln w="25400" cap="flat" cmpd="sng">
            <a:solidFill>
              <a:srgbClr val="A5A5A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5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0" name="Shape 180"/>
          <p:cNvSpPr/>
          <p:nvPr/>
        </p:nvSpPr>
        <p:spPr>
          <a:xfrm>
            <a:off x="5904126" y="1638699"/>
            <a:ext cx="579731" cy="467122"/>
          </a:xfrm>
          <a:prstGeom prst="roundRect">
            <a:avLst>
              <a:gd name="adj" fmla="val 16667"/>
            </a:avLst>
          </a:prstGeom>
          <a:solidFill>
            <a:srgbClr val="A5A5A5"/>
          </a:solidFill>
          <a:ln w="76200" cap="flat" cmpd="sng">
            <a:solidFill>
              <a:srgbClr val="A5A5A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5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1" name="Shape 181"/>
          <p:cNvSpPr/>
          <p:nvPr/>
        </p:nvSpPr>
        <p:spPr>
          <a:xfrm>
            <a:off x="5904126" y="1202622"/>
            <a:ext cx="569473" cy="378927"/>
          </a:xfrm>
          <a:prstGeom prst="roundRect">
            <a:avLst>
              <a:gd name="adj" fmla="val 16667"/>
            </a:avLst>
          </a:prstGeom>
          <a:solidFill>
            <a:srgbClr val="A5A5A5"/>
          </a:solidFill>
          <a:ln w="76200" cap="flat" cmpd="sng">
            <a:solidFill>
              <a:srgbClr val="A5A5A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5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2" name="Shape 182"/>
          <p:cNvSpPr/>
          <p:nvPr/>
        </p:nvSpPr>
        <p:spPr>
          <a:xfrm>
            <a:off x="5854520" y="1371600"/>
            <a:ext cx="685800" cy="2515337"/>
          </a:xfrm>
          <a:prstGeom prst="roundRect">
            <a:avLst>
              <a:gd name="adj" fmla="val 16667"/>
            </a:avLst>
          </a:prstGeom>
          <a:noFill/>
          <a:ln w="76200" cap="flat" cmpd="sng">
            <a:solidFill>
              <a:srgbClr val="00B05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5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7935132" y="4773478"/>
            <a:ext cx="85240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Beattie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Shape 187"/>
          <p:cNvSpPr txBox="1">
            <a:spLocks noGrp="1"/>
          </p:cNvSpPr>
          <p:nvPr>
            <p:ph type="title"/>
          </p:nvPr>
        </p:nvSpPr>
        <p:spPr>
          <a:xfrm>
            <a:off x="311700" y="0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</a:pPr>
            <a:r>
              <a:rPr lang="en-GB" sz="3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1.1 Body Material</a:t>
            </a:r>
            <a:endParaRPr/>
          </a:p>
        </p:txBody>
      </p:sp>
      <p:sp>
        <p:nvSpPr>
          <p:cNvPr id="188" name="Shape 188"/>
          <p:cNvSpPr txBox="1">
            <a:spLocks noGrp="1"/>
          </p:cNvSpPr>
          <p:nvPr>
            <p:ph type="body" idx="1"/>
          </p:nvPr>
        </p:nvSpPr>
        <p:spPr>
          <a:xfrm>
            <a:off x="311700" y="785850"/>
            <a:ext cx="5452606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257175" marR="0" lvl="0" indent="-257175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oto Sans Symbols"/>
              <a:buNone/>
            </a:pPr>
            <a:r>
              <a:rPr lang="en-GB" sz="280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1.1.1 Thin Cardboard</a:t>
            </a:r>
            <a:endParaRPr dirty="0"/>
          </a:p>
          <a:p>
            <a:pPr marL="257175" marR="0" lvl="0" indent="-257175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67"/>
              <a:buFont typeface="Arial"/>
              <a:buNone/>
            </a:pPr>
            <a:r>
              <a:rPr lang="en-GB" sz="24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Light, cheap and easy to handle, weak</a:t>
            </a:r>
            <a:endParaRPr dirty="0"/>
          </a:p>
          <a:p>
            <a:pPr marL="257175" marR="0" lvl="0" indent="-257175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oto Sans Symbols"/>
              <a:buNone/>
            </a:pPr>
            <a:r>
              <a:rPr lang="en-GB" sz="280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1.1.2 Thick Cardboard</a:t>
            </a:r>
            <a:endParaRPr dirty="0"/>
          </a:p>
          <a:p>
            <a:pPr marL="257175" marR="0" lvl="0" indent="-257175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67"/>
              <a:buFont typeface="Arial"/>
              <a:buNone/>
            </a:pPr>
            <a:r>
              <a:rPr lang="en-GB" sz="24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Cheap, stronger  than thin cardboard</a:t>
            </a:r>
            <a:endParaRPr dirty="0"/>
          </a:p>
          <a:p>
            <a:pPr marL="257175" marR="0" lvl="0" indent="-257175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oto Sans Symbols"/>
              <a:buNone/>
            </a:pPr>
            <a:r>
              <a:rPr lang="en-GB" sz="280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1.1.3 Blue Tube </a:t>
            </a:r>
            <a:endParaRPr dirty="0"/>
          </a:p>
          <a:p>
            <a:pPr marL="257175" marR="0" lvl="0" indent="-257175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67"/>
              <a:buFont typeface="Arial"/>
              <a:buNone/>
            </a:pPr>
            <a:r>
              <a:rPr lang="en-GB" sz="24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Strongest, and light, but expensive and heavy</a:t>
            </a:r>
            <a:endParaRPr dirty="0"/>
          </a:p>
          <a:p>
            <a:pPr marL="257175" marR="0" lvl="0" indent="-257175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oto Sans Symbols"/>
              <a:buNone/>
            </a:pPr>
            <a:r>
              <a:rPr lang="en-GB" sz="280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1.1.4 Fiberglass </a:t>
            </a:r>
            <a:endParaRPr dirty="0"/>
          </a:p>
          <a:p>
            <a:pPr marL="257175" marR="0" lvl="0" indent="-257175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67"/>
              <a:buFont typeface="Arial"/>
              <a:buNone/>
            </a:pPr>
            <a:r>
              <a:rPr lang="en-GB" sz="24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Strong, light, but expensive</a:t>
            </a:r>
            <a:endParaRPr dirty="0"/>
          </a:p>
        </p:txBody>
      </p:sp>
      <p:pic>
        <p:nvPicPr>
          <p:cNvPr id="189" name="Shape 18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472517" y="715731"/>
            <a:ext cx="2207745" cy="20005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90" name="Shape 19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532093" y="2779059"/>
            <a:ext cx="2088591" cy="1813268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TextBox 5"/>
          <p:cNvSpPr txBox="1"/>
          <p:nvPr/>
        </p:nvSpPr>
        <p:spPr>
          <a:xfrm>
            <a:off x="7935132" y="4773478"/>
            <a:ext cx="85240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Beattie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Shape 195"/>
          <p:cNvSpPr txBox="1">
            <a:spLocks noGrp="1"/>
          </p:cNvSpPr>
          <p:nvPr>
            <p:ph type="title"/>
          </p:nvPr>
        </p:nvSpPr>
        <p:spPr>
          <a:xfrm>
            <a:off x="311700" y="0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</a:pPr>
            <a:r>
              <a:rPr lang="en-GB" sz="3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1.2 </a:t>
            </a:r>
            <a:r>
              <a:rPr lang="en-GB"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Engine</a:t>
            </a:r>
            <a:r>
              <a:rPr lang="en-GB" sz="3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Mount</a:t>
            </a:r>
            <a:endParaRPr/>
          </a:p>
        </p:txBody>
      </p:sp>
      <p:sp>
        <p:nvSpPr>
          <p:cNvPr id="196" name="Shape 196"/>
          <p:cNvSpPr txBox="1">
            <a:spLocks noGrp="1"/>
          </p:cNvSpPr>
          <p:nvPr>
            <p:ph type="body" idx="1"/>
          </p:nvPr>
        </p:nvSpPr>
        <p:spPr>
          <a:xfrm>
            <a:off x="311700" y="823144"/>
            <a:ext cx="4735429" cy="35532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257175" marR="0" lvl="0" indent="-257175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oto Sans Symbols"/>
              <a:buNone/>
            </a:pPr>
            <a:r>
              <a:rPr lang="en-GB" sz="2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1.2.1 Two Centering Rings</a:t>
            </a:r>
            <a:endParaRPr/>
          </a:p>
          <a:p>
            <a:pPr marL="257175" marR="0" lvl="0" indent="-257175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None/>
            </a:pPr>
            <a:r>
              <a:rPr lang="en-GB"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Light and most popular</a:t>
            </a:r>
            <a:endParaRPr/>
          </a:p>
          <a:p>
            <a:pPr marL="257175" marR="0" lvl="0" indent="-257175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oto Sans Symbols"/>
              <a:buNone/>
            </a:pPr>
            <a:r>
              <a:rPr lang="en-GB" sz="2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1.2.2 One Long Centering Ring</a:t>
            </a:r>
            <a:endParaRPr/>
          </a:p>
          <a:p>
            <a:pPr marL="257175" marR="0" lvl="0" indent="-257175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None/>
            </a:pPr>
            <a:r>
              <a:rPr lang="en-GB"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Simple, but heavy</a:t>
            </a:r>
            <a:endParaRPr/>
          </a:p>
          <a:p>
            <a:pPr marL="257175" marR="0" lvl="0" indent="-257175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oto Sans Symbols"/>
              <a:buNone/>
            </a:pPr>
            <a:r>
              <a:rPr lang="en-GB" sz="2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1.2.3 Two Disc-Type Centering Rings</a:t>
            </a:r>
            <a:endParaRPr/>
          </a:p>
          <a:p>
            <a:pPr marL="257175" marR="0" lvl="0" indent="-257175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None/>
            </a:pPr>
            <a:r>
              <a:rPr lang="en-GB"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Lightest, but less reliable</a:t>
            </a:r>
            <a:endParaRPr/>
          </a:p>
        </p:txBody>
      </p:sp>
      <p:pic>
        <p:nvPicPr>
          <p:cNvPr id="197" name="Shape 19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325036" y="821532"/>
            <a:ext cx="3295319" cy="1778234"/>
          </a:xfrm>
          <a:prstGeom prst="rect">
            <a:avLst/>
          </a:prstGeom>
          <a:noFill/>
          <a:ln>
            <a:noFill/>
          </a:ln>
        </p:spPr>
      </p:pic>
      <p:pic>
        <p:nvPicPr>
          <p:cNvPr id="198" name="Shape 19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325036" y="2698376"/>
            <a:ext cx="3295319" cy="1783977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TextBox 5"/>
          <p:cNvSpPr txBox="1"/>
          <p:nvPr/>
        </p:nvSpPr>
        <p:spPr>
          <a:xfrm>
            <a:off x="7935132" y="4773478"/>
            <a:ext cx="85240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Beattie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03" name="Shape 203"/>
          <p:cNvCxnSpPr/>
          <p:nvPr/>
        </p:nvCxnSpPr>
        <p:spPr>
          <a:xfrm rot="10800000" flipH="1">
            <a:off x="2228850" y="2557921"/>
            <a:ext cx="2743200" cy="2"/>
          </a:xfrm>
          <a:prstGeom prst="straightConnector1">
            <a:avLst/>
          </a:prstGeom>
          <a:noFill/>
          <a:ln w="7620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204" name="Shape 204"/>
          <p:cNvSpPr txBox="1"/>
          <p:nvPr/>
        </p:nvSpPr>
        <p:spPr>
          <a:xfrm>
            <a:off x="2228850" y="2104711"/>
            <a:ext cx="2628900" cy="4532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Noto Sans Symbols"/>
              <a:buNone/>
            </a:pPr>
            <a:r>
              <a:rPr lang="en-GB" sz="27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Nose Cone</a:t>
            </a:r>
            <a:endParaRPr sz="27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5" name="Shape 205"/>
          <p:cNvSpPr/>
          <p:nvPr/>
        </p:nvSpPr>
        <p:spPr>
          <a:xfrm>
            <a:off x="5919773" y="3010639"/>
            <a:ext cx="553824" cy="800837"/>
          </a:xfrm>
          <a:prstGeom prst="roundRect">
            <a:avLst>
              <a:gd name="adj" fmla="val 16667"/>
            </a:avLst>
          </a:prstGeom>
          <a:solidFill>
            <a:srgbClr val="A5A5A5"/>
          </a:solidFill>
          <a:ln w="76200" cap="flat" cmpd="sng">
            <a:solidFill>
              <a:srgbClr val="A5A5A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5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6" name="Shape 206"/>
          <p:cNvSpPr/>
          <p:nvPr/>
        </p:nvSpPr>
        <p:spPr>
          <a:xfrm>
            <a:off x="5919773" y="2162971"/>
            <a:ext cx="553824" cy="800837"/>
          </a:xfrm>
          <a:prstGeom prst="roundRect">
            <a:avLst>
              <a:gd name="adj" fmla="val 16667"/>
            </a:avLst>
          </a:prstGeom>
          <a:solidFill>
            <a:srgbClr val="A5A5A5"/>
          </a:solidFill>
          <a:ln w="76200" cap="flat" cmpd="sng">
            <a:solidFill>
              <a:srgbClr val="A5A5A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5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207" name="Shape 207"/>
          <p:cNvCxnSpPr/>
          <p:nvPr/>
        </p:nvCxnSpPr>
        <p:spPr>
          <a:xfrm>
            <a:off x="6140272" y="2824929"/>
            <a:ext cx="0" cy="277758"/>
          </a:xfrm>
          <a:prstGeom prst="straightConnector1">
            <a:avLst/>
          </a:prstGeom>
          <a:noFill/>
          <a:ln w="76200" cap="flat" cmpd="sng">
            <a:solidFill>
              <a:srgbClr val="A5A5A5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208" name="Shape 208"/>
          <p:cNvCxnSpPr/>
          <p:nvPr/>
        </p:nvCxnSpPr>
        <p:spPr>
          <a:xfrm>
            <a:off x="6254572" y="2831422"/>
            <a:ext cx="0" cy="277758"/>
          </a:xfrm>
          <a:prstGeom prst="straightConnector1">
            <a:avLst/>
          </a:prstGeom>
          <a:noFill/>
          <a:ln w="76200" cap="flat" cmpd="sng">
            <a:solidFill>
              <a:srgbClr val="A5A5A5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209" name="Shape 209"/>
          <p:cNvSpPr/>
          <p:nvPr/>
        </p:nvSpPr>
        <p:spPr>
          <a:xfrm>
            <a:off x="6572250" y="3149084"/>
            <a:ext cx="342900" cy="630149"/>
          </a:xfrm>
          <a:prstGeom prst="rtTriangle">
            <a:avLst/>
          </a:prstGeom>
          <a:solidFill>
            <a:srgbClr val="A5A5A5"/>
          </a:solidFill>
          <a:ln w="25400" cap="flat" cmpd="sng">
            <a:solidFill>
              <a:srgbClr val="A5A5A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5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0" name="Shape 210"/>
          <p:cNvSpPr/>
          <p:nvPr/>
        </p:nvSpPr>
        <p:spPr>
          <a:xfrm rot="-5400000">
            <a:off x="5325473" y="3294869"/>
            <a:ext cx="639192" cy="342900"/>
          </a:xfrm>
          <a:prstGeom prst="rtTriangle">
            <a:avLst/>
          </a:prstGeom>
          <a:solidFill>
            <a:srgbClr val="A5A5A5"/>
          </a:solidFill>
          <a:ln w="25400" cap="flat" cmpd="sng">
            <a:solidFill>
              <a:srgbClr val="A5A5A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5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1" name="Shape 211"/>
          <p:cNvSpPr/>
          <p:nvPr/>
        </p:nvSpPr>
        <p:spPr>
          <a:xfrm>
            <a:off x="5911672" y="3625765"/>
            <a:ext cx="567164" cy="546185"/>
          </a:xfrm>
          <a:prstGeom prst="triangle">
            <a:avLst>
              <a:gd name="adj" fmla="val 50000"/>
            </a:avLst>
          </a:prstGeom>
          <a:solidFill>
            <a:srgbClr val="A5A5A5"/>
          </a:solidFill>
          <a:ln w="25400" cap="flat" cmpd="sng">
            <a:solidFill>
              <a:srgbClr val="A5A5A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5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2" name="Shape 212"/>
          <p:cNvSpPr/>
          <p:nvPr/>
        </p:nvSpPr>
        <p:spPr>
          <a:xfrm>
            <a:off x="6053431" y="3600450"/>
            <a:ext cx="291959" cy="364547"/>
          </a:xfrm>
          <a:prstGeom prst="rect">
            <a:avLst/>
          </a:prstGeom>
          <a:solidFill>
            <a:srgbClr val="A5A5A5"/>
          </a:solidFill>
          <a:ln w="25400" cap="flat" cmpd="sng">
            <a:solidFill>
              <a:srgbClr val="A5A5A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5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3" name="Shape 213"/>
          <p:cNvSpPr/>
          <p:nvPr/>
        </p:nvSpPr>
        <p:spPr>
          <a:xfrm>
            <a:off x="5904126" y="1638699"/>
            <a:ext cx="579731" cy="467122"/>
          </a:xfrm>
          <a:prstGeom prst="roundRect">
            <a:avLst>
              <a:gd name="adj" fmla="val 16667"/>
            </a:avLst>
          </a:prstGeom>
          <a:solidFill>
            <a:srgbClr val="A5A5A5"/>
          </a:solidFill>
          <a:ln w="76200" cap="flat" cmpd="sng">
            <a:solidFill>
              <a:srgbClr val="A5A5A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5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4" name="Shape 214"/>
          <p:cNvSpPr/>
          <p:nvPr/>
        </p:nvSpPr>
        <p:spPr>
          <a:xfrm>
            <a:off x="5904126" y="1202622"/>
            <a:ext cx="569473" cy="378927"/>
          </a:xfrm>
          <a:prstGeom prst="roundRect">
            <a:avLst>
              <a:gd name="adj" fmla="val 16667"/>
            </a:avLst>
          </a:prstGeom>
          <a:solidFill>
            <a:srgbClr val="A5A5A5"/>
          </a:solidFill>
          <a:ln w="76200" cap="flat" cmpd="sng">
            <a:solidFill>
              <a:srgbClr val="A5A5A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5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5" name="Shape 215"/>
          <p:cNvSpPr/>
          <p:nvPr/>
        </p:nvSpPr>
        <p:spPr>
          <a:xfrm>
            <a:off x="5854520" y="1371600"/>
            <a:ext cx="685800" cy="2515337"/>
          </a:xfrm>
          <a:prstGeom prst="roundRect">
            <a:avLst>
              <a:gd name="adj" fmla="val 16667"/>
            </a:avLst>
          </a:prstGeom>
          <a:noFill/>
          <a:ln w="76200" cap="flat" cmpd="sng">
            <a:solidFill>
              <a:srgbClr val="A5A5A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5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6" name="Shape 216"/>
          <p:cNvSpPr/>
          <p:nvPr/>
        </p:nvSpPr>
        <p:spPr>
          <a:xfrm rot="-5400000">
            <a:off x="5997396" y="771524"/>
            <a:ext cx="400050" cy="685802"/>
          </a:xfrm>
          <a:prstGeom prst="homePlate">
            <a:avLst>
              <a:gd name="adj" fmla="val 68308"/>
            </a:avLst>
          </a:prstGeom>
          <a:solidFill>
            <a:srgbClr val="FF0000"/>
          </a:solidFill>
          <a:ln w="7620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5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7935132" y="4773478"/>
            <a:ext cx="85240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Beattie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Shape 221"/>
          <p:cNvSpPr txBox="1">
            <a:spLocks noGrp="1"/>
          </p:cNvSpPr>
          <p:nvPr>
            <p:ph type="title"/>
          </p:nvPr>
        </p:nvSpPr>
        <p:spPr>
          <a:xfrm>
            <a:off x="311700" y="0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</a:pPr>
            <a:r>
              <a:rPr lang="en-GB"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2.1 Shape</a:t>
            </a:r>
            <a:endParaRPr/>
          </a:p>
        </p:txBody>
      </p:sp>
      <p:sp>
        <p:nvSpPr>
          <p:cNvPr id="222" name="Shape 222"/>
          <p:cNvSpPr txBox="1">
            <a:spLocks noGrp="1"/>
          </p:cNvSpPr>
          <p:nvPr>
            <p:ph type="body" idx="1"/>
          </p:nvPr>
        </p:nvSpPr>
        <p:spPr>
          <a:xfrm>
            <a:off x="211125" y="820781"/>
            <a:ext cx="5202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257175" marR="0" lvl="0" indent="-257175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oto Sans Symbols"/>
              <a:buNone/>
            </a:pPr>
            <a:r>
              <a:rPr lang="en-GB" sz="2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2.1.1 Conical </a:t>
            </a:r>
            <a:r>
              <a:rPr lang="en-GB"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- Simple</a:t>
            </a:r>
            <a:endParaRPr/>
          </a:p>
          <a:p>
            <a:pPr marL="257175" marR="0" lvl="0" indent="-257175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oto Sans Symbols"/>
              <a:buNone/>
            </a:pPr>
            <a:r>
              <a:rPr lang="en-GB" sz="2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2.1.2 Spherically Blunted Cone </a:t>
            </a:r>
            <a:r>
              <a:rPr lang="en-GB"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- Aerodynamic</a:t>
            </a:r>
            <a:endParaRPr/>
          </a:p>
          <a:p>
            <a:pPr marL="257175" marR="0" lvl="0" indent="-257175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oto Sans Symbols"/>
              <a:buNone/>
            </a:pPr>
            <a:r>
              <a:rPr lang="en-GB" sz="2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2.1.3 Bi-Cone </a:t>
            </a:r>
            <a:r>
              <a:rPr lang="en-GB"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- Simple</a:t>
            </a:r>
            <a:endParaRPr/>
          </a:p>
          <a:p>
            <a:pPr marL="257175" marR="0" lvl="0" indent="-257175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oto Sans Symbols"/>
              <a:buNone/>
            </a:pPr>
            <a:r>
              <a:rPr lang="en-GB" sz="2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2.1.4 Hemispherical </a:t>
            </a:r>
            <a:r>
              <a:rPr lang="en-GB"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- Storage</a:t>
            </a:r>
            <a:endParaRPr/>
          </a:p>
          <a:p>
            <a:pPr marL="257175" marR="0" lvl="0" indent="-257175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oto Sans Symbols"/>
              <a:buNone/>
            </a:pPr>
            <a:r>
              <a:rPr lang="en-GB" sz="2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2.1.5 Parabolic </a:t>
            </a:r>
            <a:r>
              <a:rPr lang="en-GB"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- Aerodynamic</a:t>
            </a:r>
            <a:endParaRPr/>
          </a:p>
          <a:p>
            <a:pPr marL="257175" marR="0" lvl="0" indent="-257175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oto Sans Symbols"/>
              <a:buNone/>
            </a:pPr>
            <a:r>
              <a:rPr lang="en-GB" sz="2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2.1.6 Ogive </a:t>
            </a:r>
            <a:r>
              <a:rPr lang="en-GB"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- Storage</a:t>
            </a:r>
            <a:endParaRPr/>
          </a:p>
        </p:txBody>
      </p:sp>
      <p:pic>
        <p:nvPicPr>
          <p:cNvPr id="223" name="Shape 22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572000" y="1106841"/>
            <a:ext cx="2344361" cy="1302617"/>
          </a:xfrm>
          <a:prstGeom prst="rect">
            <a:avLst/>
          </a:prstGeom>
          <a:noFill/>
          <a:ln>
            <a:noFill/>
          </a:ln>
        </p:spPr>
      </p:pic>
      <p:pic>
        <p:nvPicPr>
          <p:cNvPr id="224" name="Shape 22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001435" y="987318"/>
            <a:ext cx="2142565" cy="1541661"/>
          </a:xfrm>
          <a:prstGeom prst="rect">
            <a:avLst/>
          </a:prstGeom>
          <a:noFill/>
          <a:ln>
            <a:noFill/>
          </a:ln>
        </p:spPr>
      </p:pic>
      <p:pic>
        <p:nvPicPr>
          <p:cNvPr id="225" name="Shape 225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5856149" y="2771330"/>
            <a:ext cx="2678252" cy="1755846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TextBox 6"/>
          <p:cNvSpPr txBox="1"/>
          <p:nvPr/>
        </p:nvSpPr>
        <p:spPr>
          <a:xfrm>
            <a:off x="7942881" y="4773478"/>
            <a:ext cx="85240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Beattie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Shape 230"/>
          <p:cNvSpPr txBox="1">
            <a:spLocks noGrp="1"/>
          </p:cNvSpPr>
          <p:nvPr>
            <p:ph type="title"/>
          </p:nvPr>
        </p:nvSpPr>
        <p:spPr>
          <a:xfrm>
            <a:off x="311700" y="0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</a:pPr>
            <a:r>
              <a:rPr lang="en-GB"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2.2 Materials</a:t>
            </a:r>
            <a:endParaRPr/>
          </a:p>
        </p:txBody>
      </p:sp>
      <p:sp>
        <p:nvSpPr>
          <p:cNvPr id="231" name="Shape 231"/>
          <p:cNvSpPr txBox="1">
            <a:spLocks noGrp="1"/>
          </p:cNvSpPr>
          <p:nvPr>
            <p:ph type="body" idx="1"/>
          </p:nvPr>
        </p:nvSpPr>
        <p:spPr>
          <a:xfrm>
            <a:off x="311700" y="835512"/>
            <a:ext cx="49431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257175" marR="0" lvl="0" indent="-257175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oto Sans Symbols"/>
              <a:buNone/>
            </a:pPr>
            <a:r>
              <a:rPr lang="en-GB" sz="2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2.2.1 Balsa Wood</a:t>
            </a:r>
            <a:endParaRPr/>
          </a:p>
          <a:p>
            <a:pPr marL="257175" marR="0" lvl="0" indent="-257175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None/>
            </a:pPr>
            <a:r>
              <a:rPr lang="en-GB"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Very light, cheap, but not hollow</a:t>
            </a:r>
            <a:endParaRPr/>
          </a:p>
          <a:p>
            <a:pPr marL="257175" marR="0" lvl="0" indent="-257175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oto Sans Symbols"/>
              <a:buNone/>
            </a:pPr>
            <a:r>
              <a:rPr lang="en-GB" sz="2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2.2.2 Plastic</a:t>
            </a:r>
            <a:endParaRPr/>
          </a:p>
          <a:p>
            <a:pPr marL="257175" marR="0" lvl="0" indent="-257175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None/>
            </a:pPr>
            <a:r>
              <a:rPr lang="en-GB"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Strong, many forms</a:t>
            </a:r>
            <a:endParaRPr/>
          </a:p>
          <a:p>
            <a:pPr marL="257175" marR="0" lvl="0" indent="-257175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oto Sans Symbols"/>
              <a:buNone/>
            </a:pPr>
            <a:r>
              <a:rPr lang="en-GB" sz="2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2.2.3 3D Printed</a:t>
            </a:r>
            <a:endParaRPr/>
          </a:p>
          <a:p>
            <a:pPr marL="257175" marR="0" lvl="0" indent="-257175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None/>
            </a:pPr>
            <a:r>
              <a:rPr lang="en-GB"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Strong, made to our specification</a:t>
            </a:r>
            <a:endParaRPr/>
          </a:p>
        </p:txBody>
      </p:sp>
      <p:pic>
        <p:nvPicPr>
          <p:cNvPr id="232" name="Shape 23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765750" y="688109"/>
            <a:ext cx="2858259" cy="1723397"/>
          </a:xfrm>
          <a:prstGeom prst="rect">
            <a:avLst/>
          </a:prstGeom>
          <a:noFill/>
          <a:ln>
            <a:noFill/>
          </a:ln>
        </p:spPr>
      </p:pic>
      <p:pic>
        <p:nvPicPr>
          <p:cNvPr id="233" name="Shape 23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765750" y="2543712"/>
            <a:ext cx="2858259" cy="1902782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TextBox 5"/>
          <p:cNvSpPr txBox="1"/>
          <p:nvPr/>
        </p:nvSpPr>
        <p:spPr>
          <a:xfrm>
            <a:off x="7935132" y="4773478"/>
            <a:ext cx="85240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Beattie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38" name="Shape 238"/>
          <p:cNvCxnSpPr/>
          <p:nvPr/>
        </p:nvCxnSpPr>
        <p:spPr>
          <a:xfrm rot="10800000" flipH="1">
            <a:off x="2228850" y="2557921"/>
            <a:ext cx="2743200" cy="2"/>
          </a:xfrm>
          <a:prstGeom prst="straightConnector1">
            <a:avLst/>
          </a:prstGeom>
          <a:noFill/>
          <a:ln w="76200" cap="flat" cmpd="sng">
            <a:solidFill>
              <a:srgbClr val="0070C0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239" name="Shape 239"/>
          <p:cNvSpPr txBox="1"/>
          <p:nvPr/>
        </p:nvSpPr>
        <p:spPr>
          <a:xfrm>
            <a:off x="2228850" y="2104711"/>
            <a:ext cx="2628900" cy="4532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oto Sans Symbols"/>
              <a:buNone/>
            </a:pPr>
            <a:r>
              <a:rPr lang="en-GB" sz="28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Fins</a:t>
            </a:r>
            <a:endParaRPr sz="2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0" name="Shape 240"/>
          <p:cNvSpPr/>
          <p:nvPr/>
        </p:nvSpPr>
        <p:spPr>
          <a:xfrm>
            <a:off x="5919773" y="3010639"/>
            <a:ext cx="553824" cy="800837"/>
          </a:xfrm>
          <a:prstGeom prst="roundRect">
            <a:avLst>
              <a:gd name="adj" fmla="val 16667"/>
            </a:avLst>
          </a:prstGeom>
          <a:solidFill>
            <a:srgbClr val="A5A5A5"/>
          </a:solidFill>
          <a:ln w="76200" cap="flat" cmpd="sng">
            <a:solidFill>
              <a:srgbClr val="A5A5A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5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1" name="Shape 241"/>
          <p:cNvSpPr/>
          <p:nvPr/>
        </p:nvSpPr>
        <p:spPr>
          <a:xfrm>
            <a:off x="5919773" y="2162971"/>
            <a:ext cx="553824" cy="800837"/>
          </a:xfrm>
          <a:prstGeom prst="roundRect">
            <a:avLst>
              <a:gd name="adj" fmla="val 16667"/>
            </a:avLst>
          </a:prstGeom>
          <a:solidFill>
            <a:srgbClr val="A5A5A5"/>
          </a:solidFill>
          <a:ln w="76200" cap="flat" cmpd="sng">
            <a:solidFill>
              <a:srgbClr val="A5A5A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5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242" name="Shape 242"/>
          <p:cNvCxnSpPr/>
          <p:nvPr/>
        </p:nvCxnSpPr>
        <p:spPr>
          <a:xfrm>
            <a:off x="6140272" y="2824929"/>
            <a:ext cx="0" cy="277758"/>
          </a:xfrm>
          <a:prstGeom prst="straightConnector1">
            <a:avLst/>
          </a:prstGeom>
          <a:noFill/>
          <a:ln w="76200" cap="flat" cmpd="sng">
            <a:solidFill>
              <a:srgbClr val="A5A5A5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243" name="Shape 243"/>
          <p:cNvCxnSpPr/>
          <p:nvPr/>
        </p:nvCxnSpPr>
        <p:spPr>
          <a:xfrm>
            <a:off x="6254572" y="2831422"/>
            <a:ext cx="0" cy="277758"/>
          </a:xfrm>
          <a:prstGeom prst="straightConnector1">
            <a:avLst/>
          </a:prstGeom>
          <a:noFill/>
          <a:ln w="76200" cap="flat" cmpd="sng">
            <a:solidFill>
              <a:srgbClr val="A5A5A5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244" name="Shape 244"/>
          <p:cNvSpPr/>
          <p:nvPr/>
        </p:nvSpPr>
        <p:spPr>
          <a:xfrm>
            <a:off x="6572250" y="3149084"/>
            <a:ext cx="342900" cy="630149"/>
          </a:xfrm>
          <a:prstGeom prst="rtTriangle">
            <a:avLst/>
          </a:prstGeom>
          <a:solidFill>
            <a:srgbClr val="0070C0"/>
          </a:solidFill>
          <a:ln w="25400" cap="flat" cmpd="sng">
            <a:solidFill>
              <a:srgbClr val="0070C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5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5" name="Shape 245"/>
          <p:cNvSpPr/>
          <p:nvPr/>
        </p:nvSpPr>
        <p:spPr>
          <a:xfrm rot="-5400000">
            <a:off x="5325473" y="3294869"/>
            <a:ext cx="639192" cy="342900"/>
          </a:xfrm>
          <a:prstGeom prst="rtTriangle">
            <a:avLst/>
          </a:prstGeom>
          <a:solidFill>
            <a:srgbClr val="0070C0"/>
          </a:solidFill>
          <a:ln w="25400" cap="flat" cmpd="sng">
            <a:solidFill>
              <a:srgbClr val="0070C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5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6" name="Shape 246"/>
          <p:cNvSpPr/>
          <p:nvPr/>
        </p:nvSpPr>
        <p:spPr>
          <a:xfrm>
            <a:off x="5911672" y="3625765"/>
            <a:ext cx="567164" cy="546185"/>
          </a:xfrm>
          <a:prstGeom prst="triangle">
            <a:avLst>
              <a:gd name="adj" fmla="val 50000"/>
            </a:avLst>
          </a:prstGeom>
          <a:solidFill>
            <a:srgbClr val="A5A5A5"/>
          </a:solidFill>
          <a:ln w="25400" cap="flat" cmpd="sng">
            <a:solidFill>
              <a:srgbClr val="A5A5A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5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7" name="Shape 247"/>
          <p:cNvSpPr/>
          <p:nvPr/>
        </p:nvSpPr>
        <p:spPr>
          <a:xfrm>
            <a:off x="6053431" y="3600450"/>
            <a:ext cx="291959" cy="364547"/>
          </a:xfrm>
          <a:prstGeom prst="rect">
            <a:avLst/>
          </a:prstGeom>
          <a:solidFill>
            <a:srgbClr val="A5A5A5"/>
          </a:solidFill>
          <a:ln w="25400" cap="flat" cmpd="sng">
            <a:solidFill>
              <a:srgbClr val="A5A5A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5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8" name="Shape 248"/>
          <p:cNvSpPr/>
          <p:nvPr/>
        </p:nvSpPr>
        <p:spPr>
          <a:xfrm>
            <a:off x="5904126" y="1638699"/>
            <a:ext cx="579731" cy="467122"/>
          </a:xfrm>
          <a:prstGeom prst="roundRect">
            <a:avLst>
              <a:gd name="adj" fmla="val 16667"/>
            </a:avLst>
          </a:prstGeom>
          <a:solidFill>
            <a:srgbClr val="A5A5A5"/>
          </a:solidFill>
          <a:ln w="76200" cap="flat" cmpd="sng">
            <a:solidFill>
              <a:srgbClr val="A5A5A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5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9" name="Shape 249"/>
          <p:cNvSpPr/>
          <p:nvPr/>
        </p:nvSpPr>
        <p:spPr>
          <a:xfrm>
            <a:off x="5904126" y="1202622"/>
            <a:ext cx="569473" cy="378927"/>
          </a:xfrm>
          <a:prstGeom prst="roundRect">
            <a:avLst>
              <a:gd name="adj" fmla="val 16667"/>
            </a:avLst>
          </a:prstGeom>
          <a:solidFill>
            <a:srgbClr val="A5A5A5"/>
          </a:solidFill>
          <a:ln w="76200" cap="flat" cmpd="sng">
            <a:solidFill>
              <a:srgbClr val="A5A5A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5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0" name="Shape 250"/>
          <p:cNvSpPr/>
          <p:nvPr/>
        </p:nvSpPr>
        <p:spPr>
          <a:xfrm>
            <a:off x="5854520" y="1371600"/>
            <a:ext cx="685800" cy="2515337"/>
          </a:xfrm>
          <a:prstGeom prst="roundRect">
            <a:avLst>
              <a:gd name="adj" fmla="val 16667"/>
            </a:avLst>
          </a:prstGeom>
          <a:noFill/>
          <a:ln w="76200" cap="flat" cmpd="sng">
            <a:solidFill>
              <a:srgbClr val="A5A5A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5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1" name="Shape 251"/>
          <p:cNvSpPr/>
          <p:nvPr/>
        </p:nvSpPr>
        <p:spPr>
          <a:xfrm rot="-5400000">
            <a:off x="5997396" y="771524"/>
            <a:ext cx="400050" cy="685802"/>
          </a:xfrm>
          <a:prstGeom prst="homePlate">
            <a:avLst>
              <a:gd name="adj" fmla="val 68308"/>
            </a:avLst>
          </a:prstGeom>
          <a:solidFill>
            <a:srgbClr val="A5A5A5"/>
          </a:solidFill>
          <a:ln w="76200" cap="flat" cmpd="sng">
            <a:solidFill>
              <a:srgbClr val="A5A5A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5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7935132" y="4773478"/>
            <a:ext cx="85240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Beattie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Shape 69"/>
          <p:cNvSpPr txBox="1">
            <a:spLocks noGrp="1"/>
          </p:cNvSpPr>
          <p:nvPr>
            <p:ph type="title"/>
          </p:nvPr>
        </p:nvSpPr>
        <p:spPr>
          <a:xfrm>
            <a:off x="462013" y="57150"/>
            <a:ext cx="8229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</a:pPr>
            <a:r>
              <a:rPr lang="en-GB" sz="3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Introduction</a:t>
            </a:r>
            <a:endParaRPr sz="33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70" name="Shape 70" descr="37468461426_f8b190a152_o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472871" y="857250"/>
            <a:ext cx="1038524" cy="1515352"/>
          </a:xfrm>
          <a:prstGeom prst="rect">
            <a:avLst/>
          </a:prstGeom>
          <a:noFill/>
          <a:ln>
            <a:noFill/>
          </a:ln>
        </p:spPr>
      </p:pic>
      <p:pic>
        <p:nvPicPr>
          <p:cNvPr id="71" name="Shape 71" descr="SD Bredberg 171012 Professional Photo.jp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495723" y="857255"/>
            <a:ext cx="1038524" cy="1515369"/>
          </a:xfrm>
          <a:prstGeom prst="rect">
            <a:avLst/>
          </a:prstGeom>
          <a:noFill/>
          <a:ln>
            <a:noFill/>
          </a:ln>
        </p:spPr>
      </p:pic>
      <p:pic>
        <p:nvPicPr>
          <p:cNvPr id="72" name="Shape 72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3921802" y="857250"/>
            <a:ext cx="1040441" cy="1515352"/>
          </a:xfrm>
          <a:prstGeom prst="rect">
            <a:avLst/>
          </a:prstGeom>
          <a:noFill/>
          <a:ln>
            <a:noFill/>
          </a:ln>
        </p:spPr>
      </p:pic>
      <p:sp>
        <p:nvSpPr>
          <p:cNvPr id="73" name="Shape 73"/>
          <p:cNvSpPr txBox="1">
            <a:spLocks noGrp="1"/>
          </p:cNvSpPr>
          <p:nvPr>
            <p:ph type="body" idx="1"/>
          </p:nvPr>
        </p:nvSpPr>
        <p:spPr>
          <a:xfrm>
            <a:off x="1257300" y="2343150"/>
            <a:ext cx="1714500" cy="4584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Noto Sans Symbols"/>
              <a:buNone/>
            </a:pPr>
            <a:r>
              <a:rPr lang="en-GB" sz="2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Ryan Dwyer </a:t>
            </a:r>
            <a:endParaRPr/>
          </a:p>
        </p:txBody>
      </p:sp>
      <p:sp>
        <p:nvSpPr>
          <p:cNvPr id="74" name="Shape 74"/>
          <p:cNvSpPr txBox="1"/>
          <p:nvPr/>
        </p:nvSpPr>
        <p:spPr>
          <a:xfrm>
            <a:off x="3657600" y="2343150"/>
            <a:ext cx="1790434" cy="4819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Noto Sans Symbols"/>
              <a:buNone/>
            </a:pPr>
            <a:r>
              <a:rPr lang="en-GB" sz="2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Kjell Gordon</a:t>
            </a:r>
            <a:endParaRPr/>
          </a:p>
        </p:txBody>
      </p:sp>
      <p:sp>
        <p:nvSpPr>
          <p:cNvPr id="75" name="Shape 75"/>
          <p:cNvSpPr txBox="1"/>
          <p:nvPr/>
        </p:nvSpPr>
        <p:spPr>
          <a:xfrm>
            <a:off x="6057900" y="2346946"/>
            <a:ext cx="1943100" cy="510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Noto Sans Symbols"/>
              <a:buNone/>
            </a:pPr>
            <a:r>
              <a:rPr lang="en-GB" sz="2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Chris Bredberg</a:t>
            </a:r>
            <a:endParaRPr/>
          </a:p>
        </p:txBody>
      </p:sp>
      <p:sp>
        <p:nvSpPr>
          <p:cNvPr id="76" name="Shape 76"/>
          <p:cNvSpPr txBox="1"/>
          <p:nvPr/>
        </p:nvSpPr>
        <p:spPr>
          <a:xfrm>
            <a:off x="2228850" y="4286250"/>
            <a:ext cx="1885950" cy="3882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Noto Sans Symbols"/>
              <a:buNone/>
            </a:pPr>
            <a:r>
              <a:rPr lang="en-GB" sz="2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James Beattie</a:t>
            </a:r>
            <a:endParaRPr/>
          </a:p>
        </p:txBody>
      </p:sp>
      <p:sp>
        <p:nvSpPr>
          <p:cNvPr id="77" name="Shape 77"/>
          <p:cNvSpPr txBox="1"/>
          <p:nvPr/>
        </p:nvSpPr>
        <p:spPr>
          <a:xfrm>
            <a:off x="4857750" y="4232898"/>
            <a:ext cx="1885950" cy="5677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50"/>
              <a:buFont typeface="Noto Sans Symbols"/>
              <a:buNone/>
            </a:pPr>
            <a:r>
              <a:rPr lang="en-GB" sz="225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Cedryc Midy</a:t>
            </a:r>
            <a:endParaRPr sz="21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79" name="Shape 79"/>
          <p:cNvPicPr preferRelativeResize="0"/>
          <p:nvPr/>
        </p:nvPicPr>
        <p:blipFill rotWithShape="1">
          <a:blip r:embed="rId6">
            <a:alphaModFix/>
          </a:blip>
          <a:srcRect l="17532" r="15532"/>
          <a:stretch/>
        </p:blipFill>
        <p:spPr>
          <a:xfrm>
            <a:off x="2511395" y="2820325"/>
            <a:ext cx="1257300" cy="1408775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Picture 2" descr="A person wearing a suit and tie smiling at the camera&#10;&#10;Description generated with very high confidence">
            <a:extLst>
              <a:ext uri="{FF2B5EF4-FFF2-40B4-BE49-F238E27FC236}">
                <a16:creationId xmlns:a16="http://schemas.microsoft.com/office/drawing/2014/main" id="{9CC9DC38-5C37-47C6-BDFC-4F084371B10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210276" y="2728464"/>
            <a:ext cx="1038524" cy="1557786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7935132" y="4773478"/>
            <a:ext cx="85240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mtClean="0"/>
              <a:t>Midy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Shape 256"/>
          <p:cNvSpPr txBox="1">
            <a:spLocks noGrp="1"/>
          </p:cNvSpPr>
          <p:nvPr>
            <p:ph type="title"/>
          </p:nvPr>
        </p:nvSpPr>
        <p:spPr>
          <a:xfrm>
            <a:off x="311700" y="0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</a:pPr>
            <a:r>
              <a:rPr lang="en-GB"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3.1 Fin Material</a:t>
            </a:r>
            <a:endParaRPr/>
          </a:p>
        </p:txBody>
      </p:sp>
      <p:sp>
        <p:nvSpPr>
          <p:cNvPr id="257" name="Shape 257"/>
          <p:cNvSpPr txBox="1">
            <a:spLocks noGrp="1"/>
          </p:cNvSpPr>
          <p:nvPr>
            <p:ph type="body" idx="1"/>
          </p:nvPr>
        </p:nvSpPr>
        <p:spPr>
          <a:xfrm>
            <a:off x="311700" y="713205"/>
            <a:ext cx="54054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257175" marR="0" lvl="0" indent="-25717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oto Sans Symbols"/>
              <a:buNone/>
            </a:pPr>
            <a:r>
              <a:rPr lang="en-GB" sz="2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3.1.1 Balsa Wood</a:t>
            </a:r>
            <a:endParaRPr/>
          </a:p>
          <a:p>
            <a:pPr marL="257175" marR="0" lvl="0" indent="-25717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None/>
            </a:pPr>
            <a:r>
              <a:rPr lang="en-GB"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Cheap, Lightweight, Workable yet not particularly strong</a:t>
            </a:r>
            <a:endParaRPr/>
          </a:p>
          <a:p>
            <a:pPr marL="257175" marR="0" lvl="0" indent="-25717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oto Sans Symbols"/>
              <a:buNone/>
            </a:pPr>
            <a:r>
              <a:rPr lang="en-GB" sz="2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3.1.2 Plastic</a:t>
            </a:r>
            <a:endParaRPr/>
          </a:p>
          <a:p>
            <a:pPr marL="257175" marR="0" lvl="0" indent="-25717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None/>
            </a:pPr>
            <a:r>
              <a:rPr lang="en-GB"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Cheap, Lightweight, Formable to a mold, fairly good strength</a:t>
            </a:r>
            <a:endParaRPr/>
          </a:p>
          <a:p>
            <a:pPr marL="257175" marR="0" lvl="0" indent="-25717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oto Sans Symbols"/>
              <a:buNone/>
            </a:pPr>
            <a:r>
              <a:rPr lang="en-GB" sz="2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3.1.3 Fiberglass </a:t>
            </a:r>
            <a:endParaRPr/>
          </a:p>
          <a:p>
            <a:pPr marL="257175" marR="0" lvl="0" indent="-25717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None/>
            </a:pPr>
            <a:r>
              <a:rPr lang="en-GB"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Fairly expensive, yet very lightweight and very strong, able to be formed into a mold</a:t>
            </a:r>
            <a:r>
              <a:rPr lang="en-GB"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/>
          </a:p>
          <a:p>
            <a:pPr marL="257175" marR="0" lvl="0" indent="-25717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None/>
            </a:pPr>
            <a:endParaRPr sz="2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58" name="Shape 25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254982" y="723360"/>
            <a:ext cx="2463825" cy="19732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59" name="Shape 25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254983" y="2847246"/>
            <a:ext cx="2463825" cy="1628630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TextBox 5"/>
          <p:cNvSpPr txBox="1"/>
          <p:nvPr/>
        </p:nvSpPr>
        <p:spPr>
          <a:xfrm>
            <a:off x="7935132" y="4773478"/>
            <a:ext cx="85240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Beattie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Shape 264"/>
          <p:cNvSpPr txBox="1">
            <a:spLocks noGrp="1"/>
          </p:cNvSpPr>
          <p:nvPr>
            <p:ph type="title"/>
          </p:nvPr>
        </p:nvSpPr>
        <p:spPr>
          <a:xfrm>
            <a:off x="311700" y="0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</a:pPr>
            <a:r>
              <a:rPr lang="en-GB"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3.1 Fin Material</a:t>
            </a:r>
            <a:endParaRPr/>
          </a:p>
        </p:txBody>
      </p:sp>
      <p:sp>
        <p:nvSpPr>
          <p:cNvPr id="265" name="Shape 265"/>
          <p:cNvSpPr txBox="1">
            <a:spLocks noGrp="1"/>
          </p:cNvSpPr>
          <p:nvPr>
            <p:ph type="body" idx="1"/>
          </p:nvPr>
        </p:nvSpPr>
        <p:spPr>
          <a:xfrm>
            <a:off x="311699" y="659416"/>
            <a:ext cx="5894841" cy="366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257175" marR="0" lvl="0" indent="-25717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oto Sans Symbols"/>
              <a:buNone/>
            </a:pPr>
            <a:r>
              <a:rPr lang="en-GB" sz="2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3.1.4 Basswood </a:t>
            </a:r>
            <a:endParaRPr/>
          </a:p>
          <a:p>
            <a:pPr marL="257175" marR="0" lvl="0" indent="-25717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None/>
            </a:pPr>
            <a:r>
              <a:rPr lang="en-GB"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Similar to Balsa wood yet less compressible and stronger</a:t>
            </a:r>
            <a:endParaRPr/>
          </a:p>
          <a:p>
            <a:pPr marL="257175" marR="0" lvl="0" indent="-25717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oto Sans Symbols"/>
              <a:buNone/>
            </a:pPr>
            <a:r>
              <a:rPr lang="en-GB" sz="2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3.1.5 Plywood</a:t>
            </a:r>
            <a:endParaRPr/>
          </a:p>
          <a:p>
            <a:pPr marL="257175" marR="0" lvl="0" indent="-25717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None/>
            </a:pPr>
            <a:r>
              <a:rPr lang="en-GB"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Cheap, Lightweight, less workable and rougher than Balsa wood or Basswood </a:t>
            </a:r>
            <a:endParaRPr/>
          </a:p>
          <a:p>
            <a:pPr marL="257175" marR="0" lvl="0" indent="-25717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oto Sans Symbols"/>
              <a:buNone/>
            </a:pPr>
            <a:r>
              <a:rPr lang="en-GB" sz="2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3.1.6 3D Printed Material</a:t>
            </a:r>
            <a:endParaRPr/>
          </a:p>
          <a:p>
            <a:pPr marL="257175" marR="0" lvl="0" indent="-25717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None/>
            </a:pPr>
            <a:r>
              <a:rPr lang="en-GB"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Most versatile material in terms of shape, stronger and stiffer than wood </a:t>
            </a:r>
            <a:endParaRPr/>
          </a:p>
        </p:txBody>
      </p:sp>
      <p:pic>
        <p:nvPicPr>
          <p:cNvPr id="266" name="Shape 26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206541" y="1265828"/>
            <a:ext cx="2522775" cy="2451375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Box 4"/>
          <p:cNvSpPr txBox="1"/>
          <p:nvPr/>
        </p:nvSpPr>
        <p:spPr>
          <a:xfrm>
            <a:off x="7935132" y="4773478"/>
            <a:ext cx="85240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Beattie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Shape 271"/>
          <p:cNvSpPr txBox="1">
            <a:spLocks noGrp="1"/>
          </p:cNvSpPr>
          <p:nvPr>
            <p:ph type="title"/>
          </p:nvPr>
        </p:nvSpPr>
        <p:spPr>
          <a:xfrm>
            <a:off x="311700" y="0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</a:pPr>
            <a:r>
              <a:rPr lang="en-GB"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3.2 Fin Geometry</a:t>
            </a:r>
            <a:endParaRPr/>
          </a:p>
        </p:txBody>
      </p:sp>
      <p:sp>
        <p:nvSpPr>
          <p:cNvPr id="272" name="Shape 272"/>
          <p:cNvSpPr txBox="1">
            <a:spLocks noGrp="1"/>
          </p:cNvSpPr>
          <p:nvPr>
            <p:ph type="body" idx="1"/>
          </p:nvPr>
        </p:nvSpPr>
        <p:spPr>
          <a:xfrm>
            <a:off x="338595" y="613551"/>
            <a:ext cx="8235562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257175" marR="0" lvl="0" indent="-25717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oto Sans Symbols"/>
              <a:buNone/>
            </a:pPr>
            <a:r>
              <a:rPr lang="en-GB" sz="2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3.3.1 Elliptical</a:t>
            </a:r>
            <a:endParaRPr/>
          </a:p>
          <a:p>
            <a:pPr marL="257175" marR="0" lvl="0" indent="-25717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None/>
            </a:pPr>
            <a:r>
              <a:rPr lang="en-GB"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Most aerodynamically efficient</a:t>
            </a:r>
            <a:endParaRPr/>
          </a:p>
          <a:p>
            <a:pPr marL="257175" marR="0" lvl="0" indent="-25717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oto Sans Symbols"/>
              <a:buNone/>
            </a:pPr>
            <a:r>
              <a:rPr lang="en-GB" sz="2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3.3.2 Trapezoidal</a:t>
            </a:r>
            <a:endParaRPr/>
          </a:p>
          <a:p>
            <a:pPr marL="257175" marR="0" lvl="0" indent="-25717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None/>
            </a:pPr>
            <a:r>
              <a:rPr lang="en-GB"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Similar to elliptical but with corners</a:t>
            </a:r>
            <a:endParaRPr/>
          </a:p>
          <a:p>
            <a:pPr marL="257175" marR="0" lvl="0" indent="-25717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oto Sans Symbols"/>
              <a:buNone/>
            </a:pPr>
            <a:r>
              <a:rPr lang="en-GB" sz="2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3.3.3 Square</a:t>
            </a:r>
            <a:endParaRPr/>
          </a:p>
          <a:p>
            <a:pPr marL="257175" marR="0" lvl="0" indent="-25717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None/>
            </a:pPr>
            <a:r>
              <a:rPr lang="en-GB"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Easiest to manufacture yet least aerodynamically efficient</a:t>
            </a:r>
            <a:endParaRPr/>
          </a:p>
          <a:p>
            <a:pPr marL="257175" marR="0" lvl="0" indent="-25717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oto Sans Symbols"/>
              <a:buNone/>
            </a:pPr>
            <a:r>
              <a:rPr lang="en-GB" sz="2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3.3.4 Clipped Delta</a:t>
            </a:r>
            <a:endParaRPr/>
          </a:p>
          <a:p>
            <a:pPr marL="257175" marR="0" lvl="0" indent="-25717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None/>
            </a:pPr>
            <a:r>
              <a:rPr lang="en-GB"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 between being easy to manufacture and aerodynamically efficient</a:t>
            </a:r>
            <a:endParaRPr/>
          </a:p>
        </p:txBody>
      </p:sp>
      <p:pic>
        <p:nvPicPr>
          <p:cNvPr id="273" name="Shape 27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785259" y="862425"/>
            <a:ext cx="1543732" cy="1762619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Box 4"/>
          <p:cNvSpPr txBox="1"/>
          <p:nvPr/>
        </p:nvSpPr>
        <p:spPr>
          <a:xfrm>
            <a:off x="7935132" y="4773478"/>
            <a:ext cx="85240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Beattie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Shape 278"/>
          <p:cNvSpPr txBox="1">
            <a:spLocks noGrp="1"/>
          </p:cNvSpPr>
          <p:nvPr>
            <p:ph type="title"/>
          </p:nvPr>
        </p:nvSpPr>
        <p:spPr>
          <a:xfrm>
            <a:off x="311700" y="0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</a:pPr>
            <a:r>
              <a:rPr lang="en-GB"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3.3 Airfoil Shape</a:t>
            </a:r>
            <a:endParaRPr/>
          </a:p>
        </p:txBody>
      </p:sp>
      <p:sp>
        <p:nvSpPr>
          <p:cNvPr id="279" name="Shape 279"/>
          <p:cNvSpPr txBox="1">
            <a:spLocks noGrp="1"/>
          </p:cNvSpPr>
          <p:nvPr>
            <p:ph type="body" idx="1"/>
          </p:nvPr>
        </p:nvSpPr>
        <p:spPr>
          <a:xfrm>
            <a:off x="338594" y="613551"/>
            <a:ext cx="4611093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257175" marR="0" lvl="0" indent="-257175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oto Sans Symbols"/>
              <a:buNone/>
            </a:pPr>
            <a:r>
              <a:rPr lang="en-GB" sz="2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3.5.1 Teardrop</a:t>
            </a:r>
            <a:endParaRPr/>
          </a:p>
          <a:p>
            <a:pPr marL="257175" marR="0" lvl="0" indent="-257175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None/>
            </a:pPr>
            <a:r>
              <a:rPr lang="en-GB"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Most efficient airfoil in terms of aerodynamics</a:t>
            </a:r>
            <a:endParaRPr/>
          </a:p>
          <a:p>
            <a:pPr marL="257175" marR="0" lvl="0" indent="-257175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oto Sans Symbols"/>
              <a:buNone/>
            </a:pPr>
            <a:r>
              <a:rPr lang="en-GB" sz="2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3.5.2 Squared</a:t>
            </a:r>
            <a:endParaRPr/>
          </a:p>
          <a:p>
            <a:pPr marL="257175" marR="0" lvl="0" indent="-257175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None/>
            </a:pPr>
            <a:r>
              <a:rPr lang="en-GB"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Most basic airfoil, easiest to manufacture</a:t>
            </a:r>
            <a:endParaRPr sz="2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57175" marR="0" lvl="0" indent="-257175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oto Sans Symbols"/>
              <a:buNone/>
            </a:pPr>
            <a:r>
              <a:rPr lang="en-GB" sz="2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3.5.3 Tapered</a:t>
            </a:r>
            <a:endParaRPr/>
          </a:p>
          <a:p>
            <a:pPr marL="257175" marR="0" lvl="0" indent="-257175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None/>
            </a:pPr>
            <a:r>
              <a:rPr lang="en-GB"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Less drag at the tip due to thinning</a:t>
            </a:r>
            <a:endParaRPr/>
          </a:p>
        </p:txBody>
      </p:sp>
      <p:pic>
        <p:nvPicPr>
          <p:cNvPr id="280" name="Shape 28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949687" y="1410870"/>
            <a:ext cx="3514725" cy="1609725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Box 4"/>
          <p:cNvSpPr txBox="1"/>
          <p:nvPr/>
        </p:nvSpPr>
        <p:spPr>
          <a:xfrm>
            <a:off x="7935132" y="4773478"/>
            <a:ext cx="85240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Beattie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85" name="Shape 285"/>
          <p:cNvCxnSpPr/>
          <p:nvPr/>
        </p:nvCxnSpPr>
        <p:spPr>
          <a:xfrm rot="10800000" flipH="1">
            <a:off x="2228850" y="2557921"/>
            <a:ext cx="2743200" cy="2"/>
          </a:xfrm>
          <a:prstGeom prst="straightConnector1">
            <a:avLst/>
          </a:prstGeom>
          <a:noFill/>
          <a:ln w="76200" cap="flat" cmpd="sng">
            <a:solidFill>
              <a:schemeClr val="accent6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286" name="Shape 286"/>
          <p:cNvSpPr txBox="1"/>
          <p:nvPr/>
        </p:nvSpPr>
        <p:spPr>
          <a:xfrm>
            <a:off x="2228850" y="2104711"/>
            <a:ext cx="2628900" cy="4532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oto Sans Symbols"/>
              <a:buNone/>
            </a:pPr>
            <a:r>
              <a:rPr lang="en-GB" sz="28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Electronics</a:t>
            </a:r>
            <a:endParaRPr sz="27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7" name="Shape 287"/>
          <p:cNvSpPr/>
          <p:nvPr/>
        </p:nvSpPr>
        <p:spPr>
          <a:xfrm>
            <a:off x="5919773" y="3010639"/>
            <a:ext cx="553824" cy="800837"/>
          </a:xfrm>
          <a:prstGeom prst="roundRect">
            <a:avLst>
              <a:gd name="adj" fmla="val 16667"/>
            </a:avLst>
          </a:prstGeom>
          <a:solidFill>
            <a:srgbClr val="A5A5A5"/>
          </a:solidFill>
          <a:ln w="76200" cap="flat" cmpd="sng">
            <a:solidFill>
              <a:srgbClr val="A5A5A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5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8" name="Shape 288"/>
          <p:cNvSpPr/>
          <p:nvPr/>
        </p:nvSpPr>
        <p:spPr>
          <a:xfrm>
            <a:off x="5919773" y="2162971"/>
            <a:ext cx="553824" cy="800837"/>
          </a:xfrm>
          <a:prstGeom prst="roundRect">
            <a:avLst>
              <a:gd name="adj" fmla="val 16667"/>
            </a:avLst>
          </a:prstGeom>
          <a:solidFill>
            <a:srgbClr val="A5A5A5"/>
          </a:solidFill>
          <a:ln w="76200" cap="flat" cmpd="sng">
            <a:solidFill>
              <a:srgbClr val="A5A5A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5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289" name="Shape 289"/>
          <p:cNvCxnSpPr/>
          <p:nvPr/>
        </p:nvCxnSpPr>
        <p:spPr>
          <a:xfrm>
            <a:off x="6140272" y="2824929"/>
            <a:ext cx="0" cy="277758"/>
          </a:xfrm>
          <a:prstGeom prst="straightConnector1">
            <a:avLst/>
          </a:prstGeom>
          <a:noFill/>
          <a:ln w="76200" cap="flat" cmpd="sng">
            <a:solidFill>
              <a:srgbClr val="A5A5A5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290" name="Shape 290"/>
          <p:cNvCxnSpPr/>
          <p:nvPr/>
        </p:nvCxnSpPr>
        <p:spPr>
          <a:xfrm>
            <a:off x="6254572" y="2831422"/>
            <a:ext cx="0" cy="277758"/>
          </a:xfrm>
          <a:prstGeom prst="straightConnector1">
            <a:avLst/>
          </a:prstGeom>
          <a:noFill/>
          <a:ln w="76200" cap="flat" cmpd="sng">
            <a:solidFill>
              <a:srgbClr val="A5A5A5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291" name="Shape 291"/>
          <p:cNvSpPr/>
          <p:nvPr/>
        </p:nvSpPr>
        <p:spPr>
          <a:xfrm>
            <a:off x="6572250" y="3149084"/>
            <a:ext cx="342900" cy="630149"/>
          </a:xfrm>
          <a:prstGeom prst="rtTriangle">
            <a:avLst/>
          </a:prstGeom>
          <a:solidFill>
            <a:srgbClr val="A5A5A5"/>
          </a:solidFill>
          <a:ln w="25400" cap="flat" cmpd="sng">
            <a:solidFill>
              <a:srgbClr val="A5A5A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5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2" name="Shape 292"/>
          <p:cNvSpPr/>
          <p:nvPr/>
        </p:nvSpPr>
        <p:spPr>
          <a:xfrm rot="-5400000">
            <a:off x="5325473" y="3294869"/>
            <a:ext cx="639192" cy="342900"/>
          </a:xfrm>
          <a:prstGeom prst="rtTriangle">
            <a:avLst/>
          </a:prstGeom>
          <a:solidFill>
            <a:srgbClr val="A5A5A5"/>
          </a:solidFill>
          <a:ln w="25400" cap="flat" cmpd="sng">
            <a:solidFill>
              <a:srgbClr val="A5A5A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5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3" name="Shape 293"/>
          <p:cNvSpPr/>
          <p:nvPr/>
        </p:nvSpPr>
        <p:spPr>
          <a:xfrm>
            <a:off x="5911672" y="3625765"/>
            <a:ext cx="567164" cy="546185"/>
          </a:xfrm>
          <a:prstGeom prst="triangle">
            <a:avLst>
              <a:gd name="adj" fmla="val 50000"/>
            </a:avLst>
          </a:prstGeom>
          <a:solidFill>
            <a:srgbClr val="A5A5A5"/>
          </a:solidFill>
          <a:ln w="25400" cap="flat" cmpd="sng">
            <a:solidFill>
              <a:srgbClr val="A5A5A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5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4" name="Shape 294"/>
          <p:cNvSpPr/>
          <p:nvPr/>
        </p:nvSpPr>
        <p:spPr>
          <a:xfrm>
            <a:off x="6053431" y="3600450"/>
            <a:ext cx="291959" cy="364547"/>
          </a:xfrm>
          <a:prstGeom prst="rect">
            <a:avLst/>
          </a:prstGeom>
          <a:solidFill>
            <a:srgbClr val="A5A5A5"/>
          </a:solidFill>
          <a:ln w="25400" cap="flat" cmpd="sng">
            <a:solidFill>
              <a:srgbClr val="A5A5A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5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5" name="Shape 295"/>
          <p:cNvSpPr/>
          <p:nvPr/>
        </p:nvSpPr>
        <p:spPr>
          <a:xfrm>
            <a:off x="5904126" y="1638699"/>
            <a:ext cx="579731" cy="467122"/>
          </a:xfrm>
          <a:prstGeom prst="roundRect">
            <a:avLst>
              <a:gd name="adj" fmla="val 16667"/>
            </a:avLst>
          </a:prstGeom>
          <a:noFill/>
          <a:ln w="76200" cap="flat" cmpd="sng">
            <a:solidFill>
              <a:schemeClr val="accent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5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6" name="Shape 296"/>
          <p:cNvSpPr/>
          <p:nvPr/>
        </p:nvSpPr>
        <p:spPr>
          <a:xfrm>
            <a:off x="5904126" y="1202622"/>
            <a:ext cx="569473" cy="378927"/>
          </a:xfrm>
          <a:prstGeom prst="roundRect">
            <a:avLst>
              <a:gd name="adj" fmla="val 16667"/>
            </a:avLst>
          </a:prstGeom>
          <a:solidFill>
            <a:srgbClr val="A5A5A5"/>
          </a:solidFill>
          <a:ln w="76200" cap="flat" cmpd="sng">
            <a:solidFill>
              <a:srgbClr val="A5A5A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5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7" name="Shape 297"/>
          <p:cNvSpPr/>
          <p:nvPr/>
        </p:nvSpPr>
        <p:spPr>
          <a:xfrm>
            <a:off x="5854520" y="1371600"/>
            <a:ext cx="685800" cy="2515337"/>
          </a:xfrm>
          <a:prstGeom prst="roundRect">
            <a:avLst>
              <a:gd name="adj" fmla="val 16667"/>
            </a:avLst>
          </a:prstGeom>
          <a:noFill/>
          <a:ln w="76200" cap="flat" cmpd="sng">
            <a:solidFill>
              <a:srgbClr val="A5A5A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5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8" name="Shape 298"/>
          <p:cNvSpPr txBox="1"/>
          <p:nvPr/>
        </p:nvSpPr>
        <p:spPr>
          <a:xfrm>
            <a:off x="3239851" y="2624275"/>
            <a:ext cx="1722767" cy="2596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70"/>
              <a:buFont typeface="Noto Sans Symbols"/>
              <a:buNone/>
            </a:pPr>
            <a:endParaRPr/>
          </a:p>
        </p:txBody>
      </p:sp>
      <p:sp>
        <p:nvSpPr>
          <p:cNvPr id="299" name="Shape 299"/>
          <p:cNvSpPr/>
          <p:nvPr/>
        </p:nvSpPr>
        <p:spPr>
          <a:xfrm rot="-5400000">
            <a:off x="5997396" y="771524"/>
            <a:ext cx="400050" cy="685802"/>
          </a:xfrm>
          <a:prstGeom prst="homePlate">
            <a:avLst>
              <a:gd name="adj" fmla="val 68308"/>
            </a:avLst>
          </a:prstGeom>
          <a:solidFill>
            <a:srgbClr val="A5A5A5"/>
          </a:solidFill>
          <a:ln w="76200" cap="flat" cmpd="sng">
            <a:solidFill>
              <a:srgbClr val="A5A5A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5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0" name="Shape 300"/>
          <p:cNvSpPr txBox="1"/>
          <p:nvPr/>
        </p:nvSpPr>
        <p:spPr>
          <a:xfrm>
            <a:off x="7915835" y="4588640"/>
            <a:ext cx="1228165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/>
          </a:p>
        </p:txBody>
      </p:sp>
      <p:sp>
        <p:nvSpPr>
          <p:cNvPr id="18" name="TextBox 17"/>
          <p:cNvSpPr txBox="1"/>
          <p:nvPr/>
        </p:nvSpPr>
        <p:spPr>
          <a:xfrm>
            <a:off x="7935132" y="4773478"/>
            <a:ext cx="85240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Beattie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" name="Shape 305"/>
          <p:cNvSpPr txBox="1">
            <a:spLocks noGrp="1"/>
          </p:cNvSpPr>
          <p:nvPr>
            <p:ph type="title"/>
          </p:nvPr>
        </p:nvSpPr>
        <p:spPr>
          <a:xfrm>
            <a:off x="311700" y="0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</a:pPr>
            <a:r>
              <a:rPr lang="en-GB"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4.1 Boards</a:t>
            </a:r>
            <a:endParaRPr/>
          </a:p>
        </p:txBody>
      </p:sp>
      <p:sp>
        <p:nvSpPr>
          <p:cNvPr id="306" name="Shape 306"/>
          <p:cNvSpPr txBox="1">
            <a:spLocks noGrp="1"/>
          </p:cNvSpPr>
          <p:nvPr>
            <p:ph type="body" idx="1"/>
          </p:nvPr>
        </p:nvSpPr>
        <p:spPr>
          <a:xfrm>
            <a:off x="338594" y="613551"/>
            <a:ext cx="5874181" cy="39553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257175" marR="0" lvl="0" indent="-257175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oto Sans Symbols"/>
              <a:buNone/>
            </a:pPr>
            <a:r>
              <a:rPr lang="en-GB" sz="2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4.1.1 myRio</a:t>
            </a:r>
            <a:endParaRPr/>
          </a:p>
          <a:p>
            <a:pPr marL="257175" marR="0" lvl="0" indent="-257175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None/>
            </a:pPr>
            <a:r>
              <a:rPr lang="en-GB"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	Heaviest board, but widely used and compatible</a:t>
            </a:r>
            <a:endParaRPr/>
          </a:p>
          <a:p>
            <a:pPr marL="257175" marR="0" lvl="0" indent="-257175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oto Sans Symbols"/>
              <a:buNone/>
            </a:pPr>
            <a:r>
              <a:rPr lang="en-GB" sz="2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4.1.2 BeagleBone Blue</a:t>
            </a:r>
            <a:endParaRPr/>
          </a:p>
          <a:p>
            <a:pPr marL="257175" marR="0" lvl="0" indent="-257175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None/>
            </a:pPr>
            <a:r>
              <a:rPr lang="en-GB"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	Not widely compatible but good processing power</a:t>
            </a:r>
            <a:endParaRPr/>
          </a:p>
          <a:p>
            <a:pPr marL="257175" marR="0" lvl="0" indent="-257175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oto Sans Symbols"/>
              <a:buNone/>
            </a:pPr>
            <a:r>
              <a:rPr lang="en-GB" sz="2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4.1.3 Arduino Uno RV3</a:t>
            </a:r>
            <a:endParaRPr/>
          </a:p>
          <a:p>
            <a:pPr marL="257175" marR="0" lvl="0" indent="-257175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None/>
            </a:pPr>
            <a:r>
              <a:rPr lang="en-GB"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	Cheap, reliable and adaptable</a:t>
            </a:r>
            <a:endParaRPr/>
          </a:p>
          <a:p>
            <a:pPr marL="257175" marR="0" lvl="0" indent="-257175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None/>
            </a:pPr>
            <a:endParaRPr sz="2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07" name="Shape 307" descr="https://lh4.googleusercontent.com/EZ7gd5jEg2T7hsKikA81pUIUL4mVUXXgFzPEMmm_iJkTMfdfuzvwVkbdR-C4L1R07ymzKUtlZxjHfy6E713FzatA7GZEk7prgOZxejEp_ogzLr2ryo4kIabmLVeDBg1M67x5aqK_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212775" y="2751488"/>
            <a:ext cx="2619525" cy="1666375"/>
          </a:xfrm>
          <a:prstGeom prst="rect">
            <a:avLst/>
          </a:prstGeom>
          <a:noFill/>
          <a:ln>
            <a:noFill/>
          </a:ln>
        </p:spPr>
      </p:pic>
      <p:pic>
        <p:nvPicPr>
          <p:cNvPr id="308" name="Shape 308" descr="https://lh5.googleusercontent.com/8FFlo5dQydSgqPHGA2vnwtKv3XDDRAVVKca7BuzV2kfUhADZqAMsyp4dTdyOYNgHphcbhayLPs9EQdhl3wYDBZRugtOOpMNW-d5gOIqfNj3wN23SdSnMo9oWOWosG4FSlQM8mvwA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212775" y="717176"/>
            <a:ext cx="2524301" cy="1883300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TextBox 5"/>
          <p:cNvSpPr txBox="1"/>
          <p:nvPr/>
        </p:nvSpPr>
        <p:spPr>
          <a:xfrm>
            <a:off x="7935132" y="4773478"/>
            <a:ext cx="85240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Beattie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" name="Shape 313"/>
          <p:cNvSpPr txBox="1">
            <a:spLocks noGrp="1"/>
          </p:cNvSpPr>
          <p:nvPr>
            <p:ph type="title"/>
          </p:nvPr>
        </p:nvSpPr>
        <p:spPr>
          <a:xfrm>
            <a:off x="311700" y="0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</a:pPr>
            <a:r>
              <a:rPr lang="en-GB"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4.2 Altimeter </a:t>
            </a:r>
            <a:endParaRPr/>
          </a:p>
        </p:txBody>
      </p:sp>
      <p:sp>
        <p:nvSpPr>
          <p:cNvPr id="314" name="Shape 314"/>
          <p:cNvSpPr txBox="1">
            <a:spLocks noGrp="1"/>
          </p:cNvSpPr>
          <p:nvPr>
            <p:ph type="body" idx="1"/>
          </p:nvPr>
        </p:nvSpPr>
        <p:spPr>
          <a:xfrm>
            <a:off x="338594" y="770965"/>
            <a:ext cx="4600959" cy="32589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257175" marR="0" lvl="0" indent="-257175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oto Sans Symbols"/>
              <a:buNone/>
            </a:pPr>
            <a:r>
              <a:rPr lang="en-GB" sz="2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4.2.1 EasyMini</a:t>
            </a:r>
            <a:endParaRPr sz="2800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57175" marR="0" lvl="0" indent="-257175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None/>
            </a:pPr>
            <a:r>
              <a:rPr lang="en-GB"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	EasyMini Dual Deployment Altimeter</a:t>
            </a:r>
            <a:endParaRPr sz="2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15" name="Shape 315" descr="https://altusmetrum.org/EasyMini/v2.0/easymini-v2.0-top-thumb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495551" y="776572"/>
            <a:ext cx="3309855" cy="1763718"/>
          </a:xfrm>
          <a:prstGeom prst="rect">
            <a:avLst/>
          </a:prstGeom>
          <a:noFill/>
          <a:ln>
            <a:noFill/>
          </a:ln>
        </p:spPr>
      </p:pic>
      <p:pic>
        <p:nvPicPr>
          <p:cNvPr id="316" name="Shape 316" descr="https://altusmetrum.org/EasyMini/v2.0/easymini-v2.0-bottom-thumb.jp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495551" y="2734077"/>
            <a:ext cx="3309855" cy="1841107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TextBox 5"/>
          <p:cNvSpPr txBox="1"/>
          <p:nvPr/>
        </p:nvSpPr>
        <p:spPr>
          <a:xfrm>
            <a:off x="7935132" y="4773478"/>
            <a:ext cx="85240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Beattie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21" name="Shape 321"/>
          <p:cNvCxnSpPr/>
          <p:nvPr/>
        </p:nvCxnSpPr>
        <p:spPr>
          <a:xfrm rot="10800000" flipH="1">
            <a:off x="2228850" y="2557921"/>
            <a:ext cx="2914650" cy="2"/>
          </a:xfrm>
          <a:prstGeom prst="straightConnector1">
            <a:avLst/>
          </a:prstGeom>
          <a:noFill/>
          <a:ln w="76200" cap="flat" cmpd="sng">
            <a:solidFill>
              <a:srgbClr val="FC3AD7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322" name="Shape 322"/>
          <p:cNvSpPr txBox="1"/>
          <p:nvPr/>
        </p:nvSpPr>
        <p:spPr>
          <a:xfrm>
            <a:off x="2171699" y="2104711"/>
            <a:ext cx="3301919" cy="4532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oto Sans Symbols"/>
              <a:buNone/>
            </a:pPr>
            <a:r>
              <a:rPr lang="en-GB" sz="28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Recovery System</a:t>
            </a:r>
            <a:endParaRPr sz="2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3" name="Shape 323"/>
          <p:cNvSpPr/>
          <p:nvPr/>
        </p:nvSpPr>
        <p:spPr>
          <a:xfrm>
            <a:off x="5919773" y="3010639"/>
            <a:ext cx="553824" cy="800837"/>
          </a:xfrm>
          <a:prstGeom prst="roundRect">
            <a:avLst>
              <a:gd name="adj" fmla="val 16667"/>
            </a:avLst>
          </a:prstGeom>
          <a:solidFill>
            <a:srgbClr val="A5A5A5"/>
          </a:solidFill>
          <a:ln w="76200" cap="flat" cmpd="sng">
            <a:solidFill>
              <a:srgbClr val="A5A5A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5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4" name="Shape 324"/>
          <p:cNvSpPr/>
          <p:nvPr/>
        </p:nvSpPr>
        <p:spPr>
          <a:xfrm>
            <a:off x="5919773" y="2162971"/>
            <a:ext cx="553824" cy="800837"/>
          </a:xfrm>
          <a:prstGeom prst="roundRect">
            <a:avLst>
              <a:gd name="adj" fmla="val 16667"/>
            </a:avLst>
          </a:prstGeom>
          <a:solidFill>
            <a:srgbClr val="A5A5A5"/>
          </a:solidFill>
          <a:ln w="76200" cap="flat" cmpd="sng">
            <a:solidFill>
              <a:srgbClr val="A5A5A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5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325" name="Shape 325"/>
          <p:cNvCxnSpPr/>
          <p:nvPr/>
        </p:nvCxnSpPr>
        <p:spPr>
          <a:xfrm>
            <a:off x="6140272" y="2824929"/>
            <a:ext cx="0" cy="277758"/>
          </a:xfrm>
          <a:prstGeom prst="straightConnector1">
            <a:avLst/>
          </a:prstGeom>
          <a:noFill/>
          <a:ln w="76200" cap="flat" cmpd="sng">
            <a:solidFill>
              <a:srgbClr val="A5A5A5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326" name="Shape 326"/>
          <p:cNvCxnSpPr/>
          <p:nvPr/>
        </p:nvCxnSpPr>
        <p:spPr>
          <a:xfrm>
            <a:off x="6254572" y="2831422"/>
            <a:ext cx="0" cy="277758"/>
          </a:xfrm>
          <a:prstGeom prst="straightConnector1">
            <a:avLst/>
          </a:prstGeom>
          <a:noFill/>
          <a:ln w="76200" cap="flat" cmpd="sng">
            <a:solidFill>
              <a:srgbClr val="A5A5A5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327" name="Shape 327"/>
          <p:cNvSpPr/>
          <p:nvPr/>
        </p:nvSpPr>
        <p:spPr>
          <a:xfrm>
            <a:off x="6572250" y="3149084"/>
            <a:ext cx="342900" cy="630149"/>
          </a:xfrm>
          <a:prstGeom prst="rtTriangle">
            <a:avLst/>
          </a:prstGeom>
          <a:solidFill>
            <a:srgbClr val="A5A5A5"/>
          </a:solidFill>
          <a:ln w="25400" cap="flat" cmpd="sng">
            <a:solidFill>
              <a:srgbClr val="A5A5A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5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8" name="Shape 328"/>
          <p:cNvSpPr/>
          <p:nvPr/>
        </p:nvSpPr>
        <p:spPr>
          <a:xfrm rot="-5400000">
            <a:off x="5325473" y="3294869"/>
            <a:ext cx="639192" cy="342900"/>
          </a:xfrm>
          <a:prstGeom prst="rtTriangle">
            <a:avLst/>
          </a:prstGeom>
          <a:solidFill>
            <a:srgbClr val="A5A5A5"/>
          </a:solidFill>
          <a:ln w="25400" cap="flat" cmpd="sng">
            <a:solidFill>
              <a:srgbClr val="A5A5A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5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9" name="Shape 329"/>
          <p:cNvSpPr/>
          <p:nvPr/>
        </p:nvSpPr>
        <p:spPr>
          <a:xfrm>
            <a:off x="5911672" y="3625765"/>
            <a:ext cx="567164" cy="546185"/>
          </a:xfrm>
          <a:prstGeom prst="triangle">
            <a:avLst>
              <a:gd name="adj" fmla="val 50000"/>
            </a:avLst>
          </a:prstGeom>
          <a:solidFill>
            <a:srgbClr val="A5A5A5"/>
          </a:solidFill>
          <a:ln w="25400" cap="flat" cmpd="sng">
            <a:solidFill>
              <a:srgbClr val="A5A5A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5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0" name="Shape 330"/>
          <p:cNvSpPr/>
          <p:nvPr/>
        </p:nvSpPr>
        <p:spPr>
          <a:xfrm>
            <a:off x="6053431" y="3600450"/>
            <a:ext cx="291959" cy="364547"/>
          </a:xfrm>
          <a:prstGeom prst="rect">
            <a:avLst/>
          </a:prstGeom>
          <a:solidFill>
            <a:srgbClr val="A5A5A5"/>
          </a:solidFill>
          <a:ln w="25400" cap="flat" cmpd="sng">
            <a:solidFill>
              <a:srgbClr val="A5A5A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5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1" name="Shape 331"/>
          <p:cNvSpPr/>
          <p:nvPr/>
        </p:nvSpPr>
        <p:spPr>
          <a:xfrm>
            <a:off x="5904126" y="1638699"/>
            <a:ext cx="579731" cy="467122"/>
          </a:xfrm>
          <a:prstGeom prst="roundRect">
            <a:avLst>
              <a:gd name="adj" fmla="val 16667"/>
            </a:avLst>
          </a:prstGeom>
          <a:solidFill>
            <a:srgbClr val="A5A5A5"/>
          </a:solidFill>
          <a:ln w="76200" cap="flat" cmpd="sng">
            <a:solidFill>
              <a:srgbClr val="A5A5A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5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2" name="Shape 332"/>
          <p:cNvSpPr/>
          <p:nvPr/>
        </p:nvSpPr>
        <p:spPr>
          <a:xfrm>
            <a:off x="5854520" y="1371600"/>
            <a:ext cx="685800" cy="2515337"/>
          </a:xfrm>
          <a:prstGeom prst="roundRect">
            <a:avLst>
              <a:gd name="adj" fmla="val 16667"/>
            </a:avLst>
          </a:prstGeom>
          <a:noFill/>
          <a:ln w="76200" cap="flat" cmpd="sng">
            <a:solidFill>
              <a:srgbClr val="A5A5A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5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3" name="Shape 333"/>
          <p:cNvSpPr/>
          <p:nvPr/>
        </p:nvSpPr>
        <p:spPr>
          <a:xfrm rot="-5400000">
            <a:off x="5997396" y="771524"/>
            <a:ext cx="400050" cy="685802"/>
          </a:xfrm>
          <a:prstGeom prst="homePlate">
            <a:avLst>
              <a:gd name="adj" fmla="val 68308"/>
            </a:avLst>
          </a:prstGeom>
          <a:solidFill>
            <a:srgbClr val="A5A5A5"/>
          </a:solidFill>
          <a:ln w="76200" cap="flat" cmpd="sng">
            <a:solidFill>
              <a:srgbClr val="A5A5A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5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4" name="Shape 334"/>
          <p:cNvSpPr/>
          <p:nvPr/>
        </p:nvSpPr>
        <p:spPr>
          <a:xfrm>
            <a:off x="5904126" y="1202622"/>
            <a:ext cx="569473" cy="378927"/>
          </a:xfrm>
          <a:prstGeom prst="roundRect">
            <a:avLst>
              <a:gd name="adj" fmla="val 16667"/>
            </a:avLst>
          </a:prstGeom>
          <a:solidFill>
            <a:srgbClr val="FC3AD7"/>
          </a:solidFill>
          <a:ln w="76200" cap="flat" cmpd="sng">
            <a:solidFill>
              <a:srgbClr val="FC3AD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5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7935132" y="4773478"/>
            <a:ext cx="85240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Beattie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9" name="Shape 339"/>
          <p:cNvSpPr txBox="1">
            <a:spLocks noGrp="1"/>
          </p:cNvSpPr>
          <p:nvPr>
            <p:ph type="title"/>
          </p:nvPr>
        </p:nvSpPr>
        <p:spPr>
          <a:xfrm>
            <a:off x="311700" y="0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</a:pPr>
            <a:r>
              <a:rPr lang="en-GB"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5.1 - Rocket Recovery</a:t>
            </a:r>
            <a:endParaRPr/>
          </a:p>
        </p:txBody>
      </p:sp>
      <p:sp>
        <p:nvSpPr>
          <p:cNvPr id="340" name="Shape 340"/>
          <p:cNvSpPr txBox="1">
            <a:spLocks noGrp="1"/>
          </p:cNvSpPr>
          <p:nvPr>
            <p:ph type="body" idx="1"/>
          </p:nvPr>
        </p:nvSpPr>
        <p:spPr>
          <a:xfrm>
            <a:off x="338594" y="613551"/>
            <a:ext cx="5917827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257175" marR="0" lvl="0" indent="-257175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oto Sans Symbols"/>
              <a:buNone/>
            </a:pPr>
            <a:r>
              <a:rPr lang="en-GB" sz="2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5.1.1 – Drogue Chute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None/>
            </a:pPr>
            <a:r>
              <a:rPr lang="en-GB"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	Deployed at apogee to decrease velocity of the falling rocket before main parachute deployment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oto Sans Symbols"/>
              <a:buNone/>
            </a:pPr>
            <a:r>
              <a:rPr lang="en-GB" sz="2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5.1.2 – Main Parachute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oto Sans Symbols"/>
              <a:buNone/>
            </a:pPr>
            <a:r>
              <a:rPr lang="en-GB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	Deployed at around 600 feet to reach a lower final velocity</a:t>
            </a:r>
            <a:endParaRPr sz="2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57175" marR="0" lvl="0" indent="-257175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oto Sans Symbols"/>
              <a:buNone/>
            </a:pPr>
            <a:endParaRPr sz="2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41" name="Shape 341" descr="https://lh4.googleusercontent.com/O7WNn_4_zVPPp2T_BB67Qvh61SkYeoMENoRnKp_WYXQz1ZjVYPjJUpSqFVqiCA7RCxfd1ktYla81cv8B9qQlqiQ3GA05MYi0ySli_YngRPQSb07G4pY907MrtE3KslibmE9EAu0m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327225" y="759651"/>
            <a:ext cx="2505075" cy="312420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Box 4"/>
          <p:cNvSpPr txBox="1"/>
          <p:nvPr/>
        </p:nvSpPr>
        <p:spPr>
          <a:xfrm>
            <a:off x="7935132" y="4773478"/>
            <a:ext cx="85240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Beattie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46" name="Shape 346"/>
          <p:cNvCxnSpPr/>
          <p:nvPr/>
        </p:nvCxnSpPr>
        <p:spPr>
          <a:xfrm rot="10800000" flipH="1">
            <a:off x="2228850" y="2557921"/>
            <a:ext cx="2743200" cy="2"/>
          </a:xfrm>
          <a:prstGeom prst="straightConnector1">
            <a:avLst/>
          </a:prstGeom>
          <a:noFill/>
          <a:ln w="76200" cap="flat" cmpd="sng">
            <a:solidFill>
              <a:srgbClr val="7030A0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347" name="Shape 347"/>
          <p:cNvSpPr txBox="1"/>
          <p:nvPr/>
        </p:nvSpPr>
        <p:spPr>
          <a:xfrm>
            <a:off x="2228850" y="2104711"/>
            <a:ext cx="2628900" cy="4532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oto Sans Symbols"/>
              <a:buNone/>
            </a:pPr>
            <a:r>
              <a:rPr lang="en-GB" sz="28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Motor</a:t>
            </a:r>
            <a:endParaRPr sz="27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8" name="Shape 348"/>
          <p:cNvSpPr/>
          <p:nvPr/>
        </p:nvSpPr>
        <p:spPr>
          <a:xfrm>
            <a:off x="5919773" y="3010639"/>
            <a:ext cx="553824" cy="800837"/>
          </a:xfrm>
          <a:prstGeom prst="roundRect">
            <a:avLst>
              <a:gd name="adj" fmla="val 16667"/>
            </a:avLst>
          </a:prstGeom>
          <a:solidFill>
            <a:srgbClr val="A5A5A5"/>
          </a:solidFill>
          <a:ln w="76200" cap="flat" cmpd="sng">
            <a:solidFill>
              <a:srgbClr val="A5A5A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5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9" name="Shape 349"/>
          <p:cNvSpPr/>
          <p:nvPr/>
        </p:nvSpPr>
        <p:spPr>
          <a:xfrm>
            <a:off x="5919773" y="2162971"/>
            <a:ext cx="553824" cy="800837"/>
          </a:xfrm>
          <a:prstGeom prst="roundRect">
            <a:avLst>
              <a:gd name="adj" fmla="val 16667"/>
            </a:avLst>
          </a:prstGeom>
          <a:solidFill>
            <a:srgbClr val="A5A5A5"/>
          </a:solidFill>
          <a:ln w="76200" cap="flat" cmpd="sng">
            <a:solidFill>
              <a:srgbClr val="A5A5A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5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350" name="Shape 350"/>
          <p:cNvCxnSpPr/>
          <p:nvPr/>
        </p:nvCxnSpPr>
        <p:spPr>
          <a:xfrm>
            <a:off x="6140272" y="2824929"/>
            <a:ext cx="0" cy="277758"/>
          </a:xfrm>
          <a:prstGeom prst="straightConnector1">
            <a:avLst/>
          </a:prstGeom>
          <a:noFill/>
          <a:ln w="76200" cap="flat" cmpd="sng">
            <a:solidFill>
              <a:srgbClr val="A5A5A5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351" name="Shape 351"/>
          <p:cNvCxnSpPr/>
          <p:nvPr/>
        </p:nvCxnSpPr>
        <p:spPr>
          <a:xfrm>
            <a:off x="6254572" y="2831422"/>
            <a:ext cx="0" cy="277758"/>
          </a:xfrm>
          <a:prstGeom prst="straightConnector1">
            <a:avLst/>
          </a:prstGeom>
          <a:noFill/>
          <a:ln w="76200" cap="flat" cmpd="sng">
            <a:solidFill>
              <a:srgbClr val="A5A5A5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352" name="Shape 352"/>
          <p:cNvSpPr/>
          <p:nvPr/>
        </p:nvSpPr>
        <p:spPr>
          <a:xfrm>
            <a:off x="6572250" y="3149084"/>
            <a:ext cx="342900" cy="630149"/>
          </a:xfrm>
          <a:prstGeom prst="rtTriangle">
            <a:avLst/>
          </a:prstGeom>
          <a:solidFill>
            <a:srgbClr val="A5A5A5"/>
          </a:solidFill>
          <a:ln w="25400" cap="flat" cmpd="sng">
            <a:solidFill>
              <a:srgbClr val="A5A5A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5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3" name="Shape 353"/>
          <p:cNvSpPr/>
          <p:nvPr/>
        </p:nvSpPr>
        <p:spPr>
          <a:xfrm rot="-5400000">
            <a:off x="5325473" y="3294869"/>
            <a:ext cx="639192" cy="342900"/>
          </a:xfrm>
          <a:prstGeom prst="rtTriangle">
            <a:avLst/>
          </a:prstGeom>
          <a:solidFill>
            <a:srgbClr val="A5A5A5"/>
          </a:solidFill>
          <a:ln w="25400" cap="flat" cmpd="sng">
            <a:solidFill>
              <a:srgbClr val="A5A5A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5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4" name="Shape 354"/>
          <p:cNvSpPr/>
          <p:nvPr/>
        </p:nvSpPr>
        <p:spPr>
          <a:xfrm>
            <a:off x="5904126" y="1638699"/>
            <a:ext cx="579731" cy="467122"/>
          </a:xfrm>
          <a:prstGeom prst="roundRect">
            <a:avLst>
              <a:gd name="adj" fmla="val 16667"/>
            </a:avLst>
          </a:prstGeom>
          <a:solidFill>
            <a:srgbClr val="A5A5A5"/>
          </a:solidFill>
          <a:ln w="76200" cap="flat" cmpd="sng">
            <a:solidFill>
              <a:srgbClr val="A5A5A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5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5" name="Shape 355"/>
          <p:cNvSpPr/>
          <p:nvPr/>
        </p:nvSpPr>
        <p:spPr>
          <a:xfrm>
            <a:off x="5904126" y="1202622"/>
            <a:ext cx="569473" cy="378927"/>
          </a:xfrm>
          <a:prstGeom prst="roundRect">
            <a:avLst>
              <a:gd name="adj" fmla="val 16667"/>
            </a:avLst>
          </a:prstGeom>
          <a:solidFill>
            <a:srgbClr val="A5A5A5"/>
          </a:solidFill>
          <a:ln w="76200" cap="flat" cmpd="sng">
            <a:solidFill>
              <a:srgbClr val="A5A5A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5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6" name="Shape 356"/>
          <p:cNvSpPr/>
          <p:nvPr/>
        </p:nvSpPr>
        <p:spPr>
          <a:xfrm>
            <a:off x="5854520" y="1371600"/>
            <a:ext cx="685800" cy="2515337"/>
          </a:xfrm>
          <a:prstGeom prst="roundRect">
            <a:avLst>
              <a:gd name="adj" fmla="val 16667"/>
            </a:avLst>
          </a:prstGeom>
          <a:noFill/>
          <a:ln w="76200" cap="flat" cmpd="sng">
            <a:solidFill>
              <a:srgbClr val="A5A5A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5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7" name="Shape 357"/>
          <p:cNvSpPr txBox="1"/>
          <p:nvPr/>
        </p:nvSpPr>
        <p:spPr>
          <a:xfrm>
            <a:off x="3239851" y="2624275"/>
            <a:ext cx="1722767" cy="2596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70"/>
              <a:buFont typeface="Noto Sans Symbols"/>
              <a:buNone/>
            </a:pPr>
            <a:endParaRPr/>
          </a:p>
        </p:txBody>
      </p:sp>
      <p:sp>
        <p:nvSpPr>
          <p:cNvPr id="358" name="Shape 358"/>
          <p:cNvSpPr/>
          <p:nvPr/>
        </p:nvSpPr>
        <p:spPr>
          <a:xfrm rot="-5400000">
            <a:off x="5997396" y="771524"/>
            <a:ext cx="400050" cy="685802"/>
          </a:xfrm>
          <a:prstGeom prst="homePlate">
            <a:avLst>
              <a:gd name="adj" fmla="val 68308"/>
            </a:avLst>
          </a:prstGeom>
          <a:solidFill>
            <a:srgbClr val="A5A5A5"/>
          </a:solidFill>
          <a:ln w="76200" cap="flat" cmpd="sng">
            <a:solidFill>
              <a:srgbClr val="A5A5A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5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9" name="Shape 359"/>
          <p:cNvSpPr/>
          <p:nvPr/>
        </p:nvSpPr>
        <p:spPr>
          <a:xfrm>
            <a:off x="5911672" y="3625765"/>
            <a:ext cx="567164" cy="546185"/>
          </a:xfrm>
          <a:prstGeom prst="triangle">
            <a:avLst>
              <a:gd name="adj" fmla="val 50000"/>
            </a:avLst>
          </a:prstGeom>
          <a:solidFill>
            <a:srgbClr val="7030A0"/>
          </a:solidFill>
          <a:ln w="25400" cap="flat" cmpd="sng">
            <a:solidFill>
              <a:srgbClr val="7030A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5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0" name="Shape 360"/>
          <p:cNvSpPr/>
          <p:nvPr/>
        </p:nvSpPr>
        <p:spPr>
          <a:xfrm>
            <a:off x="6053431" y="3600450"/>
            <a:ext cx="291959" cy="364547"/>
          </a:xfrm>
          <a:prstGeom prst="rect">
            <a:avLst/>
          </a:prstGeom>
          <a:solidFill>
            <a:srgbClr val="7030A0"/>
          </a:solidFill>
          <a:ln w="25400" cap="flat" cmpd="sng">
            <a:solidFill>
              <a:srgbClr val="7030A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5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7935132" y="4773478"/>
            <a:ext cx="85240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Beattie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Shape 84"/>
          <p:cNvSpPr txBox="1">
            <a:spLocks noGrp="1"/>
          </p:cNvSpPr>
          <p:nvPr>
            <p:ph type="title"/>
          </p:nvPr>
        </p:nvSpPr>
        <p:spPr>
          <a:xfrm>
            <a:off x="311700" y="0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</a:pPr>
            <a:r>
              <a:rPr lang="en-GB" sz="3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Agenda</a:t>
            </a:r>
            <a:endParaRPr sz="33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5" name="Shape 85"/>
          <p:cNvSpPr txBox="1">
            <a:spLocks noGrp="1"/>
          </p:cNvSpPr>
          <p:nvPr>
            <p:ph type="body" idx="1"/>
          </p:nvPr>
        </p:nvSpPr>
        <p:spPr>
          <a:xfrm>
            <a:off x="2" y="582005"/>
            <a:ext cx="4585348" cy="39666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571500" marR="0" lvl="0" indent="-4572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AutoNum type="arabicPeriod"/>
            </a:pPr>
            <a:r>
              <a:rPr lang="en-GB" sz="24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Introduction</a:t>
            </a:r>
            <a:endParaRPr dirty="0"/>
          </a:p>
          <a:p>
            <a:pPr marL="871538" marR="0" lvl="1" indent="-4572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AutoNum type="arabicPeriod"/>
            </a:pPr>
            <a:r>
              <a:rPr lang="en-GB" sz="21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Purpose</a:t>
            </a:r>
            <a:endParaRPr dirty="0"/>
          </a:p>
          <a:p>
            <a:pPr marL="871538" marR="0" lvl="1" indent="-4572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AutoNum type="arabicPeriod"/>
            </a:pPr>
            <a:r>
              <a:rPr lang="en-GB" sz="21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Project Scope</a:t>
            </a:r>
            <a:endParaRPr dirty="0"/>
          </a:p>
          <a:p>
            <a:pPr marL="871538" marR="0" lvl="1" indent="-4572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AutoNum type="arabicPeriod"/>
            </a:pPr>
            <a:r>
              <a:rPr lang="en-GB" sz="21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Customer Needs</a:t>
            </a:r>
            <a:endParaRPr dirty="0"/>
          </a:p>
          <a:p>
            <a:pPr marL="571500" marR="0" lvl="0" indent="-4572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AutoNum type="arabicPeriod"/>
            </a:pPr>
            <a:r>
              <a:rPr lang="en-GB" sz="24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Design</a:t>
            </a:r>
            <a:endParaRPr dirty="0"/>
          </a:p>
          <a:p>
            <a:pPr marL="871538" marR="0" lvl="1" indent="-4572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AutoNum type="arabicPeriod"/>
            </a:pPr>
            <a:r>
              <a:rPr lang="en-GB" sz="2100" b="0" i="0" u="none" strike="noStrike" cap="none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Targets</a:t>
            </a:r>
            <a:endParaRPr lang="en-GB" dirty="0" smtClean="0"/>
          </a:p>
          <a:p>
            <a:pPr marL="871538" marR="0" lvl="1" indent="-4572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AutoNum type="arabicPeriod"/>
            </a:pPr>
            <a:r>
              <a:rPr lang="en-GB" sz="2100" b="0" i="0" u="none" strike="noStrike" cap="none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Concept Generation</a:t>
            </a:r>
            <a:endParaRPr lang="en-GB" dirty="0" smtClean="0"/>
          </a:p>
          <a:p>
            <a:pPr marL="871537" marR="0" lvl="1" indent="-4572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AutoNum type="arabicPeriod"/>
            </a:pPr>
            <a:r>
              <a:rPr lang="en-GB" sz="2100" b="0" i="0" u="none" strike="noStrike" cap="none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CAD Render</a:t>
            </a:r>
            <a:endParaRPr dirty="0"/>
          </a:p>
        </p:txBody>
      </p:sp>
      <p:sp>
        <p:nvSpPr>
          <p:cNvPr id="86" name="Shape 86"/>
          <p:cNvSpPr txBox="1"/>
          <p:nvPr/>
        </p:nvSpPr>
        <p:spPr>
          <a:xfrm>
            <a:off x="4558652" y="582005"/>
            <a:ext cx="4585348" cy="39666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571500" marR="0" lvl="0" indent="-4572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AutoNum type="arabicPeriod" startAt="3"/>
            </a:pPr>
            <a:r>
              <a:rPr lang="en-GB" sz="24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Issues and Solutions</a:t>
            </a:r>
            <a:endParaRPr dirty="0"/>
          </a:p>
          <a:p>
            <a:pPr marL="871538" marR="0" lvl="1" indent="-4572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AutoNum type="arabicPeriod"/>
            </a:pPr>
            <a:r>
              <a:rPr lang="en-GB" sz="21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Electronics</a:t>
            </a:r>
            <a:endParaRPr dirty="0"/>
          </a:p>
          <a:p>
            <a:pPr marL="871538" marR="0" lvl="1" indent="-4572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AutoNum type="arabicPeriod"/>
            </a:pPr>
            <a:r>
              <a:rPr lang="en-GB" sz="21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Fin attachment</a:t>
            </a:r>
            <a:endParaRPr dirty="0"/>
          </a:p>
          <a:p>
            <a:pPr marL="871538" marR="0" lvl="1" indent="-4572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AutoNum type="arabicPeriod"/>
            </a:pPr>
            <a:r>
              <a:rPr lang="en-GB" sz="21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Parachute sizing</a:t>
            </a:r>
          </a:p>
          <a:p>
            <a:pPr marL="871538" marR="0" lvl="1" indent="-4572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AutoNum type="arabicPeriod"/>
            </a:pPr>
            <a:r>
              <a:rPr lang="en-GB" sz="2100" dirty="0">
                <a:solidFill>
                  <a:schemeClr val="dk1"/>
                </a:solidFill>
              </a:rPr>
              <a:t>Simulations</a:t>
            </a:r>
            <a:endParaRPr dirty="0"/>
          </a:p>
          <a:p>
            <a:pPr marL="571500" marR="0" lvl="0" indent="-4572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AutoNum type="arabicPeriod" startAt="3"/>
            </a:pPr>
            <a:r>
              <a:rPr lang="en-GB" sz="24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</a:t>
            </a:r>
            <a:r>
              <a:rPr lang="en-GB" sz="2400" dirty="0">
                <a:solidFill>
                  <a:schemeClr val="dk1"/>
                </a:solidFill>
              </a:rPr>
              <a:t>inal Product</a:t>
            </a:r>
            <a:endParaRPr dirty="0"/>
          </a:p>
          <a:p>
            <a:pPr marL="871537" marR="0" lvl="1" indent="-4572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AutoNum type="arabicPeriod"/>
            </a:pPr>
            <a:r>
              <a:rPr lang="en-GB" sz="2100" dirty="0"/>
              <a:t>Design</a:t>
            </a:r>
            <a:endParaRPr sz="2100" dirty="0"/>
          </a:p>
          <a:p>
            <a:pPr marL="871537" marR="0" lvl="1" indent="-47625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Calibri"/>
              <a:buAutoNum type="arabicPeriod"/>
            </a:pPr>
            <a:r>
              <a:rPr lang="en-GB" sz="2100" dirty="0"/>
              <a:t>Testing</a:t>
            </a:r>
            <a:endParaRPr sz="2100" dirty="0"/>
          </a:p>
          <a:p>
            <a:pPr marL="571500" marR="0" lvl="0" indent="-47625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Calibri"/>
              <a:buAutoNum type="arabicPeriod" startAt="3"/>
            </a:pPr>
            <a:r>
              <a:rPr lang="en-GB" sz="2100" dirty="0"/>
              <a:t>Conclusion</a:t>
            </a:r>
            <a:endParaRPr sz="2100" dirty="0"/>
          </a:p>
          <a:p>
            <a:pPr marL="871537" marR="0" lvl="1" indent="-4762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Calibri"/>
              <a:buAutoNum type="arabicPeriod"/>
            </a:pPr>
            <a:r>
              <a:rPr lang="en-GB" sz="2100" dirty="0"/>
              <a:t>Passing the torch</a:t>
            </a:r>
            <a:endParaRPr sz="2100"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100" dirty="0">
              <a:solidFill>
                <a:srgbClr val="FF0000"/>
              </a:solidFill>
            </a:endParaRPr>
          </a:p>
          <a:p>
            <a:pPr marL="871538" marR="0" lvl="1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21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871538" marR="0" lvl="1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21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871538" marR="0" lvl="1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21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87" name="Shape 87"/>
          <p:cNvCxnSpPr>
            <a:cxnSpLocks/>
          </p:cNvCxnSpPr>
          <p:nvPr/>
        </p:nvCxnSpPr>
        <p:spPr>
          <a:xfrm>
            <a:off x="211690" y="1034935"/>
            <a:ext cx="2038350" cy="0"/>
          </a:xfrm>
          <a:prstGeom prst="straightConnector1">
            <a:avLst/>
          </a:prstGeom>
          <a:noFill/>
          <a:ln w="76200" cap="flat" cmpd="sng">
            <a:solidFill>
              <a:srgbClr val="00B050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88" name="Shape 88"/>
          <p:cNvCxnSpPr>
            <a:cxnSpLocks/>
          </p:cNvCxnSpPr>
          <p:nvPr/>
        </p:nvCxnSpPr>
        <p:spPr>
          <a:xfrm>
            <a:off x="211690" y="2376635"/>
            <a:ext cx="1416764" cy="0"/>
          </a:xfrm>
          <a:prstGeom prst="straightConnector1">
            <a:avLst/>
          </a:prstGeom>
          <a:noFill/>
          <a:ln w="76200" cap="flat" cmpd="sng">
            <a:solidFill>
              <a:srgbClr val="BD4B48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89" name="Shape 89"/>
          <p:cNvCxnSpPr/>
          <p:nvPr/>
        </p:nvCxnSpPr>
        <p:spPr>
          <a:xfrm>
            <a:off x="4744705" y="1034935"/>
            <a:ext cx="3318034" cy="0"/>
          </a:xfrm>
          <a:prstGeom prst="straightConnector1">
            <a:avLst/>
          </a:prstGeom>
          <a:noFill/>
          <a:ln w="76200" cap="flat" cmpd="sng">
            <a:solidFill>
              <a:srgbClr val="0070C0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90" name="Shape 90"/>
          <p:cNvCxnSpPr>
            <a:cxnSpLocks/>
          </p:cNvCxnSpPr>
          <p:nvPr/>
        </p:nvCxnSpPr>
        <p:spPr>
          <a:xfrm>
            <a:off x="4744705" y="2660478"/>
            <a:ext cx="2313641" cy="0"/>
          </a:xfrm>
          <a:prstGeom prst="straightConnector1">
            <a:avLst/>
          </a:prstGeom>
          <a:noFill/>
          <a:ln w="76200" cap="flat" cmpd="sng">
            <a:solidFill>
              <a:srgbClr val="F5913F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91" name="Shape 91"/>
          <p:cNvCxnSpPr/>
          <p:nvPr/>
        </p:nvCxnSpPr>
        <p:spPr>
          <a:xfrm>
            <a:off x="4744693" y="3626000"/>
            <a:ext cx="1854000" cy="26400"/>
          </a:xfrm>
          <a:prstGeom prst="straightConnector1">
            <a:avLst/>
          </a:prstGeom>
          <a:noFill/>
          <a:ln w="76200" cap="flat" cmpd="sng">
            <a:solidFill>
              <a:srgbClr val="F1C232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0" name="TextBox 9"/>
          <p:cNvSpPr txBox="1"/>
          <p:nvPr/>
        </p:nvSpPr>
        <p:spPr>
          <a:xfrm>
            <a:off x="7942881" y="4773478"/>
            <a:ext cx="85240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mtClean="0"/>
              <a:t>Midy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5" name="Shape 365"/>
          <p:cNvSpPr txBox="1">
            <a:spLocks noGrp="1"/>
          </p:cNvSpPr>
          <p:nvPr>
            <p:ph type="title"/>
          </p:nvPr>
        </p:nvSpPr>
        <p:spPr>
          <a:xfrm>
            <a:off x="311700" y="0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</a:pPr>
            <a:r>
              <a:rPr lang="en-GB"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6.1 G Class</a:t>
            </a:r>
            <a:endParaRPr/>
          </a:p>
        </p:txBody>
      </p:sp>
      <p:sp>
        <p:nvSpPr>
          <p:cNvPr id="366" name="Shape 366"/>
          <p:cNvSpPr txBox="1">
            <a:spLocks noGrp="1"/>
          </p:cNvSpPr>
          <p:nvPr>
            <p:ph type="body" idx="1"/>
          </p:nvPr>
        </p:nvSpPr>
        <p:spPr>
          <a:xfrm>
            <a:off x="338594" y="613551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257175" marR="0" lvl="0" indent="-257175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oto Sans Symbols"/>
              <a:buNone/>
            </a:pPr>
            <a:r>
              <a:rPr lang="en-GB" sz="2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6.1.1 G-100</a:t>
            </a:r>
            <a:endParaRPr/>
          </a:p>
          <a:p>
            <a:pPr marL="257175" marR="0" lvl="0" indent="-257175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oto Sans Symbols"/>
              <a:buNone/>
            </a:pPr>
            <a:r>
              <a:rPr lang="en-GB" sz="2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6.1.2 G-130</a:t>
            </a:r>
            <a:endParaRPr/>
          </a:p>
          <a:p>
            <a:pPr marL="257175" marR="0" lvl="0" indent="-257175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oto Sans Symbols"/>
              <a:buNone/>
            </a:pPr>
            <a:r>
              <a:rPr lang="en-GB" sz="2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6.1.3 G-300</a:t>
            </a:r>
            <a:endParaRPr/>
          </a:p>
          <a:p>
            <a:pPr marL="257175" marR="0" lvl="0" indent="-257175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oto Sans Symbols"/>
              <a:buNone/>
            </a:pPr>
            <a:r>
              <a:rPr lang="en-GB" sz="2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6.1.4 G-123</a:t>
            </a:r>
            <a:endParaRPr/>
          </a:p>
          <a:p>
            <a:pPr marL="257175" marR="0" lvl="0" indent="-257175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oto Sans Symbols"/>
              <a:buNone/>
            </a:pPr>
            <a:r>
              <a:rPr lang="en-GB" sz="2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6.1.5 G-234</a:t>
            </a:r>
            <a:endParaRPr/>
          </a:p>
        </p:txBody>
      </p:sp>
      <p:pic>
        <p:nvPicPr>
          <p:cNvPr id="367" name="Shape 36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250650" y="1671625"/>
            <a:ext cx="5581650" cy="1800225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Box 4"/>
          <p:cNvSpPr txBox="1"/>
          <p:nvPr/>
        </p:nvSpPr>
        <p:spPr>
          <a:xfrm>
            <a:off x="7935132" y="4773478"/>
            <a:ext cx="85240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Beattie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2" name="Shape 372"/>
          <p:cNvSpPr txBox="1">
            <a:spLocks noGrp="1"/>
          </p:cNvSpPr>
          <p:nvPr>
            <p:ph type="title"/>
          </p:nvPr>
        </p:nvSpPr>
        <p:spPr>
          <a:xfrm>
            <a:off x="311700" y="0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</a:pPr>
            <a:r>
              <a:rPr lang="en-GB" sz="3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CAD Design</a:t>
            </a:r>
            <a:endParaRPr/>
          </a:p>
        </p:txBody>
      </p:sp>
      <p:pic>
        <p:nvPicPr>
          <p:cNvPr id="373" name="Shape 37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05763" y="725848"/>
            <a:ext cx="4945248" cy="3820977"/>
          </a:xfrm>
          <a:prstGeom prst="rect">
            <a:avLst/>
          </a:prstGeom>
          <a:noFill/>
          <a:ln>
            <a:noFill/>
          </a:ln>
        </p:spPr>
      </p:pic>
      <p:pic>
        <p:nvPicPr>
          <p:cNvPr id="374" name="Shape 374"/>
          <p:cNvPicPr preferRelativeResize="0"/>
          <p:nvPr/>
        </p:nvPicPr>
        <p:blipFill rotWithShape="1">
          <a:blip r:embed="rId4">
            <a:alphaModFix/>
          </a:blip>
          <a:srcRect l="36296" t="1038" r="31535"/>
          <a:stretch/>
        </p:blipFill>
        <p:spPr>
          <a:xfrm>
            <a:off x="6558683" y="725848"/>
            <a:ext cx="1473565" cy="3820977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Box 4"/>
          <p:cNvSpPr txBox="1"/>
          <p:nvPr/>
        </p:nvSpPr>
        <p:spPr>
          <a:xfrm>
            <a:off x="7935132" y="4773478"/>
            <a:ext cx="85240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Beattie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9" name="Shape 379"/>
          <p:cNvSpPr txBox="1"/>
          <p:nvPr/>
        </p:nvSpPr>
        <p:spPr>
          <a:xfrm>
            <a:off x="920942" y="2104711"/>
            <a:ext cx="4137867" cy="4532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Noto Sans Symbols"/>
              <a:buNone/>
            </a:pPr>
            <a:r>
              <a:rPr lang="en-GB" sz="2500" b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Issues and Solutions</a:t>
            </a:r>
            <a:endParaRPr sz="25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380" name="Shape 380"/>
          <p:cNvCxnSpPr/>
          <p:nvPr/>
        </p:nvCxnSpPr>
        <p:spPr>
          <a:xfrm>
            <a:off x="920942" y="2557921"/>
            <a:ext cx="4710183" cy="0"/>
          </a:xfrm>
          <a:prstGeom prst="straightConnector1">
            <a:avLst/>
          </a:prstGeom>
          <a:noFill/>
          <a:ln w="76200" cap="flat" cmpd="sng">
            <a:solidFill>
              <a:srgbClr val="0070C0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2" name="TextBox 1">
            <a:extLst>
              <a:ext uri="{FF2B5EF4-FFF2-40B4-BE49-F238E27FC236}">
                <a16:creationId xmlns:a16="http://schemas.microsoft.com/office/drawing/2014/main" id="{5A76DAE0-DB98-483F-8F0A-54FAE8AAF285}"/>
              </a:ext>
            </a:extLst>
          </p:cNvPr>
          <p:cNvSpPr txBox="1"/>
          <p:nvPr/>
        </p:nvSpPr>
        <p:spPr>
          <a:xfrm>
            <a:off x="4048018" y="2599364"/>
            <a:ext cx="158310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/>
              <a:t>Cedryc Midy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935132" y="4773478"/>
            <a:ext cx="85240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mtClean="0"/>
              <a:t>Midy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1" name="Shape 391"/>
          <p:cNvSpPr txBox="1">
            <a:spLocks noGrp="1"/>
          </p:cNvSpPr>
          <p:nvPr>
            <p:ph type="title"/>
          </p:nvPr>
        </p:nvSpPr>
        <p:spPr>
          <a:xfrm>
            <a:off x="311700" y="0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</a:pPr>
            <a:r>
              <a:rPr lang="en-GB" sz="3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Electronics</a:t>
            </a:r>
            <a:endParaRPr sz="33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92" name="Shape 392"/>
          <p:cNvSpPr txBox="1">
            <a:spLocks noGrp="1"/>
          </p:cNvSpPr>
          <p:nvPr>
            <p:ph type="body" idx="1"/>
          </p:nvPr>
        </p:nvSpPr>
        <p:spPr>
          <a:xfrm>
            <a:off x="0" y="613551"/>
            <a:ext cx="9144000" cy="40385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➢"/>
            </a:pPr>
            <a:r>
              <a:rPr lang="en-GB" sz="222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Microcontroller is needed to access and save data such as altitude </a:t>
            </a:r>
            <a:endParaRPr dirty="0"/>
          </a:p>
          <a:p>
            <a:pPr marL="4572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➢"/>
            </a:pPr>
            <a:r>
              <a:rPr lang="en-GB" sz="222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Initially, Arduino Uno was chosen as it would perform as required</a:t>
            </a:r>
            <a:endParaRPr dirty="0"/>
          </a:p>
          <a:p>
            <a:pPr marL="939800" marR="0" lvl="1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oto Sans Symbols"/>
              <a:buChar char="▪"/>
            </a:pPr>
            <a:r>
              <a:rPr lang="en-GB" sz="1942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After closer examination, width of the board enclosed in a circular tube would not fit</a:t>
            </a:r>
            <a:endParaRPr dirty="0"/>
          </a:p>
          <a:p>
            <a:pPr marL="4572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➢"/>
            </a:pPr>
            <a:r>
              <a:rPr lang="en-GB" sz="222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Arduino Nano </a:t>
            </a:r>
            <a:endParaRPr dirty="0"/>
          </a:p>
          <a:p>
            <a:pPr marL="757238" marR="0" lvl="1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▪"/>
            </a:pPr>
            <a:r>
              <a:rPr lang="en-US" sz="1942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Same capabilities as the Uno yet significantly smaller</a:t>
            </a:r>
            <a:endParaRPr lang="en-US" sz="1942" dirty="0"/>
          </a:p>
          <a:p>
            <a:pPr marL="414338" indent="-457200">
              <a:buSzPts val="1800"/>
              <a:buFont typeface="Wingdings" panose="05000000000000000000" pitchFamily="2" charset="2"/>
              <a:buChar char="Ø"/>
            </a:pPr>
            <a:r>
              <a:rPr lang="en-US" dirty="0" err="1"/>
              <a:t>EasyMini</a:t>
            </a:r>
            <a:r>
              <a:rPr lang="en-US" dirty="0"/>
              <a:t> Altimeter With Dual Deployment System</a:t>
            </a:r>
          </a:p>
          <a:p>
            <a:pPr marL="871538" lvl="1" indent="-457200">
              <a:buSzPts val="1800"/>
              <a:buFont typeface="Arial" panose="020B0604020202020204" pitchFamily="34" charset="0"/>
              <a:buChar char="•"/>
            </a:pPr>
            <a:r>
              <a:rPr lang="en-US" dirty="0"/>
              <a:t>Same small form factor as the Arduino Nano</a:t>
            </a:r>
          </a:p>
          <a:p>
            <a:pPr marL="871538" lvl="1" indent="-457200">
              <a:buSzPts val="1800"/>
              <a:buFont typeface="Arial" panose="020B0604020202020204" pitchFamily="34" charset="0"/>
              <a:buChar char="•"/>
            </a:pPr>
            <a:r>
              <a:rPr lang="en-US" dirty="0"/>
              <a:t>Capable of recording data and has ease of access through micro USB</a:t>
            </a:r>
          </a:p>
          <a:p>
            <a:pPr marL="871538" lvl="1" indent="-457200">
              <a:buSzPts val="1800"/>
              <a:buFont typeface="Arial" panose="020B0604020202020204" pitchFamily="34" charset="0"/>
              <a:buChar char="•"/>
            </a:pPr>
            <a:r>
              <a:rPr lang="en-US" dirty="0"/>
              <a:t>Dual Deployment system replaces all additional electronics</a:t>
            </a:r>
            <a:endParaRPr dirty="0"/>
          </a:p>
        </p:txBody>
      </p:sp>
      <p:sp>
        <p:nvSpPr>
          <p:cNvPr id="4" name="TextBox 3"/>
          <p:cNvSpPr txBox="1"/>
          <p:nvPr/>
        </p:nvSpPr>
        <p:spPr>
          <a:xfrm>
            <a:off x="7935132" y="4773478"/>
            <a:ext cx="85240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mtClean="0"/>
              <a:t>Midy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7" name="Shape 397"/>
          <p:cNvSpPr txBox="1">
            <a:spLocks noGrp="1"/>
          </p:cNvSpPr>
          <p:nvPr>
            <p:ph type="title"/>
          </p:nvPr>
        </p:nvSpPr>
        <p:spPr>
          <a:xfrm>
            <a:off x="311700" y="0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</a:pPr>
            <a:r>
              <a:rPr lang="en-GB" sz="3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Fin Attachment</a:t>
            </a:r>
            <a:endParaRPr sz="33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98" name="Shape 398"/>
          <p:cNvSpPr txBox="1">
            <a:spLocks noGrp="1"/>
          </p:cNvSpPr>
          <p:nvPr>
            <p:ph type="body" idx="1"/>
          </p:nvPr>
        </p:nvSpPr>
        <p:spPr>
          <a:xfrm>
            <a:off x="0" y="613551"/>
            <a:ext cx="6019252" cy="40385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➢"/>
            </a:pPr>
            <a:r>
              <a:rPr lang="en-GB"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Initial plan was to attach fins to outside of airframe</a:t>
            </a:r>
            <a:endParaRPr/>
          </a:p>
          <a:p>
            <a:pPr marL="4572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➢"/>
            </a:pPr>
            <a:r>
              <a:rPr lang="en-GB"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Motor classes above D usually require “through the wall” mounting</a:t>
            </a:r>
            <a:endParaRPr/>
          </a:p>
          <a:p>
            <a:pPr marL="939800" marR="0" lvl="1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oto Sans Symbols"/>
              <a:buChar char="▪"/>
            </a:pPr>
            <a:r>
              <a:rPr lang="en-GB" sz="2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Fins subject to larger forces during flight and landing</a:t>
            </a:r>
            <a:endParaRPr/>
          </a:p>
          <a:p>
            <a:pPr marL="4572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➢"/>
            </a:pPr>
            <a:r>
              <a:rPr lang="en-GB"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Fins were redesigned to mount to both the engine mount tube and airframe</a:t>
            </a:r>
            <a:endParaRPr/>
          </a:p>
          <a:p>
            <a:pPr marL="4572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➢"/>
            </a:pPr>
            <a:r>
              <a:rPr lang="en-GB"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Fins were also thinned to reduce weight</a:t>
            </a:r>
            <a:endParaRPr/>
          </a:p>
          <a:p>
            <a:pPr marL="939800" marR="0" lvl="1" indent="-2540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oto Sans Symbols"/>
              <a:buNone/>
            </a:pPr>
            <a:endParaRPr sz="21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99" name="Shape 39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446166" y="756517"/>
            <a:ext cx="2296552" cy="1698093"/>
          </a:xfrm>
          <a:prstGeom prst="rect">
            <a:avLst/>
          </a:prstGeom>
          <a:noFill/>
          <a:ln>
            <a:noFill/>
          </a:ln>
        </p:spPr>
      </p:pic>
      <p:pic>
        <p:nvPicPr>
          <p:cNvPr id="400" name="Shape 40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779474" y="2658762"/>
            <a:ext cx="1750443" cy="1725726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TextBox 5"/>
          <p:cNvSpPr txBox="1"/>
          <p:nvPr/>
        </p:nvSpPr>
        <p:spPr>
          <a:xfrm>
            <a:off x="7935132" y="4773478"/>
            <a:ext cx="85240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mtClean="0"/>
              <a:t>Midy</a:t>
            </a:r>
            <a:endParaRPr lang="en-US"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5" name="Shape 405"/>
          <p:cNvSpPr txBox="1"/>
          <p:nvPr/>
        </p:nvSpPr>
        <p:spPr>
          <a:xfrm>
            <a:off x="0" y="0"/>
            <a:ext cx="9143999" cy="51435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SzPts val="2800"/>
              <a:buFont typeface="Noto Sans Symbols"/>
              <a:buNone/>
            </a:pPr>
            <a:r>
              <a:rPr lang="en-GB" sz="28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Initial Fin Design</a:t>
            </a:r>
            <a:endParaRPr/>
          </a:p>
        </p:txBody>
      </p:sp>
      <p:pic>
        <p:nvPicPr>
          <p:cNvPr id="406" name="Shape 40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55714" y="145883"/>
            <a:ext cx="3685916" cy="2355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407" name="Shape 40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677648" y="104941"/>
            <a:ext cx="1033806" cy="2373018"/>
          </a:xfrm>
          <a:prstGeom prst="rect">
            <a:avLst/>
          </a:prstGeom>
          <a:noFill/>
          <a:ln>
            <a:noFill/>
          </a:ln>
        </p:spPr>
      </p:pic>
      <p:pic>
        <p:nvPicPr>
          <p:cNvPr id="408" name="Shape 408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55727" y="2501000"/>
            <a:ext cx="5566950" cy="2522500"/>
          </a:xfrm>
          <a:prstGeom prst="rect">
            <a:avLst/>
          </a:prstGeom>
          <a:noFill/>
          <a:ln>
            <a:noFill/>
          </a:ln>
        </p:spPr>
      </p:pic>
      <p:sp>
        <p:nvSpPr>
          <p:cNvPr id="409" name="Shape 409"/>
          <p:cNvSpPr txBox="1">
            <a:spLocks noGrp="1"/>
          </p:cNvSpPr>
          <p:nvPr>
            <p:ph type="body" idx="1"/>
          </p:nvPr>
        </p:nvSpPr>
        <p:spPr>
          <a:xfrm>
            <a:off x="4170541" y="145875"/>
            <a:ext cx="1343216" cy="41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SzPts val="2400"/>
              <a:buFont typeface="Noto Sans Symbols"/>
              <a:buNone/>
            </a:pPr>
            <a:r>
              <a:rPr lang="en-GB" sz="2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Front</a:t>
            </a:r>
            <a:endParaRPr sz="2400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0" name="Shape 410"/>
          <p:cNvSpPr txBox="1"/>
          <p:nvPr/>
        </p:nvSpPr>
        <p:spPr>
          <a:xfrm>
            <a:off x="516000" y="145875"/>
            <a:ext cx="1343216" cy="41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SzPts val="2400"/>
              <a:buFont typeface="Noto Sans Symbols"/>
              <a:buNone/>
            </a:pPr>
            <a:r>
              <a:rPr lang="en-GB" sz="24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Side</a:t>
            </a:r>
            <a:endParaRPr/>
          </a:p>
        </p:txBody>
      </p:sp>
      <p:sp>
        <p:nvSpPr>
          <p:cNvPr id="411" name="Shape 411"/>
          <p:cNvSpPr txBox="1"/>
          <p:nvPr/>
        </p:nvSpPr>
        <p:spPr>
          <a:xfrm>
            <a:off x="3901175" y="2601125"/>
            <a:ext cx="1729950" cy="41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SzPts val="2400"/>
              <a:buFont typeface="Noto Sans Symbols"/>
              <a:buNone/>
            </a:pPr>
            <a:r>
              <a:rPr lang="en-GB" sz="24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Isometric</a:t>
            </a:r>
            <a:endParaRPr/>
          </a:p>
        </p:txBody>
      </p:sp>
      <p:sp>
        <p:nvSpPr>
          <p:cNvPr id="412" name="Shape 412"/>
          <p:cNvSpPr txBox="1"/>
          <p:nvPr/>
        </p:nvSpPr>
        <p:spPr>
          <a:xfrm>
            <a:off x="7915835" y="4555750"/>
            <a:ext cx="1228165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             </a:t>
            </a:r>
            <a:r>
              <a:rPr lang="en-GB" sz="18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35</a:t>
            </a:r>
            <a:endParaRPr dirty="0"/>
          </a:p>
        </p:txBody>
      </p:sp>
      <p:sp>
        <p:nvSpPr>
          <p:cNvPr id="10" name="TextBox 9"/>
          <p:cNvSpPr txBox="1"/>
          <p:nvPr/>
        </p:nvSpPr>
        <p:spPr>
          <a:xfrm>
            <a:off x="7935132" y="4773478"/>
            <a:ext cx="85240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mtClean="0"/>
              <a:t>Midy</a:t>
            </a:r>
            <a:endParaRPr lang="en-US"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7" name="Shape 417"/>
          <p:cNvSpPr txBox="1"/>
          <p:nvPr/>
        </p:nvSpPr>
        <p:spPr>
          <a:xfrm>
            <a:off x="7749" y="0"/>
            <a:ext cx="9143999" cy="51435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SzPts val="2800"/>
              <a:buFont typeface="Noto Sans Symbols"/>
              <a:buNone/>
            </a:pPr>
            <a:r>
              <a:rPr lang="en-GB" sz="28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Final Fin Design</a:t>
            </a:r>
            <a:endParaRPr/>
          </a:p>
        </p:txBody>
      </p:sp>
      <p:pic>
        <p:nvPicPr>
          <p:cNvPr id="418" name="Shape 41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55725" y="145875"/>
            <a:ext cx="3685899" cy="2373001"/>
          </a:xfrm>
          <a:prstGeom prst="rect">
            <a:avLst/>
          </a:prstGeom>
          <a:noFill/>
          <a:ln>
            <a:noFill/>
          </a:ln>
        </p:spPr>
      </p:pic>
      <p:pic>
        <p:nvPicPr>
          <p:cNvPr id="419" name="Shape 41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671078" y="104950"/>
            <a:ext cx="1033800" cy="2372999"/>
          </a:xfrm>
          <a:prstGeom prst="rect">
            <a:avLst/>
          </a:prstGeom>
          <a:noFill/>
          <a:ln>
            <a:noFill/>
          </a:ln>
        </p:spPr>
      </p:pic>
      <p:pic>
        <p:nvPicPr>
          <p:cNvPr id="420" name="Shape 420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55725" y="2501000"/>
            <a:ext cx="5566949" cy="2522500"/>
          </a:xfrm>
          <a:prstGeom prst="rect">
            <a:avLst/>
          </a:prstGeom>
          <a:noFill/>
          <a:ln>
            <a:noFill/>
          </a:ln>
        </p:spPr>
      </p:pic>
      <p:sp>
        <p:nvSpPr>
          <p:cNvPr id="421" name="Shape 421"/>
          <p:cNvSpPr txBox="1">
            <a:spLocks noGrp="1"/>
          </p:cNvSpPr>
          <p:nvPr>
            <p:ph type="body" idx="1"/>
          </p:nvPr>
        </p:nvSpPr>
        <p:spPr>
          <a:xfrm>
            <a:off x="4170541" y="145875"/>
            <a:ext cx="1343216" cy="41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SzPts val="2400"/>
              <a:buFont typeface="Noto Sans Symbols"/>
              <a:buNone/>
            </a:pPr>
            <a:r>
              <a:rPr lang="en-GB" sz="2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Front</a:t>
            </a:r>
            <a:endParaRPr sz="2400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2" name="Shape 422"/>
          <p:cNvSpPr txBox="1"/>
          <p:nvPr/>
        </p:nvSpPr>
        <p:spPr>
          <a:xfrm>
            <a:off x="516000" y="145875"/>
            <a:ext cx="1343216" cy="41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SzPts val="2400"/>
              <a:buFont typeface="Noto Sans Symbols"/>
              <a:buNone/>
            </a:pPr>
            <a:r>
              <a:rPr lang="en-GB" sz="24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Side</a:t>
            </a:r>
            <a:endParaRPr/>
          </a:p>
        </p:txBody>
      </p:sp>
      <p:sp>
        <p:nvSpPr>
          <p:cNvPr id="423" name="Shape 423"/>
          <p:cNvSpPr txBox="1"/>
          <p:nvPr/>
        </p:nvSpPr>
        <p:spPr>
          <a:xfrm>
            <a:off x="3901175" y="2601125"/>
            <a:ext cx="1729950" cy="41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SzPts val="2400"/>
              <a:buFont typeface="Noto Sans Symbols"/>
              <a:buNone/>
            </a:pPr>
            <a:r>
              <a:rPr lang="en-GB" sz="24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Isometric</a:t>
            </a:r>
            <a:endParaRPr/>
          </a:p>
        </p:txBody>
      </p:sp>
      <p:sp>
        <p:nvSpPr>
          <p:cNvPr id="424" name="Shape 424"/>
          <p:cNvSpPr txBox="1"/>
          <p:nvPr/>
        </p:nvSpPr>
        <p:spPr>
          <a:xfrm>
            <a:off x="7915835" y="4555750"/>
            <a:ext cx="1228165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             </a:t>
            </a:r>
            <a:r>
              <a:rPr lang="en-GB" sz="18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36</a:t>
            </a:r>
            <a:endParaRPr dirty="0"/>
          </a:p>
        </p:txBody>
      </p:sp>
      <p:sp>
        <p:nvSpPr>
          <p:cNvPr id="10" name="TextBox 9"/>
          <p:cNvSpPr txBox="1"/>
          <p:nvPr/>
        </p:nvSpPr>
        <p:spPr>
          <a:xfrm>
            <a:off x="7935132" y="4773478"/>
            <a:ext cx="85240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mtClean="0"/>
              <a:t>Midy</a:t>
            </a:r>
            <a:endParaRPr lang="en-US"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9" name="Shape 429"/>
          <p:cNvSpPr txBox="1">
            <a:spLocks noGrp="1"/>
          </p:cNvSpPr>
          <p:nvPr>
            <p:ph type="title"/>
          </p:nvPr>
        </p:nvSpPr>
        <p:spPr>
          <a:xfrm>
            <a:off x="311700" y="0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</a:pPr>
            <a:r>
              <a:rPr lang="en-GB" sz="3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Parachute Sizing</a:t>
            </a:r>
            <a:endParaRPr sz="33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30" name="Shape 430"/>
          <p:cNvSpPr txBox="1">
            <a:spLocks noGrp="1"/>
          </p:cNvSpPr>
          <p:nvPr>
            <p:ph type="body" idx="1"/>
          </p:nvPr>
        </p:nvSpPr>
        <p:spPr>
          <a:xfrm>
            <a:off x="0" y="613551"/>
            <a:ext cx="9144000" cy="40385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571500">
              <a:buSzPts val="1400"/>
              <a:buFont typeface="Wingdings" panose="05000000000000000000" pitchFamily="2" charset="2"/>
              <a:buChar char="Ø"/>
            </a:pPr>
            <a:r>
              <a:rPr lang="en-US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Single parachute not feasible for recovery</a:t>
            </a:r>
          </a:p>
          <a:p>
            <a:pPr marL="1028700" marR="0" lvl="1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 panose="020B0604020202020204" pitchFamily="34" charset="0"/>
              <a:buChar char="•"/>
            </a:pPr>
            <a:r>
              <a:rPr lang="en-US" sz="21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Deploying at apogee would result in extremely long travel time</a:t>
            </a:r>
          </a:p>
          <a:p>
            <a:pPr marL="1028700" marR="0" lvl="1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 panose="020B0604020202020204" pitchFamily="34" charset="0"/>
              <a:buChar char="•"/>
            </a:pPr>
            <a:r>
              <a:rPr lang="en-US" dirty="0"/>
              <a:t>Retrieval of rocket would be troublesome without honing system</a:t>
            </a:r>
          </a:p>
          <a:p>
            <a:pPr marL="571500" indent="-342900">
              <a:buSzPts val="1400"/>
              <a:buFont typeface="Wingdings" panose="05000000000000000000" pitchFamily="2" charset="2"/>
              <a:buChar char="Ø"/>
            </a:pPr>
            <a:r>
              <a:rPr lang="en-US" dirty="0"/>
              <a:t>Implementation of drogue parachute at apogee</a:t>
            </a:r>
          </a:p>
          <a:p>
            <a:pPr marL="1028700" lvl="1" indent="-342900">
              <a:buSzPts val="1400"/>
              <a:buFont typeface="Arial" panose="020B0604020202020204" pitchFamily="34" charset="0"/>
              <a:buChar char="•"/>
            </a:pPr>
            <a:r>
              <a:rPr lang="en-US" dirty="0"/>
              <a:t>Smaller area allows the rocket to descend at a lower velocity</a:t>
            </a:r>
          </a:p>
          <a:p>
            <a:pPr marL="1028700" lvl="1" indent="-342900">
              <a:buSzPts val="1400"/>
              <a:buFont typeface="Arial" panose="020B0604020202020204" pitchFamily="34" charset="0"/>
              <a:buChar char="•"/>
            </a:pPr>
            <a:r>
              <a:rPr lang="en-US" dirty="0"/>
              <a:t>Deployment of the main chute can then occur at a lower altitude</a:t>
            </a:r>
          </a:p>
          <a:p>
            <a:pPr marL="1028700" lvl="1" indent="-342900">
              <a:buSzPts val="1400"/>
              <a:buFont typeface="Arial" panose="020B0604020202020204" pitchFamily="34" charset="0"/>
              <a:buChar char="•"/>
            </a:pPr>
            <a:r>
              <a:rPr lang="en-US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Radius of retrieval is signi</a:t>
            </a:r>
            <a:r>
              <a:rPr lang="en-US" dirty="0"/>
              <a:t>ficantly reduced</a:t>
            </a:r>
          </a:p>
          <a:p>
            <a:pPr marL="571500" indent="-342900">
              <a:buSzPts val="1400"/>
              <a:buFont typeface="Wingdings" panose="05000000000000000000" pitchFamily="2" charset="2"/>
              <a:buChar char="Ø"/>
            </a:pPr>
            <a:r>
              <a:rPr lang="en-US" dirty="0"/>
              <a:t>Two stage parachute required additional components</a:t>
            </a:r>
          </a:p>
          <a:p>
            <a:pPr marL="1028700" lvl="1" indent="-342900">
              <a:buSzPts val="1400"/>
              <a:buFont typeface="Arial" panose="020B0604020202020204" pitchFamily="34" charset="0"/>
              <a:buChar char="•"/>
            </a:pPr>
            <a:r>
              <a:rPr lang="en-US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Coupler was added to house payload</a:t>
            </a:r>
            <a:endParaRPr lang="en-US" dirty="0"/>
          </a:p>
          <a:p>
            <a:pPr marL="1028700" lvl="1" indent="-342900">
              <a:buSzPts val="1400"/>
              <a:buFont typeface="Arial" panose="020B0604020202020204" pitchFamily="34" charset="0"/>
              <a:buChar char="•"/>
            </a:pPr>
            <a:r>
              <a:rPr lang="en-US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Allowed the body to separate into tw</a:t>
            </a:r>
            <a:r>
              <a:rPr lang="en-US" dirty="0"/>
              <a:t>o </a:t>
            </a:r>
            <a:r>
              <a:rPr lang="en-US"/>
              <a:t>separate housings</a:t>
            </a:r>
            <a:endParaRPr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935132" y="4773478"/>
            <a:ext cx="85240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mtClean="0"/>
              <a:t>Midy</a:t>
            </a:r>
            <a:endParaRPr lang="en-US"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5" name="Shape 385"/>
          <p:cNvSpPr txBox="1">
            <a:spLocks noGrp="1"/>
          </p:cNvSpPr>
          <p:nvPr>
            <p:ph type="title"/>
          </p:nvPr>
        </p:nvSpPr>
        <p:spPr>
          <a:xfrm>
            <a:off x="311700" y="0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</a:pPr>
            <a:r>
              <a:rPr lang="en-GB" sz="33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Initial Simulation</a:t>
            </a:r>
            <a:endParaRPr sz="33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86" name="Shape 386"/>
          <p:cNvSpPr txBox="1">
            <a:spLocks noGrp="1"/>
          </p:cNvSpPr>
          <p:nvPr>
            <p:ph type="body" idx="1"/>
          </p:nvPr>
        </p:nvSpPr>
        <p:spPr>
          <a:xfrm>
            <a:off x="0" y="613551"/>
            <a:ext cx="9144000" cy="40385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➢"/>
            </a:pPr>
            <a:r>
              <a:rPr lang="en-GB" sz="24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Simulation software: </a:t>
            </a:r>
            <a:r>
              <a:rPr lang="en-GB" sz="2400" b="0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Rocksim</a:t>
            </a:r>
            <a:r>
              <a:rPr lang="en-GB" sz="24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– Apogee of 1776 ft reached</a:t>
            </a:r>
            <a:endParaRPr sz="24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➢"/>
            </a:pPr>
            <a:r>
              <a:rPr lang="en-GB" sz="24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Parameters</a:t>
            </a:r>
            <a:endParaRPr dirty="0"/>
          </a:p>
          <a:p>
            <a:pPr marL="939800" marR="0" lvl="1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oto Sans Symbols"/>
              <a:buChar char="▪"/>
            </a:pPr>
            <a:r>
              <a:rPr lang="en-GB" sz="21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Launch Conditions: </a:t>
            </a:r>
          </a:p>
          <a:p>
            <a:pPr marL="596900" marR="0" lvl="1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</a:pPr>
            <a:r>
              <a:rPr lang="en-GB" dirty="0"/>
              <a:t>		</a:t>
            </a:r>
            <a:r>
              <a:rPr lang="en-GB" sz="21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Sea level </a:t>
            </a:r>
            <a:r>
              <a:rPr lang="en-GB" sz="2100" b="0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liftoff</a:t>
            </a:r>
            <a:r>
              <a:rPr lang="en-GB" sz="21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(0 ft.) 	</a:t>
            </a:r>
          </a:p>
          <a:p>
            <a:pPr marL="596900" marR="0" lvl="1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</a:pPr>
            <a:r>
              <a:rPr lang="en-GB" dirty="0"/>
              <a:t>		1 </a:t>
            </a:r>
            <a:r>
              <a:rPr lang="en-GB" dirty="0" err="1"/>
              <a:t>atm</a:t>
            </a:r>
            <a:r>
              <a:rPr lang="en-GB" sz="21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of pressure </a:t>
            </a:r>
          </a:p>
          <a:p>
            <a:pPr marL="596900" marR="0" lvl="1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</a:pPr>
            <a:r>
              <a:rPr lang="en-GB" dirty="0"/>
              <a:t>		</a:t>
            </a:r>
            <a:r>
              <a:rPr lang="en-GB" sz="21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50% humidity </a:t>
            </a:r>
          </a:p>
          <a:p>
            <a:pPr marL="596900" marR="0" lvl="1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</a:pPr>
            <a:r>
              <a:rPr lang="en-GB" dirty="0"/>
              <a:t>		</a:t>
            </a:r>
            <a:r>
              <a:rPr lang="en-GB" sz="21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75° F</a:t>
            </a:r>
            <a:endParaRPr lang="en-GB" dirty="0"/>
          </a:p>
          <a:p>
            <a:pPr marL="596900" marR="0" lvl="1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</a:pPr>
            <a:r>
              <a:rPr lang="en-GB" sz="21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		</a:t>
            </a:r>
            <a:r>
              <a:rPr lang="en-GB" dirty="0"/>
              <a:t>C</a:t>
            </a:r>
            <a:r>
              <a:rPr lang="en-GB" sz="21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alm wind</a:t>
            </a:r>
            <a:endParaRPr dirty="0"/>
          </a:p>
          <a:p>
            <a:pPr marL="939800" marR="0" lvl="1" indent="-2540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oto Sans Symbols"/>
              <a:buNone/>
            </a:pPr>
            <a:endParaRPr sz="21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935132" y="4773478"/>
            <a:ext cx="85240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mtClean="0"/>
              <a:t>Midy</a:t>
            </a:r>
            <a:endParaRPr lang="en-US"/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5" name="Shape 385"/>
          <p:cNvSpPr txBox="1">
            <a:spLocks noGrp="1"/>
          </p:cNvSpPr>
          <p:nvPr>
            <p:ph type="title"/>
          </p:nvPr>
        </p:nvSpPr>
        <p:spPr>
          <a:xfrm>
            <a:off x="311700" y="0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</a:pPr>
            <a:r>
              <a:rPr lang="en-GB" sz="33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Revised Simulation</a:t>
            </a:r>
            <a:endParaRPr sz="33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86" name="Shape 386"/>
          <p:cNvSpPr txBox="1">
            <a:spLocks noGrp="1"/>
          </p:cNvSpPr>
          <p:nvPr>
            <p:ph type="body" idx="1"/>
          </p:nvPr>
        </p:nvSpPr>
        <p:spPr>
          <a:xfrm>
            <a:off x="0" y="613551"/>
            <a:ext cx="9144000" cy="40385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➢"/>
            </a:pPr>
            <a:r>
              <a:rPr lang="en-GB" sz="20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Simulation software: Open Rocket – Apogee of 1896 ft reached</a:t>
            </a:r>
            <a:endParaRPr sz="20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➢"/>
            </a:pPr>
            <a:r>
              <a:rPr lang="en-GB" sz="20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Parameters</a:t>
            </a:r>
            <a:endParaRPr sz="2000" dirty="0"/>
          </a:p>
          <a:p>
            <a:pPr marL="939800" marR="0" lvl="1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oto Sans Symbols"/>
              <a:buChar char="▪"/>
            </a:pPr>
            <a:r>
              <a:rPr lang="en-GB" sz="20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Launch Conditions: </a:t>
            </a:r>
          </a:p>
          <a:p>
            <a:pPr marL="596900" marR="0" lvl="1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</a:pPr>
            <a:r>
              <a:rPr lang="en-GB" sz="2000" dirty="0"/>
              <a:t>		</a:t>
            </a:r>
            <a:r>
              <a:rPr lang="en-GB" sz="20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Sea level </a:t>
            </a:r>
            <a:r>
              <a:rPr lang="en-GB" sz="2000" b="0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liftoff</a:t>
            </a:r>
            <a:r>
              <a:rPr lang="en-GB" sz="20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(0 ft.) 	</a:t>
            </a:r>
          </a:p>
          <a:p>
            <a:pPr marL="596900" marR="0" lvl="1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</a:pPr>
            <a:r>
              <a:rPr lang="en-GB" sz="2000" dirty="0"/>
              <a:t>		1 </a:t>
            </a:r>
            <a:r>
              <a:rPr lang="en-GB" sz="2000" dirty="0" err="1"/>
              <a:t>atm</a:t>
            </a:r>
            <a:r>
              <a:rPr lang="en-GB" sz="20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of pressure </a:t>
            </a:r>
          </a:p>
          <a:p>
            <a:pPr marL="596900" marR="0" lvl="1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</a:pPr>
            <a:r>
              <a:rPr lang="en-GB" sz="2000" dirty="0"/>
              <a:t>		</a:t>
            </a:r>
            <a:r>
              <a:rPr lang="en-GB" sz="20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50% humidity </a:t>
            </a:r>
          </a:p>
          <a:p>
            <a:pPr marL="596900" marR="0" lvl="1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</a:pPr>
            <a:r>
              <a:rPr lang="en-GB" sz="2000" dirty="0"/>
              <a:t>		</a:t>
            </a:r>
            <a:r>
              <a:rPr lang="en-GB" sz="20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75° F</a:t>
            </a:r>
            <a:endParaRPr lang="en-GB" sz="2000" dirty="0"/>
          </a:p>
          <a:p>
            <a:pPr marL="596900" marR="0" lvl="1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</a:pPr>
            <a:r>
              <a:rPr lang="en-GB" sz="20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		</a:t>
            </a:r>
            <a:r>
              <a:rPr lang="en-GB" sz="2000" dirty="0"/>
              <a:t>C</a:t>
            </a:r>
            <a:r>
              <a:rPr lang="en-GB" sz="20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alm wind</a:t>
            </a:r>
            <a:endParaRPr lang="en-GB" sz="200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82600" indent="-342900">
              <a:buSzPts val="1400"/>
              <a:buFont typeface="Wingdings" panose="05000000000000000000" pitchFamily="2" charset="2"/>
              <a:buChar char="Ø"/>
            </a:pPr>
            <a:r>
              <a:rPr lang="en-GB" sz="2300" b="1" dirty="0"/>
              <a:t>Revisions</a:t>
            </a:r>
            <a:r>
              <a:rPr lang="en-GB" sz="2300" dirty="0"/>
              <a:t>: </a:t>
            </a:r>
          </a:p>
          <a:p>
            <a:pPr marL="1054100" lvl="1" indent="-457200">
              <a:buSzPts val="1400"/>
              <a:buFont typeface="Arial" panose="020B0604020202020204" pitchFamily="34" charset="0"/>
              <a:buChar char="•"/>
            </a:pPr>
            <a:r>
              <a:rPr lang="en-GB" sz="2000" dirty="0"/>
              <a:t>Mass removed by reducing body length of rocket (48 in to 25 in)</a:t>
            </a:r>
          </a:p>
          <a:p>
            <a:pPr marL="1054100" lvl="1" indent="-457200">
              <a:buSzPts val="1400"/>
              <a:buFont typeface="Arial" panose="020B0604020202020204" pitchFamily="34" charset="0"/>
              <a:buChar char="•"/>
            </a:pPr>
            <a:r>
              <a:rPr lang="en-GB" sz="2000" dirty="0"/>
              <a:t>All components were added to final model</a:t>
            </a:r>
            <a:endParaRPr sz="2000" dirty="0"/>
          </a:p>
        </p:txBody>
      </p:sp>
      <p:sp>
        <p:nvSpPr>
          <p:cNvPr id="4" name="TextBox 3"/>
          <p:cNvSpPr txBox="1"/>
          <p:nvPr/>
        </p:nvSpPr>
        <p:spPr>
          <a:xfrm>
            <a:off x="7935132" y="4773478"/>
            <a:ext cx="85240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mtClean="0"/>
              <a:t>Midy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692186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6" name="Shape 96"/>
          <p:cNvCxnSpPr/>
          <p:nvPr/>
        </p:nvCxnSpPr>
        <p:spPr>
          <a:xfrm>
            <a:off x="1855072" y="2557923"/>
            <a:ext cx="3818195" cy="0"/>
          </a:xfrm>
          <a:prstGeom prst="straightConnector1">
            <a:avLst/>
          </a:prstGeom>
          <a:noFill/>
          <a:ln w="76200" cap="flat" cmpd="sng">
            <a:solidFill>
              <a:srgbClr val="00B050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97" name="Shape 97"/>
          <p:cNvSpPr txBox="1"/>
          <p:nvPr/>
        </p:nvSpPr>
        <p:spPr>
          <a:xfrm>
            <a:off x="1855072" y="2104711"/>
            <a:ext cx="3818195" cy="4532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Noto Sans Symbols"/>
              <a:buNone/>
            </a:pPr>
            <a:r>
              <a:rPr lang="en-GB" sz="2700" b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Introduction</a:t>
            </a:r>
            <a:endParaRPr sz="27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6A2B56E-E080-4252-8C9B-8CB5F6742690}"/>
              </a:ext>
            </a:extLst>
          </p:cNvPr>
          <p:cNvSpPr txBox="1"/>
          <p:nvPr/>
        </p:nvSpPr>
        <p:spPr>
          <a:xfrm>
            <a:off x="4366517" y="2604500"/>
            <a:ext cx="130675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/>
              <a:t>Cedryc Midy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942881" y="4773478"/>
            <a:ext cx="85240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mtClean="0"/>
              <a:t>Midy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>
            <a:extLst>
              <a:ext uri="{FF2B5EF4-FFF2-40B4-BE49-F238E27FC236}">
                <a16:creationId xmlns:a16="http://schemas.microsoft.com/office/drawing/2014/main" id="{FB8B2F1F-FFE7-4F6B-B73F-524EF4EDCA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Revised Simulation</a:t>
            </a:r>
          </a:p>
        </p:txBody>
      </p:sp>
      <p:pic>
        <p:nvPicPr>
          <p:cNvPr id="11" name="Picture 10" descr="A close up of a map&#10;&#10;Description generated with very high confidence">
            <a:extLst>
              <a:ext uri="{FF2B5EF4-FFF2-40B4-BE49-F238E27FC236}">
                <a16:creationId xmlns:a16="http://schemas.microsoft.com/office/drawing/2014/main" id="{3E9E00B7-F9C6-4191-99A4-73E4E26E026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03807" y="698643"/>
            <a:ext cx="5220352" cy="389390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7935132" y="4773478"/>
            <a:ext cx="85240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mtClean="0"/>
              <a:t>Midy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5448238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2" name="Shape 372"/>
          <p:cNvSpPr txBox="1">
            <a:spLocks noGrp="1"/>
          </p:cNvSpPr>
          <p:nvPr>
            <p:ph type="title"/>
          </p:nvPr>
        </p:nvSpPr>
        <p:spPr>
          <a:xfrm>
            <a:off x="311700" y="0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</a:pPr>
            <a:r>
              <a:rPr lang="en-GB" sz="33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Revised CAD Design</a:t>
            </a:r>
            <a:endParaRPr dirty="0"/>
          </a:p>
        </p:txBody>
      </p:sp>
      <p:pic>
        <p:nvPicPr>
          <p:cNvPr id="3" name="Picture 2" descr="A picture containing sky, outdoor&#10;&#10;Description generated with high confidence">
            <a:extLst>
              <a:ext uri="{FF2B5EF4-FFF2-40B4-BE49-F238E27FC236}">
                <a16:creationId xmlns:a16="http://schemas.microsoft.com/office/drawing/2014/main" id="{EE798A94-8D62-44ED-9051-F9B55D7A1E9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0" y="935335"/>
            <a:ext cx="4515493" cy="297822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D2E3991-4A8F-433D-A8BC-887FFE2FEE3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401823"/>
            <a:ext cx="4572001" cy="204524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935132" y="4773478"/>
            <a:ext cx="85240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mtClean="0"/>
              <a:t>Midy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0337395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1" name="Shape 441"/>
          <p:cNvSpPr txBox="1"/>
          <p:nvPr/>
        </p:nvSpPr>
        <p:spPr>
          <a:xfrm>
            <a:off x="2289247" y="2104711"/>
            <a:ext cx="4137867" cy="4532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Noto Sans Symbols"/>
              <a:buNone/>
            </a:pPr>
            <a:r>
              <a:rPr lang="en-GB" sz="25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Final Product </a:t>
            </a:r>
            <a:endParaRPr/>
          </a:p>
          <a:p>
            <a:pPr marL="0" marR="0" lvl="0" indent="0" algn="l" rtl="0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Noto Sans Symbols"/>
              <a:buNone/>
            </a:pPr>
            <a:endParaRPr sz="25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442" name="Shape 442"/>
          <p:cNvCxnSpPr/>
          <p:nvPr/>
        </p:nvCxnSpPr>
        <p:spPr>
          <a:xfrm>
            <a:off x="2289247" y="2557921"/>
            <a:ext cx="3173509" cy="0"/>
          </a:xfrm>
          <a:prstGeom prst="straightConnector1">
            <a:avLst/>
          </a:prstGeom>
          <a:noFill/>
          <a:ln w="76200" cap="flat" cmpd="sng">
            <a:solidFill>
              <a:srgbClr val="F5913F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2" name="TextBox 1">
            <a:extLst>
              <a:ext uri="{FF2B5EF4-FFF2-40B4-BE49-F238E27FC236}">
                <a16:creationId xmlns:a16="http://schemas.microsoft.com/office/drawing/2014/main" id="{CBE3198F-3EE3-4C51-BBB4-50FC20C5E175}"/>
              </a:ext>
            </a:extLst>
          </p:cNvPr>
          <p:cNvSpPr txBox="1"/>
          <p:nvPr/>
        </p:nvSpPr>
        <p:spPr>
          <a:xfrm>
            <a:off x="4083978" y="2597435"/>
            <a:ext cx="137877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/>
              <a:t>James Beattie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935132" y="4773478"/>
            <a:ext cx="85240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Beattie</a:t>
            </a:r>
            <a:endParaRPr lang="en-US" dirty="0"/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47" name="Shape 447"/>
          <p:cNvCxnSpPr/>
          <p:nvPr/>
        </p:nvCxnSpPr>
        <p:spPr>
          <a:xfrm>
            <a:off x="1485900" y="1543050"/>
            <a:ext cx="628800" cy="0"/>
          </a:xfrm>
          <a:prstGeom prst="straightConnector1">
            <a:avLst/>
          </a:prstGeom>
          <a:noFill/>
          <a:ln w="76200" cap="flat" cmpd="sng">
            <a:solidFill>
              <a:srgbClr val="00B050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448" name="Shape 448"/>
          <p:cNvCxnSpPr/>
          <p:nvPr/>
        </p:nvCxnSpPr>
        <p:spPr>
          <a:xfrm>
            <a:off x="1418649" y="3034174"/>
            <a:ext cx="2066700" cy="0"/>
          </a:xfrm>
          <a:prstGeom prst="straightConnector1">
            <a:avLst/>
          </a:prstGeom>
          <a:noFill/>
          <a:ln w="76200" cap="flat" cmpd="sng">
            <a:solidFill>
              <a:srgbClr val="F5913F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449" name="Shape 449"/>
          <p:cNvSpPr txBox="1">
            <a:spLocks noGrp="1"/>
          </p:cNvSpPr>
          <p:nvPr>
            <p:ph type="title"/>
          </p:nvPr>
        </p:nvSpPr>
        <p:spPr>
          <a:xfrm>
            <a:off x="462013" y="57150"/>
            <a:ext cx="8229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</a:pPr>
            <a:r>
              <a:rPr lang="en-GB" sz="33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Final Design</a:t>
            </a:r>
            <a:endParaRPr dirty="0"/>
          </a:p>
        </p:txBody>
      </p:sp>
      <p:sp>
        <p:nvSpPr>
          <p:cNvPr id="450" name="Shape 450"/>
          <p:cNvSpPr txBox="1">
            <a:spLocks noGrp="1"/>
          </p:cNvSpPr>
          <p:nvPr>
            <p:ph type="body" idx="1"/>
          </p:nvPr>
        </p:nvSpPr>
        <p:spPr>
          <a:xfrm>
            <a:off x="1485899" y="742950"/>
            <a:ext cx="6175800" cy="68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None/>
            </a:pPr>
            <a:r>
              <a:rPr lang="en-GB" sz="2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Rocket Body Components and Uses</a:t>
            </a:r>
            <a:endParaRPr sz="21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1" name="Shape 451"/>
          <p:cNvSpPr txBox="1"/>
          <p:nvPr/>
        </p:nvSpPr>
        <p:spPr>
          <a:xfrm>
            <a:off x="1215925" y="2746640"/>
            <a:ext cx="2800200" cy="80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119062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None/>
            </a:pPr>
            <a:r>
              <a:rPr lang="en-GB" sz="1800" b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Propulsion System</a:t>
            </a:r>
            <a:endParaRPr sz="1800" b="1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1910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 panose="020B0604020202020204" pitchFamily="34" charset="0"/>
              <a:buChar char="•"/>
            </a:pPr>
            <a:r>
              <a:rPr lang="en-GB" sz="1500" dirty="0">
                <a:solidFill>
                  <a:schemeClr val="dk1"/>
                </a:solidFill>
              </a:rPr>
              <a:t>G-100 Hybrid Motor	</a:t>
            </a:r>
            <a:endParaRPr dirty="0"/>
          </a:p>
        </p:txBody>
      </p:sp>
      <p:sp>
        <p:nvSpPr>
          <p:cNvPr id="452" name="Shape 452"/>
          <p:cNvSpPr txBox="1"/>
          <p:nvPr/>
        </p:nvSpPr>
        <p:spPr>
          <a:xfrm>
            <a:off x="5789826" y="1221582"/>
            <a:ext cx="2229000" cy="155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None/>
            </a:pPr>
            <a:r>
              <a:rPr lang="en-GB" sz="1800" b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Nose Cone</a:t>
            </a:r>
            <a:r>
              <a:rPr lang="en-GB" sz="18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dirty="0"/>
          </a:p>
          <a:p>
            <a:pPr marL="285750" marR="0" lvl="0" indent="-28575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 panose="020B0604020202020204" pitchFamily="34" charset="0"/>
              <a:buChar char="•"/>
            </a:pPr>
            <a:r>
              <a:rPr lang="en-GB" sz="15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Aerodynamic Ogive Shape </a:t>
            </a:r>
          </a:p>
          <a:p>
            <a:pPr marL="285750" marR="0" lvl="0" indent="-28575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 panose="020B0604020202020204" pitchFamily="34" charset="0"/>
              <a:buChar char="•"/>
            </a:pPr>
            <a:r>
              <a:rPr lang="en-GB" sz="1500" dirty="0">
                <a:solidFill>
                  <a:schemeClr val="dk1"/>
                </a:solidFill>
              </a:rPr>
              <a:t>Houses Drogue Parachute</a:t>
            </a:r>
            <a:endParaRPr dirty="0"/>
          </a:p>
        </p:txBody>
      </p:sp>
      <p:sp>
        <p:nvSpPr>
          <p:cNvPr id="453" name="Shape 453"/>
          <p:cNvSpPr txBox="1"/>
          <p:nvPr/>
        </p:nvSpPr>
        <p:spPr>
          <a:xfrm>
            <a:off x="1409025" y="1248901"/>
            <a:ext cx="2229000" cy="12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None/>
            </a:pPr>
            <a:r>
              <a:rPr lang="en-GB" sz="1800" b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Body</a:t>
            </a:r>
            <a:endParaRPr dirty="0"/>
          </a:p>
          <a:p>
            <a:pPr marL="457200" marR="0" lvl="0" indent="-317500" algn="l" rtl="0">
              <a:spcBef>
                <a:spcPts val="300"/>
              </a:spcBef>
              <a:spcAft>
                <a:spcPts val="0"/>
              </a:spcAft>
              <a:buSzPts val="1400"/>
              <a:buFont typeface="Arial" panose="020B0604020202020204" pitchFamily="34" charset="0"/>
              <a:buChar char="•"/>
            </a:pPr>
            <a:r>
              <a:rPr lang="en-GB" sz="1500" dirty="0">
                <a:solidFill>
                  <a:schemeClr val="dk1"/>
                </a:solidFill>
              </a:rPr>
              <a:t>Blue Tube</a:t>
            </a:r>
            <a:endParaRPr sz="1500" dirty="0">
              <a:solidFill>
                <a:schemeClr val="dk1"/>
              </a:solidFill>
            </a:endParaRPr>
          </a:p>
          <a:p>
            <a:pPr marL="457200" marR="0" lvl="0" indent="-3238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 panose="020B0604020202020204" pitchFamily="34" charset="0"/>
              <a:buChar char="•"/>
            </a:pPr>
            <a:r>
              <a:rPr lang="en-GB" sz="1500" dirty="0">
                <a:solidFill>
                  <a:schemeClr val="dk1"/>
                </a:solidFill>
              </a:rPr>
              <a:t>Dual Deployment Altimeter </a:t>
            </a:r>
          </a:p>
          <a:p>
            <a:pPr marL="457200" marR="0" lvl="0" indent="-3238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 panose="020B0604020202020204" pitchFamily="34" charset="0"/>
              <a:buChar char="•"/>
            </a:pPr>
            <a:r>
              <a:rPr lang="en-GB" sz="1500" dirty="0">
                <a:solidFill>
                  <a:schemeClr val="dk1"/>
                </a:solidFill>
              </a:rPr>
              <a:t>Main Parachute</a:t>
            </a:r>
            <a:endParaRPr sz="1500" dirty="0">
              <a:solidFill>
                <a:schemeClr val="dk1"/>
              </a:solidFill>
            </a:endParaRPr>
          </a:p>
          <a:p>
            <a:pPr marL="419100" marR="0" lvl="1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Noto Sans Symbols"/>
              <a:buNone/>
            </a:pPr>
            <a:endParaRPr sz="15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61925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None/>
            </a:pPr>
            <a:endParaRPr sz="18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4" name="Shape 454"/>
          <p:cNvSpPr txBox="1"/>
          <p:nvPr/>
        </p:nvSpPr>
        <p:spPr>
          <a:xfrm>
            <a:off x="5772150" y="2644875"/>
            <a:ext cx="3061500" cy="78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None/>
            </a:pPr>
            <a:r>
              <a:rPr lang="en-GB" sz="1800" b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Fins</a:t>
            </a:r>
            <a:endParaRPr lang="en-GB" sz="1800" b="1" dirty="0">
              <a:solidFill>
                <a:schemeClr val="dk1"/>
              </a:solidFill>
            </a:endParaRPr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 pitchFamily="34" charset="0"/>
              <a:buChar char="•"/>
            </a:pPr>
            <a:r>
              <a:rPr lang="en-GB" sz="1800" dirty="0" err="1">
                <a:solidFill>
                  <a:schemeClr val="dk1"/>
                </a:solidFill>
              </a:rPr>
              <a:t>Airfoil</a:t>
            </a:r>
            <a:r>
              <a:rPr lang="en-GB" sz="1800" dirty="0">
                <a:solidFill>
                  <a:schemeClr val="dk1"/>
                </a:solidFill>
              </a:rPr>
              <a:t> 3D-Printed Fins</a:t>
            </a:r>
          </a:p>
          <a:p>
            <a:pPr marL="285750" lvl="1" indent="-285750">
              <a:buClr>
                <a:schemeClr val="dk1"/>
              </a:buClr>
              <a:buSzPts val="1800"/>
              <a:buFont typeface="Arial" panose="020B0604020202020204" pitchFamily="34" charset="0"/>
              <a:buChar char="•"/>
            </a:pPr>
            <a:r>
              <a:rPr lang="en-GB" sz="1800" dirty="0">
                <a:solidFill>
                  <a:schemeClr val="dk1"/>
                </a:solidFill>
              </a:rPr>
              <a:t>“Finished” ABS </a:t>
            </a:r>
          </a:p>
        </p:txBody>
      </p:sp>
      <p:sp>
        <p:nvSpPr>
          <p:cNvPr id="455" name="Shape 455"/>
          <p:cNvSpPr txBox="1"/>
          <p:nvPr/>
        </p:nvSpPr>
        <p:spPr>
          <a:xfrm>
            <a:off x="1124102" y="3375225"/>
            <a:ext cx="2428800" cy="240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119062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None/>
            </a:pPr>
            <a:r>
              <a:rPr lang="en-GB" sz="1800" b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Nozzle</a:t>
            </a:r>
            <a:endParaRPr dirty="0"/>
          </a:p>
          <a:p>
            <a:pPr marL="404813" indent="-285750">
              <a:buClr>
                <a:schemeClr val="dk1"/>
              </a:buClr>
              <a:buSzPts val="1500"/>
              <a:buFont typeface="Arial" panose="020B0604020202020204" pitchFamily="34" charset="0"/>
              <a:buChar char="•"/>
            </a:pPr>
            <a:r>
              <a:rPr lang="en-US" sz="1500" dirty="0">
                <a:solidFill>
                  <a:schemeClr val="dk1"/>
                </a:solidFill>
              </a:rPr>
              <a:t>Choked Nozzle</a:t>
            </a:r>
            <a:endParaRPr sz="1500" dirty="0"/>
          </a:p>
          <a:p>
            <a:pPr marL="642937" marR="0" lvl="1" indent="-128587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Noto Sans Symbols"/>
              <a:buNone/>
            </a:pPr>
            <a:endParaRPr sz="15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85762" marR="0" lvl="0" indent="-109537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None/>
            </a:pPr>
            <a:endParaRPr sz="18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6" name="Shape 456"/>
          <p:cNvSpPr/>
          <p:nvPr/>
        </p:nvSpPr>
        <p:spPr>
          <a:xfrm>
            <a:off x="4229099" y="1600200"/>
            <a:ext cx="685800" cy="2515200"/>
          </a:xfrm>
          <a:prstGeom prst="roundRect">
            <a:avLst>
              <a:gd name="adj" fmla="val 16667"/>
            </a:avLst>
          </a:prstGeom>
          <a:noFill/>
          <a:ln w="76200" cap="flat" cmpd="sng">
            <a:solidFill>
              <a:srgbClr val="00B05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5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57" name="Shape 457"/>
          <p:cNvSpPr/>
          <p:nvPr/>
        </p:nvSpPr>
        <p:spPr>
          <a:xfrm rot="-5400000">
            <a:off x="4372048" y="1000200"/>
            <a:ext cx="399900" cy="685800"/>
          </a:xfrm>
          <a:prstGeom prst="homePlate">
            <a:avLst>
              <a:gd name="adj" fmla="val 68308"/>
            </a:avLst>
          </a:prstGeom>
          <a:solidFill>
            <a:srgbClr val="C00000"/>
          </a:solidFill>
          <a:ln w="76200" cap="flat" cmpd="sng">
            <a:solidFill>
              <a:srgbClr val="C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5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58" name="Shape 458"/>
          <p:cNvSpPr/>
          <p:nvPr/>
        </p:nvSpPr>
        <p:spPr>
          <a:xfrm>
            <a:off x="4294352" y="3239239"/>
            <a:ext cx="553800" cy="800700"/>
          </a:xfrm>
          <a:prstGeom prst="roundRect">
            <a:avLst>
              <a:gd name="adj" fmla="val 16667"/>
            </a:avLst>
          </a:prstGeom>
          <a:noFill/>
          <a:ln w="76200" cap="flat" cmpd="sng">
            <a:solidFill>
              <a:schemeClr val="accent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5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59" name="Shape 459"/>
          <p:cNvSpPr/>
          <p:nvPr/>
        </p:nvSpPr>
        <p:spPr>
          <a:xfrm>
            <a:off x="4294352" y="2391571"/>
            <a:ext cx="553800" cy="800700"/>
          </a:xfrm>
          <a:prstGeom prst="roundRect">
            <a:avLst>
              <a:gd name="adj" fmla="val 16667"/>
            </a:avLst>
          </a:prstGeom>
          <a:noFill/>
          <a:ln w="76200" cap="flat" cmpd="sng">
            <a:solidFill>
              <a:schemeClr val="accent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5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460" name="Shape 460"/>
          <p:cNvCxnSpPr/>
          <p:nvPr/>
        </p:nvCxnSpPr>
        <p:spPr>
          <a:xfrm>
            <a:off x="4514850" y="3053529"/>
            <a:ext cx="0" cy="277800"/>
          </a:xfrm>
          <a:prstGeom prst="straightConnector1">
            <a:avLst/>
          </a:prstGeom>
          <a:noFill/>
          <a:ln w="76200" cap="flat" cmpd="sng">
            <a:solidFill>
              <a:srgbClr val="F5913F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461" name="Shape 461"/>
          <p:cNvCxnSpPr/>
          <p:nvPr/>
        </p:nvCxnSpPr>
        <p:spPr>
          <a:xfrm>
            <a:off x="4629150" y="3060022"/>
            <a:ext cx="0" cy="277800"/>
          </a:xfrm>
          <a:prstGeom prst="straightConnector1">
            <a:avLst/>
          </a:prstGeom>
          <a:noFill/>
          <a:ln w="76200" cap="flat" cmpd="sng">
            <a:solidFill>
              <a:srgbClr val="F5913F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462" name="Shape 462"/>
          <p:cNvCxnSpPr/>
          <p:nvPr/>
        </p:nvCxnSpPr>
        <p:spPr>
          <a:xfrm>
            <a:off x="5870952" y="1519321"/>
            <a:ext cx="1215600" cy="0"/>
          </a:xfrm>
          <a:prstGeom prst="straightConnector1">
            <a:avLst/>
          </a:prstGeom>
          <a:noFill/>
          <a:ln w="76200" cap="flat" cmpd="sng">
            <a:solidFill>
              <a:srgbClr val="BD4B48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463" name="Shape 463"/>
          <p:cNvSpPr/>
          <p:nvPr/>
        </p:nvSpPr>
        <p:spPr>
          <a:xfrm>
            <a:off x="4311772" y="3970165"/>
            <a:ext cx="122228" cy="519343"/>
          </a:xfrm>
          <a:custGeom>
            <a:avLst/>
            <a:gdLst/>
            <a:ahLst/>
            <a:cxnLst/>
            <a:rect l="0" t="0" r="0" b="0"/>
            <a:pathLst>
              <a:path w="162971" h="692458" extrusionOk="0">
                <a:moveTo>
                  <a:pt x="106532" y="0"/>
                </a:moveTo>
                <a:cubicBezTo>
                  <a:pt x="102093" y="90996"/>
                  <a:pt x="97654" y="181992"/>
                  <a:pt x="106532" y="230819"/>
                </a:cubicBezTo>
                <a:cubicBezTo>
                  <a:pt x="115410" y="279646"/>
                  <a:pt x="177553" y="216023"/>
                  <a:pt x="159798" y="292963"/>
                </a:cubicBezTo>
                <a:cubicBezTo>
                  <a:pt x="142043" y="369903"/>
                  <a:pt x="71021" y="531180"/>
                  <a:pt x="0" y="692458"/>
                </a:cubicBezTo>
              </a:path>
            </a:pathLst>
          </a:custGeom>
          <a:noFill/>
          <a:ln w="76200" cap="flat" cmpd="sng">
            <a:solidFill>
              <a:srgbClr val="7030A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5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64" name="Shape 464"/>
          <p:cNvSpPr/>
          <p:nvPr/>
        </p:nvSpPr>
        <p:spPr>
          <a:xfrm>
            <a:off x="4688120" y="3962995"/>
            <a:ext cx="123069" cy="513935"/>
          </a:xfrm>
          <a:custGeom>
            <a:avLst/>
            <a:gdLst/>
            <a:ahLst/>
            <a:cxnLst/>
            <a:rect l="0" t="0" r="0" b="0"/>
            <a:pathLst>
              <a:path w="164092" h="685247" extrusionOk="0">
                <a:moveTo>
                  <a:pt x="71960" y="0"/>
                </a:moveTo>
                <a:cubicBezTo>
                  <a:pt x="82317" y="96914"/>
                  <a:pt x="92675" y="193829"/>
                  <a:pt x="80838" y="248574"/>
                </a:cubicBezTo>
                <a:cubicBezTo>
                  <a:pt x="69001" y="303319"/>
                  <a:pt x="-9418" y="261890"/>
                  <a:pt x="939" y="328473"/>
                </a:cubicBezTo>
                <a:cubicBezTo>
                  <a:pt x="11296" y="395056"/>
                  <a:pt x="142982" y="648070"/>
                  <a:pt x="142982" y="648070"/>
                </a:cubicBezTo>
                <a:cubicBezTo>
                  <a:pt x="169615" y="704295"/>
                  <a:pt x="165176" y="685060"/>
                  <a:pt x="160737" y="665825"/>
                </a:cubicBezTo>
              </a:path>
            </a:pathLst>
          </a:custGeom>
          <a:noFill/>
          <a:ln w="76200" cap="flat" cmpd="sng">
            <a:solidFill>
              <a:srgbClr val="7030A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5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465" name="Shape 465"/>
          <p:cNvCxnSpPr/>
          <p:nvPr/>
        </p:nvCxnSpPr>
        <p:spPr>
          <a:xfrm>
            <a:off x="1324607" y="3673207"/>
            <a:ext cx="807900" cy="0"/>
          </a:xfrm>
          <a:prstGeom prst="straightConnector1">
            <a:avLst/>
          </a:prstGeom>
          <a:noFill/>
          <a:ln w="76200" cap="flat" cmpd="sng">
            <a:solidFill>
              <a:srgbClr val="7030A0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466" name="Shape 466"/>
          <p:cNvCxnSpPr>
            <a:stCxn id="463" idx="0"/>
            <a:endCxn id="464" idx="0"/>
          </p:cNvCxnSpPr>
          <p:nvPr/>
        </p:nvCxnSpPr>
        <p:spPr>
          <a:xfrm rot="10800000" flipH="1">
            <a:off x="4391671" y="3962965"/>
            <a:ext cx="350400" cy="7200"/>
          </a:xfrm>
          <a:prstGeom prst="straightConnector1">
            <a:avLst/>
          </a:prstGeom>
          <a:noFill/>
          <a:ln w="76200" cap="flat" cmpd="sng">
            <a:solidFill>
              <a:srgbClr val="7030A0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467" name="Shape 467"/>
          <p:cNvCxnSpPr/>
          <p:nvPr/>
        </p:nvCxnSpPr>
        <p:spPr>
          <a:xfrm rot="10800000" flipH="1">
            <a:off x="4391671" y="4057622"/>
            <a:ext cx="350400" cy="7200"/>
          </a:xfrm>
          <a:prstGeom prst="straightConnector1">
            <a:avLst/>
          </a:prstGeom>
          <a:noFill/>
          <a:ln w="254000" cap="flat" cmpd="sng">
            <a:solidFill>
              <a:srgbClr val="7030A0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468" name="Shape 468"/>
          <p:cNvCxnSpPr/>
          <p:nvPr/>
        </p:nvCxnSpPr>
        <p:spPr>
          <a:xfrm rot="10800000" flipH="1">
            <a:off x="4380528" y="4343372"/>
            <a:ext cx="350400" cy="7200"/>
          </a:xfrm>
          <a:prstGeom prst="straightConnector1">
            <a:avLst/>
          </a:prstGeom>
          <a:noFill/>
          <a:ln w="254000" cap="flat" cmpd="sng">
            <a:solidFill>
              <a:srgbClr val="7030A0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469" name="Shape 469"/>
          <p:cNvCxnSpPr/>
          <p:nvPr/>
        </p:nvCxnSpPr>
        <p:spPr>
          <a:xfrm rot="10800000" flipH="1">
            <a:off x="4393687" y="4143292"/>
            <a:ext cx="350400" cy="7200"/>
          </a:xfrm>
          <a:prstGeom prst="straightConnector1">
            <a:avLst/>
          </a:prstGeom>
          <a:noFill/>
          <a:ln w="76200" cap="flat" cmpd="sng">
            <a:solidFill>
              <a:srgbClr val="7030A0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470" name="Shape 470"/>
          <p:cNvCxnSpPr/>
          <p:nvPr/>
        </p:nvCxnSpPr>
        <p:spPr>
          <a:xfrm rot="10800000" flipH="1">
            <a:off x="4348915" y="4416426"/>
            <a:ext cx="350400" cy="7200"/>
          </a:xfrm>
          <a:prstGeom prst="straightConnector1">
            <a:avLst/>
          </a:prstGeom>
          <a:noFill/>
          <a:ln w="76200" cap="flat" cmpd="sng">
            <a:solidFill>
              <a:srgbClr val="7030A0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471" name="Shape 471"/>
          <p:cNvCxnSpPr/>
          <p:nvPr/>
        </p:nvCxnSpPr>
        <p:spPr>
          <a:xfrm rot="10800000" flipH="1">
            <a:off x="4434001" y="4412840"/>
            <a:ext cx="350400" cy="7200"/>
          </a:xfrm>
          <a:prstGeom prst="straightConnector1">
            <a:avLst/>
          </a:prstGeom>
          <a:noFill/>
          <a:ln w="76200" cap="flat" cmpd="sng">
            <a:solidFill>
              <a:srgbClr val="7030A0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472" name="Shape 472"/>
          <p:cNvCxnSpPr/>
          <p:nvPr/>
        </p:nvCxnSpPr>
        <p:spPr>
          <a:xfrm rot="10800000" flipH="1">
            <a:off x="4451420" y="4466357"/>
            <a:ext cx="350400" cy="7200"/>
          </a:xfrm>
          <a:prstGeom prst="straightConnector1">
            <a:avLst/>
          </a:prstGeom>
          <a:noFill/>
          <a:ln w="76200" cap="flat" cmpd="sng">
            <a:solidFill>
              <a:srgbClr val="7030A0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473" name="Shape 473"/>
          <p:cNvCxnSpPr/>
          <p:nvPr/>
        </p:nvCxnSpPr>
        <p:spPr>
          <a:xfrm rot="10800000" flipH="1">
            <a:off x="4324232" y="4462771"/>
            <a:ext cx="350400" cy="7200"/>
          </a:xfrm>
          <a:prstGeom prst="straightConnector1">
            <a:avLst/>
          </a:prstGeom>
          <a:noFill/>
          <a:ln w="76200" cap="flat" cmpd="sng">
            <a:solidFill>
              <a:srgbClr val="7030A0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474" name="Shape 474"/>
          <p:cNvCxnSpPr/>
          <p:nvPr/>
        </p:nvCxnSpPr>
        <p:spPr>
          <a:xfrm>
            <a:off x="4505970" y="4084466"/>
            <a:ext cx="237600" cy="277800"/>
          </a:xfrm>
          <a:prstGeom prst="straightConnector1">
            <a:avLst/>
          </a:prstGeom>
          <a:noFill/>
          <a:ln w="76200" cap="flat" cmpd="sng">
            <a:solidFill>
              <a:srgbClr val="7030A0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475" name="Shape 475"/>
          <p:cNvCxnSpPr/>
          <p:nvPr/>
        </p:nvCxnSpPr>
        <p:spPr>
          <a:xfrm>
            <a:off x="4505971" y="4084466"/>
            <a:ext cx="99600" cy="258900"/>
          </a:xfrm>
          <a:prstGeom prst="straightConnector1">
            <a:avLst/>
          </a:prstGeom>
          <a:noFill/>
          <a:ln w="76200" cap="flat" cmpd="sng">
            <a:solidFill>
              <a:srgbClr val="7030A0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476" name="Shape 476"/>
          <p:cNvCxnSpPr/>
          <p:nvPr/>
        </p:nvCxnSpPr>
        <p:spPr>
          <a:xfrm>
            <a:off x="4505970" y="4084466"/>
            <a:ext cx="168600" cy="258900"/>
          </a:xfrm>
          <a:prstGeom prst="straightConnector1">
            <a:avLst/>
          </a:prstGeom>
          <a:noFill/>
          <a:ln w="76200" cap="flat" cmpd="sng">
            <a:solidFill>
              <a:srgbClr val="7030A0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477" name="Shape 477"/>
          <p:cNvCxnSpPr/>
          <p:nvPr/>
        </p:nvCxnSpPr>
        <p:spPr>
          <a:xfrm>
            <a:off x="4505971" y="4084466"/>
            <a:ext cx="18300" cy="295500"/>
          </a:xfrm>
          <a:prstGeom prst="straightConnector1">
            <a:avLst/>
          </a:prstGeom>
          <a:noFill/>
          <a:ln w="76200" cap="flat" cmpd="sng">
            <a:solidFill>
              <a:srgbClr val="7030A0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478" name="Shape 478"/>
          <p:cNvCxnSpPr/>
          <p:nvPr/>
        </p:nvCxnSpPr>
        <p:spPr>
          <a:xfrm flipH="1">
            <a:off x="4484671" y="4084465"/>
            <a:ext cx="21300" cy="235800"/>
          </a:xfrm>
          <a:prstGeom prst="straightConnector1">
            <a:avLst/>
          </a:prstGeom>
          <a:noFill/>
          <a:ln w="76200" cap="flat" cmpd="sng">
            <a:solidFill>
              <a:srgbClr val="7030A0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479" name="Shape 479"/>
          <p:cNvCxnSpPr/>
          <p:nvPr/>
        </p:nvCxnSpPr>
        <p:spPr>
          <a:xfrm flipH="1">
            <a:off x="4400670" y="4084465"/>
            <a:ext cx="105300" cy="323100"/>
          </a:xfrm>
          <a:prstGeom prst="straightConnector1">
            <a:avLst/>
          </a:prstGeom>
          <a:noFill/>
          <a:ln w="76200" cap="flat" cmpd="sng">
            <a:solidFill>
              <a:srgbClr val="7030A0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480" name="Shape 480"/>
          <p:cNvCxnSpPr>
            <a:endCxn id="464" idx="2"/>
          </p:cNvCxnSpPr>
          <p:nvPr/>
        </p:nvCxnSpPr>
        <p:spPr>
          <a:xfrm>
            <a:off x="4505970" y="4084466"/>
            <a:ext cx="183000" cy="124800"/>
          </a:xfrm>
          <a:prstGeom prst="straightConnector1">
            <a:avLst/>
          </a:prstGeom>
          <a:noFill/>
          <a:ln w="76200" cap="flat" cmpd="sng">
            <a:solidFill>
              <a:srgbClr val="7030A0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481" name="Shape 481"/>
          <p:cNvSpPr/>
          <p:nvPr/>
        </p:nvSpPr>
        <p:spPr>
          <a:xfrm>
            <a:off x="4946828" y="3377685"/>
            <a:ext cx="342900" cy="630000"/>
          </a:xfrm>
          <a:prstGeom prst="rtTriangle">
            <a:avLst/>
          </a:prstGeom>
          <a:solidFill>
            <a:srgbClr val="0070C0"/>
          </a:solidFill>
          <a:ln w="25400" cap="flat" cmpd="sng">
            <a:solidFill>
              <a:srgbClr val="0070C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5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82" name="Shape 482"/>
          <p:cNvSpPr/>
          <p:nvPr/>
        </p:nvSpPr>
        <p:spPr>
          <a:xfrm rot="-5400000">
            <a:off x="3699998" y="3523415"/>
            <a:ext cx="639300" cy="342900"/>
          </a:xfrm>
          <a:prstGeom prst="rtTriangle">
            <a:avLst/>
          </a:prstGeom>
          <a:solidFill>
            <a:srgbClr val="0070C0"/>
          </a:solidFill>
          <a:ln w="25400" cap="flat" cmpd="sng">
            <a:solidFill>
              <a:srgbClr val="0070C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5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483" name="Shape 483"/>
          <p:cNvCxnSpPr/>
          <p:nvPr/>
        </p:nvCxnSpPr>
        <p:spPr>
          <a:xfrm>
            <a:off x="5857922" y="2942616"/>
            <a:ext cx="553800" cy="0"/>
          </a:xfrm>
          <a:prstGeom prst="straightConnector1">
            <a:avLst/>
          </a:prstGeom>
          <a:noFill/>
          <a:ln w="76200" cap="flat" cmpd="sng">
            <a:solidFill>
              <a:srgbClr val="0070C0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39" name="TextBox 38"/>
          <p:cNvSpPr txBox="1"/>
          <p:nvPr/>
        </p:nvSpPr>
        <p:spPr>
          <a:xfrm>
            <a:off x="7935132" y="4773478"/>
            <a:ext cx="85240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Beattie</a:t>
            </a:r>
            <a:endParaRPr lang="en-US" dirty="0"/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8" name="Shape 488"/>
          <p:cNvSpPr txBox="1">
            <a:spLocks noGrp="1"/>
          </p:cNvSpPr>
          <p:nvPr>
            <p:ph type="title"/>
          </p:nvPr>
        </p:nvSpPr>
        <p:spPr>
          <a:xfrm>
            <a:off x="311700" y="0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</a:pPr>
            <a:r>
              <a:rPr lang="en-GB"/>
              <a:t>Final Design</a:t>
            </a:r>
            <a:endParaRPr sz="33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89" name="Shape 489"/>
          <p:cNvSpPr txBox="1">
            <a:spLocks noGrp="1"/>
          </p:cNvSpPr>
          <p:nvPr>
            <p:ph type="body" idx="1"/>
          </p:nvPr>
        </p:nvSpPr>
        <p:spPr>
          <a:xfrm>
            <a:off x="0" y="613551"/>
            <a:ext cx="9144000" cy="403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marR="0" lvl="0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➢"/>
            </a:pPr>
            <a:r>
              <a:rPr lang="en-GB"/>
              <a:t>Testing</a:t>
            </a:r>
            <a:endParaRPr/>
          </a:p>
          <a:p>
            <a:pPr marL="914400" marR="0" lvl="1" indent="-3619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100"/>
              <a:buChar char="▪"/>
            </a:pPr>
            <a:r>
              <a:rPr lang="en-GB"/>
              <a:t>Parachute deployment</a:t>
            </a:r>
            <a:endParaRPr/>
          </a:p>
          <a:p>
            <a:pPr marL="1371600" marR="0" lvl="2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en-GB"/>
              <a:t>Multiple tests of the parachute deployment system</a:t>
            </a:r>
            <a:endParaRPr/>
          </a:p>
          <a:p>
            <a:pPr marL="914400" marR="0" lvl="1" indent="-3619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100"/>
              <a:buChar char="▪"/>
            </a:pPr>
            <a:r>
              <a:rPr lang="en-GB"/>
              <a:t>Test launch</a:t>
            </a:r>
            <a:endParaRPr/>
          </a:p>
          <a:p>
            <a:pPr marL="1371600" marR="0" lvl="2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en-GB"/>
              <a:t>Tested at the Miccosukee Canopy Road Greenway</a:t>
            </a:r>
            <a:endParaRPr/>
          </a:p>
          <a:p>
            <a:pPr marL="1371600" marR="0" lvl="2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en-GB"/>
              <a:t>Reached a final altitude of 1898 ft</a:t>
            </a:r>
            <a:endParaRPr/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939800" marR="0" lvl="1" indent="-2540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oto Sans Symbols"/>
              <a:buNone/>
            </a:pPr>
            <a:endParaRPr sz="21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935132" y="4773478"/>
            <a:ext cx="85240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Beattie</a:t>
            </a:r>
            <a:endParaRPr lang="en-US" dirty="0"/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4" name="Shape 494"/>
          <p:cNvSpPr txBox="1"/>
          <p:nvPr/>
        </p:nvSpPr>
        <p:spPr>
          <a:xfrm>
            <a:off x="2289247" y="2104711"/>
            <a:ext cx="4137900" cy="45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Noto Sans Symbols"/>
              <a:buNone/>
            </a:pPr>
            <a:r>
              <a:rPr lang="en-GB" sz="2500" b="1">
                <a:solidFill>
                  <a:schemeClr val="dk1"/>
                </a:solidFill>
              </a:rPr>
              <a:t>Conclusion</a:t>
            </a:r>
            <a:r>
              <a:rPr lang="en-GB" sz="25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/>
          </a:p>
          <a:p>
            <a:pPr marL="0" marR="0" lvl="0" indent="0" algn="l" rtl="0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Noto Sans Symbols"/>
              <a:buNone/>
            </a:pPr>
            <a:endParaRPr sz="25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495" name="Shape 495"/>
          <p:cNvCxnSpPr/>
          <p:nvPr/>
        </p:nvCxnSpPr>
        <p:spPr>
          <a:xfrm>
            <a:off x="2289247" y="2557921"/>
            <a:ext cx="3173400" cy="0"/>
          </a:xfrm>
          <a:prstGeom prst="straightConnector1">
            <a:avLst/>
          </a:prstGeom>
          <a:noFill/>
          <a:ln w="76200" cap="flat" cmpd="sng">
            <a:solidFill>
              <a:srgbClr val="F1C232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2" name="TextBox 1">
            <a:extLst>
              <a:ext uri="{FF2B5EF4-FFF2-40B4-BE49-F238E27FC236}">
                <a16:creationId xmlns:a16="http://schemas.microsoft.com/office/drawing/2014/main" id="{BDC2F98A-B4BC-4F29-81B9-8B597B425A87}"/>
              </a:ext>
            </a:extLst>
          </p:cNvPr>
          <p:cNvSpPr txBox="1"/>
          <p:nvPr/>
        </p:nvSpPr>
        <p:spPr>
          <a:xfrm>
            <a:off x="4171308" y="2604500"/>
            <a:ext cx="129133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/>
              <a:t>Cedryc Midy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935132" y="4773478"/>
            <a:ext cx="85240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mtClean="0"/>
              <a:t>Midy</a:t>
            </a:r>
            <a:endParaRPr lang="en-US"/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0" name="Shape 500"/>
          <p:cNvSpPr txBox="1">
            <a:spLocks noGrp="1"/>
          </p:cNvSpPr>
          <p:nvPr>
            <p:ph type="title"/>
          </p:nvPr>
        </p:nvSpPr>
        <p:spPr>
          <a:xfrm>
            <a:off x="311700" y="0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</a:pPr>
            <a:r>
              <a:rPr lang="en-GB"/>
              <a:t>Conclusion</a:t>
            </a:r>
            <a:endParaRPr sz="33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01" name="Shape 501"/>
          <p:cNvSpPr txBox="1">
            <a:spLocks noGrp="1"/>
          </p:cNvSpPr>
          <p:nvPr>
            <p:ph type="body" idx="1"/>
          </p:nvPr>
        </p:nvSpPr>
        <p:spPr>
          <a:xfrm>
            <a:off x="0" y="613551"/>
            <a:ext cx="9144000" cy="403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None/>
            </a:pPr>
            <a:endParaRPr dirty="0"/>
          </a:p>
          <a:p>
            <a:pPr marL="639762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oto Sans Symbols"/>
              <a:buChar char="➢"/>
            </a:pPr>
            <a:r>
              <a:rPr lang="en-GB" dirty="0"/>
              <a:t>Continuing with future FAMU-FSU senior design teams</a:t>
            </a:r>
            <a:endParaRPr dirty="0"/>
          </a:p>
          <a:p>
            <a:pPr marL="639762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oto Sans Symbols"/>
              <a:buChar char="➢"/>
            </a:pPr>
            <a:r>
              <a:rPr lang="en-US" dirty="0"/>
              <a:t>Include FAMU-FSU AIAA club in the competition</a:t>
            </a:r>
          </a:p>
          <a:p>
            <a:pPr marL="1096962" lvl="1" indent="-342900">
              <a:lnSpc>
                <a:spcPct val="115000"/>
              </a:lnSpc>
              <a:buSzPts val="1400"/>
              <a:buFont typeface="Arial" panose="020B0604020202020204" pitchFamily="34" charset="0"/>
              <a:buChar char="•"/>
            </a:pPr>
            <a:r>
              <a:rPr lang="en-US" dirty="0"/>
              <a:t>Invite club to NASA FSGC Hybrid Motor Competition</a:t>
            </a:r>
          </a:p>
          <a:p>
            <a:pPr marL="1096962" lvl="1" indent="-342900">
              <a:lnSpc>
                <a:spcPct val="115000"/>
              </a:lnSpc>
              <a:buSzPts val="1400"/>
              <a:buFont typeface="Arial" panose="020B0604020202020204" pitchFamily="34" charset="0"/>
              <a:buChar char="•"/>
            </a:pPr>
            <a:r>
              <a:rPr lang="en-US" dirty="0"/>
              <a:t>Provide AIAA with collected deliverables and documentation for future competitions</a:t>
            </a:r>
            <a:endParaRPr dirty="0"/>
          </a:p>
          <a:p>
            <a:pPr marL="939800" marR="0" lvl="1" indent="-2540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oto Sans Symbols"/>
              <a:buNone/>
            </a:pPr>
            <a:endParaRPr sz="21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935132" y="4773478"/>
            <a:ext cx="85240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mtClean="0"/>
              <a:t>Midy</a:t>
            </a:r>
            <a:endParaRPr lang="en-US"/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6" name="Shape 506"/>
          <p:cNvSpPr txBox="1">
            <a:spLocks noGrp="1"/>
          </p:cNvSpPr>
          <p:nvPr>
            <p:ph type="title"/>
          </p:nvPr>
        </p:nvSpPr>
        <p:spPr>
          <a:xfrm>
            <a:off x="311700" y="0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</a:pPr>
            <a:r>
              <a:rPr lang="en-GB" sz="33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Acknowledgments</a:t>
            </a:r>
            <a:endParaRPr sz="33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07" name="Shape 507"/>
          <p:cNvSpPr txBox="1">
            <a:spLocks noGrp="1"/>
          </p:cNvSpPr>
          <p:nvPr>
            <p:ph type="body" idx="1"/>
          </p:nvPr>
        </p:nvSpPr>
        <p:spPr>
          <a:xfrm>
            <a:off x="0" y="613551"/>
            <a:ext cx="91440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marR="0" lvl="0" indent="-3429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Noto Sans Symbols"/>
              <a:buChar char="➢"/>
            </a:pPr>
            <a:r>
              <a:rPr lang="en-US" sz="20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Thank you to Dr. </a:t>
            </a:r>
            <a:r>
              <a:rPr lang="en-US" sz="2000" b="0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Shoele</a:t>
            </a:r>
            <a:r>
              <a:rPr lang="en-US" sz="20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and Dr. Shih for their guidance throughout the design process</a:t>
            </a:r>
          </a:p>
          <a:p>
            <a:pPr marL="457200" marR="0" lvl="0" indent="-3429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Noto Sans Symbols"/>
              <a:buChar char="➢"/>
            </a:pPr>
            <a:r>
              <a:rPr lang="en-US" sz="2000" dirty="0">
                <a:solidFill>
                  <a:srgbClr val="000000"/>
                </a:solidFill>
              </a:rPr>
              <a:t>Thank you to the NASA Florida Space Grant Consortium for their sponsorship of this project</a:t>
            </a:r>
            <a:endParaRPr dirty="0"/>
          </a:p>
          <a:p>
            <a:pPr marL="257175" marR="0" lvl="0" indent="-130175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None/>
            </a:pPr>
            <a:endParaRPr sz="20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935132" y="4773478"/>
            <a:ext cx="85240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mtClean="0"/>
              <a:t>Midy</a:t>
            </a:r>
            <a:endParaRPr lang="en-US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Shape 102"/>
          <p:cNvSpPr txBox="1">
            <a:spLocks noGrp="1"/>
          </p:cNvSpPr>
          <p:nvPr>
            <p:ph type="title"/>
          </p:nvPr>
        </p:nvSpPr>
        <p:spPr>
          <a:xfrm>
            <a:off x="311700" y="0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</a:pPr>
            <a:r>
              <a:rPr lang="en-GB" sz="3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Purpose: Competition</a:t>
            </a:r>
            <a:endParaRPr/>
          </a:p>
        </p:txBody>
      </p:sp>
      <p:sp>
        <p:nvSpPr>
          <p:cNvPr id="103" name="Shape 103"/>
          <p:cNvSpPr txBox="1"/>
          <p:nvPr/>
        </p:nvSpPr>
        <p:spPr>
          <a:xfrm>
            <a:off x="300317" y="704850"/>
            <a:ext cx="8229600" cy="48006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257175" marR="0" lvl="0" indent="-257175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Char char="➢"/>
            </a:pPr>
            <a:r>
              <a:rPr lang="en-GB"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NASA Hybrid Motor Rocket Competition</a:t>
            </a:r>
            <a:endParaRPr/>
          </a:p>
          <a:p>
            <a:pPr marL="557213" marR="0" lvl="1" indent="-214312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Char char="▪"/>
            </a:pPr>
            <a:r>
              <a:rPr lang="en-GB"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Sponsored by the NASA Florida Space Grant Consortium (FSGC) and the North East Florida Association of Rocketry (NEFAR)</a:t>
            </a:r>
            <a:endParaRPr/>
          </a:p>
          <a:p>
            <a:pPr marL="257175" marR="0" lvl="0" indent="-257175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Char char="➢"/>
            </a:pPr>
            <a:r>
              <a:rPr lang="en-GB"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Develop a hybrid rocket capable of reaching an altitude of two thousand feet from launch. </a:t>
            </a:r>
            <a:endParaRPr/>
          </a:p>
          <a:p>
            <a:pPr marL="257175" marR="0" lvl="0" indent="-257175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Char char="➢"/>
            </a:pPr>
            <a:r>
              <a:rPr lang="en-GB"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Supporting Faculty: Dr. Chiang Shih</a:t>
            </a:r>
            <a:r>
              <a:rPr lang="en-GB" sz="2000">
                <a:solidFill>
                  <a:schemeClr val="dk1"/>
                </a:solidFill>
              </a:rPr>
              <a:t>,</a:t>
            </a:r>
            <a:r>
              <a:rPr lang="en-GB"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Dr. Kourosh Shoele and Dr. Mcconomy</a:t>
            </a:r>
            <a:endParaRPr sz="20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oto Sans Symbols"/>
              <a:buNone/>
            </a:pPr>
            <a:endParaRPr sz="2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None/>
            </a:pPr>
            <a:endParaRPr sz="2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04" name="Shape 10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722215" y="3169980"/>
            <a:ext cx="1234750" cy="1239158"/>
          </a:xfrm>
          <a:prstGeom prst="rect">
            <a:avLst/>
          </a:prstGeom>
          <a:noFill/>
          <a:ln>
            <a:noFill/>
          </a:ln>
        </p:spPr>
      </p:pic>
      <p:pic>
        <p:nvPicPr>
          <p:cNvPr id="105" name="Shape 10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425350" y="3169972"/>
            <a:ext cx="2837800" cy="945925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TextBox 5"/>
          <p:cNvSpPr txBox="1"/>
          <p:nvPr/>
        </p:nvSpPr>
        <p:spPr>
          <a:xfrm>
            <a:off x="7935132" y="4773478"/>
            <a:ext cx="85240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mtClean="0"/>
              <a:t>Midy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hape 110"/>
          <p:cNvSpPr txBox="1">
            <a:spLocks noGrp="1"/>
          </p:cNvSpPr>
          <p:nvPr>
            <p:ph type="title"/>
          </p:nvPr>
        </p:nvSpPr>
        <p:spPr>
          <a:xfrm>
            <a:off x="311700" y="0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</a:pPr>
            <a:r>
              <a:rPr lang="en-GB" sz="3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Project Scope</a:t>
            </a:r>
            <a:endParaRPr/>
          </a:p>
        </p:txBody>
      </p:sp>
      <p:sp>
        <p:nvSpPr>
          <p:cNvPr id="111" name="Shape 111"/>
          <p:cNvSpPr txBox="1">
            <a:spLocks noGrp="1"/>
          </p:cNvSpPr>
          <p:nvPr>
            <p:ph type="body" idx="1"/>
          </p:nvPr>
        </p:nvSpPr>
        <p:spPr>
          <a:xfrm>
            <a:off x="338594" y="613551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257175" marR="0" lvl="0" indent="-257175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20"/>
              <a:buFont typeface="Noto Sans Symbols"/>
              <a:buNone/>
            </a:pPr>
            <a:r>
              <a:rPr lang="en-GB" sz="222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Key Goals</a:t>
            </a:r>
            <a:endParaRPr/>
          </a:p>
          <a:p>
            <a:pPr marL="514350" marR="0" lvl="0" indent="-514350" algn="l" rtl="0">
              <a:lnSpc>
                <a:spcPct val="8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2220"/>
              <a:buFont typeface="Calibri"/>
              <a:buAutoNum type="arabicPeriod"/>
            </a:pPr>
            <a:r>
              <a:rPr lang="en-GB" sz="222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Build and test a prototype of rocket.</a:t>
            </a:r>
            <a:endParaRPr/>
          </a:p>
          <a:p>
            <a:pPr marL="514350" marR="0" lvl="0" indent="-514350" algn="l" rtl="0">
              <a:lnSpc>
                <a:spcPct val="8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2220"/>
              <a:buFont typeface="Calibri"/>
              <a:buAutoNum type="arabicPeriod"/>
            </a:pPr>
            <a:r>
              <a:rPr lang="en-GB" sz="222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Finalize design for competition.</a:t>
            </a:r>
            <a:endParaRPr/>
          </a:p>
          <a:p>
            <a:pPr marL="514350" marR="0" lvl="0" indent="-514350" algn="l" rtl="0">
              <a:lnSpc>
                <a:spcPct val="8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2220"/>
              <a:buFont typeface="Calibri"/>
              <a:buAutoNum type="arabicPeriod"/>
            </a:pPr>
            <a:r>
              <a:rPr lang="en-GB" sz="222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Achieve altitude of as close to two thousand feet as possible.</a:t>
            </a:r>
            <a:endParaRPr/>
          </a:p>
          <a:p>
            <a:pPr marL="514350" marR="0" lvl="0" indent="-514350" algn="l" rtl="0">
              <a:lnSpc>
                <a:spcPct val="8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2220"/>
              <a:buFont typeface="Calibri"/>
              <a:buAutoNum type="arabicPeriod"/>
            </a:pPr>
            <a:r>
              <a:rPr lang="en-GB" sz="222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Win the NASA Hybrid Rocket Competition.</a:t>
            </a:r>
            <a:endParaRPr/>
          </a:p>
          <a:p>
            <a:pPr marL="514350" marR="0" lvl="0" indent="-514350" algn="l" rtl="0">
              <a:lnSpc>
                <a:spcPct val="8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2220"/>
              <a:buFont typeface="Calibri"/>
              <a:buAutoNum type="arabicPeriod"/>
            </a:pPr>
            <a:r>
              <a:rPr lang="en-GB" sz="222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Lay the groundwork for future aerospace competitions for the FAMU-FSU COE.</a:t>
            </a:r>
            <a:endParaRPr/>
          </a:p>
          <a:p>
            <a:pPr marL="257175" marR="0" lvl="0" indent="-92710" algn="l" rtl="0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590"/>
              <a:buFont typeface="Noto Sans Symbols"/>
              <a:buNone/>
            </a:pPr>
            <a:endParaRPr sz="259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20"/>
              <a:buFont typeface="Noto Sans Symbols"/>
              <a:buNone/>
            </a:pPr>
            <a:endParaRPr sz="222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935132" y="4773478"/>
            <a:ext cx="85240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mtClean="0"/>
              <a:t>Midy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 txBox="1">
            <a:spLocks noGrp="1"/>
          </p:cNvSpPr>
          <p:nvPr>
            <p:ph type="title"/>
          </p:nvPr>
        </p:nvSpPr>
        <p:spPr>
          <a:xfrm>
            <a:off x="311700" y="0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</a:pPr>
            <a:r>
              <a:rPr lang="en-GB" sz="3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Project Scope</a:t>
            </a:r>
            <a:endParaRPr/>
          </a:p>
        </p:txBody>
      </p:sp>
      <p:sp>
        <p:nvSpPr>
          <p:cNvPr id="117" name="Shape 117"/>
          <p:cNvSpPr txBox="1">
            <a:spLocks noGrp="1"/>
          </p:cNvSpPr>
          <p:nvPr>
            <p:ph type="body" idx="1"/>
          </p:nvPr>
        </p:nvSpPr>
        <p:spPr>
          <a:xfrm>
            <a:off x="338594" y="613551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257175" marR="0" lvl="0" indent="-257175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None/>
            </a:pPr>
            <a:r>
              <a:rPr lang="en-GB" sz="2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Primary Markets</a:t>
            </a:r>
            <a:endParaRPr/>
          </a:p>
          <a:p>
            <a:pPr marL="257175" marR="0" lvl="0" indent="-257175" algn="l" rtl="0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Char char="➢"/>
            </a:pPr>
            <a:r>
              <a:rPr lang="en-GB"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Aerospace Industry Corporations such as NASA, SpaceX, Lockheed Martin, Boeing, Northr</a:t>
            </a:r>
            <a:r>
              <a:rPr lang="en-GB"/>
              <a:t>o</a:t>
            </a:r>
            <a:r>
              <a:rPr lang="en-GB"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 Grumman, etc.</a:t>
            </a:r>
            <a:endParaRPr/>
          </a:p>
          <a:p>
            <a:pPr marL="257175" marR="0" lvl="0" indent="-257175" algn="l" rtl="0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None/>
            </a:pPr>
            <a:r>
              <a:rPr lang="en-GB" sz="2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Secondary Markets</a:t>
            </a:r>
            <a:endParaRPr/>
          </a:p>
          <a:p>
            <a:pPr marL="257175" marR="0" lvl="0" indent="-257175" algn="l" rtl="0">
              <a:spcBef>
                <a:spcPts val="14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Char char="➢"/>
            </a:pPr>
            <a:r>
              <a:rPr lang="en-GB"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Rocket related educational and hobby groups such as AIAA, high schools and other universities participating in rocketry projects.</a:t>
            </a:r>
            <a:endParaRPr/>
          </a:p>
          <a:p>
            <a:pPr marL="257175" marR="0" lvl="0" indent="-257175" algn="l" rtl="0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None/>
            </a:pPr>
            <a:endParaRPr sz="2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57175" marR="0" lvl="0" indent="-104775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None/>
            </a:pPr>
            <a:endParaRPr sz="2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57175" marR="0" lvl="0" indent="-104775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None/>
            </a:pPr>
            <a:endParaRPr sz="2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935132" y="4773478"/>
            <a:ext cx="85240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mtClean="0"/>
              <a:t>Midy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Shape 122"/>
          <p:cNvSpPr txBox="1">
            <a:spLocks noGrp="1"/>
          </p:cNvSpPr>
          <p:nvPr>
            <p:ph type="title"/>
          </p:nvPr>
        </p:nvSpPr>
        <p:spPr>
          <a:xfrm>
            <a:off x="311700" y="0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</a:pPr>
            <a:r>
              <a:rPr lang="en-GB" sz="3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Customer Needs</a:t>
            </a:r>
            <a:endParaRPr/>
          </a:p>
        </p:txBody>
      </p:sp>
      <p:sp>
        <p:nvSpPr>
          <p:cNvPr id="123" name="Shape 123"/>
          <p:cNvSpPr txBox="1">
            <a:spLocks noGrp="1"/>
          </p:cNvSpPr>
          <p:nvPr>
            <p:ph type="body" idx="1"/>
          </p:nvPr>
        </p:nvSpPr>
        <p:spPr>
          <a:xfrm>
            <a:off x="338594" y="613551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257175" marR="0" lvl="0" indent="-257175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26"/>
              <a:buFont typeface="Noto Sans Symbols"/>
              <a:buNone/>
            </a:pPr>
            <a:r>
              <a:rPr lang="en-GB" sz="296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Project Needs </a:t>
            </a:r>
            <a:endParaRPr/>
          </a:p>
          <a:p>
            <a:pPr marL="257175" marR="0" lvl="0" indent="-257175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44"/>
              <a:buFont typeface="Noto Sans Symbols"/>
              <a:buNone/>
            </a:pPr>
            <a:r>
              <a:rPr lang="en-GB" sz="222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 The specifications provided for the hybrid motor rocket competition are very concise and make up the following guidelines for this project: </a:t>
            </a:r>
            <a:endParaRPr/>
          </a:p>
          <a:p>
            <a:pPr marL="257175" marR="0" lvl="0" indent="-257175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44"/>
              <a:buFont typeface="Noto Sans Symbols"/>
              <a:buNone/>
            </a:pPr>
            <a:endParaRPr sz="222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596900" marR="0" lvl="0" indent="-45720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20"/>
              <a:buFont typeface="Noto Sans Symbols"/>
              <a:buChar char="➢"/>
            </a:pPr>
            <a:r>
              <a:rPr lang="en-GB" sz="222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Rocket purposed to reach apex of 2,000 feet</a:t>
            </a:r>
            <a:endParaRPr/>
          </a:p>
          <a:p>
            <a:pPr marL="596900" marR="0" lvl="0" indent="-45720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20"/>
              <a:buFont typeface="Noto Sans Symbols"/>
              <a:buChar char="➢"/>
            </a:pPr>
            <a:r>
              <a:rPr lang="en-GB" sz="222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Will utilize a hybrid motor rated “G” or from a lower class</a:t>
            </a:r>
            <a:endParaRPr/>
          </a:p>
          <a:p>
            <a:pPr marL="596900" marR="0" lvl="0" indent="-45720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20"/>
              <a:buFont typeface="Noto Sans Symbols"/>
              <a:buChar char="➢"/>
            </a:pPr>
            <a:r>
              <a:rPr lang="en-GB" sz="222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Rocket will be fired from a distance of 300 feet from launch rails/pad</a:t>
            </a:r>
            <a:endParaRPr/>
          </a:p>
          <a:p>
            <a:pPr marL="596900" marR="0" lvl="0" indent="-45720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20"/>
              <a:buFont typeface="Noto Sans Symbols"/>
              <a:buChar char="➢"/>
            </a:pPr>
            <a:r>
              <a:rPr lang="en-GB" sz="222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 recording barometric altimeter will record altitude data for the competition.</a:t>
            </a:r>
            <a:endParaRPr/>
          </a:p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20"/>
              <a:buFont typeface="Noto Sans Symbols"/>
              <a:buNone/>
            </a:pPr>
            <a:endParaRPr sz="222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935132" y="4773478"/>
            <a:ext cx="85240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mtClean="0"/>
              <a:t>Midy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Shape 128"/>
          <p:cNvSpPr txBox="1">
            <a:spLocks noGrp="1"/>
          </p:cNvSpPr>
          <p:nvPr>
            <p:ph type="title"/>
          </p:nvPr>
        </p:nvSpPr>
        <p:spPr>
          <a:xfrm>
            <a:off x="311700" y="0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</a:pPr>
            <a:r>
              <a:rPr lang="en-GB" sz="3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Customer Needs</a:t>
            </a:r>
            <a:endParaRPr/>
          </a:p>
        </p:txBody>
      </p:sp>
      <p:sp>
        <p:nvSpPr>
          <p:cNvPr id="129" name="Shape 129"/>
          <p:cNvSpPr txBox="1">
            <a:spLocks noGrp="1"/>
          </p:cNvSpPr>
          <p:nvPr>
            <p:ph type="body" idx="1"/>
          </p:nvPr>
        </p:nvSpPr>
        <p:spPr>
          <a:xfrm>
            <a:off x="338594" y="613551"/>
            <a:ext cx="8520600" cy="37012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257175" marR="0" lvl="0" indent="-257175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20"/>
              <a:buFont typeface="Noto Sans Symbols"/>
              <a:buNone/>
            </a:pPr>
            <a:r>
              <a:rPr lang="en-GB" sz="222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Deliverable Needs</a:t>
            </a:r>
            <a:endParaRPr sz="222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00050" marR="0" lvl="1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42"/>
              <a:buFont typeface="Noto Sans Symbols"/>
              <a:buNone/>
            </a:pPr>
            <a:r>
              <a:rPr lang="en-GB" sz="1942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While these are not strictly needs pertaining to  the functionality of the product, they are still required by the sponsor. </a:t>
            </a:r>
            <a:endParaRPr sz="1942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50"/>
              <a:buFont typeface="Noto Sans Symbols"/>
              <a:buNone/>
            </a:pPr>
            <a:endParaRPr sz="185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57175" marR="0" lvl="0" indent="-257175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50"/>
              <a:buFont typeface="Noto Sans Symbols"/>
              <a:buChar char="➢"/>
            </a:pPr>
            <a:r>
              <a:rPr lang="en-GB" sz="18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 Failure Modes &amp; Effects Analysis (FMEA) report will be submitted by November 17, 2017</a:t>
            </a:r>
            <a:endParaRPr/>
          </a:p>
          <a:p>
            <a:pPr marL="257175" marR="0" lvl="0" indent="-257175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50"/>
              <a:buFont typeface="Noto Sans Symbols"/>
              <a:buChar char="➢"/>
            </a:pPr>
            <a:r>
              <a:rPr lang="en-GB" sz="18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Three to four page report will be submitted every two weeks detailing the progress of the team detailing the progress and achievements of the team </a:t>
            </a:r>
            <a:endParaRPr/>
          </a:p>
          <a:p>
            <a:pPr marL="257175" marR="0" lvl="0" indent="-257175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50"/>
              <a:buFont typeface="Noto Sans Symbols"/>
              <a:buChar char="➢"/>
            </a:pPr>
            <a:r>
              <a:rPr lang="en-GB" sz="18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Engineering analysis book to be submitted two weeks prior to competition</a:t>
            </a:r>
            <a:endParaRPr/>
          </a:p>
          <a:p>
            <a:pPr marL="557213" marR="0" lvl="1" indent="-214312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80"/>
              <a:buFont typeface="Noto Sans Symbols"/>
              <a:buChar char="▪"/>
            </a:pPr>
            <a:r>
              <a:rPr lang="en-GB" sz="148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Includes engineering data, calculations, drawings and sketches, test results, notes, ideas, meeting notes, etc</a:t>
            </a:r>
            <a:endParaRPr sz="148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57175" marR="0" lvl="0" indent="-1397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50"/>
              <a:buFont typeface="Noto Sans Symbols"/>
              <a:buNone/>
            </a:pPr>
            <a:endParaRPr sz="185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57175" marR="0" lvl="0" indent="-116204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20"/>
              <a:buFont typeface="Noto Sans Symbols"/>
              <a:buNone/>
            </a:pPr>
            <a:endParaRPr sz="222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935132" y="4773478"/>
            <a:ext cx="85240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mtClean="0"/>
              <a:t>Midy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RD123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129</TotalTime>
  <Words>1603</Words>
  <Application>Microsoft Office PowerPoint</Application>
  <PresentationFormat>On-screen Show (16:9)</PresentationFormat>
  <Paragraphs>372</Paragraphs>
  <Slides>47</Slides>
  <Notes>46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47</vt:i4>
      </vt:variant>
    </vt:vector>
  </HeadingPairs>
  <TitlesOfParts>
    <vt:vector size="54" baseType="lpstr">
      <vt:lpstr>Arial</vt:lpstr>
      <vt:lpstr>Calibri</vt:lpstr>
      <vt:lpstr>Helvetica Neue</vt:lpstr>
      <vt:lpstr>Noto Sans Symbols</vt:lpstr>
      <vt:lpstr>Rockwell</vt:lpstr>
      <vt:lpstr>Wingdings</vt:lpstr>
      <vt:lpstr>SRD123</vt:lpstr>
      <vt:lpstr>PowerPoint Presentation</vt:lpstr>
      <vt:lpstr>Introduction</vt:lpstr>
      <vt:lpstr>Agenda</vt:lpstr>
      <vt:lpstr>PowerPoint Presentation</vt:lpstr>
      <vt:lpstr>Purpose: Competition</vt:lpstr>
      <vt:lpstr>Project Scope</vt:lpstr>
      <vt:lpstr>Project Scope</vt:lpstr>
      <vt:lpstr>Customer Needs</vt:lpstr>
      <vt:lpstr>Customer Needs</vt:lpstr>
      <vt:lpstr>PowerPoint Presentation</vt:lpstr>
      <vt:lpstr>Target Summary</vt:lpstr>
      <vt:lpstr>PowerPoint Presentation</vt:lpstr>
      <vt:lpstr>PowerPoint Presentation</vt:lpstr>
      <vt:lpstr>1.1 Body Material</vt:lpstr>
      <vt:lpstr>1.2 Engine Mount</vt:lpstr>
      <vt:lpstr>PowerPoint Presentation</vt:lpstr>
      <vt:lpstr>2.1 Shape</vt:lpstr>
      <vt:lpstr>2.2 Materials</vt:lpstr>
      <vt:lpstr>PowerPoint Presentation</vt:lpstr>
      <vt:lpstr>3.1 Fin Material</vt:lpstr>
      <vt:lpstr>3.1 Fin Material</vt:lpstr>
      <vt:lpstr>3.2 Fin Geometry</vt:lpstr>
      <vt:lpstr>3.3 Airfoil Shape</vt:lpstr>
      <vt:lpstr>PowerPoint Presentation</vt:lpstr>
      <vt:lpstr>4.1 Boards</vt:lpstr>
      <vt:lpstr>4.2 Altimeter </vt:lpstr>
      <vt:lpstr>PowerPoint Presentation</vt:lpstr>
      <vt:lpstr>5.1 - Rocket Recovery</vt:lpstr>
      <vt:lpstr>PowerPoint Presentation</vt:lpstr>
      <vt:lpstr>6.1 G Class</vt:lpstr>
      <vt:lpstr>CAD Design</vt:lpstr>
      <vt:lpstr>PowerPoint Presentation</vt:lpstr>
      <vt:lpstr>Electronics</vt:lpstr>
      <vt:lpstr>Fin Attachment</vt:lpstr>
      <vt:lpstr>PowerPoint Presentation</vt:lpstr>
      <vt:lpstr>PowerPoint Presentation</vt:lpstr>
      <vt:lpstr>Parachute Sizing</vt:lpstr>
      <vt:lpstr>Initial Simulation</vt:lpstr>
      <vt:lpstr>Revised Simulation</vt:lpstr>
      <vt:lpstr>Revised Simulation</vt:lpstr>
      <vt:lpstr>Revised CAD Design</vt:lpstr>
      <vt:lpstr>PowerPoint Presentation</vt:lpstr>
      <vt:lpstr>Final Design</vt:lpstr>
      <vt:lpstr>Final Design</vt:lpstr>
      <vt:lpstr>PowerPoint Presentation</vt:lpstr>
      <vt:lpstr>Conclusion</vt:lpstr>
      <vt:lpstr>Acknowledgments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FAMU-FSU</dc:title>
  <cp:lastModifiedBy>Studentpro</cp:lastModifiedBy>
  <cp:revision>13</cp:revision>
  <dcterms:modified xsi:type="dcterms:W3CDTF">2018-03-22T18:42:54Z</dcterms:modified>
</cp:coreProperties>
</file>