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1" r:id="rId2"/>
  </p:sldMasterIdLst>
  <p:notesMasterIdLst>
    <p:notesMasterId r:id="rId18"/>
  </p:notesMasterIdLst>
  <p:handoutMasterIdLst>
    <p:handoutMasterId r:id="rId19"/>
  </p:handoutMasterIdLst>
  <p:sldIdLst>
    <p:sldId id="256" r:id="rId3"/>
    <p:sldId id="284" r:id="rId4"/>
    <p:sldId id="282" r:id="rId5"/>
    <p:sldId id="287" r:id="rId6"/>
    <p:sldId id="258" r:id="rId7"/>
    <p:sldId id="294" r:id="rId8"/>
    <p:sldId id="285" r:id="rId9"/>
    <p:sldId id="264" r:id="rId10"/>
    <p:sldId id="292" r:id="rId11"/>
    <p:sldId id="279" r:id="rId12"/>
    <p:sldId id="289" r:id="rId13"/>
    <p:sldId id="293" r:id="rId14"/>
    <p:sldId id="259" r:id="rId15"/>
    <p:sldId id="273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F011189A-F1D0-44F9-9C71-4A3B2A9102F5}">
          <p14:sldIdLst>
            <p14:sldId id="256"/>
            <p14:sldId id="284"/>
            <p14:sldId id="282"/>
            <p14:sldId id="287"/>
            <p14:sldId id="258"/>
            <p14:sldId id="294"/>
            <p14:sldId id="285"/>
          </p14:sldIdLst>
        </p14:section>
        <p14:section name="Project Background" id="{B519D089-5253-44C8-8F73-85F7DBBB99F2}">
          <p14:sldIdLst>
            <p14:sldId id="264"/>
            <p14:sldId id="292"/>
            <p14:sldId id="279"/>
            <p14:sldId id="289"/>
            <p14:sldId id="293"/>
          </p14:sldIdLst>
        </p14:section>
        <p14:section name="Project Content" id="{16430389-ECA0-41C1-894D-B4E9EDB0F1C2}">
          <p14:sldIdLst/>
        </p14:section>
        <p14:section name="Summary" id="{909F9E2D-EC4E-4722-9ED2-7545AAF89B3C}">
          <p14:sldIdLst>
            <p14:sldId id="259"/>
            <p14:sldId id="273"/>
            <p14:sldId id="274"/>
          </p14:sldIdLst>
        </p14:section>
        <p14:section name="Backup Slides" id="{4EE4E2F5-6936-49F3-9094-72EF98BB5109}">
          <p14:sldIdLst/>
        </p14:section>
        <p14:section name="Back Matter" id="{E9DA55F3-5DF7-4364-8DC0-267C8A31AABC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58" autoAdjust="0"/>
    <p:restoredTop sz="90164" autoAdjust="0"/>
  </p:normalViewPr>
  <p:slideViewPr>
    <p:cSldViewPr snapToObjects="1">
      <p:cViewPr varScale="1">
        <p:scale>
          <a:sx n="100" d="100"/>
          <a:sy n="100" d="100"/>
        </p:scale>
        <p:origin x="512" y="1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123" d="100"/>
          <a:sy n="123" d="100"/>
        </p:scale>
        <p:origin x="4904" y="6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286FA-446F-46D6-ABFA-7053BAEBA4E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BF095-3AFE-4888-AB4D-1955FFD65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14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CE2E4-4FB7-4483-B687-870A82267DDE}" type="datetimeFigureOut">
              <a:rPr lang="en-US" smtClean="0"/>
              <a:t>10/3/18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10837-A3F2-488D-9E92-554FC0CC9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92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06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this</a:t>
            </a:r>
            <a:r>
              <a:rPr lang="en-US" baseline="0" dirty="0"/>
              <a:t> slide will advance on default after 2 seconds. If you would like to change this then go to the transition tab and under timing change the advance slide settings.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90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5861E-72CE-6542-BA8A-C467BD41BF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14600"/>
            <a:ext cx="9144000" cy="1828800"/>
          </a:xfrm>
        </p:spPr>
        <p:txBody>
          <a:bodyPr anchor="b"/>
          <a:lstStyle>
            <a:lvl1pPr algn="ctr">
              <a:defRPr sz="6000"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1495D0-15C7-634C-8C92-360884DE9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67881"/>
            <a:ext cx="9144000" cy="1147119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918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B4E01-EF41-E04D-8A4C-B3C07AA31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95345-58EB-114B-B235-C4366A723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5108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E3E1BF-73E5-D943-95C1-646F6FCDA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9953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003E1D-6926-4C02-877E-AD95C49345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543511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41EB6-B91F-AD42-94D1-4BCB97D11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B45DBC-06CC-A64F-B6DA-3CE716800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27037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98225A5-AFC8-4115-BC52-124E0B252A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61629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7AC3A1-CB8A-ED4A-A383-DCEC7D17D8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730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07B366-8364-434B-A619-8E1E847905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730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9BE0EC8-1E09-4888-920D-C81E84957F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4321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270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270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BF56DD-D7E5-4412-8875-C4969CC381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992464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26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26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12A215-A714-43B7-AFAC-927EBE95F8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99268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18665"/>
            <a:ext cx="3474720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518665"/>
            <a:ext cx="6935788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4BBFCD0-5DCC-4896-A400-608D5E095A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214904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2413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2457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2413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00A14B2-19FD-453D-BD2C-B224559E43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06184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3124200"/>
            <a:ext cx="5148072" cy="297180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1978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3124201"/>
            <a:ext cx="5148072" cy="2971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A71D368-CA96-4A87-B9D8-C85E558D30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225138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3124200"/>
            <a:ext cx="3474720" cy="298503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1978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3124200"/>
            <a:ext cx="3474720" cy="298503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3124200"/>
            <a:ext cx="3474720" cy="298503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A859007-BAF5-4B92-AB16-271A909CD5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00395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8346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8346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8346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638800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638800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638800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198070E-50C3-4820-A0D3-4D669AFDE0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762137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9211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71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605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5506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663462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663462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663462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422706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422706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422706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85855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85854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85853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92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7308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3FB35C-F788-4FEB-8805-90C53C368F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726661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A7853DB-17C1-44B8-B121-B6DAFE9B4A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751461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86000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895600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DCEFC3A-3671-448D-A16F-EA8A24DC19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30264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14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60C48-840E-5543-9CCE-8ECAEE867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A2F1FD-EBF3-4917-B51A-948EFB611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91285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270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270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190677-C5A3-4B69-8D2E-7D15C434A6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351840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157787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590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590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84D367F-71E6-4567-8B66-4A648E729B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75796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2625190-5E23-47CE-BCDC-0B8D7BF34E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791082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A6F83EA-6B43-4A3B-AA12-908D4247FF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850578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C907F-2036-8D4C-AF5D-1024FF3AB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92028-16F8-494D-A751-B97E949F8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1085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51F5B-FD30-5F48-93D0-FA6A1AD99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9953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2E8E99-B6CB-4457-92C1-7ECFAA3BDA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0927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w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1.wmf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410B05-D752-3F47-B1B5-575C5AF24CBF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B84B61-2F02-3844-A34E-5888A41DCCD9}"/>
              </a:ext>
            </a:extLst>
          </p:cNvPr>
          <p:cNvSpPr txBox="1"/>
          <p:nvPr userDrawn="1"/>
        </p:nvSpPr>
        <p:spPr>
          <a:xfrm>
            <a:off x="9296400" y="6475210"/>
            <a:ext cx="2743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i="0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MECHANICAL </a:t>
            </a:r>
            <a:r>
              <a:rPr lang="en-US" sz="1400" b="1" i="0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ENGINEERING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DA234-050C-0A40-99E6-8C1E5DDF4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D1D55-4946-3B46-B445-FAD4D7D07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70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237EB8-925E-424B-9DE5-A41E10CDAFB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2400" y="6424295"/>
            <a:ext cx="3258412" cy="3657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16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9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Helvetica Neue Condensed" panose="02000503000000020004" pitchFamily="2" charset="0"/>
          <a:ea typeface="Helvetica Neue Condensed" panose="02000503000000020004" pitchFamily="2" charset="0"/>
          <a:cs typeface="Helvetica Neue Condensed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410B05-D752-3F47-B1B5-575C5AF24CBF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B84B61-2F02-3844-A34E-5888A41DCCD9}"/>
              </a:ext>
            </a:extLst>
          </p:cNvPr>
          <p:cNvSpPr txBox="1"/>
          <p:nvPr userDrawn="1"/>
        </p:nvSpPr>
        <p:spPr>
          <a:xfrm>
            <a:off x="9296400" y="6475210"/>
            <a:ext cx="2743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i="0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MECHANICAL </a:t>
            </a:r>
            <a:r>
              <a:rPr lang="en-US" sz="1400" b="1" i="0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ENGINEERING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DA234-050C-0A40-99E6-8C1E5DDF4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D1D55-4946-3B46-B445-FAD4D7D07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70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237EB8-925E-424B-9DE5-A41E10CDAFBC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52400" y="6424295"/>
            <a:ext cx="3258412" cy="3657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44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7" r:id="rId2"/>
    <p:sldLayoutId id="2147483679" r:id="rId3"/>
    <p:sldLayoutId id="2147483686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76" r:id="rId10"/>
    <p:sldLayoutId id="2147483678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8" r:id="rId18"/>
    <p:sldLayoutId id="2147483665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Helvetica Neue Condensed" panose="02000503000000020004" pitchFamily="2" charset="0"/>
          <a:ea typeface="Helvetica Neue Condensed" panose="02000503000000020004" pitchFamily="2" charset="0"/>
          <a:cs typeface="Helvetica Neue Condensed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4285E-2483-0844-8A1C-61AC9A992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21987"/>
            <a:ext cx="9144000" cy="1828800"/>
          </a:xfrm>
        </p:spPr>
        <p:txBody>
          <a:bodyPr>
            <a:noAutofit/>
          </a:bodyPr>
          <a:lstStyle/>
          <a:p>
            <a:r>
              <a:rPr lang="en-US" sz="4000" dirty="0"/>
              <a:t>The Examination of Occupant and Vehicle Responses to Low Speed Rear-End Crashes</a:t>
            </a:r>
            <a:br>
              <a:rPr lang="en-US" sz="4000" dirty="0"/>
            </a:br>
            <a:r>
              <a:rPr lang="en-US" sz="4000" dirty="0"/>
              <a:t>Team 504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B29CE0-5CD8-684A-95E3-5D61A31D4B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Presenters: Michael Small &amp; Robert “Todd” Montuoro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5379"/>
            <a:ext cx="9144000" cy="141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00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Needs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205F9E-13A6-4187-B0CB-FE9CEC300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Can attach the test rig easily</a:t>
            </a:r>
          </a:p>
          <a:p>
            <a:endParaRPr lang="en-US" dirty="0"/>
          </a:p>
          <a:p>
            <a:r>
              <a:rPr lang="en-US" dirty="0"/>
              <a:t>Able to calculate force generated on the occupant based on speed of impact</a:t>
            </a:r>
          </a:p>
          <a:p>
            <a:endParaRPr lang="en-US" dirty="0"/>
          </a:p>
          <a:p>
            <a:r>
              <a:rPr lang="en-US" dirty="0"/>
              <a:t>Easy to use test sensors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8B83D7-B830-4D4E-8F53-CF29A9D245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Robert Montuoro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708DE9-A1C6-6A48-84A4-02A84C5BD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Picture 3" descr="A close up of a map&#10;&#10;Description generated with high confidence">
            <a:extLst>
              <a:ext uri="{FF2B5EF4-FFF2-40B4-BE49-F238E27FC236}">
                <a16:creationId xmlns:a16="http://schemas.microsoft.com/office/drawing/2014/main" id="{64DBB755-2C5C-44A7-98C7-53ED94B94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931" y="3329860"/>
            <a:ext cx="5501832" cy="289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43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Needs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205F9E-13A6-4187-B0CB-FE9CEC300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Easily Repeatable test</a:t>
            </a:r>
          </a:p>
          <a:p>
            <a:endParaRPr lang="en-US" dirty="0"/>
          </a:p>
          <a:p>
            <a:r>
              <a:rPr lang="en-US" dirty="0"/>
              <a:t>Durable and robust testing rig</a:t>
            </a:r>
          </a:p>
          <a:p>
            <a:endParaRPr lang="en-US" dirty="0"/>
          </a:p>
          <a:p>
            <a:r>
              <a:rPr lang="en-US" dirty="0"/>
              <a:t>Combine results to create a simulation of crashes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Compare current methods with our test results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8B83D7-B830-4D4E-8F53-CF29A9D245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Robert Montuoro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708DE9-A1C6-6A48-84A4-02A84C5BD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246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Decomposition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8B83D7-B830-4D4E-8F53-CF29A9D245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Robert Montuoro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708DE9-A1C6-6A48-84A4-02A84C5BD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5" descr="A black sign with white text&#10;&#10;Description generated with high confidence">
            <a:extLst>
              <a:ext uri="{FF2B5EF4-FFF2-40B4-BE49-F238E27FC236}">
                <a16:creationId xmlns:a16="http://schemas.microsoft.com/office/drawing/2014/main" id="{68794BA5-6502-4544-9732-9D3686AD7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672" y="1097711"/>
            <a:ext cx="8821269" cy="512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39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Four Most Important Points from this Lecture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514350" indent="-514350">
              <a:lnSpc>
                <a:spcPct val="160000"/>
              </a:lnSpc>
              <a:buAutoNum type="arabicPeriod"/>
            </a:pPr>
            <a:r>
              <a:rPr lang="en-US" dirty="0"/>
              <a:t>We were tasked by Cummins Scientific, LLC to develop a test to find a general empirical model for car and crashes at low speeds. </a:t>
            </a:r>
          </a:p>
          <a:p>
            <a:pPr marL="514350" indent="-514350">
              <a:lnSpc>
                <a:spcPct val="160000"/>
              </a:lnSpc>
              <a:buFont typeface="+mj-lt"/>
              <a:buAutoNum type="arabicPeriod"/>
            </a:pPr>
            <a:r>
              <a:rPr lang="en-US" dirty="0"/>
              <a:t>Possible additional tasks include examining the occupant during said collisions and improving upon last year's interchangeable bumper mount.</a:t>
            </a:r>
          </a:p>
          <a:p>
            <a:pPr marL="514350" indent="-514350">
              <a:lnSpc>
                <a:spcPct val="160000"/>
              </a:lnSpc>
              <a:buFont typeface="+mj-lt"/>
              <a:buAutoNum type="arabicPeriod"/>
            </a:pPr>
            <a:r>
              <a:rPr lang="en-US" dirty="0"/>
              <a:t>Combine results to create a main function to calculate the forces on the vehicle (and occupant) based only on the initial speed of impact.</a:t>
            </a:r>
          </a:p>
          <a:p>
            <a:pPr marL="514350" indent="-514350">
              <a:lnSpc>
                <a:spcPct val="160000"/>
              </a:lnSpc>
              <a:buFont typeface="+mj-lt"/>
              <a:buAutoNum type="arabicPeriod"/>
            </a:pPr>
            <a:r>
              <a:rPr lang="en-US" dirty="0"/>
              <a:t>Our data will be compared with known data to find common trends and confirm or oppose their conclusions.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Calibri Light" panose="020F0302020204030204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0E6B0B-E4A9-4F40-96AB-5E84AA256E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0BE664-FF94-4C19-9099-AB7381780884}"/>
              </a:ext>
            </a:extLst>
          </p:cNvPr>
          <p:cNvSpPr txBox="1"/>
          <p:nvPr/>
        </p:nvSpPr>
        <p:spPr>
          <a:xfrm>
            <a:off x="10648058" y="6041872"/>
            <a:ext cx="15408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Helvetica Neue"/>
              </a:rPr>
              <a:t>Robert</a:t>
            </a:r>
            <a:r>
              <a:rPr lang="en-US">
                <a:latin typeface="Helvetica Neue"/>
              </a:rPr>
              <a:t> </a:t>
            </a:r>
            <a:r>
              <a:rPr lang="en-US" sz="1400" dirty="0">
                <a:latin typeface="Helvetica Neue"/>
              </a:rPr>
              <a:t>Montuoro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46117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sz="2000" dirty="0"/>
              <a:t>http://cummingssci.com/associates-bb.php</a:t>
            </a:r>
          </a:p>
          <a:p>
            <a:pPr>
              <a:buNone/>
            </a:pPr>
            <a:r>
              <a:rPr lang="en-US" sz="2000" dirty="0"/>
              <a:t>https://www.sciencedirect.com/science/article/pii/S0001457515000354</a:t>
            </a:r>
          </a:p>
          <a:p>
            <a:pPr>
              <a:buNone/>
            </a:pPr>
            <a:r>
              <a:rPr lang="en-US" sz="2000" dirty="0"/>
              <a:t>https://www.iihs.org/iihs/sr/statusreport/article/39/9/1</a:t>
            </a:r>
          </a:p>
          <a:p>
            <a:pPr>
              <a:buNone/>
            </a:pPr>
            <a:r>
              <a:rPr lang="en-US" sz="2000" dirty="0"/>
              <a:t>https://www.researchgate.net/figure/Global-kinematic-response-of-the-model-during-a-7g-rear-impact-Muscle-activation-not_fig5_51089862</a:t>
            </a:r>
            <a:endParaRPr lang="en-US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31A74F-A6ED-1B49-A224-2878705A6C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5C690-65E4-45E6-80F3-EBE9EEDC1DEB}"/>
              </a:ext>
            </a:extLst>
          </p:cNvPr>
          <p:cNvSpPr txBox="1"/>
          <p:nvPr/>
        </p:nvSpPr>
        <p:spPr>
          <a:xfrm>
            <a:off x="10668000" y="6091553"/>
            <a:ext cx="152638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Helvetica Neue"/>
              </a:rPr>
              <a:t>Robert Montuoro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0783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CB4CAB-3B2B-A74D-A1CF-BDD25A71E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266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6F9F5-D00F-BB47-A5E2-24801A22B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Introductions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3EF394-9C80-4048-AEA9-D0387F4F1C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Michael Small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0A928D-35E1-A649-8DD2-394F802177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DE1B41-C68A-46D1-86E0-BF2716759291}"/>
              </a:ext>
            </a:extLst>
          </p:cNvPr>
          <p:cNvSpPr txBox="1"/>
          <p:nvPr/>
        </p:nvSpPr>
        <p:spPr>
          <a:xfrm>
            <a:off x="2536511" y="4616925"/>
            <a:ext cx="219648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cs typeface="Calibri"/>
              </a:rPr>
              <a:t>Michael Small</a:t>
            </a:r>
            <a:endParaRPr lang="en-US" dirty="0"/>
          </a:p>
          <a:p>
            <a:pPr algn="ctr"/>
            <a:r>
              <a:rPr lang="en-US" sz="2000" dirty="0">
                <a:cs typeface="Calibri"/>
              </a:rPr>
              <a:t>Timeline Lead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CD8C9C-9FE3-4100-AFC1-39ED58762BEA}"/>
              </a:ext>
            </a:extLst>
          </p:cNvPr>
          <p:cNvSpPr txBox="1"/>
          <p:nvPr/>
        </p:nvSpPr>
        <p:spPr>
          <a:xfrm>
            <a:off x="298755" y="4616924"/>
            <a:ext cx="219648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cs typeface="Calibri"/>
              </a:rPr>
              <a:t>Vincent Grimes</a:t>
            </a:r>
            <a:endParaRPr lang="en-US">
              <a:cs typeface="Calibri"/>
            </a:endParaRPr>
          </a:p>
          <a:p>
            <a:pPr algn="ctr"/>
            <a:r>
              <a:rPr lang="en-US" sz="2000" dirty="0">
                <a:cs typeface="Calibri"/>
              </a:rPr>
              <a:t>Project Manager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0D4460-80C9-44DF-A0BD-C4523AD2457C}"/>
              </a:ext>
            </a:extLst>
          </p:cNvPr>
          <p:cNvSpPr txBox="1"/>
          <p:nvPr/>
        </p:nvSpPr>
        <p:spPr>
          <a:xfrm>
            <a:off x="4918628" y="4620114"/>
            <a:ext cx="219648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cs typeface="Calibri"/>
              </a:rPr>
              <a:t>Robert Montuoro</a:t>
            </a:r>
            <a:endParaRPr lang="en-US" dirty="0"/>
          </a:p>
          <a:p>
            <a:pPr algn="ctr"/>
            <a:r>
              <a:rPr lang="en-US" sz="2000" dirty="0">
                <a:cs typeface="Calibri"/>
              </a:rPr>
              <a:t>Design Engineer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F44C83-BB91-4565-95C1-4B0240745B6A}"/>
              </a:ext>
            </a:extLst>
          </p:cNvPr>
          <p:cNvSpPr txBox="1"/>
          <p:nvPr/>
        </p:nvSpPr>
        <p:spPr>
          <a:xfrm>
            <a:off x="7341109" y="4620115"/>
            <a:ext cx="219648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cs typeface="Calibri"/>
              </a:rPr>
              <a:t>Joseph </a:t>
            </a:r>
            <a:r>
              <a:rPr lang="en-US" sz="2000" dirty="0" err="1">
                <a:cs typeface="Calibri"/>
              </a:rPr>
              <a:t>Godio</a:t>
            </a:r>
            <a:endParaRPr lang="en-US" dirty="0" err="1"/>
          </a:p>
          <a:p>
            <a:pPr algn="ctr"/>
            <a:r>
              <a:rPr lang="en-US" sz="2000" dirty="0">
                <a:cs typeface="Calibri"/>
              </a:rPr>
              <a:t>Model Manager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F1EEF8-84DC-4CDC-81A1-4C7BDED28E82}"/>
              </a:ext>
            </a:extLst>
          </p:cNvPr>
          <p:cNvSpPr txBox="1"/>
          <p:nvPr/>
        </p:nvSpPr>
        <p:spPr>
          <a:xfrm>
            <a:off x="9591440" y="4616923"/>
            <a:ext cx="219648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cs typeface="Calibri"/>
              </a:rPr>
              <a:t>William </a:t>
            </a:r>
            <a:r>
              <a:rPr lang="en-US" sz="2000" dirty="0" err="1">
                <a:cs typeface="Calibri"/>
              </a:rPr>
              <a:t>Abraira</a:t>
            </a:r>
            <a:endParaRPr lang="en-US" dirty="0" err="1"/>
          </a:p>
          <a:p>
            <a:pPr algn="ctr"/>
            <a:r>
              <a:rPr lang="en-US" sz="2000" dirty="0">
                <a:cs typeface="Calibri"/>
              </a:rPr>
              <a:t>Financial Overseer</a:t>
            </a:r>
            <a:endParaRPr lang="en-US" dirty="0"/>
          </a:p>
        </p:txBody>
      </p:sp>
      <p:pic>
        <p:nvPicPr>
          <p:cNvPr id="6" name="Picture 7" descr="A person wearing a black shirt&#10;&#10;Description generated with very high confidence">
            <a:extLst>
              <a:ext uri="{FF2B5EF4-FFF2-40B4-BE49-F238E27FC236}">
                <a16:creationId xmlns:a16="http://schemas.microsoft.com/office/drawing/2014/main" id="{9619246E-7DED-47ED-BD28-5B88C1D33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0521" y="1700260"/>
            <a:ext cx="2088958" cy="2772450"/>
          </a:xfrm>
          <a:prstGeom prst="rect">
            <a:avLst/>
          </a:prstGeom>
        </p:spPr>
      </p:pic>
      <p:pic>
        <p:nvPicPr>
          <p:cNvPr id="14" name="Picture 14" descr="A person wearing a red shirt&#10;&#10;Description generated with very high confidence">
            <a:extLst>
              <a:ext uri="{FF2B5EF4-FFF2-40B4-BE49-F238E27FC236}">
                <a16:creationId xmlns:a16="http://schemas.microsoft.com/office/drawing/2014/main" id="{CD0795EB-048A-41CC-A220-207A44D3E8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25" t="11053" r="97" b="263"/>
          <a:stretch/>
        </p:blipFill>
        <p:spPr>
          <a:xfrm>
            <a:off x="7341369" y="1707957"/>
            <a:ext cx="2133481" cy="2780845"/>
          </a:xfrm>
          <a:prstGeom prst="rect">
            <a:avLst/>
          </a:prstGeom>
        </p:spPr>
      </p:pic>
      <p:pic>
        <p:nvPicPr>
          <p:cNvPr id="16" name="Picture 16" descr="A person in a red shirt&#10;&#10;Description generated with very high confidence">
            <a:extLst>
              <a:ext uri="{FF2B5EF4-FFF2-40B4-BE49-F238E27FC236}">
                <a16:creationId xmlns:a16="http://schemas.microsoft.com/office/drawing/2014/main" id="{CC96719F-18D2-4D07-8AEF-38CCC74D30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11" t="19879" r="4805" b="-1322"/>
          <a:stretch/>
        </p:blipFill>
        <p:spPr>
          <a:xfrm>
            <a:off x="4916823" y="1706032"/>
            <a:ext cx="2158060" cy="2845968"/>
          </a:xfrm>
          <a:prstGeom prst="rect">
            <a:avLst/>
          </a:prstGeom>
        </p:spPr>
      </p:pic>
      <p:pic>
        <p:nvPicPr>
          <p:cNvPr id="18" name="Picture 18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6BED275F-F84E-4B6B-8923-2FCA4A2A01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361" t="4359" r="10924" b="1470"/>
          <a:stretch/>
        </p:blipFill>
        <p:spPr>
          <a:xfrm>
            <a:off x="2538460" y="1706032"/>
            <a:ext cx="2035433" cy="2767041"/>
          </a:xfrm>
          <a:prstGeom prst="rect">
            <a:avLst/>
          </a:prstGeom>
        </p:spPr>
      </p:pic>
      <p:pic>
        <p:nvPicPr>
          <p:cNvPr id="20" name="Picture 20" descr="A picture containing person, man, holding&#10;&#10;Description generated with very high confidence">
            <a:extLst>
              <a:ext uri="{FF2B5EF4-FFF2-40B4-BE49-F238E27FC236}">
                <a16:creationId xmlns:a16="http://schemas.microsoft.com/office/drawing/2014/main" id="{08E8EC43-8536-457D-A936-7259C01077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66" t="11236" b="-9"/>
          <a:stretch/>
        </p:blipFill>
        <p:spPr>
          <a:xfrm rot="5400000">
            <a:off x="-67059" y="2142358"/>
            <a:ext cx="2758536" cy="187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41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A25F6-2CEC-A54D-B436-1E6E0644D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B0420-0604-A54B-BA86-BF6A8EE70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70870" cy="428942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buFont typeface="Arial" pitchFamily="2" charset="2"/>
              <a:buChar char="•"/>
            </a:pPr>
            <a:r>
              <a:rPr lang="en-US" sz="3200" dirty="0"/>
              <a:t>Cummings Scientific, LLC.</a:t>
            </a:r>
            <a:endParaRPr lang="en-US"/>
          </a:p>
          <a:p>
            <a:pPr lvl="1"/>
            <a:r>
              <a:rPr lang="en-US" sz="2800" dirty="0"/>
              <a:t>Forensic Engineering Consulting Firm</a:t>
            </a:r>
          </a:p>
          <a:p>
            <a:pPr lvl="2"/>
            <a:r>
              <a:rPr lang="en-US" dirty="0"/>
              <a:t>Specializing in accident reconstruction analysis, biomechanics, and biomedical engineering</a:t>
            </a:r>
          </a:p>
          <a:p>
            <a:pPr lvl="1"/>
            <a:r>
              <a:rPr lang="en-US" sz="2800" dirty="0"/>
              <a:t>Nation-wide leader in expert witness consulting</a:t>
            </a:r>
          </a:p>
          <a:p>
            <a:pPr lvl="1"/>
            <a:r>
              <a:rPr lang="en-US" sz="2800" dirty="0"/>
              <a:t>Branches located in Tallahassee, Florida and Atlanta, Georgia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B229AE-97ED-EA4B-93FA-046AC130DD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Michael Small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9F9136-CE46-704C-8CF4-04B00CEDD2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CDD326E-B648-4102-AA0A-4DF0AFAC3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910" y="4989161"/>
            <a:ext cx="4498974" cy="892634"/>
          </a:xfrm>
          <a:prstGeom prst="rect">
            <a:avLst/>
          </a:prstGeom>
        </p:spPr>
      </p:pic>
      <p:pic>
        <p:nvPicPr>
          <p:cNvPr id="8" name="Picture 7" descr="A person in a suit and tie&#10;&#10;Description generated with very high confidence">
            <a:extLst>
              <a:ext uri="{FF2B5EF4-FFF2-40B4-BE49-F238E27FC236}">
                <a16:creationId xmlns:a16="http://schemas.microsoft.com/office/drawing/2014/main" id="{14689A51-81F8-490A-A329-1F91CBB0A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986" y="727404"/>
            <a:ext cx="4451129" cy="33186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CFB3BA-95B4-4CAA-881A-47E2C34E2B14}"/>
              </a:ext>
            </a:extLst>
          </p:cNvPr>
          <p:cNvSpPr txBox="1"/>
          <p:nvPr/>
        </p:nvSpPr>
        <p:spPr>
          <a:xfrm>
            <a:off x="6836436" y="4045606"/>
            <a:ext cx="431733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/>
              <a:t>Representative:</a:t>
            </a:r>
            <a:r>
              <a:rPr lang="en-US" sz="2000" dirty="0">
                <a:cs typeface="Calibri"/>
              </a:rPr>
              <a:t> Beau Biller</a:t>
            </a:r>
            <a:endParaRPr lang="en-US" dirty="0">
              <a:cs typeface="Calibri"/>
            </a:endParaRPr>
          </a:p>
          <a:p>
            <a:pPr algn="ctr"/>
            <a:r>
              <a:rPr lang="en-US" sz="2000" dirty="0">
                <a:cs typeface="Calibri"/>
              </a:rPr>
              <a:t>Forensic Scientist/Engineering Manager</a:t>
            </a:r>
          </a:p>
        </p:txBody>
      </p:sp>
    </p:spTree>
    <p:extLst>
      <p:ext uri="{BB962C8B-B14F-4D97-AF65-F5344CB8AC3E}">
        <p14:creationId xmlns:p14="http://schemas.microsoft.com/office/powerpoint/2010/main" val="1549009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615D06B-AA30-2F4E-9568-07F33643A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861C8E2-38A8-7C42-826F-1A83AB30F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201"/>
            <a:ext cx="10303859" cy="39738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571500"/>
            <a:r>
              <a:rPr lang="en-US" dirty="0"/>
              <a:t>Create a general empirical model for low speed collisions</a:t>
            </a:r>
          </a:p>
          <a:p>
            <a:pPr marL="571500" indent="-571500"/>
            <a:r>
              <a:rPr lang="en-US" dirty="0"/>
              <a:t>Determine a relationship between occupant and vehicle responses</a:t>
            </a:r>
          </a:p>
          <a:p>
            <a:pPr marL="571500" indent="-571500"/>
            <a:r>
              <a:rPr lang="en-US" dirty="0"/>
              <a:t>Further the current knowledge on low speed collisions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55BD74-83C4-6947-A067-2E5DC09BF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0A11E6-6AA0-F042-892C-8C698DC008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Michael Small</a:t>
            </a:r>
          </a:p>
        </p:txBody>
      </p:sp>
    </p:spTree>
    <p:extLst>
      <p:ext uri="{BB962C8B-B14F-4D97-AF65-F5344CB8AC3E}">
        <p14:creationId xmlns:p14="http://schemas.microsoft.com/office/powerpoint/2010/main" val="3763081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Description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825625"/>
            <a:ext cx="6066753" cy="42857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 sz="3200" dirty="0"/>
              <a:t>Cummings asked to develop a method to analyze low speed* collisions</a:t>
            </a:r>
          </a:p>
          <a:p>
            <a:pPr lvl="1"/>
            <a:r>
              <a:rPr lang="en-US" sz="2800" dirty="0"/>
              <a:t>Wants to implement last year's deliverable 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*</a:t>
            </a:r>
            <a:r>
              <a:rPr lang="en-US" sz="1800" dirty="0"/>
              <a:t>low speed: a change in velocity (∆v) of less than or equal to 7</a:t>
            </a:r>
            <a:endParaRPr lang="en-US" sz="20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B20E30-E98E-A945-9256-0F1B9835A4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94540EA3-C058-4B80-AC0D-0865996E23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91600" y="6116636"/>
            <a:ext cx="3200400" cy="2286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Michael Small</a:t>
            </a:r>
          </a:p>
        </p:txBody>
      </p:sp>
      <p:pic>
        <p:nvPicPr>
          <p:cNvPr id="4" name="Picture 6" descr="A view of a car&#10;&#10;Description generated with very high confidence">
            <a:extLst>
              <a:ext uri="{FF2B5EF4-FFF2-40B4-BE49-F238E27FC236}">
                <a16:creationId xmlns:a16="http://schemas.microsoft.com/office/drawing/2014/main" id="{4D063C0A-59FB-4964-AB6F-69F0144E8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490" y="1627499"/>
            <a:ext cx="4067078" cy="347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64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8BB2B-12D3-4F59-B49F-889A287A8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Description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19CF3-0E26-4DD5-8AAD-87C580DCA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 dirty="0"/>
              <a:t>Data will be from a result of live crash tests</a:t>
            </a:r>
          </a:p>
          <a:p>
            <a:pPr marL="457200" indent="-457200"/>
            <a:r>
              <a:rPr lang="en-US" dirty="0"/>
              <a:t>Bumper mount will be used to set parameters for collisions</a:t>
            </a:r>
          </a:p>
          <a:p>
            <a:pPr marL="914400" lvl="1" indent="-457200"/>
            <a:r>
              <a:rPr lang="en-US" dirty="0"/>
              <a:t>Can improve mount if needed</a:t>
            </a:r>
          </a:p>
          <a:p>
            <a:pPr marL="457200" indent="-457200"/>
            <a:r>
              <a:rPr lang="en-US" dirty="0"/>
              <a:t>Analysis of data will be performed using modeling software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0951F2-262E-4845-A294-17D18B04B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227E45-2648-4A21-B94E-4F9099DB77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Michael Small</a:t>
            </a:r>
          </a:p>
        </p:txBody>
      </p:sp>
      <p:pic>
        <p:nvPicPr>
          <p:cNvPr id="6" name="Picture 6" descr="A car parked in a parking lot&#10;&#10;Description generated with very high confidence">
            <a:extLst>
              <a:ext uri="{FF2B5EF4-FFF2-40B4-BE49-F238E27FC236}">
                <a16:creationId xmlns:a16="http://schemas.microsoft.com/office/drawing/2014/main" id="{B833024D-C17E-4925-99DA-7FAFA2F408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289" r="2245" b="12376"/>
          <a:stretch/>
        </p:blipFill>
        <p:spPr>
          <a:xfrm>
            <a:off x="3403850" y="3858582"/>
            <a:ext cx="5375566" cy="2110656"/>
          </a:xfrm>
          <a:prstGeom prst="rect">
            <a:avLst/>
          </a:prstGeom>
        </p:spPr>
      </p:pic>
      <p:pic>
        <p:nvPicPr>
          <p:cNvPr id="8" name="Picture 6" descr="A car parked in a parking lot&#10;&#10;Description generated with very high confidence">
            <a:extLst>
              <a:ext uri="{FF2B5EF4-FFF2-40B4-BE49-F238E27FC236}">
                <a16:creationId xmlns:a16="http://schemas.microsoft.com/office/drawing/2014/main" id="{CCB49769-645A-4E43-9FBA-59AED0BD65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6000" t="42521" r="6701" b="22266"/>
          <a:stretch/>
        </p:blipFill>
        <p:spPr>
          <a:xfrm>
            <a:off x="3733800" y="4114800"/>
            <a:ext cx="4800600" cy="144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33707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itchFamily="2" charset="2"/>
              <a:buChar char="•"/>
            </a:pPr>
            <a:r>
              <a:rPr lang="en-US" sz="3200" dirty="0"/>
              <a:t>Primary Market</a:t>
            </a:r>
            <a:endParaRPr lang="en-US"/>
          </a:p>
          <a:p>
            <a:pPr lvl="1"/>
            <a:r>
              <a:rPr lang="en-US" sz="2800" dirty="0"/>
              <a:t>Cummings Scientific, LLC.</a:t>
            </a:r>
            <a:endParaRPr lang="en-US" dirty="0"/>
          </a:p>
          <a:p>
            <a:pPr>
              <a:buFont typeface="Arial" pitchFamily="2" charset="2"/>
              <a:buChar char="•"/>
            </a:pPr>
            <a:r>
              <a:rPr lang="en-US" sz="3200" dirty="0"/>
              <a:t>Secondary Market</a:t>
            </a:r>
          </a:p>
          <a:p>
            <a:pPr lvl="1"/>
            <a:r>
              <a:rPr lang="en-US" sz="2800" dirty="0"/>
              <a:t>Forensic engineering firms</a:t>
            </a:r>
          </a:p>
          <a:p>
            <a:pPr lvl="2"/>
            <a:r>
              <a:rPr lang="en-US" sz="2400" dirty="0"/>
              <a:t>Accident reconstruction</a:t>
            </a:r>
          </a:p>
          <a:p>
            <a:pPr lvl="1"/>
            <a:r>
              <a:rPr lang="en-US" sz="2800" dirty="0"/>
              <a:t>Insurance agencies</a:t>
            </a:r>
          </a:p>
          <a:p>
            <a:pPr lvl="1"/>
            <a:r>
              <a:rPr lang="en-US" sz="2800" dirty="0"/>
              <a:t>Automotive industry</a:t>
            </a:r>
          </a:p>
          <a:p>
            <a:pPr lvl="2"/>
            <a:r>
              <a:rPr lang="en-US" sz="2400" dirty="0"/>
              <a:t>Codes and passenger safety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Scope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B20E30-E98E-A945-9256-0F1B9835A4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2D407DE6-A54A-4843-87B3-C87DB54B4A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91600" y="6116636"/>
            <a:ext cx="3200400" cy="2286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Michael Small</a:t>
            </a:r>
          </a:p>
        </p:txBody>
      </p:sp>
    </p:spTree>
    <p:extLst>
      <p:ext uri="{BB962C8B-B14F-4D97-AF65-F5344CB8AC3E}">
        <p14:creationId xmlns:p14="http://schemas.microsoft.com/office/powerpoint/2010/main" val="4188566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5702CF9-13E5-4B71-933E-B672DD5DE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Background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1CE203A-2A71-46D3-882F-0922B41D71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Robert Montuoro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7E385213-9E78-4132-99A0-77F21224A1C0}"/>
              </a:ext>
            </a:extLst>
          </p:cNvPr>
          <p:cNvSpPr txBox="1">
            <a:spLocks/>
          </p:cNvSpPr>
          <p:nvPr/>
        </p:nvSpPr>
        <p:spPr>
          <a:xfrm>
            <a:off x="10605247" y="6107671"/>
            <a:ext cx="1586754" cy="228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Robert Montuoro</a:t>
            </a:r>
          </a:p>
        </p:txBody>
      </p:sp>
    </p:spTree>
    <p:extLst>
      <p:ext uri="{BB962C8B-B14F-4D97-AF65-F5344CB8AC3E}">
        <p14:creationId xmlns:p14="http://schemas.microsoft.com/office/powerpoint/2010/main" val="396838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615D06B-AA30-2F4E-9568-07F33643A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861C8E2-38A8-7C42-826F-1A83AB30F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01250" cy="428942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itchFamily="2" charset="2"/>
              <a:buChar char="•"/>
            </a:pPr>
            <a:r>
              <a:rPr lang="en-US" dirty="0"/>
              <a:t>Low speed collisions account for more long-term injury than any other crash mode</a:t>
            </a:r>
            <a:endParaRPr lang="en-US"/>
          </a:p>
          <a:p>
            <a:pPr lvl="1"/>
            <a:r>
              <a:rPr lang="en-US" dirty="0"/>
              <a:t>Annual cost of whiplash type injuries is north of a billion dollars</a:t>
            </a:r>
          </a:p>
          <a:p>
            <a:pPr>
              <a:buFont typeface="Arial" pitchFamily="2" charset="2"/>
              <a:buChar char="•"/>
            </a:pPr>
            <a:r>
              <a:rPr lang="en-US" dirty="0"/>
              <a:t>Determining the speed of the cars in these cases is necessary to determine claims</a:t>
            </a:r>
          </a:p>
          <a:p>
            <a:pPr lvl="1"/>
            <a:r>
              <a:rPr lang="en-US" dirty="0"/>
              <a:t>Our research will help establish a basis for low-speed related cases</a:t>
            </a:r>
          </a:p>
          <a:p>
            <a:pPr lvl="1"/>
            <a:endParaRPr lang="en-US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55BD74-83C4-6947-A067-2E5DC09BF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0A11E6-6AA0-F042-892C-8C698DC008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Robert Montuoro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112B35A-3AFA-48DC-8EE6-50D75B694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159" y="4240368"/>
            <a:ext cx="2743200" cy="2119745"/>
          </a:xfrm>
          <a:prstGeom prst="rect">
            <a:avLst/>
          </a:prstGeom>
        </p:spPr>
      </p:pic>
      <p:pic>
        <p:nvPicPr>
          <p:cNvPr id="4" name="Picture 5" descr="A yellow sign&#10;&#10;Description generated with very high confidence">
            <a:extLst>
              <a:ext uri="{FF2B5EF4-FFF2-40B4-BE49-F238E27FC236}">
                <a16:creationId xmlns:a16="http://schemas.microsoft.com/office/drawing/2014/main" id="{9D231851-BC76-4FE2-8827-B04FC8A29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842" y="4238323"/>
            <a:ext cx="1988796" cy="198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586320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College of Engineering 2">
      <a:dk1>
        <a:sysClr val="windowText" lastClr="000000"/>
      </a:dk1>
      <a:lt1>
        <a:sysClr val="window" lastClr="FFFFFF"/>
      </a:lt1>
      <a:dk2>
        <a:srgbClr val="404040"/>
      </a:dk2>
      <a:lt2>
        <a:srgbClr val="BFBFBF"/>
      </a:lt2>
      <a:accent1>
        <a:srgbClr val="236192"/>
      </a:accent1>
      <a:accent2>
        <a:srgbClr val="00CFB4"/>
      </a:accent2>
      <a:accent3>
        <a:srgbClr val="A4D233"/>
      </a:accent3>
      <a:accent4>
        <a:srgbClr val="00BBDC"/>
      </a:accent4>
      <a:accent5>
        <a:srgbClr val="EE2737"/>
      </a:accent5>
      <a:accent6>
        <a:srgbClr val="B7B09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ML 4551-2 2019 Widescreen" id="{57337EE4-1F6B-47F8-8911-99CEED736B6B}" vid="{401E33EA-4933-4577-812F-45AAD1C2C0BB}"/>
    </a:ext>
  </a:extLst>
</a:theme>
</file>

<file path=ppt/theme/theme2.xml><?xml version="1.0" encoding="utf-8"?>
<a:theme xmlns:a="http://schemas.openxmlformats.org/drawingml/2006/main" name="Content Slides">
  <a:themeElements>
    <a:clrScheme name="College of Engineering">
      <a:dk1>
        <a:sysClr val="windowText" lastClr="000000"/>
      </a:dk1>
      <a:lt1>
        <a:sysClr val="window" lastClr="FFFFFF"/>
      </a:lt1>
      <a:dk2>
        <a:srgbClr val="404040"/>
      </a:dk2>
      <a:lt2>
        <a:srgbClr val="BFBFBF"/>
      </a:lt2>
      <a:accent1>
        <a:srgbClr val="236192"/>
      </a:accent1>
      <a:accent2>
        <a:srgbClr val="A4D233"/>
      </a:accent2>
      <a:accent3>
        <a:srgbClr val="00CFB4"/>
      </a:accent3>
      <a:accent4>
        <a:srgbClr val="00BBDC"/>
      </a:accent4>
      <a:accent5>
        <a:srgbClr val="EE2737"/>
      </a:accent5>
      <a:accent6>
        <a:srgbClr val="B7B09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ML 4551-2 2019 Widescreen" id="{57337EE4-1F6B-47F8-8911-99CEED736B6B}" vid="{A817B2FE-AA00-4BCE-9E22-FE0D78AEEBC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74</TotalTime>
  <Words>423</Words>
  <Application>Microsoft Macintosh PowerPoint</Application>
  <PresentationFormat>Widescreen</PresentationFormat>
  <Paragraphs>112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Helvetica Neue</vt:lpstr>
      <vt:lpstr>Helvetica Neue Condensed</vt:lpstr>
      <vt:lpstr>Title Slides</vt:lpstr>
      <vt:lpstr>Content Slides</vt:lpstr>
      <vt:lpstr>The Examination of Occupant and Vehicle Responses to Low Speed Rear-End Crashes Team 504</vt:lpstr>
      <vt:lpstr>Team Introductions</vt:lpstr>
      <vt:lpstr>Sponsor</vt:lpstr>
      <vt:lpstr>Objectives</vt:lpstr>
      <vt:lpstr>Project Description</vt:lpstr>
      <vt:lpstr>Project Description (cont.)</vt:lpstr>
      <vt:lpstr>Project Scope</vt:lpstr>
      <vt:lpstr>Project Background</vt:lpstr>
      <vt:lpstr>Background</vt:lpstr>
      <vt:lpstr>Customer Needs</vt:lpstr>
      <vt:lpstr>Customer Needs</vt:lpstr>
      <vt:lpstr>Functional Decomposition</vt:lpstr>
      <vt:lpstr>Four Most Important Points from this Lecture</vt:lpstr>
      <vt:lpstr>References</vt:lpstr>
      <vt:lpstr>Questions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Abraira</dc:creator>
  <cp:lastModifiedBy>Michael Small</cp:lastModifiedBy>
  <cp:revision>939</cp:revision>
  <dcterms:created xsi:type="dcterms:W3CDTF">2018-09-25T20:55:28Z</dcterms:created>
  <dcterms:modified xsi:type="dcterms:W3CDTF">2018-10-04T03:03:46Z</dcterms:modified>
</cp:coreProperties>
</file>