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43"/>
  </p:notesMasterIdLst>
  <p:handoutMasterIdLst>
    <p:handoutMasterId r:id="rId44"/>
  </p:handoutMasterIdLst>
  <p:sldIdLst>
    <p:sldId id="256" r:id="rId3"/>
    <p:sldId id="284" r:id="rId4"/>
    <p:sldId id="282" r:id="rId5"/>
    <p:sldId id="287" r:id="rId6"/>
    <p:sldId id="294" r:id="rId7"/>
    <p:sldId id="293" r:id="rId8"/>
    <p:sldId id="26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6" r:id="rId17"/>
    <p:sldId id="302" r:id="rId18"/>
    <p:sldId id="303" r:id="rId19"/>
    <p:sldId id="307" r:id="rId20"/>
    <p:sldId id="304" r:id="rId21"/>
    <p:sldId id="305" r:id="rId22"/>
    <p:sldId id="308" r:id="rId23"/>
    <p:sldId id="309" r:id="rId24"/>
    <p:sldId id="310" r:id="rId25"/>
    <p:sldId id="311" r:id="rId26"/>
    <p:sldId id="316" r:id="rId27"/>
    <p:sldId id="317" r:id="rId28"/>
    <p:sldId id="318" r:id="rId29"/>
    <p:sldId id="319" r:id="rId30"/>
    <p:sldId id="312" r:id="rId31"/>
    <p:sldId id="313" r:id="rId32"/>
    <p:sldId id="320" r:id="rId33"/>
    <p:sldId id="314" r:id="rId34"/>
    <p:sldId id="315" r:id="rId35"/>
    <p:sldId id="321" r:id="rId36"/>
    <p:sldId id="322" r:id="rId37"/>
    <p:sldId id="323" r:id="rId38"/>
    <p:sldId id="324" r:id="rId39"/>
    <p:sldId id="259" r:id="rId40"/>
    <p:sldId id="273" r:id="rId41"/>
    <p:sldId id="27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F011189A-F1D0-44F9-9C71-4A3B2A9102F5}">
          <p14:sldIdLst>
            <p14:sldId id="256"/>
            <p14:sldId id="284"/>
            <p14:sldId id="282"/>
            <p14:sldId id="287"/>
            <p14:sldId id="294"/>
            <p14:sldId id="293"/>
          </p14:sldIdLst>
        </p14:section>
        <p14:section name="Targets" id="{B519D089-5253-44C8-8F73-85F7DBBB99F2}">
          <p14:sldIdLst>
            <p14:sldId id="264"/>
            <p14:sldId id="295"/>
            <p14:sldId id="296"/>
            <p14:sldId id="297"/>
            <p14:sldId id="298"/>
          </p14:sldIdLst>
        </p14:section>
        <p14:section name="Concept Generation" id="{16430389-ECA0-41C1-894D-B4E9EDB0F1C2}">
          <p14:sldIdLst>
            <p14:sldId id="299"/>
            <p14:sldId id="300"/>
            <p14:sldId id="301"/>
            <p14:sldId id="306"/>
            <p14:sldId id="302"/>
            <p14:sldId id="303"/>
            <p14:sldId id="307"/>
            <p14:sldId id="304"/>
            <p14:sldId id="305"/>
            <p14:sldId id="308"/>
          </p14:sldIdLst>
        </p14:section>
        <p14:section name="Concept Selection" id="{4EE4E2F5-6936-49F3-9094-72EF98BB5109}">
          <p14:sldIdLst>
            <p14:sldId id="309"/>
            <p14:sldId id="310"/>
            <p14:sldId id="311"/>
            <p14:sldId id="316"/>
            <p14:sldId id="317"/>
            <p14:sldId id="318"/>
            <p14:sldId id="319"/>
            <p14:sldId id="312"/>
            <p14:sldId id="313"/>
            <p14:sldId id="320"/>
            <p14:sldId id="314"/>
            <p14:sldId id="315"/>
            <p14:sldId id="321"/>
            <p14:sldId id="322"/>
            <p14:sldId id="323"/>
            <p14:sldId id="324"/>
          </p14:sldIdLst>
        </p14:section>
        <p14:section name="Summary" id="{909F9E2D-EC4E-4722-9ED2-7545AAF89B3C}">
          <p14:sldIdLst>
            <p14:sldId id="259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505D5-0873-4700-86CF-D85CF4C7BB5C}" v="166" dt="2018-11-13T00:42:13.416"/>
    <p1510:client id="{690E018F-5272-90FF-F330-0D88CDEBAB44}" v="440" dt="2018-11-13T01:14:44.479"/>
    <p1510:client id="{A9DC7D54-3274-48DE-B7D3-681B9F692634}" v="389" dt="2018-11-13T01:31:35.772"/>
    <p1510:client id="{FFDD20F5-6A58-004E-A0F5-9799CCF3C52C}" v="5213" dt="2018-11-13T03:41:52.0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7"/>
    <p:restoredTop sz="94664"/>
  </p:normalViewPr>
  <p:slideViewPr>
    <p:cSldViewPr snapToGrid="0">
      <p:cViewPr varScale="1">
        <p:scale>
          <a:sx n="93" d="100"/>
          <a:sy n="93" d="100"/>
        </p:scale>
        <p:origin x="24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286FA-446F-46D6-ABFA-7053BAEBA4E1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BF095-3AFE-4888-AB4D-1955FFD65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E2E4-4FB7-4483-B687-870A82267DDE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10837-A3F2-488D-9E92-554FC0CC9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9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06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this</a:t>
            </a:r>
            <a:r>
              <a:rPr lang="en-US" baseline="0"/>
              <a:t> slide will advance on default after 2 seconds. If you would like to change this then go to the transition tab and under timing change the advance slide settings.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9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861E-72CE-6542-BA8A-C467BD41B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b"/>
          <a:lstStyle>
            <a:lvl1pPr algn="ctr">
              <a:defRPr sz="6000"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495D0-15C7-634C-8C92-360884DE9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7881"/>
            <a:ext cx="9144000" cy="1147119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918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4E01-EF41-E04D-8A4C-B3C07AA3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95345-58EB-114B-B235-C4366A723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3E1BF-73E5-D943-95C1-646F6FCDA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003E1D-6926-4C02-877E-AD95C49345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4351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1EB6-B91F-AD42-94D1-4BCB97D1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45DBC-06CC-A64F-B6DA-3CE716800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27037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98225A5-AFC8-4115-BC52-124E0B252A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61629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AC3A1-CB8A-ED4A-A383-DCEC7D17D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730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7B366-8364-434B-A619-8E1E84790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730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9BE0EC8-1E09-4888-920D-C81E84957F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4321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F56DD-D7E5-4412-8875-C4969CC38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92464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12A215-A714-43B7-AFAC-927EBE95F8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9926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8665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518665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4BBFCD0-5DCC-4896-A400-608D5E095A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14904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2457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00A14B2-19FD-453D-BD2C-B224559E4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0618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312420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1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71D368-CA96-4A87-B9D8-C85E558D3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25138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A859007-BAF5-4B92-AB16-271A909CD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0039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834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8346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834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38800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638800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638800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198070E-50C3-4820-A0D3-4D669AFDE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76213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921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71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05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663462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422706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85855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85854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85853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2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73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3FB35C-F788-4FEB-8805-90C53C368F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26661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A7853DB-17C1-44B8-B121-B6DAFE9B4A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5146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6000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95600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CEFC3A-3671-448D-A16F-EA8A24DC19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30264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9128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190677-C5A3-4B69-8D2E-7D15C434A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5184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D367F-71E6-4567-8B66-4A648E729B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7579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2625190-5E23-47CE-BCDC-0B8D7BF34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910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A6F83EA-6B43-4A3B-AA12-908D4247FF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5057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907F-2036-8D4C-AF5D-1024FF3A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92028-16F8-494D-A751-B97E949F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51F5B-FD30-5F48-93D0-FA6A1AD99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2E8E99-B6CB-4457-92C1-7ECFAA3BD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092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.wmf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410B05-D752-3F47-B1B5-575C5AF24CB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84B61-2F02-3844-A34E-5888A41DCCD9}"/>
              </a:ext>
            </a:extLst>
          </p:cNvPr>
          <p:cNvSpPr txBox="1"/>
          <p:nvPr userDrawn="1"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MECHANICAL </a:t>
            </a:r>
            <a:r>
              <a:rPr lang="en-US" sz="14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ENGINEERING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A234-050C-0A40-99E6-8C1E5DDF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1D55-4946-3B46-B445-FAD4D7D0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37EB8-925E-424B-9DE5-A41E10CDAF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2400" y="6424295"/>
            <a:ext cx="3258412" cy="365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410B05-D752-3F47-B1B5-575C5AF24CB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84B61-2F02-3844-A34E-5888A41DCCD9}"/>
              </a:ext>
            </a:extLst>
          </p:cNvPr>
          <p:cNvSpPr txBox="1"/>
          <p:nvPr userDrawn="1"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MECHANICAL </a:t>
            </a:r>
            <a:r>
              <a:rPr lang="en-US" sz="14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ENGINEERING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A234-050C-0A40-99E6-8C1E5DDF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1D55-4946-3B46-B445-FAD4D7D0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37EB8-925E-424B-9DE5-A41E10CDAFB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52400" y="6424295"/>
            <a:ext cx="3258412" cy="365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7" r:id="rId2"/>
    <p:sldLayoutId id="2147483679" r:id="rId3"/>
    <p:sldLayoutId id="2147483686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76" r:id="rId10"/>
    <p:sldLayoutId id="2147483678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8" r:id="rId18"/>
    <p:sldLayoutId id="214748366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285E-2483-0844-8A1C-61AC9A992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1987"/>
            <a:ext cx="9144000" cy="1828800"/>
          </a:xfrm>
        </p:spPr>
        <p:txBody>
          <a:bodyPr>
            <a:noAutofit/>
          </a:bodyPr>
          <a:lstStyle/>
          <a:p>
            <a:r>
              <a:rPr lang="en-US" sz="4000"/>
              <a:t>The Examination of Occupant and Vehicle Responses to Low Speed Rear-End Crashes</a:t>
            </a:r>
            <a:br>
              <a:rPr lang="en-US" sz="4000"/>
            </a:br>
            <a:r>
              <a:rPr lang="en-US" sz="4000"/>
              <a:t>Team 504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B29CE0-5CD8-684A-95E3-5D61A31D4B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Presenters:  Joseph </a:t>
            </a:r>
            <a:r>
              <a:rPr lang="en-US" err="1"/>
              <a:t>Godio</a:t>
            </a:r>
            <a:r>
              <a:rPr lang="en-US"/>
              <a:t>, Vincent Grimes, &amp; William </a:t>
            </a:r>
            <a:r>
              <a:rPr lang="en-US" err="1"/>
              <a:t>Abraira</a:t>
            </a:r>
            <a:r>
              <a:rPr lang="en-US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5379"/>
            <a:ext cx="9144000" cy="14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0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24F9E77-3441-914F-B19C-B1DA55F2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Table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CDBCC-308A-1349-9B89-7CE74947B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66DFB8-C835-A342-8FB7-21D1BF2093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Joseph </a:t>
            </a:r>
            <a:r>
              <a:rPr lang="en-US" err="1"/>
              <a:t>Godio</a:t>
            </a:r>
            <a:endParaRPr lang="en-US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23F082-9943-4443-8D2B-A20F176C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70" y="1365348"/>
            <a:ext cx="8449459" cy="46026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B7C1393-E4F2-F145-9EDA-9351136A2A1E}"/>
              </a:ext>
            </a:extLst>
          </p:cNvPr>
          <p:cNvSpPr/>
          <p:nvPr/>
        </p:nvSpPr>
        <p:spPr>
          <a:xfrm>
            <a:off x="1981200" y="1365348"/>
            <a:ext cx="2895600" cy="4602688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85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24F9E77-3441-914F-B19C-B1DA55F2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Table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CDBCC-308A-1349-9B89-7CE74947B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66DFB8-C835-A342-8FB7-21D1BF2093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Joseph </a:t>
            </a:r>
            <a:r>
              <a:rPr lang="en-US" err="1"/>
              <a:t>Godio</a:t>
            </a:r>
            <a:endParaRPr lang="en-US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23F082-9943-4443-8D2B-A20F176C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70" y="1365348"/>
            <a:ext cx="8449459" cy="46026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B7C1393-E4F2-F145-9EDA-9351136A2A1E}"/>
              </a:ext>
            </a:extLst>
          </p:cNvPr>
          <p:cNvSpPr/>
          <p:nvPr/>
        </p:nvSpPr>
        <p:spPr>
          <a:xfrm flipH="1">
            <a:off x="4876800" y="1365348"/>
            <a:ext cx="5334000" cy="4602688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0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5A980-7877-F442-9107-FB9F7A83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B0965-6343-2443-B9DE-321BCE82B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Vincent Grimes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404FF-FC13-3C47-A356-E355BB17D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01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78269-2051-AF4E-B651-1D5435421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8BC649-1CD6-344B-8B7B-29A3B24D0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Our project is primarily experimentation driven</a:t>
            </a:r>
          </a:p>
          <a:p>
            <a:pPr lvl="1"/>
            <a:r>
              <a:rPr lang="en-US" dirty="0"/>
              <a:t>We aren’t producing a final product</a:t>
            </a:r>
          </a:p>
          <a:p>
            <a:r>
              <a:rPr lang="en-US" dirty="0"/>
              <a:t>We decided to generate concepts for five different components of our project</a:t>
            </a:r>
          </a:p>
          <a:p>
            <a:pPr lvl="1"/>
            <a:r>
              <a:rPr lang="en-US" dirty="0"/>
              <a:t>How to properly place the sensors on the occupant</a:t>
            </a:r>
          </a:p>
          <a:p>
            <a:pPr lvl="1"/>
            <a:r>
              <a:rPr lang="en-US" dirty="0"/>
              <a:t>How to test if the bumper mount affects the dynamics of the car</a:t>
            </a:r>
          </a:p>
          <a:p>
            <a:pPr lvl="1"/>
            <a:r>
              <a:rPr lang="en-US" dirty="0"/>
              <a:t>What materials/how to create the camera mount</a:t>
            </a:r>
          </a:p>
          <a:p>
            <a:pPr lvl="1"/>
            <a:r>
              <a:rPr lang="en-US" dirty="0"/>
              <a:t>Ways to improve the bumper mount</a:t>
            </a:r>
          </a:p>
          <a:p>
            <a:pPr lvl="1"/>
            <a:r>
              <a:rPr lang="en-US" dirty="0"/>
              <a:t>How to maintain similar testing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7CC34-D7BE-C544-92ED-9AF3418E5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914745-6F64-4340-AB96-8DD181BDF4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Vincent Grimes</a:t>
            </a:r>
          </a:p>
        </p:txBody>
      </p:sp>
    </p:spTree>
    <p:extLst>
      <p:ext uri="{BB962C8B-B14F-4D97-AF65-F5344CB8AC3E}">
        <p14:creationId xmlns:p14="http://schemas.microsoft.com/office/powerpoint/2010/main" val="929100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915B-0FA8-1E4E-9452-3B5FDB5A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1. Sensor Testing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4B61B-6090-EE44-ABAE-2EFF314AF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20089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Important concepts for tracking occupant's response to impact:</a:t>
            </a:r>
          </a:p>
          <a:p>
            <a:pPr lvl="1"/>
            <a:r>
              <a:rPr lang="en-US" dirty="0"/>
              <a:t>Monitors center of occupant's body</a:t>
            </a:r>
          </a:p>
          <a:p>
            <a:pPr lvl="1"/>
            <a:r>
              <a:rPr lang="en-US" dirty="0"/>
              <a:t>Monitors occupant's head motion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CF37F-84E0-1742-8BF2-D3D48875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7363A-CEF9-524E-B9E6-0C580965A1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Vincent Grimes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63D885-9EFE-E14D-957A-25145E8E5C2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t="9112" r="8741" b="54444"/>
          <a:stretch/>
        </p:blipFill>
        <p:spPr bwMode="auto">
          <a:xfrm>
            <a:off x="1413388" y="3825090"/>
            <a:ext cx="3505199" cy="2036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26E1A-46F2-F541-B792-C73D69AF923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52000" r="11111" b="14884"/>
          <a:stretch/>
        </p:blipFill>
        <p:spPr bwMode="auto">
          <a:xfrm>
            <a:off x="5737123" y="3821951"/>
            <a:ext cx="3505200" cy="2110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2473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915B-0FA8-1E4E-9452-3B5FDB5A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1. Sensor Testing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4B61B-6090-EE44-ABAE-2EFF314AF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578212" cy="17753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Important concepts for tracking occupant's response to impact:</a:t>
            </a:r>
          </a:p>
          <a:p>
            <a:pPr lvl="1"/>
            <a:r>
              <a:rPr lang="en-US"/>
              <a:t>Monitors the occupant's head and neck</a:t>
            </a:r>
          </a:p>
          <a:p>
            <a:pPr lvl="1"/>
            <a:r>
              <a:rPr lang="en-US"/>
              <a:t>Monitors the occupant's entire body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CF37F-84E0-1742-8BF2-D3D48875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7363A-CEF9-524E-B9E6-0C580965A1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Vincent Grimes</a:t>
            </a:r>
          </a:p>
        </p:txBody>
      </p:sp>
      <p:pic>
        <p:nvPicPr>
          <p:cNvPr id="10" name="picture">
            <a:extLst>
              <a:ext uri="{FF2B5EF4-FFF2-40B4-BE49-F238E27FC236}">
                <a16:creationId xmlns:a16="http://schemas.microsoft.com/office/drawing/2014/main" id="{C3290DA1-887A-A54B-B25A-3A87B0BB63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13333" r="26666" b="45625"/>
          <a:stretch>
            <a:fillRect/>
          </a:stretch>
        </p:blipFill>
        <p:spPr>
          <a:xfrm>
            <a:off x="4724400" y="3704176"/>
            <a:ext cx="3276600" cy="2412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5DCF8-6C58-8F4F-8B7F-ACC57F63B2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2999" y="762001"/>
            <a:ext cx="2741045" cy="512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38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915B-0FA8-1E4E-9452-3B5FDB5A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2. Car Dynamics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BEE10-C1EC-EF44-AAAB-DDA6DC50A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Run two tests with and without the bumper mount</a:t>
            </a:r>
          </a:p>
          <a:p>
            <a:pPr lvl="1"/>
            <a:r>
              <a:rPr lang="en-US"/>
              <a:t>Comparing these test with each other will tell us if we have any difference and if it is consistent</a:t>
            </a:r>
          </a:p>
          <a:p>
            <a:r>
              <a:rPr lang="en-US"/>
              <a:t>Use the chart below to compare with known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CF37F-84E0-1742-8BF2-D3D48875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7363A-CEF9-524E-B9E6-0C580965A1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Vincent Grimes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1A851A-F3E4-E84D-91D0-D0BDFE3C0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777045"/>
              </p:ext>
            </p:extLst>
          </p:nvPr>
        </p:nvGraphicFramePr>
        <p:xfrm>
          <a:off x="2951018" y="3588326"/>
          <a:ext cx="5583381" cy="250313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61127">
                  <a:extLst>
                    <a:ext uri="{9D8B030D-6E8A-4147-A177-3AD203B41FA5}">
                      <a16:colId xmlns:a16="http://schemas.microsoft.com/office/drawing/2014/main" val="1231722111"/>
                    </a:ext>
                  </a:extLst>
                </a:gridCol>
                <a:gridCol w="1861127">
                  <a:extLst>
                    <a:ext uri="{9D8B030D-6E8A-4147-A177-3AD203B41FA5}">
                      <a16:colId xmlns:a16="http://schemas.microsoft.com/office/drawing/2014/main" val="1934489924"/>
                    </a:ext>
                  </a:extLst>
                </a:gridCol>
                <a:gridCol w="1861127">
                  <a:extLst>
                    <a:ext uri="{9D8B030D-6E8A-4147-A177-3AD203B41FA5}">
                      <a16:colId xmlns:a16="http://schemas.microsoft.com/office/drawing/2014/main" val="2101230785"/>
                    </a:ext>
                  </a:extLst>
                </a:gridCol>
              </a:tblGrid>
              <a:tr h="83437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With Bumper Mount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Without Bumper Mount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00783"/>
                  </a:ext>
                </a:extLst>
              </a:tr>
              <a:tr h="83437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Low Speed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Results of experimentation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Can find results online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888160"/>
                  </a:ext>
                </a:extLst>
              </a:tr>
              <a:tr h="83437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High Speed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Can test (very costly)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Can find results online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754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0461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915B-0FA8-1E4E-9452-3B5FDB5A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3. Camera Mount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35AF9-3EBD-CE48-8659-9D075B7E16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Records footage of the occupant:</a:t>
            </a:r>
          </a:p>
          <a:p>
            <a:pPr lvl="1"/>
            <a:r>
              <a:rPr lang="en-US" dirty="0"/>
              <a:t>Monitors the occupant's response with higher accuracy due to stability features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CF37F-84E0-1742-8BF2-D3D48875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7363A-CEF9-524E-B9E6-0C580965A1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Vincent Grimes</a:t>
            </a:r>
          </a:p>
        </p:txBody>
      </p:sp>
      <p:pic>
        <p:nvPicPr>
          <p:cNvPr id="8" name="picture">
            <a:extLst>
              <a:ext uri="{FF2B5EF4-FFF2-40B4-BE49-F238E27FC236}">
                <a16:creationId xmlns:a16="http://schemas.microsoft.com/office/drawing/2014/main" id="{9B7B7112-A322-F349-B99C-735CE6FBBC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825625"/>
            <a:ext cx="3200400" cy="40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915B-0FA8-1E4E-9452-3B5FDB5A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3. Camera Mount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35AF9-3EBD-CE48-8659-9D075B7E16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Records footage of the occupant: </a:t>
            </a:r>
          </a:p>
          <a:p>
            <a:pPr lvl="1"/>
            <a:r>
              <a:rPr lang="en-US" dirty="0"/>
              <a:t>This idea has ample vibration which disturbs camera imaging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CF37F-84E0-1742-8BF2-D3D48875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7363A-CEF9-524E-B9E6-0C580965A1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Vincent Grimes</a:t>
            </a:r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C5DFB4AA-E44A-6248-9997-02301E62A1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20000"/>
          <a:stretch>
            <a:fillRect/>
          </a:stretch>
        </p:blipFill>
        <p:spPr>
          <a:xfrm>
            <a:off x="6477000" y="1660525"/>
            <a:ext cx="4876800" cy="407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88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915B-0FA8-1E4E-9452-3B5FDB5A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4. Improving Bumper Mount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979237-F381-B847-9EDE-E40604AEB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2442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/>
              <a:t>Once testing begins our results will determine the need to make any changes</a:t>
            </a:r>
          </a:p>
          <a:p>
            <a:pPr lvl="1">
              <a:buFont typeface="Arial"/>
              <a:buChar char="•"/>
            </a:pPr>
            <a:r>
              <a:rPr lang="en-US"/>
              <a:t>Can possibly use lighter materials or make bumper mount protrude less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CF37F-84E0-1742-8BF2-D3D48875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7363A-CEF9-524E-B9E6-0C580965A1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Vincent Grimes</a:t>
            </a:r>
          </a:p>
        </p:txBody>
      </p:sp>
      <p:pic>
        <p:nvPicPr>
          <p:cNvPr id="3" name="Picture 5" descr="A truck is parked in front of a red car&#10;&#10;Description generated with high confidence">
            <a:extLst>
              <a:ext uri="{FF2B5EF4-FFF2-40B4-BE49-F238E27FC236}">
                <a16:creationId xmlns:a16="http://schemas.microsoft.com/office/drawing/2014/main" id="{3BF6A972-D2A5-40D0-8CD6-E13585320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58" y="3872543"/>
            <a:ext cx="4353232" cy="2148624"/>
          </a:xfrm>
          <a:prstGeom prst="rect">
            <a:avLst/>
          </a:prstGeom>
        </p:spPr>
      </p:pic>
      <p:pic>
        <p:nvPicPr>
          <p:cNvPr id="7" name="Picture 8" descr="A close up of an old building&#10;&#10;Description generated with high confidence">
            <a:extLst>
              <a:ext uri="{FF2B5EF4-FFF2-40B4-BE49-F238E27FC236}">
                <a16:creationId xmlns:a16="http://schemas.microsoft.com/office/drawing/2014/main" id="{E98F201B-A3BD-41CD-AC28-928B03110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013" y="3872880"/>
            <a:ext cx="4820264" cy="21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43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6F9F5-D00F-BB47-A5E2-24801A22B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A928D-35E1-A649-8DD2-394F80217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E1B41-C68A-46D1-86E0-BF2716759291}"/>
              </a:ext>
            </a:extLst>
          </p:cNvPr>
          <p:cNvSpPr txBox="1"/>
          <p:nvPr/>
        </p:nvSpPr>
        <p:spPr>
          <a:xfrm>
            <a:off x="2536511" y="4616925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Michael Small</a:t>
            </a:r>
            <a:endParaRPr lang="en-US"/>
          </a:p>
          <a:p>
            <a:pPr algn="ctr"/>
            <a:r>
              <a:rPr lang="en-US" sz="2000">
                <a:cs typeface="Calibri"/>
              </a:rPr>
              <a:t>Timeline Lead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D8C9C-9FE3-4100-AFC1-39ED58762BEA}"/>
              </a:ext>
            </a:extLst>
          </p:cNvPr>
          <p:cNvSpPr txBox="1"/>
          <p:nvPr/>
        </p:nvSpPr>
        <p:spPr>
          <a:xfrm>
            <a:off x="298755" y="4616924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Vincent Grimes</a:t>
            </a:r>
            <a:endParaRPr lang="en-US">
              <a:cs typeface="Calibri"/>
            </a:endParaRPr>
          </a:p>
          <a:p>
            <a:pPr algn="ctr"/>
            <a:r>
              <a:rPr lang="en-US" sz="2000">
                <a:cs typeface="Calibri"/>
              </a:rPr>
              <a:t>Project Manager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D4460-80C9-44DF-A0BD-C4523AD2457C}"/>
              </a:ext>
            </a:extLst>
          </p:cNvPr>
          <p:cNvSpPr txBox="1"/>
          <p:nvPr/>
        </p:nvSpPr>
        <p:spPr>
          <a:xfrm>
            <a:off x="4918628" y="4620114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Robert Montuoro</a:t>
            </a:r>
            <a:endParaRPr lang="en-US"/>
          </a:p>
          <a:p>
            <a:pPr algn="ctr"/>
            <a:r>
              <a:rPr lang="en-US" sz="2000">
                <a:cs typeface="Calibri"/>
              </a:rPr>
              <a:t>Design Engineer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44C83-BB91-4565-95C1-4B0240745B6A}"/>
              </a:ext>
            </a:extLst>
          </p:cNvPr>
          <p:cNvSpPr txBox="1"/>
          <p:nvPr/>
        </p:nvSpPr>
        <p:spPr>
          <a:xfrm>
            <a:off x="7341109" y="4620115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Joseph </a:t>
            </a:r>
            <a:r>
              <a:rPr lang="en-US" sz="2000" err="1">
                <a:cs typeface="Calibri"/>
              </a:rPr>
              <a:t>Godio</a:t>
            </a:r>
            <a:endParaRPr lang="en-US" err="1"/>
          </a:p>
          <a:p>
            <a:pPr algn="ctr"/>
            <a:r>
              <a:rPr lang="en-US" sz="2000">
                <a:cs typeface="Calibri"/>
              </a:rPr>
              <a:t>Model Manager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1EEF8-84DC-4CDC-81A1-4C7BDED28E82}"/>
              </a:ext>
            </a:extLst>
          </p:cNvPr>
          <p:cNvSpPr txBox="1"/>
          <p:nvPr/>
        </p:nvSpPr>
        <p:spPr>
          <a:xfrm>
            <a:off x="9591440" y="4616923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William </a:t>
            </a:r>
            <a:r>
              <a:rPr lang="en-US" sz="2000" err="1">
                <a:cs typeface="Calibri"/>
              </a:rPr>
              <a:t>Abraira</a:t>
            </a:r>
            <a:endParaRPr lang="en-US" err="1"/>
          </a:p>
          <a:p>
            <a:pPr algn="ctr"/>
            <a:r>
              <a:rPr lang="en-US" sz="2000">
                <a:cs typeface="Calibri"/>
              </a:rPr>
              <a:t>Financial Overseer</a:t>
            </a:r>
            <a:endParaRPr lang="en-US"/>
          </a:p>
        </p:txBody>
      </p:sp>
      <p:pic>
        <p:nvPicPr>
          <p:cNvPr id="6" name="Picture 7" descr="A person wearing a black shirt&#10;&#10;Description generated with very high confidence">
            <a:extLst>
              <a:ext uri="{FF2B5EF4-FFF2-40B4-BE49-F238E27FC236}">
                <a16:creationId xmlns:a16="http://schemas.microsoft.com/office/drawing/2014/main" id="{9619246E-7DED-47ED-BD28-5B88C1D3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521" y="1700260"/>
            <a:ext cx="2088958" cy="2772450"/>
          </a:xfrm>
          <a:prstGeom prst="rect">
            <a:avLst/>
          </a:prstGeom>
        </p:spPr>
      </p:pic>
      <p:pic>
        <p:nvPicPr>
          <p:cNvPr id="14" name="Picture 14" descr="A person wearing a red shirt&#10;&#10;Description generated with very high confidence">
            <a:extLst>
              <a:ext uri="{FF2B5EF4-FFF2-40B4-BE49-F238E27FC236}">
                <a16:creationId xmlns:a16="http://schemas.microsoft.com/office/drawing/2014/main" id="{CD0795EB-048A-41CC-A220-207A44D3E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5" t="11053" r="97" b="263"/>
          <a:stretch/>
        </p:blipFill>
        <p:spPr>
          <a:xfrm>
            <a:off x="7341369" y="1707957"/>
            <a:ext cx="2133481" cy="2780845"/>
          </a:xfrm>
          <a:prstGeom prst="rect">
            <a:avLst/>
          </a:prstGeom>
        </p:spPr>
      </p:pic>
      <p:pic>
        <p:nvPicPr>
          <p:cNvPr id="16" name="Picture 16" descr="A person in a red shirt&#10;&#10;Description generated with very high confidence">
            <a:extLst>
              <a:ext uri="{FF2B5EF4-FFF2-40B4-BE49-F238E27FC236}">
                <a16:creationId xmlns:a16="http://schemas.microsoft.com/office/drawing/2014/main" id="{CC96719F-18D2-4D07-8AEF-38CCC74D30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1" t="19879" r="4805" b="-1322"/>
          <a:stretch/>
        </p:blipFill>
        <p:spPr>
          <a:xfrm>
            <a:off x="4916823" y="1706032"/>
            <a:ext cx="2158060" cy="2845968"/>
          </a:xfrm>
          <a:prstGeom prst="rect">
            <a:avLst/>
          </a:prstGeom>
        </p:spPr>
      </p:pic>
      <p:pic>
        <p:nvPicPr>
          <p:cNvPr id="3" name="Picture 6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A9C47102-3F8B-44FC-B552-8EFC3DC97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93" y="1707978"/>
            <a:ext cx="1932683" cy="2789883"/>
          </a:xfrm>
          <a:prstGeom prst="rect">
            <a:avLst/>
          </a:prstGeom>
        </p:spPr>
      </p:pic>
      <p:pic>
        <p:nvPicPr>
          <p:cNvPr id="8" name="Picture 7" descr="A person wearing a suit and tie smiling at the camera&#13;&#10;&#13;&#10;Description automatically generated">
            <a:extLst>
              <a:ext uri="{FF2B5EF4-FFF2-40B4-BE49-F238E27FC236}">
                <a16:creationId xmlns:a16="http://schemas.microsoft.com/office/drawing/2014/main" id="{7ECF8AB5-49CA-FC47-B527-2B927E903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6969" y="1724049"/>
            <a:ext cx="1842502" cy="27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41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915B-0FA8-1E4E-9452-3B5FDB5A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5. Maintain Testing Conditions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B5368B-0BDF-6E45-A43F-0D7164A0F0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Creates an establish guide to ensure the speed is within the desired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CF37F-84E0-1742-8BF2-D3D48875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7363A-CEF9-524E-B9E6-0C580965A1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Vincent Grimes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F8EAB0-3CB7-9F41-96E7-B54B64CFFBC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5" b="21417"/>
          <a:stretch/>
        </p:blipFill>
        <p:spPr bwMode="auto">
          <a:xfrm rot="16200000">
            <a:off x="6856413" y="1312862"/>
            <a:ext cx="4270374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0952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915B-0FA8-1E4E-9452-3B5FDB5A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5. Maintain Testing Conditions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B5368B-0BDF-6E45-A43F-0D7164A0F0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Utilizes tape or chalk as guidelines for starting positions of each vehicle before each test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CF37F-84E0-1742-8BF2-D3D48875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7363A-CEF9-524E-B9E6-0C580965A1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Vincent Grimes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B26CF-21AF-8F48-ACFE-E3A2540D23D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1" b="21738"/>
          <a:stretch/>
        </p:blipFill>
        <p:spPr bwMode="auto">
          <a:xfrm>
            <a:off x="6127532" y="1684120"/>
            <a:ext cx="4769068" cy="4522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3362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1BB005-25AB-8D42-83F5-B46713E0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15E434-8DF9-EF4D-98FE-47D2C5A60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1B2E4-3195-DF47-8872-0332921A9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03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3C3BC0-53E3-B742-9757-048467D0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0C5A5E-E913-0645-BD25-DECDE474F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then took the previous concepts noted above and chose the best and did some stuff and wanted to analytically calculate which is the best option</a:t>
            </a:r>
          </a:p>
          <a:p>
            <a:r>
              <a:rPr lang="en-US"/>
              <a:t>Because most of the concepts are again not producing a physical deliverable, we did the primary concept selection on the camera mount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0416A-5B9C-EE4F-98D9-BDFFBECCD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9E1AB4-9EE8-AE49-AECC-4F623B669D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19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 made a House of Quality to compare the engineering characteristics to the customer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7" name="picture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392E6-A5CE-3244-8015-EABED5B4DD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327025"/>
            <a:ext cx="5734050" cy="56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38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 made a House of Quality to compare the engineering characteristics to the customer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7" name="picture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392E6-A5CE-3244-8015-EABED5B4DD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327025"/>
            <a:ext cx="5734050" cy="56467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E59B6D-A7E4-E544-A5F6-4CB4AA96C5F3}"/>
              </a:ext>
            </a:extLst>
          </p:cNvPr>
          <p:cNvSpPr/>
          <p:nvPr/>
        </p:nvSpPr>
        <p:spPr>
          <a:xfrm>
            <a:off x="5876925" y="1143000"/>
            <a:ext cx="2047875" cy="388620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5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 made a House of Quality to compare the engineering characteristics to the customer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7" name="picture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392E6-A5CE-3244-8015-EABED5B4DD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327025"/>
            <a:ext cx="5734050" cy="56467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E4EE69-B530-BC44-B84A-30534DE9A6A1}"/>
              </a:ext>
            </a:extLst>
          </p:cNvPr>
          <p:cNvSpPr/>
          <p:nvPr/>
        </p:nvSpPr>
        <p:spPr>
          <a:xfrm>
            <a:off x="8162924" y="339725"/>
            <a:ext cx="3343275" cy="2708275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41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 made a House of Quality to compare the engineering characteristics to the customer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7" name="picture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392E6-A5CE-3244-8015-EABED5B4DD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327025"/>
            <a:ext cx="5734050" cy="56467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E4EE69-B530-BC44-B84A-30534DE9A6A1}"/>
              </a:ext>
            </a:extLst>
          </p:cNvPr>
          <p:cNvSpPr/>
          <p:nvPr/>
        </p:nvSpPr>
        <p:spPr>
          <a:xfrm>
            <a:off x="6324600" y="5029200"/>
            <a:ext cx="5181600" cy="285749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90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 made a House of Quality to compare the engineering characteristics to the customer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7" name="picture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3392E6-A5CE-3244-8015-EABED5B4DD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327025"/>
            <a:ext cx="5734050" cy="56467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E4EE69-B530-BC44-B84A-30534DE9A6A1}"/>
              </a:ext>
            </a:extLst>
          </p:cNvPr>
          <p:cNvSpPr/>
          <p:nvPr/>
        </p:nvSpPr>
        <p:spPr>
          <a:xfrm>
            <a:off x="6324600" y="5562600"/>
            <a:ext cx="5181600" cy="30480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79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1D50B2A-71C7-634F-8AAD-3932E31BE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Pugh Chart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C5A1DB-050C-0F4D-AF29-269B4CECB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then used a Pugh Chart to compare our generated concepts using the selection criteria found in the house of quality</a:t>
            </a:r>
          </a:p>
          <a:p>
            <a:pPr lvl="1"/>
            <a:r>
              <a:rPr lang="en-US"/>
              <a:t>Concept 1 – roof mounted gimbal</a:t>
            </a:r>
          </a:p>
          <a:p>
            <a:pPr lvl="1"/>
            <a:r>
              <a:rPr lang="en-US"/>
              <a:t>Concept 2 – fixed three arm mount</a:t>
            </a:r>
          </a:p>
          <a:p>
            <a:pPr lvl="1"/>
            <a:r>
              <a:rPr lang="en-US"/>
              <a:t>Concept 3 – sensor attached to dash cam</a:t>
            </a:r>
          </a:p>
          <a:p>
            <a:pPr lvl="1"/>
            <a:r>
              <a:rPr lang="en-US"/>
              <a:t>Concept 4 – headband camera mount</a:t>
            </a:r>
          </a:p>
          <a:p>
            <a:pPr lvl="1"/>
            <a:r>
              <a:rPr lang="en-US"/>
              <a:t>Concept 5 – suction cup windshield mount (datum)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25F6-2CEC-A54D-B436-1E6E0644D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B0420-0604-A54B-BA86-BF6A8EE7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0870" cy="4289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2" charset="2"/>
              <a:buChar char="•"/>
            </a:pPr>
            <a:r>
              <a:rPr lang="en-US" sz="3200" dirty="0"/>
              <a:t>Cummings Scientific, LLC.</a:t>
            </a:r>
            <a:endParaRPr lang="en-US" dirty="0"/>
          </a:p>
          <a:p>
            <a:pPr lvl="1"/>
            <a:r>
              <a:rPr lang="en-US" sz="2800" dirty="0"/>
              <a:t>Forensic Engineering Consulting Firm</a:t>
            </a:r>
          </a:p>
          <a:p>
            <a:pPr lvl="2"/>
            <a:r>
              <a:rPr lang="en-US" dirty="0"/>
              <a:t>Specializing in accident reconstruction analysis, biomechanics, and biomedical engineering</a:t>
            </a:r>
          </a:p>
          <a:p>
            <a:pPr lvl="1"/>
            <a:r>
              <a:rPr lang="en-US" sz="2800" dirty="0"/>
              <a:t>Nation-wide leader in expert witness consulting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229AE-97ED-EA4B-93FA-046AC130DD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Joseph </a:t>
            </a:r>
            <a:r>
              <a:rPr lang="en-US" err="1"/>
              <a:t>Godio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F9136-CE46-704C-8CF4-04B00CEDD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CDD326E-B648-4102-AA0A-4DF0AFAC3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910" y="4989161"/>
            <a:ext cx="4498974" cy="892634"/>
          </a:xfrm>
          <a:prstGeom prst="rect">
            <a:avLst/>
          </a:prstGeom>
        </p:spPr>
      </p:pic>
      <p:pic>
        <p:nvPicPr>
          <p:cNvPr id="8" name="Picture 7" descr="A person in a suit and tie&#10;&#10;Description generated with very high confidence">
            <a:extLst>
              <a:ext uri="{FF2B5EF4-FFF2-40B4-BE49-F238E27FC236}">
                <a16:creationId xmlns:a16="http://schemas.microsoft.com/office/drawing/2014/main" id="{14689A51-81F8-490A-A329-1F91CBB0A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986" y="727404"/>
            <a:ext cx="4451129" cy="3318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CFB3BA-95B4-4CAA-881A-47E2C34E2B14}"/>
              </a:ext>
            </a:extLst>
          </p:cNvPr>
          <p:cNvSpPr txBox="1"/>
          <p:nvPr/>
        </p:nvSpPr>
        <p:spPr>
          <a:xfrm>
            <a:off x="6836436" y="4045606"/>
            <a:ext cx="43173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Representative:</a:t>
            </a:r>
            <a:r>
              <a:rPr lang="en-US" sz="2000">
                <a:cs typeface="Calibri"/>
              </a:rPr>
              <a:t> Beau Biller</a:t>
            </a:r>
            <a:endParaRPr lang="en-US">
              <a:cs typeface="Calibri"/>
            </a:endParaRPr>
          </a:p>
          <a:p>
            <a:pPr algn="ctr"/>
            <a:r>
              <a:rPr lang="en-US" sz="2000">
                <a:cs typeface="Calibri"/>
              </a:rPr>
              <a:t>Forensic Scientist/Engineering Manager</a:t>
            </a:r>
          </a:p>
        </p:txBody>
      </p:sp>
    </p:spTree>
    <p:extLst>
      <p:ext uri="{BB962C8B-B14F-4D97-AF65-F5344CB8AC3E}">
        <p14:creationId xmlns:p14="http://schemas.microsoft.com/office/powerpoint/2010/main" val="1549009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D030C2-8A70-7C45-99EB-3C0F3B71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Pugh Chart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BF619E-701F-3D48-8D28-0C6081B3A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Compared to datum</a:t>
            </a:r>
          </a:p>
          <a:p>
            <a:pPr lvl="1"/>
            <a:r>
              <a:rPr lang="en-US" dirty="0"/>
              <a:t>+ for better than – for weaker than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9" name="picture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C1D19971-9AD8-9D4A-AEC2-D869C106E2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3117274"/>
            <a:ext cx="9239250" cy="25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16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D030C2-8A70-7C45-99EB-3C0F3B71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Pugh Chart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BF619E-701F-3D48-8D28-0C6081B3A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secondary test was run with the roof mounted gimbal as the datum and the sensor attached to the dash/suction cup camera as the other concepts</a:t>
            </a:r>
          </a:p>
          <a:p>
            <a:pPr lvl="1"/>
            <a:r>
              <a:rPr lang="en-US" dirty="0"/>
              <a:t>These were the top three concepts from last Pugh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10" name="picture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B3BEA1-45AC-A542-89CD-0C68056675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593097"/>
            <a:ext cx="7742989" cy="235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32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Analytical Hierarchy Process (AHP)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11880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Analytical decision-making method that works alongside logic</a:t>
            </a:r>
          </a:p>
          <a:p>
            <a:r>
              <a:rPr lang="en-US" sz="2400"/>
              <a:t>A series of pairwise comparisons resulted in the weights and the ratings of our top 3 selection criteria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4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D5F69DA-F02F-42D0-A5E4-94CDEB2C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914" y="3144387"/>
            <a:ext cx="7562333" cy="28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58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67A3-9711-6649-9B36-FE27168D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Analytical Hierarchy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A8593-689B-2F47-9D22-E7B133548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Fixed to dashboard won</a:t>
            </a:r>
          </a:p>
          <a:p>
            <a:r>
              <a:rPr lang="en-US" dirty="0"/>
              <a:t>But we are hesitant to believe because there will be excess vibrational affects</a:t>
            </a:r>
          </a:p>
          <a:p>
            <a:r>
              <a:rPr lang="en-US" dirty="0"/>
              <a:t>Roof mounted gimbal logically seems best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780FC-407C-1448-9FAF-5DBE06A1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4FA217-722F-4C4A-9A24-AAB497CB9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39AB4015-4A2D-1749-A867-04E7472CF9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316956"/>
            <a:ext cx="4114800" cy="222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99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92B3-742A-B348-8F23-437644AE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1. Sensors on Occupant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082F-8A2C-A143-A016-2B510F1D4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6055" cy="4270374"/>
          </a:xfrm>
        </p:spPr>
        <p:txBody>
          <a:bodyPr/>
          <a:lstStyle/>
          <a:p>
            <a:r>
              <a:rPr lang="en-US" dirty="0"/>
              <a:t>We will design a headwear monitoring system because we care more about the head position and resultant whiplash rather than the overall body movement</a:t>
            </a:r>
          </a:p>
          <a:p>
            <a:pPr lvl="1"/>
            <a:r>
              <a:rPr lang="en-US" dirty="0"/>
              <a:t>The final design will have a similar model to the proposed idea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9E1F0-A10A-5F4A-977A-8E557D0F8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9AF1B-CD87-1E4B-8E6E-7B9F4026F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6FAD4A48-14A2-4249-AD66-5D1FC18C539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13333" r="26666" b="45625"/>
          <a:stretch>
            <a:fillRect/>
          </a:stretch>
        </p:blipFill>
        <p:spPr>
          <a:xfrm>
            <a:off x="7467600" y="2438203"/>
            <a:ext cx="3470564" cy="255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15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92B3-742A-B348-8F23-437644AE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2. Car Dynamics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082F-8A2C-A143-A016-2B510F1D4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have limited time and money</a:t>
            </a:r>
          </a:p>
          <a:p>
            <a:r>
              <a:rPr lang="en-US"/>
              <a:t>But we will follow the table and compare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9E1F0-A10A-5F4A-977A-8E557D0F8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9AF1B-CD87-1E4B-8E6E-7B9F4026F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CB432E9-50E8-3A4D-A741-C5A1216D5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144795"/>
              </p:ext>
            </p:extLst>
          </p:nvPr>
        </p:nvGraphicFramePr>
        <p:xfrm>
          <a:off x="3162300" y="3200400"/>
          <a:ext cx="5867400" cy="266245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55800">
                  <a:extLst>
                    <a:ext uri="{9D8B030D-6E8A-4147-A177-3AD203B41FA5}">
                      <a16:colId xmlns:a16="http://schemas.microsoft.com/office/drawing/2014/main" val="2697324704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878223809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1963610672"/>
                    </a:ext>
                  </a:extLst>
                </a:gridCol>
              </a:tblGrid>
              <a:tr h="887486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With Bumper Mount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Without Bumper Mount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131666"/>
                  </a:ext>
                </a:extLst>
              </a:tr>
              <a:tr h="88748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Low Speed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Results of experimentation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Can find results online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63499"/>
                  </a:ext>
                </a:extLst>
              </a:tr>
              <a:tr h="88748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High Speed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Can test (very costly)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Can find results online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622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85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92B3-742A-B348-8F23-437644AE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4. Improving Bumper Mount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082F-8A2C-A143-A016-2B510F1D4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 currently have no real desire to change </a:t>
            </a:r>
          </a:p>
          <a:p>
            <a:r>
              <a:rPr lang="en-US" dirty="0"/>
              <a:t>Once testing begins we will reevaluate based on our results and redesign if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9E1F0-A10A-5F4A-977A-8E557D0F8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9AF1B-CD87-1E4B-8E6E-7B9F4026F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02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92B3-742A-B348-8F23-437644AE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5. Maintain Testing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082F-8A2C-A143-A016-2B510F1D4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 will implement a start zone and crash zone using tape, spray paint, or sidewalk chalk</a:t>
            </a:r>
          </a:p>
          <a:p>
            <a:r>
              <a:rPr lang="en-US" dirty="0"/>
              <a:t>We will establish the guide discussed previously to ensure impact speed is consistent</a:t>
            </a:r>
          </a:p>
          <a:p>
            <a:r>
              <a:rPr lang="en-US" dirty="0"/>
              <a:t>We will inspect the driver and the monitoring equipment after each test run</a:t>
            </a:r>
          </a:p>
          <a:p>
            <a:r>
              <a:rPr lang="en-US" dirty="0"/>
              <a:t>We will use the same testing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9E1F0-A10A-5F4A-977A-8E557D0F8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9AF1B-CD87-1E4B-8E6E-7B9F4026F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William </a:t>
            </a:r>
            <a:r>
              <a:rPr lang="en-US" err="1"/>
              <a:t>Abraira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00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Four Most Important Points from this Lecture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dirty="0"/>
              <a:t>We were tasked with designing and improving low speed crash test data knowledge by Cummings Scientific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The testing variables are going to be the same (speed, car model, occupant number, </a:t>
            </a:r>
            <a:r>
              <a:rPr lang="en-US" dirty="0" err="1"/>
              <a:t>etc</a:t>
            </a:r>
            <a:r>
              <a:rPr lang="en-US" dirty="0"/>
              <a:t>) except the bumper will be changed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We are going to use a camera to collect more data and the mounting of said camera was chosen to be a roof mounted gimbal 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dirty="0"/>
              <a:t>The test results will create a simulation of a low speed rear impact crash and our data will be used to help validate/oppose claims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Calibri Light" panose="020F0302020204030204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E6B0B-E4A9-4F40-96AB-5E84AA256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664-FF94-4C19-9099-AB7381780884}"/>
              </a:ext>
            </a:extLst>
          </p:cNvPr>
          <p:cNvSpPr txBox="1"/>
          <p:nvPr/>
        </p:nvSpPr>
        <p:spPr>
          <a:xfrm>
            <a:off x="10586766" y="6061163"/>
            <a:ext cx="1380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>
                <a:latin typeface="Helvetica Neue"/>
              </a:rPr>
              <a:t>William </a:t>
            </a:r>
            <a:r>
              <a:rPr lang="en-US" sz="1400" err="1">
                <a:latin typeface="Helvetica Neue"/>
              </a:rPr>
              <a:t>Abraira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646117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000"/>
              <a:t>http://cummingssci.com/associates-bb.php</a:t>
            </a:r>
          </a:p>
          <a:p>
            <a:pPr>
              <a:buNone/>
            </a:pPr>
            <a:r>
              <a:rPr lang="en-US" sz="2000"/>
              <a:t>https://www.sciencedirect.com/science/article/pii/S0001457515000354</a:t>
            </a:r>
          </a:p>
          <a:p>
            <a:pPr>
              <a:buNone/>
            </a:pPr>
            <a:r>
              <a:rPr lang="en-US" sz="2000"/>
              <a:t>https://www.iihs.org/iihs/sr/statusreport/article/39/9/1</a:t>
            </a:r>
          </a:p>
          <a:p>
            <a:pPr>
              <a:buNone/>
            </a:pPr>
            <a:r>
              <a:rPr lang="en-US" sz="2000"/>
              <a:t>https://www.researchgate.net/figure/Global-kinematic-response-of-the-model-during-a-7g-rear-impact-Muscle-activation-not_fig5_51089862</a:t>
            </a:r>
            <a:endParaRPr lang="en-US"/>
          </a:p>
          <a:p>
            <a:pPr>
              <a:buNone/>
            </a:pPr>
            <a:r>
              <a:rPr lang="en-US" sz="2000"/>
              <a:t>https://ww2.eng.famu.fsu.edu/me/senior_design/2018/team02/sponsor.html</a:t>
            </a:r>
            <a:endParaRPr lang="en-US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16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1A74F-A6ED-1B49-A224-2878705A6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5C690-65E4-45E6-80F3-EBE9EEDC1DEB}"/>
              </a:ext>
            </a:extLst>
          </p:cNvPr>
          <p:cNvSpPr txBox="1"/>
          <p:nvPr/>
        </p:nvSpPr>
        <p:spPr>
          <a:xfrm>
            <a:off x="10611573" y="6062616"/>
            <a:ext cx="1380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>
                <a:latin typeface="Helvetica Neue"/>
              </a:rPr>
              <a:t>William </a:t>
            </a:r>
            <a:r>
              <a:rPr lang="en-US" sz="1400" err="1">
                <a:latin typeface="Helvetica Neue"/>
              </a:rPr>
              <a:t>Abraira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4078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15D06B-AA30-2F4E-9568-07F33643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61C8E2-38A8-7C42-826F-1A83AB30F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201"/>
            <a:ext cx="10303859" cy="3973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/>
            <a:r>
              <a:rPr lang="en-US"/>
              <a:t>Create a general empirical model for low speed collisions at or below 7mph using last year’s deliverable</a:t>
            </a:r>
          </a:p>
          <a:p>
            <a:pPr marL="1028700" lvl="1" indent="-571500"/>
            <a:r>
              <a:rPr lang="en-US"/>
              <a:t>This will be done using live crash tests</a:t>
            </a:r>
          </a:p>
          <a:p>
            <a:pPr marL="571500" indent="-571500"/>
            <a:r>
              <a:rPr lang="en-US"/>
              <a:t>Determine a relationship between occupant and vehicle responses</a:t>
            </a:r>
          </a:p>
          <a:p>
            <a:pPr marL="1028700" lvl="1" indent="-571500"/>
            <a:r>
              <a:rPr lang="en-US"/>
              <a:t>Will be used to validate expert witness claims in court</a:t>
            </a:r>
          </a:p>
          <a:p>
            <a:pPr marL="571500" indent="-571500"/>
            <a:r>
              <a:rPr lang="en-US"/>
              <a:t>Further the current knowledge on low speed collisions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5BD74-83C4-6947-A067-2E5DC09BF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0A11E6-6AA0-F042-892C-8C698DC00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Joseph </a:t>
            </a:r>
            <a:r>
              <a:rPr lang="en-US" err="1"/>
              <a:t>Godio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81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B4CAB-3B2B-A74D-A1CF-BDD25A71E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66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13C3B42-833C-504E-9F15-F9BD5E7C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Previous 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23C0CE-DCA2-D04A-94D8-525AE2FE9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Spoke with Mr. Biller to establish needs as a customer</a:t>
            </a:r>
          </a:p>
          <a:p>
            <a:pPr lvl="1"/>
            <a:r>
              <a:rPr lang="en-US"/>
              <a:t>Able to measure force responses on occupant</a:t>
            </a:r>
          </a:p>
          <a:p>
            <a:pPr lvl="1"/>
            <a:r>
              <a:rPr lang="en-US"/>
              <a:t>Have an easily repeatable test</a:t>
            </a:r>
          </a:p>
          <a:p>
            <a:pPr lvl="1"/>
            <a:r>
              <a:rPr lang="en-US"/>
              <a:t>Be able to compare to current methods</a:t>
            </a:r>
          </a:p>
          <a:p>
            <a:r>
              <a:rPr lang="en-US"/>
              <a:t>Broke down project into individual components so the parts could be analyzed</a:t>
            </a:r>
          </a:p>
          <a:p>
            <a:pPr lvl="1"/>
            <a:r>
              <a:rPr lang="en-US"/>
              <a:t>The two major components were to develop an empirical model and analyze occupant response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39DD8-0CA7-E240-BD1D-CA5404CA1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BB55D1-2EB1-F541-9E0A-03C70C79EC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Joseph </a:t>
            </a:r>
            <a:r>
              <a:rPr lang="en-US" err="1"/>
              <a:t>Godio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98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Previous Work (cont.)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Joseph </a:t>
            </a:r>
            <a:r>
              <a:rPr lang="en-US" err="1"/>
              <a:t>Godio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68794BA5-6502-4544-9732-9D3686AD7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672" y="1097711"/>
            <a:ext cx="8821269" cy="51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39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702CF9-13E5-4B71-933E-B672DD5D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CE203A-2A71-46D3-882F-0922B41D7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Joseph </a:t>
            </a:r>
            <a:r>
              <a:rPr lang="en-US" err="1"/>
              <a:t>Godio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8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A14AB2-81B5-5846-9CD5-F333CFE6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B7FCC-A8D8-3743-B7F2-5B5E36427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Project is primarily experimental, with no physical deliverable, thus we plan to validate using targets more than metrics</a:t>
            </a:r>
          </a:p>
          <a:p>
            <a:r>
              <a:rPr lang="en-US"/>
              <a:t>Metrics are ways to validate a function</a:t>
            </a:r>
          </a:p>
          <a:p>
            <a:r>
              <a:rPr lang="en-US"/>
              <a:t>Targets are specific values used to design around</a:t>
            </a:r>
          </a:p>
          <a:p>
            <a:r>
              <a:rPr lang="en-US"/>
              <a:t>Many of our decisions were made based on the previous team's testing and results, and what this phase of the project requires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C8A3C-FF15-0847-8D77-2DE20AD58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7BF313-4E89-2C4C-9EAA-FC0289CC34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Joseph </a:t>
            </a:r>
            <a:r>
              <a:rPr lang="en-US" err="1"/>
              <a:t>Godio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8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24F9E77-3441-914F-B19C-B1DA55F2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Table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CDBCC-308A-1349-9B89-7CE74947B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66DFB8-C835-A342-8FB7-21D1BF2093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Joseph </a:t>
            </a:r>
            <a:r>
              <a:rPr lang="en-US" err="1"/>
              <a:t>Godio</a:t>
            </a:r>
            <a:endParaRPr lang="en-US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23F082-9943-4443-8D2B-A20F176C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70" y="1365348"/>
            <a:ext cx="8449459" cy="460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3977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ollege of Engineering 2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CFB4"/>
      </a:accent2>
      <a:accent3>
        <a:srgbClr val="A4D233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L 4551-2 2019 Widescreen" id="{57337EE4-1F6B-47F8-8911-99CEED736B6B}" vid="{401E33EA-4933-4577-812F-45AAD1C2C0BB}"/>
    </a:ext>
  </a:extLst>
</a:theme>
</file>

<file path=ppt/theme/theme2.xml><?xml version="1.0" encoding="utf-8"?>
<a:theme xmlns:a="http://schemas.openxmlformats.org/drawingml/2006/main" name="Content Slides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A4D233"/>
      </a:accent2>
      <a:accent3>
        <a:srgbClr val="00CFB4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L 4551-2 2019 Widescreen" id="{57337EE4-1F6B-47F8-8911-99CEED736B6B}" vid="{A817B2FE-AA00-4BCE-9E22-FE0D78AEEBC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0</TotalTime>
  <Words>1285</Words>
  <Application>Microsoft Macintosh PowerPoint</Application>
  <PresentationFormat>Widescreen</PresentationFormat>
  <Paragraphs>236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Helvetica Neue</vt:lpstr>
      <vt:lpstr>Helvetica Neue Condensed</vt:lpstr>
      <vt:lpstr>Title Slides</vt:lpstr>
      <vt:lpstr>Content Slides</vt:lpstr>
      <vt:lpstr>The Examination of Occupant and Vehicle Responses to Low Speed Rear-End Crashes Team 504</vt:lpstr>
      <vt:lpstr>Team Introductions</vt:lpstr>
      <vt:lpstr>Sponsor</vt:lpstr>
      <vt:lpstr>Objectives</vt:lpstr>
      <vt:lpstr>Previous Work</vt:lpstr>
      <vt:lpstr>Previous Work (cont.)</vt:lpstr>
      <vt:lpstr>Targets</vt:lpstr>
      <vt:lpstr>Target Summary</vt:lpstr>
      <vt:lpstr>Target Table</vt:lpstr>
      <vt:lpstr>Target Table </vt:lpstr>
      <vt:lpstr>Target Table</vt:lpstr>
      <vt:lpstr>Concept Generation</vt:lpstr>
      <vt:lpstr>Concept Generation</vt:lpstr>
      <vt:lpstr>Concept 1. Sensor Testing</vt:lpstr>
      <vt:lpstr>Concept 1. Sensor Testing</vt:lpstr>
      <vt:lpstr>Concept 2. Car Dynamics Testing</vt:lpstr>
      <vt:lpstr>Concept 3. Camera Mount</vt:lpstr>
      <vt:lpstr>Concept 3. Camera Mount</vt:lpstr>
      <vt:lpstr>Concept 4. Improving Bumper Mount</vt:lpstr>
      <vt:lpstr>Concept 5. Maintain Testing Conditions</vt:lpstr>
      <vt:lpstr>Concept 5. Maintain Testing Conditions</vt:lpstr>
      <vt:lpstr>Concept Selection</vt:lpstr>
      <vt:lpstr>Concept Selection</vt:lpstr>
      <vt:lpstr>House of Quality</vt:lpstr>
      <vt:lpstr>House of Quality</vt:lpstr>
      <vt:lpstr>House of Quality</vt:lpstr>
      <vt:lpstr>House of Quality</vt:lpstr>
      <vt:lpstr>House of Quality</vt:lpstr>
      <vt:lpstr>Pugh Chart</vt:lpstr>
      <vt:lpstr>Initial Pugh Chart</vt:lpstr>
      <vt:lpstr>Secondary Pugh Chart</vt:lpstr>
      <vt:lpstr>Analytical Hierarchy Process (AHP)</vt:lpstr>
      <vt:lpstr>Analytical Hierarchy Process</vt:lpstr>
      <vt:lpstr>Concept 1. Sensors on Occupant</vt:lpstr>
      <vt:lpstr>Concept 2. Car Dynamics Testing</vt:lpstr>
      <vt:lpstr>Concept 4. Improving Bumper Mount</vt:lpstr>
      <vt:lpstr>Concept 5. Maintain Testing Conditions</vt:lpstr>
      <vt:lpstr>Four Most Important Points from this Lecture</vt:lpstr>
      <vt:lpstr>References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Abraira</dc:creator>
  <cp:lastModifiedBy>Michael Small</cp:lastModifiedBy>
  <cp:revision>1</cp:revision>
  <dcterms:created xsi:type="dcterms:W3CDTF">2018-09-25T20:55:28Z</dcterms:created>
  <dcterms:modified xsi:type="dcterms:W3CDTF">2018-11-13T03:41:52Z</dcterms:modified>
</cp:coreProperties>
</file>