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71" r:id="rId2"/>
  </p:sldMasterIdLst>
  <p:notesMasterIdLst>
    <p:notesMasterId r:id="rId71"/>
  </p:notesMasterIdLst>
  <p:handoutMasterIdLst>
    <p:handoutMasterId r:id="rId72"/>
  </p:handoutMasterIdLst>
  <p:sldIdLst>
    <p:sldId id="256" r:id="rId3"/>
    <p:sldId id="277" r:id="rId4"/>
    <p:sldId id="287" r:id="rId5"/>
    <p:sldId id="264" r:id="rId6"/>
    <p:sldId id="279" r:id="rId7"/>
    <p:sldId id="291" r:id="rId8"/>
    <p:sldId id="298" r:id="rId9"/>
    <p:sldId id="299" r:id="rId10"/>
    <p:sldId id="334" r:id="rId11"/>
    <p:sldId id="335" r:id="rId12"/>
    <p:sldId id="332" r:id="rId13"/>
    <p:sldId id="280" r:id="rId14"/>
    <p:sldId id="295" r:id="rId15"/>
    <p:sldId id="297" r:id="rId16"/>
    <p:sldId id="296" r:id="rId17"/>
    <p:sldId id="289" r:id="rId18"/>
    <p:sldId id="300" r:id="rId19"/>
    <p:sldId id="301" r:id="rId20"/>
    <p:sldId id="290" r:id="rId21"/>
    <p:sldId id="293" r:id="rId22"/>
    <p:sldId id="303" r:id="rId23"/>
    <p:sldId id="304" r:id="rId24"/>
    <p:sldId id="302" r:id="rId25"/>
    <p:sldId id="305" r:id="rId26"/>
    <p:sldId id="306" r:id="rId27"/>
    <p:sldId id="307" r:id="rId28"/>
    <p:sldId id="308" r:id="rId29"/>
    <p:sldId id="310" r:id="rId30"/>
    <p:sldId id="311" r:id="rId31"/>
    <p:sldId id="312" r:id="rId32"/>
    <p:sldId id="313" r:id="rId33"/>
    <p:sldId id="314" r:id="rId34"/>
    <p:sldId id="336" r:id="rId35"/>
    <p:sldId id="342" r:id="rId36"/>
    <p:sldId id="343" r:id="rId37"/>
    <p:sldId id="340" r:id="rId38"/>
    <p:sldId id="324" r:id="rId39"/>
    <p:sldId id="337" r:id="rId40"/>
    <p:sldId id="338" r:id="rId41"/>
    <p:sldId id="339" r:id="rId42"/>
    <p:sldId id="341" r:id="rId43"/>
    <p:sldId id="259" r:id="rId44"/>
    <p:sldId id="273" r:id="rId45"/>
    <p:sldId id="274" r:id="rId46"/>
    <p:sldId id="261" r:id="rId47"/>
    <p:sldId id="282" r:id="rId48"/>
    <p:sldId id="294" r:id="rId49"/>
    <p:sldId id="329" r:id="rId50"/>
    <p:sldId id="292" r:id="rId51"/>
    <p:sldId id="309" r:id="rId52"/>
    <p:sldId id="317" r:id="rId53"/>
    <p:sldId id="318" r:id="rId54"/>
    <p:sldId id="319" r:id="rId55"/>
    <p:sldId id="320" r:id="rId56"/>
    <p:sldId id="321" r:id="rId57"/>
    <p:sldId id="322" r:id="rId58"/>
    <p:sldId id="325" r:id="rId59"/>
    <p:sldId id="326" r:id="rId60"/>
    <p:sldId id="327" r:id="rId61"/>
    <p:sldId id="328" r:id="rId62"/>
    <p:sldId id="265" r:id="rId63"/>
    <p:sldId id="344" r:id="rId64"/>
    <p:sldId id="345" r:id="rId65"/>
    <p:sldId id="346" r:id="rId66"/>
    <p:sldId id="269" r:id="rId67"/>
    <p:sldId id="275" r:id="rId68"/>
    <p:sldId id="272" r:id="rId69"/>
    <p:sldId id="276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Matter" id="{F011189A-F1D0-44F9-9C71-4A3B2A9102F5}">
          <p14:sldIdLst>
            <p14:sldId id="256"/>
            <p14:sldId id="277"/>
            <p14:sldId id="287"/>
          </p14:sldIdLst>
        </p14:section>
        <p14:section name="Project Background" id="{B519D089-5253-44C8-8F73-85F7DBBB99F2}">
          <p14:sldIdLst>
            <p14:sldId id="264"/>
            <p14:sldId id="279"/>
            <p14:sldId id="291"/>
            <p14:sldId id="298"/>
            <p14:sldId id="299"/>
            <p14:sldId id="334"/>
            <p14:sldId id="335"/>
            <p14:sldId id="332"/>
          </p14:sldIdLst>
        </p14:section>
        <p14:section name="Project Content" id="{16430389-ECA0-41C1-894D-B4E9EDB0F1C2}">
          <p14:sldIdLst>
            <p14:sldId id="280"/>
            <p14:sldId id="295"/>
            <p14:sldId id="297"/>
            <p14:sldId id="296"/>
            <p14:sldId id="289"/>
            <p14:sldId id="300"/>
            <p14:sldId id="301"/>
            <p14:sldId id="290"/>
            <p14:sldId id="293"/>
            <p14:sldId id="303"/>
            <p14:sldId id="304"/>
            <p14:sldId id="302"/>
            <p14:sldId id="305"/>
            <p14:sldId id="306"/>
            <p14:sldId id="307"/>
            <p14:sldId id="308"/>
            <p14:sldId id="310"/>
            <p14:sldId id="311"/>
            <p14:sldId id="312"/>
            <p14:sldId id="313"/>
            <p14:sldId id="314"/>
            <p14:sldId id="336"/>
            <p14:sldId id="342"/>
            <p14:sldId id="343"/>
            <p14:sldId id="340"/>
            <p14:sldId id="324"/>
            <p14:sldId id="337"/>
            <p14:sldId id="338"/>
            <p14:sldId id="339"/>
            <p14:sldId id="341"/>
          </p14:sldIdLst>
        </p14:section>
        <p14:section name="Summary" id="{909F9E2D-EC4E-4722-9ED2-7545AAF89B3C}">
          <p14:sldIdLst>
            <p14:sldId id="259"/>
            <p14:sldId id="273"/>
            <p14:sldId id="274"/>
          </p14:sldIdLst>
        </p14:section>
        <p14:section name="Backup Slides" id="{4EE4E2F5-6936-49F3-9094-72EF98BB5109}">
          <p14:sldIdLst>
            <p14:sldId id="261"/>
            <p14:sldId id="282"/>
            <p14:sldId id="294"/>
            <p14:sldId id="329"/>
            <p14:sldId id="292"/>
            <p14:sldId id="309"/>
            <p14:sldId id="317"/>
            <p14:sldId id="318"/>
            <p14:sldId id="319"/>
            <p14:sldId id="320"/>
            <p14:sldId id="321"/>
            <p14:sldId id="322"/>
            <p14:sldId id="325"/>
            <p14:sldId id="326"/>
            <p14:sldId id="327"/>
            <p14:sldId id="328"/>
            <p14:sldId id="265"/>
            <p14:sldId id="344"/>
            <p14:sldId id="345"/>
            <p14:sldId id="346"/>
          </p14:sldIdLst>
        </p14:section>
        <p14:section name="Back Matter" id="{E9DA55F3-5DF7-4364-8DC0-267C8A31AABC}">
          <p14:sldIdLst>
            <p14:sldId id="269"/>
            <p14:sldId id="275"/>
            <p14:sldId id="272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36"/>
    <p:restoredTop sz="94690"/>
  </p:normalViewPr>
  <p:slideViewPr>
    <p:cSldViewPr snapToGrid="0" snapToObjects="1">
      <p:cViewPr>
        <p:scale>
          <a:sx n="77" d="100"/>
          <a:sy n="77" d="100"/>
        </p:scale>
        <p:origin x="1232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286FA-446F-46D6-ABFA-7053BAEBA4E1}" type="datetimeFigureOut">
              <a:rPr lang="en-US" smtClean="0"/>
              <a:t>1/24/19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BBF095-3AFE-4888-AB4D-1955FFD65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14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CE2E4-4FB7-4483-B687-870A82267DDE}" type="datetimeFigureOut">
              <a:rPr lang="en-US" smtClean="0"/>
              <a:t>1/24/19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10837-A3F2-488D-9E92-554FC0CC9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92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06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this</a:t>
            </a:r>
            <a:r>
              <a:rPr lang="en-US" baseline="0" dirty="0"/>
              <a:t> slide will advance on default after 2 seconds. If you would like to change this then go to the transition tab and under timing change the advance slide settings.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495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Customer requirements that we were told and also interpreted based off the customer needs.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48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Engineering characteristics we determined that would be worth cross checking with the customer requirements.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61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Raw score was determined by adding a weight factor to each customer requirement and then weight (1,3,6,9) to the customer needs and engineering characteristics.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585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After analysis this was the ranking of what we believed to be most important to the design of our concepts.</a:t>
            </a:r>
          </a:p>
          <a:p>
            <a:r>
              <a:rPr lang="en-US"/>
              <a:t>Here the top 3 were:</a:t>
            </a:r>
          </a:p>
          <a:p>
            <a:r>
              <a:rPr lang="en-US"/>
              <a:t>Probability of mount failure</a:t>
            </a:r>
          </a:p>
          <a:p>
            <a:r>
              <a:rPr lang="en-US"/>
              <a:t>Weight</a:t>
            </a:r>
          </a:p>
          <a:p>
            <a:r>
              <a:rPr lang="en-US"/>
              <a:t>Size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67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Here we used the suction mount as the datum and compared all the other concepts and designs to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0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5861E-72CE-6542-BA8A-C467BD41BF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14600"/>
            <a:ext cx="9144000" cy="1828800"/>
          </a:xfrm>
        </p:spPr>
        <p:txBody>
          <a:bodyPr anchor="b"/>
          <a:lstStyle>
            <a:lvl1pPr algn="ctr">
              <a:defRPr sz="6000"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1495D0-15C7-634C-8C92-360884DE9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67881"/>
            <a:ext cx="9144000" cy="1147119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86918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A6F83EA-6B43-4A3B-AA12-908D4247FF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850578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C907F-2036-8D4C-AF5D-1024FF3AB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92028-16F8-494D-A751-B97E949F8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1085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251F5B-FD30-5F48-93D0-FA6A1AD99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9953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2E8E99-B6CB-4457-92C1-7ECFAA3BDA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10927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B4E01-EF41-E04D-8A4C-B3C07AA31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95345-58EB-114B-B235-C4366A723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5108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E3E1BF-73E5-D943-95C1-646F6FCDA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9953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003E1D-6926-4C02-877E-AD95C49345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54351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41EB6-B91F-AD42-94D1-4BCB97D11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B45DBC-06CC-A64F-B6DA-3CE716800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27037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98225A5-AFC8-4115-BC52-124E0B252A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061629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7AC3A1-CB8A-ED4A-A383-DCEC7D17D8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730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07B366-8364-434B-A619-8E1E847905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730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9BE0EC8-1E09-4888-920D-C81E84957F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874321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270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270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BF56DD-D7E5-4412-8875-C4969CC381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992464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26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26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12A215-A714-43B7-AFAC-927EBE95F8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99268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18665"/>
            <a:ext cx="3474720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518665"/>
            <a:ext cx="6935788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4BBFCD0-5DCC-4896-A400-608D5E095A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214904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2413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2457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2413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00A14B2-19FD-453D-BD2C-B224559E43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06184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3124200"/>
            <a:ext cx="5148072" cy="2971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1978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3124201"/>
            <a:ext cx="5148072" cy="2971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A71D368-CA96-4A87-B9D8-C85E558D30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225138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9211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71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05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3124200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1978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3124200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3124200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A859007-BAF5-4B92-AB16-271A909CD5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003951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8346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8346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8346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638800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638800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638800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198070E-50C3-4820-A0D3-4D669AFDE0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7621372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5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5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5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663462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663462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663462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422706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422706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422706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85855"/>
            <a:ext cx="3474720" cy="165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85854"/>
            <a:ext cx="3474720" cy="165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85853"/>
            <a:ext cx="3474720" cy="165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2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7308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3FB35C-F788-4FEB-8805-90C53C368F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7266613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A7853DB-17C1-44B8-B121-B6DAFE9B4A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751461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86000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895600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DCEFC3A-3671-448D-A16F-EA8A24DC19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130264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14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60C48-840E-5543-9CCE-8ECAEE867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A2F1FD-EBF3-4917-B51A-948EFB6114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24058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270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270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190677-C5A3-4B69-8D2E-7D15C434A6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88186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60C48-840E-5543-9CCE-8ECAEE867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A2F1FD-EBF3-4917-B51A-948EFB6114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91285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270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270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190677-C5A3-4B69-8D2E-7D15C434A6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351840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157787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590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590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84D367F-71E6-4567-8B66-4A648E729B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75796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2625190-5E23-47CE-BCDC-0B8D7BF34E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791082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1.wmf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410B05-D752-3F47-B1B5-575C5AF24CBF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B84B61-2F02-3844-A34E-5888A41DCCD9}"/>
              </a:ext>
            </a:extLst>
          </p:cNvPr>
          <p:cNvSpPr txBox="1"/>
          <p:nvPr userDrawn="1"/>
        </p:nvSpPr>
        <p:spPr>
          <a:xfrm>
            <a:off x="9296400" y="6475210"/>
            <a:ext cx="2743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i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MECHANICAL </a:t>
            </a:r>
            <a:r>
              <a:rPr lang="en-US" sz="1400" b="1" i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ENGINEERING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DA234-050C-0A40-99E6-8C1E5DDF4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D1D55-4946-3B46-B445-FAD4D7D07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70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237EB8-925E-424B-9DE5-A41E10CDAFB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52400" y="6424295"/>
            <a:ext cx="3258412" cy="3657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69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9" r:id="rId3"/>
    <p:sldLayoutId id="2147483694" r:id="rId4"/>
    <p:sldLayoutId id="2147483695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Helvetica Neue Condensed" panose="02000503000000020004" pitchFamily="2" charset="0"/>
          <a:ea typeface="Helvetica Neue Condensed" panose="02000503000000020004" pitchFamily="2" charset="0"/>
          <a:cs typeface="Helvetica Neue Condensed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410B05-D752-3F47-B1B5-575C5AF24CBF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B84B61-2F02-3844-A34E-5888A41DCCD9}"/>
              </a:ext>
            </a:extLst>
          </p:cNvPr>
          <p:cNvSpPr txBox="1"/>
          <p:nvPr userDrawn="1"/>
        </p:nvSpPr>
        <p:spPr>
          <a:xfrm>
            <a:off x="9296400" y="6475210"/>
            <a:ext cx="2743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i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MECHANICAL </a:t>
            </a:r>
            <a:r>
              <a:rPr lang="en-US" sz="1400" b="1" i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ENGINEERING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DA234-050C-0A40-99E6-8C1E5DDF4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D1D55-4946-3B46-B445-FAD4D7D07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70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237EB8-925E-424B-9DE5-A41E10CDAFBC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52400" y="6424295"/>
            <a:ext cx="3258412" cy="3657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41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7" r:id="rId2"/>
    <p:sldLayoutId id="2147483679" r:id="rId3"/>
    <p:sldLayoutId id="2147483686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76" r:id="rId10"/>
    <p:sldLayoutId id="2147483678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8" r:id="rId18"/>
    <p:sldLayoutId id="2147483665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Helvetica Neue Condensed" panose="02000503000000020004" pitchFamily="2" charset="0"/>
          <a:ea typeface="Helvetica Neue Condensed" panose="02000503000000020004" pitchFamily="2" charset="0"/>
          <a:cs typeface="Helvetica Neue Condensed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hyperlink" Target="https://creativecommons.org/licenses/by-nc/3.0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4285E-2483-0844-8A1C-61AC9A992C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/>
              <a:t>The Examination of Occupant and Vehicle Responses to Low Speed Rear-End Crashes</a:t>
            </a:r>
            <a:br>
              <a:rPr lang="en-US" sz="4000"/>
            </a:br>
            <a:r>
              <a:rPr lang="en-US" sz="4000"/>
              <a:t>Team 504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B29CE0-5CD8-684A-95E3-5D61A31D4B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fld id="{4ECDBEAA-D44B-45E2-8A51-93FB0A726E57}" type="datetime5">
              <a:rPr lang="en-US" smtClean="0"/>
              <a:t>24-Jan-19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1336"/>
            <a:ext cx="9144000" cy="141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00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615D06B-AA30-2F4E-9568-07F33643A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 About Whiplash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55BD74-83C4-6947-A067-2E5DC09BF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0A11E6-6AA0-F042-892C-8C698DC008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Michael Small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867A056-415A-9F4A-B69F-D4F3AADD9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9637"/>
          <a:stretch/>
        </p:blipFill>
        <p:spPr>
          <a:xfrm>
            <a:off x="1077351" y="1504151"/>
            <a:ext cx="2031609" cy="3849697"/>
          </a:xfrm>
        </p:spPr>
      </p:pic>
      <p:pic>
        <p:nvPicPr>
          <p:cNvPr id="12" name="Content Placeholder 10">
            <a:extLst>
              <a:ext uri="{FF2B5EF4-FFF2-40B4-BE49-F238E27FC236}">
                <a16:creationId xmlns:a16="http://schemas.microsoft.com/office/drawing/2014/main" id="{A7413427-4645-104F-8E3F-E7AF002F9B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65" r="36927"/>
          <a:stretch/>
        </p:blipFill>
        <p:spPr>
          <a:xfrm>
            <a:off x="4724400" y="1504150"/>
            <a:ext cx="2208628" cy="3849697"/>
          </a:xfrm>
          <a:prstGeom prst="rect">
            <a:avLst/>
          </a:prstGeom>
        </p:spPr>
      </p:pic>
      <p:pic>
        <p:nvPicPr>
          <p:cNvPr id="15" name="Picture 14" descr="A screenshot of a video game&#10;&#10;Description automatically generated">
            <a:extLst>
              <a:ext uri="{FF2B5EF4-FFF2-40B4-BE49-F238E27FC236}">
                <a16:creationId xmlns:a16="http://schemas.microsoft.com/office/drawing/2014/main" id="{A5337D52-3582-4347-8CD9-3F53F32433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75" r="69960"/>
          <a:stretch/>
        </p:blipFill>
        <p:spPr>
          <a:xfrm>
            <a:off x="4778328" y="4911383"/>
            <a:ext cx="1159803" cy="1433853"/>
          </a:xfrm>
          <a:prstGeom prst="rect">
            <a:avLst/>
          </a:prstGeom>
        </p:spPr>
      </p:pic>
      <p:pic>
        <p:nvPicPr>
          <p:cNvPr id="16" name="Picture 15" descr="A screenshot of a video game&#10;&#10;Description automatically generated">
            <a:extLst>
              <a:ext uri="{FF2B5EF4-FFF2-40B4-BE49-F238E27FC236}">
                <a16:creationId xmlns:a16="http://schemas.microsoft.com/office/drawing/2014/main" id="{0DAC0E2F-44FE-274B-B9B2-118603A1A7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82" t="31489" r="2581" b="2486"/>
          <a:stretch/>
        </p:blipFill>
        <p:spPr>
          <a:xfrm flipH="1">
            <a:off x="5884202" y="4866892"/>
            <a:ext cx="1438030" cy="143385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3145D0-2ACC-7847-AC74-5E79A636C7D2}"/>
              </a:ext>
            </a:extLst>
          </p:cNvPr>
          <p:cNvCxnSpPr/>
          <p:nvPr/>
        </p:nvCxnSpPr>
        <p:spPr>
          <a:xfrm>
            <a:off x="4034590" y="5550569"/>
            <a:ext cx="86627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3328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615D06B-AA30-2F4E-9568-07F33643A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 About Whiplash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55BD74-83C4-6947-A067-2E5DC09BF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0A11E6-6AA0-F042-892C-8C698DC008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Michael Small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867A056-415A-9F4A-B69F-D4F3AADD9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9637"/>
          <a:stretch/>
        </p:blipFill>
        <p:spPr>
          <a:xfrm>
            <a:off x="1077351" y="1504151"/>
            <a:ext cx="2031609" cy="3849697"/>
          </a:xfrm>
        </p:spPr>
      </p:pic>
      <p:pic>
        <p:nvPicPr>
          <p:cNvPr id="12" name="Content Placeholder 10">
            <a:extLst>
              <a:ext uri="{FF2B5EF4-FFF2-40B4-BE49-F238E27FC236}">
                <a16:creationId xmlns:a16="http://schemas.microsoft.com/office/drawing/2014/main" id="{A7413427-4645-104F-8E3F-E7AF002F9B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65" r="36927"/>
          <a:stretch/>
        </p:blipFill>
        <p:spPr>
          <a:xfrm>
            <a:off x="4724400" y="1504150"/>
            <a:ext cx="2208628" cy="3849697"/>
          </a:xfrm>
          <a:prstGeom prst="rect">
            <a:avLst/>
          </a:prstGeom>
        </p:spPr>
      </p:pic>
      <p:pic>
        <p:nvPicPr>
          <p:cNvPr id="13" name="Content Placeholder 10">
            <a:extLst>
              <a:ext uri="{FF2B5EF4-FFF2-40B4-BE49-F238E27FC236}">
                <a16:creationId xmlns:a16="http://schemas.microsoft.com/office/drawing/2014/main" id="{3829A836-65A1-9C45-986D-273D8D71F9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314" r="1365"/>
          <a:stretch/>
        </p:blipFill>
        <p:spPr>
          <a:xfrm>
            <a:off x="8548468" y="1504149"/>
            <a:ext cx="2363372" cy="3849697"/>
          </a:xfrm>
          <a:prstGeom prst="rect">
            <a:avLst/>
          </a:prstGeom>
        </p:spPr>
      </p:pic>
      <p:pic>
        <p:nvPicPr>
          <p:cNvPr id="15" name="Picture 14" descr="A screenshot of a video game&#10;&#10;Description automatically generated">
            <a:extLst>
              <a:ext uri="{FF2B5EF4-FFF2-40B4-BE49-F238E27FC236}">
                <a16:creationId xmlns:a16="http://schemas.microsoft.com/office/drawing/2014/main" id="{A5337D52-3582-4347-8CD9-3F53F32433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75" r="69960"/>
          <a:stretch/>
        </p:blipFill>
        <p:spPr>
          <a:xfrm>
            <a:off x="4778328" y="4911383"/>
            <a:ext cx="1159803" cy="1433853"/>
          </a:xfrm>
          <a:prstGeom prst="rect">
            <a:avLst/>
          </a:prstGeom>
        </p:spPr>
      </p:pic>
      <p:pic>
        <p:nvPicPr>
          <p:cNvPr id="16" name="Picture 15" descr="A screenshot of a video game&#10;&#10;Description automatically generated">
            <a:extLst>
              <a:ext uri="{FF2B5EF4-FFF2-40B4-BE49-F238E27FC236}">
                <a16:creationId xmlns:a16="http://schemas.microsoft.com/office/drawing/2014/main" id="{0DAC0E2F-44FE-274B-B9B2-118603A1A7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82" t="31489" r="2581" b="2486"/>
          <a:stretch/>
        </p:blipFill>
        <p:spPr>
          <a:xfrm flipH="1">
            <a:off x="5884202" y="4866892"/>
            <a:ext cx="1438030" cy="14338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3636D8-2D3D-B345-BDBC-600E021A19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31503">
            <a:off x="5308938" y="5090887"/>
            <a:ext cx="1258387" cy="8893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7E6569-D4ED-0448-AD37-43E692C747D2}"/>
              </a:ext>
            </a:extLst>
          </p:cNvPr>
          <p:cNvSpPr txBox="1"/>
          <p:nvPr/>
        </p:nvSpPr>
        <p:spPr>
          <a:xfrm>
            <a:off x="5078437" y="365125"/>
            <a:ext cx="4073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Use a supported rope analogy******</a:t>
            </a:r>
          </a:p>
        </p:txBody>
      </p:sp>
    </p:spTree>
    <p:extLst>
      <p:ext uri="{BB962C8B-B14F-4D97-AF65-F5344CB8AC3E}">
        <p14:creationId xmlns:p14="http://schemas.microsoft.com/office/powerpoint/2010/main" val="2630656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7E112-0110-4F29-9BAA-82F1B9507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Scope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95370-827D-49C3-8018-C4971A4C65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William </a:t>
            </a:r>
            <a:r>
              <a:rPr lang="en-US" dirty="0" err="1"/>
              <a:t>Abraira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E482D2-92B1-49A1-B689-BCC355129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28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7EC02-73C2-4545-A5A5-1B7310C59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BEDC8-CBFC-7842-9C25-7FD3C38DB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7343"/>
            <a:ext cx="5698067" cy="42869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Helvetica Neue"/>
              </a:rPr>
              <a:t>Live crash testing is done using accelerometers monitoring movement of occupant and vehicle</a:t>
            </a:r>
            <a:endParaRPr lang="en-US" dirty="0"/>
          </a:p>
          <a:p>
            <a:r>
              <a:rPr lang="en-US" dirty="0">
                <a:latin typeface="Helvetica Neue"/>
              </a:rPr>
              <a:t>Results will be analyzed using Mathematical Dynamic Modeling (MADYMO)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latin typeface="Helvetica Neue"/>
              </a:rPr>
              <a:t>Modeling software that will interpret accelerometer data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842CDF-EDD6-A54F-B0EA-E7D21CD7E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FC6313-7E46-1D48-BA93-31CD919DB9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William </a:t>
            </a:r>
            <a:r>
              <a:rPr lang="en-US" dirty="0" err="1"/>
              <a:t>Abraira</a:t>
            </a:r>
            <a:endParaRPr lang="en-US" dirty="0"/>
          </a:p>
        </p:txBody>
      </p:sp>
      <p:pic>
        <p:nvPicPr>
          <p:cNvPr id="6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C65A99BD-4E4E-9D44-AB3A-31B140928C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45"/>
          <a:stretch/>
        </p:blipFill>
        <p:spPr>
          <a:xfrm>
            <a:off x="6738424" y="1690688"/>
            <a:ext cx="5079851" cy="323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19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CEE7E-0093-DA49-8130-5BC499DE0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 Neue Condensed"/>
              </a:rPr>
              <a:t>Experimental Setup</a:t>
            </a:r>
            <a:endParaRPr lang="en-US"/>
          </a:p>
        </p:txBody>
      </p:sp>
      <p:pic>
        <p:nvPicPr>
          <p:cNvPr id="11" name="Content Placeholder 10" descr="A truck that is sitting on top of a car&#10;&#10;Description automatically generated">
            <a:extLst>
              <a:ext uri="{FF2B5EF4-FFF2-40B4-BE49-F238E27FC236}">
                <a16:creationId xmlns:a16="http://schemas.microsoft.com/office/drawing/2014/main" id="{7C756742-7B5B-0342-9133-2F27AEA709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4398" y="822614"/>
            <a:ext cx="3911043" cy="221068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25DFD-8CC4-A44A-973B-CD8CEB8ED2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48804F-E81B-6749-A1CB-4E5A1B9F00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William </a:t>
            </a:r>
            <a:r>
              <a:rPr lang="en-US" dirty="0" err="1"/>
              <a:t>Abraira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68AA45A-8A36-6B44-9380-350BC8EEBD03}"/>
              </a:ext>
            </a:extLst>
          </p:cNvPr>
          <p:cNvSpPr txBox="1">
            <a:spLocks/>
          </p:cNvSpPr>
          <p:nvPr/>
        </p:nvSpPr>
        <p:spPr>
          <a:xfrm>
            <a:off x="838200" y="1766248"/>
            <a:ext cx="6487886" cy="42703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/>
            <a:r>
              <a:rPr lang="en-US" sz="2400" dirty="0">
                <a:latin typeface="Helvetica Neue"/>
              </a:rPr>
              <a:t>Interchangeable bumper mount</a:t>
            </a:r>
          </a:p>
          <a:p>
            <a:pPr marL="1887855" lvl="1" indent="-571500">
              <a:buFont typeface="Wingdings" pitchFamily="2" charset="2"/>
              <a:buChar char="Ø"/>
            </a:pPr>
            <a:r>
              <a:rPr lang="en-US" sz="2000" dirty="0">
                <a:latin typeface="Helvetica Neue"/>
              </a:rPr>
              <a:t>Designed to connect the stock bumper to the stationary car</a:t>
            </a:r>
          </a:p>
          <a:p>
            <a:pPr marL="571500" indent="-571500"/>
            <a:endParaRPr lang="en-US" sz="2400" dirty="0"/>
          </a:p>
          <a:p>
            <a:pPr marL="571500" indent="-571500"/>
            <a:r>
              <a:rPr lang="en-US" sz="2400" dirty="0">
                <a:latin typeface="Helvetica Neue"/>
              </a:rPr>
              <a:t>Consistent testing parameters</a:t>
            </a:r>
            <a:endParaRPr lang="en-US" sz="2400" dirty="0"/>
          </a:p>
          <a:p>
            <a:pPr marL="1887855" lvl="1" indent="-571500">
              <a:buFont typeface="Wingdings" pitchFamily="2" charset="2"/>
              <a:buChar char="Ø"/>
            </a:pPr>
            <a:r>
              <a:rPr lang="en-US" sz="2000" dirty="0">
                <a:latin typeface="Helvetica Neue"/>
              </a:rPr>
              <a:t>Centered collision location</a:t>
            </a:r>
          </a:p>
          <a:p>
            <a:pPr marL="1887855" lvl="1" indent="-571500">
              <a:buFont typeface="Wingdings" pitchFamily="2" charset="2"/>
              <a:buChar char="Ø"/>
            </a:pPr>
            <a:r>
              <a:rPr lang="en-US" sz="2000" dirty="0">
                <a:latin typeface="Helvetica Neue"/>
              </a:rPr>
              <a:t>Travel path</a:t>
            </a:r>
          </a:p>
          <a:p>
            <a:pPr marL="1887855" lvl="1" indent="-571500">
              <a:buFont typeface="Wingdings" pitchFamily="2" charset="2"/>
              <a:buChar char="Ø"/>
            </a:pPr>
            <a:r>
              <a:rPr lang="en-US" sz="2000" dirty="0">
                <a:latin typeface="Helvetica Neue"/>
              </a:rPr>
              <a:t>Data acquisition</a:t>
            </a:r>
            <a:endParaRPr lang="en-US" sz="2000" dirty="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3B526000-5681-4013-BD10-1E333C0582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149440" y="2839323"/>
            <a:ext cx="2743200" cy="1674159"/>
          </a:xfrm>
          <a:prstGeom prst="rect">
            <a:avLst/>
          </a:prstGeom>
        </p:spPr>
      </p:pic>
      <p:pic>
        <p:nvPicPr>
          <p:cNvPr id="15" name="Picture 15" descr="A drawing of a face&#10;&#10;Description generated with high confidence">
            <a:extLst>
              <a:ext uri="{FF2B5EF4-FFF2-40B4-BE49-F238E27FC236}">
                <a16:creationId xmlns:a16="http://schemas.microsoft.com/office/drawing/2014/main" id="{9553222E-C08F-42CC-AF1E-EA8D5F6A1D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2169" y="3672691"/>
            <a:ext cx="3117273" cy="236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51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277EF-7AB5-AE47-9862-3E4FC375F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Experimental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7AD4C-0926-F249-BDCA-FBB434CE0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71500" indent="-571500"/>
            <a:r>
              <a:rPr lang="en-US" sz="2400" dirty="0">
                <a:latin typeface="Helvetica Neue"/>
              </a:rPr>
              <a:t>Stationary car fixed with bumper mount</a:t>
            </a:r>
          </a:p>
          <a:p>
            <a:pPr marL="571500" indent="-571500"/>
            <a:r>
              <a:rPr lang="en-US" sz="2400" dirty="0"/>
              <a:t>The stationary car will be hit from behind by another car traveling </a:t>
            </a:r>
            <a:br>
              <a:rPr lang="en-US" sz="2400" dirty="0"/>
            </a:br>
            <a:r>
              <a:rPr lang="en-US" sz="2400" b="1" dirty="0"/>
              <a:t>≤ 7mph</a:t>
            </a:r>
            <a:endParaRPr lang="en-US" sz="2400" b="1" dirty="0">
              <a:cs typeface="Calibri"/>
            </a:endParaRPr>
          </a:p>
          <a:p>
            <a:pPr marL="571500" indent="-571500"/>
            <a:r>
              <a:rPr lang="en-US" sz="2400" dirty="0">
                <a:latin typeface="Helvetica Neue"/>
              </a:rPr>
              <a:t>Accelerometers will be placed on the front car and front car occupant </a:t>
            </a:r>
          </a:p>
          <a:p>
            <a:pPr marL="1887855" lvl="1" indent="-571500">
              <a:buFont typeface="Wingdings" pitchFamily="2" charset="2"/>
              <a:buChar char="Ø"/>
            </a:pPr>
            <a:r>
              <a:rPr lang="en-US" dirty="0">
                <a:latin typeface="Helvetica Neue"/>
              </a:rPr>
              <a:t>Repeated trials and data will be analyzed to find experimental trends</a:t>
            </a:r>
            <a:endParaRPr lang="en-US" dirty="0"/>
          </a:p>
          <a:p>
            <a:pPr marL="1887855" lvl="1" indent="-571500">
              <a:buFont typeface="Wingdings" pitchFamily="2" charset="2"/>
              <a:buChar char="Ø"/>
            </a:pPr>
            <a:r>
              <a:rPr lang="en-US" dirty="0">
                <a:latin typeface="Helvetica Neue"/>
              </a:rPr>
              <a:t>Occupant response will be analyzed</a:t>
            </a:r>
            <a:endParaRPr lang="en-US" dirty="0"/>
          </a:p>
          <a:p>
            <a:pPr marL="1887855" lvl="1" indent="-571500">
              <a:buFont typeface="Wingdings" pitchFamily="2" charset="2"/>
              <a:buChar char="Ø"/>
            </a:pPr>
            <a:r>
              <a:rPr lang="en-US" dirty="0">
                <a:latin typeface="Helvetica Neue"/>
              </a:rPr>
              <a:t>Car response will be analyzed</a:t>
            </a:r>
            <a:endParaRPr lang="en-US" dirty="0"/>
          </a:p>
          <a:p>
            <a:pPr marL="1887855" lvl="1" indent="-571500">
              <a:buFont typeface="Courier New" panose="020B0604020202020204" pitchFamily="34" charset="0"/>
              <a:buChar char="o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B2BE9C-8CE4-D04D-B130-8367D6B168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7A16C3-B384-684C-B17A-A254167E40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William </a:t>
            </a:r>
            <a:r>
              <a:rPr lang="en-US" dirty="0" err="1"/>
              <a:t>Abraira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122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6F62-076C-DA4E-ACE6-82B17912A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Needs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C3A7A-FAAC-F04F-8B4F-3848F48544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Michael Small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45EE5-5394-2846-936A-4F4C66D6F7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98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Needs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205F9E-13A6-4187-B0CB-FE9CEC300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Easy assembly of test site and equipment</a:t>
            </a:r>
          </a:p>
          <a:p>
            <a:r>
              <a:rPr lang="en-US" dirty="0"/>
              <a:t>Able to determine force generated on the occupant based on speed of impact</a:t>
            </a:r>
          </a:p>
          <a:p>
            <a:r>
              <a:rPr lang="en-US" dirty="0"/>
              <a:t>Test sensors that are simple to use but are accurate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We are using Arduino connected accelerometers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8B83D7-B830-4D4E-8F53-CF29A9D245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Michael Small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708DE9-A1C6-6A48-84A4-02A84C5BD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65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Needs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205F9E-13A6-4187-B0CB-FE9CEC300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01751" cy="427037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Helvetica Neue"/>
              </a:rPr>
              <a:t>Durable and robust testing rig</a:t>
            </a:r>
          </a:p>
          <a:p>
            <a:r>
              <a:rPr lang="en-US" dirty="0">
                <a:latin typeface="Helvetica Neue"/>
              </a:rPr>
              <a:t>Combine results to create a simulation of crashes</a:t>
            </a:r>
          </a:p>
          <a:p>
            <a:r>
              <a:rPr lang="en-US" dirty="0">
                <a:latin typeface="Helvetica Neue"/>
              </a:rPr>
              <a:t>Compare current methods with our test results</a:t>
            </a:r>
          </a:p>
          <a:p>
            <a:r>
              <a:rPr lang="en-US" dirty="0">
                <a:latin typeface="Helvetica Neue"/>
              </a:rPr>
              <a:t>Increase in number of live crash tests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8B83D7-B830-4D4E-8F53-CF29A9D245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Michael Small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708DE9-A1C6-6A48-84A4-02A84C5BD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AC0159-55D2-6341-913E-B4E7CB150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706" y="2058130"/>
            <a:ext cx="4696094" cy="280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30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CD633-25FB-4C4B-9F32-A80649031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A2FF-0C44-F246-8D6C-76D1548CA1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Michael Small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A61F5B-1641-B844-9A9A-B5524E5FC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82C79FE-D56A-4BBA-B1F2-C185C7489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Team Introductions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15365-6C77-4F9E-938B-622B08ACE7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3B529D-F8FF-5C43-A68E-75D9AD1E85AD}"/>
              </a:ext>
            </a:extLst>
          </p:cNvPr>
          <p:cNvSpPr txBox="1"/>
          <p:nvPr/>
        </p:nvSpPr>
        <p:spPr>
          <a:xfrm>
            <a:off x="2536511" y="4616925"/>
            <a:ext cx="219648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cs typeface="Calibri"/>
              </a:rPr>
              <a:t>Michael Small</a:t>
            </a:r>
            <a:endParaRPr lang="en-US" dirty="0"/>
          </a:p>
          <a:p>
            <a:pPr algn="ctr"/>
            <a:r>
              <a:rPr lang="en-US" sz="2000" dirty="0">
                <a:cs typeface="Calibri"/>
              </a:rPr>
              <a:t>Analytics Engineer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A65307-46A1-0E43-B49E-C81DC01E9219}"/>
              </a:ext>
            </a:extLst>
          </p:cNvPr>
          <p:cNvSpPr txBox="1"/>
          <p:nvPr/>
        </p:nvSpPr>
        <p:spPr>
          <a:xfrm>
            <a:off x="298755" y="4616924"/>
            <a:ext cx="219648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cs typeface="Calibri"/>
              </a:rPr>
              <a:t>Vincent Grimes</a:t>
            </a:r>
            <a:endParaRPr lang="en-US">
              <a:cs typeface="Calibri"/>
            </a:endParaRPr>
          </a:p>
          <a:p>
            <a:pPr algn="ctr"/>
            <a:r>
              <a:rPr lang="en-US" sz="2000">
                <a:cs typeface="Calibri"/>
              </a:rPr>
              <a:t>Project Manager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B23DC7-8DB1-5E45-AF76-C65FF6CE1B0A}"/>
              </a:ext>
            </a:extLst>
          </p:cNvPr>
          <p:cNvSpPr txBox="1"/>
          <p:nvPr/>
        </p:nvSpPr>
        <p:spPr>
          <a:xfrm>
            <a:off x="4918628" y="4620114"/>
            <a:ext cx="219648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cs typeface="Calibri"/>
              </a:rPr>
              <a:t>Robert Montuoro</a:t>
            </a:r>
            <a:endParaRPr lang="en-US"/>
          </a:p>
          <a:p>
            <a:pPr algn="ctr"/>
            <a:r>
              <a:rPr lang="en-US" sz="2000">
                <a:cs typeface="Calibri"/>
              </a:rPr>
              <a:t>Design Engineer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F74DC7-6B5D-4A48-8F74-DE5AA6B1BCC3}"/>
              </a:ext>
            </a:extLst>
          </p:cNvPr>
          <p:cNvSpPr txBox="1"/>
          <p:nvPr/>
        </p:nvSpPr>
        <p:spPr>
          <a:xfrm>
            <a:off x="7341109" y="4620115"/>
            <a:ext cx="219648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cs typeface="Calibri"/>
              </a:rPr>
              <a:t>Joseph </a:t>
            </a:r>
            <a:r>
              <a:rPr lang="en-US" sz="2000" dirty="0" err="1">
                <a:cs typeface="Calibri"/>
              </a:rPr>
              <a:t>Godio</a:t>
            </a:r>
            <a:endParaRPr lang="en-US" dirty="0"/>
          </a:p>
          <a:p>
            <a:pPr algn="ctr"/>
            <a:r>
              <a:rPr lang="en-US" sz="2000" dirty="0">
                <a:cs typeface="Calibri"/>
              </a:rPr>
              <a:t>Model Manager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C02D10-8E8A-FF4A-8E04-78B42B04E3FA}"/>
              </a:ext>
            </a:extLst>
          </p:cNvPr>
          <p:cNvSpPr txBox="1"/>
          <p:nvPr/>
        </p:nvSpPr>
        <p:spPr>
          <a:xfrm>
            <a:off x="9591440" y="4616923"/>
            <a:ext cx="219648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cs typeface="Calibri"/>
              </a:rPr>
              <a:t>William </a:t>
            </a:r>
            <a:r>
              <a:rPr lang="en-US" sz="2000" dirty="0" err="1">
                <a:cs typeface="Calibri"/>
              </a:rPr>
              <a:t>Abraira</a:t>
            </a:r>
            <a:endParaRPr lang="en-US" dirty="0"/>
          </a:p>
          <a:p>
            <a:pPr algn="ctr"/>
            <a:r>
              <a:rPr lang="en-US" sz="2000" dirty="0">
                <a:cs typeface="Calibri"/>
              </a:rPr>
              <a:t>Fiscal Engineer</a:t>
            </a:r>
            <a:endParaRPr lang="en-US" dirty="0"/>
          </a:p>
        </p:txBody>
      </p:sp>
      <p:pic>
        <p:nvPicPr>
          <p:cNvPr id="11" name="Picture 7" descr="A person wearing a black shirt&#10;&#10;Description generated with very high confidence">
            <a:extLst>
              <a:ext uri="{FF2B5EF4-FFF2-40B4-BE49-F238E27FC236}">
                <a16:creationId xmlns:a16="http://schemas.microsoft.com/office/drawing/2014/main" id="{6AD39414-33D4-1048-A22D-9AB5E8471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0521" y="1700260"/>
            <a:ext cx="2088958" cy="2772450"/>
          </a:xfrm>
          <a:prstGeom prst="rect">
            <a:avLst/>
          </a:prstGeom>
        </p:spPr>
      </p:pic>
      <p:pic>
        <p:nvPicPr>
          <p:cNvPr id="12" name="Picture 14" descr="A person wearing a red shirt&#10;&#10;Description generated with very high confidence">
            <a:extLst>
              <a:ext uri="{FF2B5EF4-FFF2-40B4-BE49-F238E27FC236}">
                <a16:creationId xmlns:a16="http://schemas.microsoft.com/office/drawing/2014/main" id="{45D9D680-CE28-7845-8D40-A7AAD84A2F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25" t="11053" r="97" b="263"/>
          <a:stretch/>
        </p:blipFill>
        <p:spPr>
          <a:xfrm>
            <a:off x="7341369" y="1707957"/>
            <a:ext cx="2133481" cy="2780845"/>
          </a:xfrm>
          <a:prstGeom prst="rect">
            <a:avLst/>
          </a:prstGeom>
        </p:spPr>
      </p:pic>
      <p:pic>
        <p:nvPicPr>
          <p:cNvPr id="13" name="Picture 16" descr="A person in a red shirt&#10;&#10;Description generated with very high confidence">
            <a:extLst>
              <a:ext uri="{FF2B5EF4-FFF2-40B4-BE49-F238E27FC236}">
                <a16:creationId xmlns:a16="http://schemas.microsoft.com/office/drawing/2014/main" id="{47899561-BF95-1C44-90FA-BCB70E5A0E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11" t="19879" r="4805" b="-1322"/>
          <a:stretch/>
        </p:blipFill>
        <p:spPr>
          <a:xfrm>
            <a:off x="4916823" y="1706032"/>
            <a:ext cx="2158060" cy="2845968"/>
          </a:xfrm>
          <a:prstGeom prst="rect">
            <a:avLst/>
          </a:prstGeom>
        </p:spPr>
      </p:pic>
      <p:pic>
        <p:nvPicPr>
          <p:cNvPr id="14" name="Picture 6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BCBC9469-1586-814D-8831-C34933F4E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793" y="1707978"/>
            <a:ext cx="1932683" cy="2789883"/>
          </a:xfrm>
          <a:prstGeom prst="rect">
            <a:avLst/>
          </a:prstGeom>
        </p:spPr>
      </p:pic>
      <p:pic>
        <p:nvPicPr>
          <p:cNvPr id="15" name="Picture 14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C47A4A4C-1491-9D4D-9390-46ECAB9FC2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6969" y="1724049"/>
            <a:ext cx="1842502" cy="276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47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Decomposition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8B83D7-B830-4D4E-8F53-CF29A9D245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Michael Small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708DE9-A1C6-6A48-84A4-02A84C5BD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" name="Picture 5" descr="A black sign with white text&#10;&#10;Description generated with high confidence">
            <a:extLst>
              <a:ext uri="{FF2B5EF4-FFF2-40B4-BE49-F238E27FC236}">
                <a16:creationId xmlns:a16="http://schemas.microsoft.com/office/drawing/2014/main" id="{68794BA5-6502-4544-9732-9D3686AD7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59623"/>
            <a:ext cx="8821269" cy="512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90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Decomposition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8B83D7-B830-4D4E-8F53-CF29A9D245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Michael Small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708DE9-A1C6-6A48-84A4-02A84C5BD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" name="Picture 5" descr="A black sign with white text&#10;&#10;Description generated with high confidence">
            <a:extLst>
              <a:ext uri="{FF2B5EF4-FFF2-40B4-BE49-F238E27FC236}">
                <a16:creationId xmlns:a16="http://schemas.microsoft.com/office/drawing/2014/main" id="{68794BA5-6502-4544-9732-9D3686AD70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524000" y="1159623"/>
            <a:ext cx="8821269" cy="512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16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Decomposition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8B83D7-B830-4D4E-8F53-CF29A9D245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Michael Small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708DE9-A1C6-6A48-84A4-02A84C5BD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" name="Picture 5" descr="A black sign with white text&#10;&#10;Description generated with high confidence">
            <a:extLst>
              <a:ext uri="{FF2B5EF4-FFF2-40B4-BE49-F238E27FC236}">
                <a16:creationId xmlns:a16="http://schemas.microsoft.com/office/drawing/2014/main" id="{68794BA5-6502-4544-9732-9D3686AD70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524000" y="1159623"/>
            <a:ext cx="8821269" cy="5128745"/>
          </a:xfrm>
          <a:prstGeom prst="rect">
            <a:avLst/>
          </a:prstGeom>
        </p:spPr>
      </p:pic>
      <p:pic>
        <p:nvPicPr>
          <p:cNvPr id="11" name="Picture 5" descr="A black sign with white text&#10;&#10;Description generated with high confidence">
            <a:extLst>
              <a:ext uri="{FF2B5EF4-FFF2-40B4-BE49-F238E27FC236}">
                <a16:creationId xmlns:a16="http://schemas.microsoft.com/office/drawing/2014/main" id="{C8F59EFC-F57B-7D4B-92F0-7BEC5FE1CB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3448" r="87906" b="60209"/>
          <a:stretch/>
        </p:blipFill>
        <p:spPr>
          <a:xfrm>
            <a:off x="1524000" y="2362199"/>
            <a:ext cx="1066800" cy="83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70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87DB2-AB06-384E-B91C-16C04672D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 An Empirical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D5BB5-E952-274E-A92B-9947E9A42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Obtain data from previous trials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/>
              <a:t>Legacy project</a:t>
            </a:r>
          </a:p>
          <a:p>
            <a:r>
              <a:rPr lang="en-US" sz="3200" dirty="0"/>
              <a:t>Process data in modeling software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/>
              <a:t>MADYMO</a:t>
            </a:r>
          </a:p>
          <a:p>
            <a:r>
              <a:rPr lang="en-US" sz="3200" dirty="0"/>
              <a:t>Find trends in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F9B05D-006E-9349-9763-88B0022214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AAB8A8-BD64-2549-B442-2EF10F062E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Michael Small</a:t>
            </a:r>
          </a:p>
        </p:txBody>
      </p:sp>
      <p:pic>
        <p:nvPicPr>
          <p:cNvPr id="6" name="Picture 5" descr="A black sign with white text&#10;&#10;Description generated with high confidence">
            <a:extLst>
              <a:ext uri="{FF2B5EF4-FFF2-40B4-BE49-F238E27FC236}">
                <a16:creationId xmlns:a16="http://schemas.microsoft.com/office/drawing/2014/main" id="{B32C5755-5BD3-EB4E-9EA7-02C713B931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3408" r="87527"/>
          <a:stretch/>
        </p:blipFill>
        <p:spPr>
          <a:xfrm>
            <a:off x="9220200" y="512765"/>
            <a:ext cx="1633728" cy="583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61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Decomposition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8B83D7-B830-4D4E-8F53-CF29A9D245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Michael Small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708DE9-A1C6-6A48-84A4-02A84C5BD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4" name="Picture 5" descr="A black sign with white text&#10;&#10;Description generated with high confidence">
            <a:extLst>
              <a:ext uri="{FF2B5EF4-FFF2-40B4-BE49-F238E27FC236}">
                <a16:creationId xmlns:a16="http://schemas.microsoft.com/office/drawing/2014/main" id="{68794BA5-6502-4544-9732-9D3686AD70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524000" y="1159623"/>
            <a:ext cx="8821269" cy="512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308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Decomposition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8B83D7-B830-4D4E-8F53-CF29A9D245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Michael Small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708DE9-A1C6-6A48-84A4-02A84C5BD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4" name="Picture 5" descr="A black sign with white text&#10;&#10;Description generated with high confidence">
            <a:extLst>
              <a:ext uri="{FF2B5EF4-FFF2-40B4-BE49-F238E27FC236}">
                <a16:creationId xmlns:a16="http://schemas.microsoft.com/office/drawing/2014/main" id="{68794BA5-6502-4544-9732-9D3686AD70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524000" y="1159623"/>
            <a:ext cx="8821269" cy="5128745"/>
          </a:xfrm>
          <a:prstGeom prst="rect">
            <a:avLst/>
          </a:prstGeom>
        </p:spPr>
      </p:pic>
      <p:pic>
        <p:nvPicPr>
          <p:cNvPr id="11" name="Picture 5" descr="A black sign with white text&#10;&#10;Description generated with high confidence">
            <a:extLst>
              <a:ext uri="{FF2B5EF4-FFF2-40B4-BE49-F238E27FC236}">
                <a16:creationId xmlns:a16="http://schemas.microsoft.com/office/drawing/2014/main" id="{C8F59EFC-F57B-7D4B-92F0-7BEC5FE1CB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56152" t="24934" r="23115" b="60209"/>
          <a:stretch/>
        </p:blipFill>
        <p:spPr>
          <a:xfrm>
            <a:off x="6477000" y="2438400"/>
            <a:ext cx="18288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806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87DB2-AB06-384E-B91C-16C04672D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Analyze Occupant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D5BB5-E952-274E-A92B-9947E9A42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Observe passengers</a:t>
            </a:r>
          </a:p>
          <a:p>
            <a:pPr lvl="1"/>
            <a:r>
              <a:rPr lang="en-US" dirty="0"/>
              <a:t>Roof mounted gimbal</a:t>
            </a:r>
          </a:p>
          <a:p>
            <a:pPr lvl="1"/>
            <a:r>
              <a:rPr lang="en-US" dirty="0"/>
              <a:t>Accelerometers to track movement</a:t>
            </a:r>
          </a:p>
          <a:p>
            <a:r>
              <a:rPr lang="en-US" dirty="0"/>
              <a:t>Track car</a:t>
            </a:r>
          </a:p>
          <a:p>
            <a:pPr lvl="1"/>
            <a:r>
              <a:rPr lang="en-US" dirty="0"/>
              <a:t>Allow the car to coast for a repeatable speed</a:t>
            </a:r>
          </a:p>
          <a:p>
            <a:r>
              <a:rPr lang="en-US" dirty="0"/>
              <a:t>Obtain Measurements</a:t>
            </a:r>
          </a:p>
          <a:p>
            <a:pPr lvl="1"/>
            <a:r>
              <a:rPr lang="en-US" dirty="0"/>
              <a:t>Accelerometers, MADYMO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F9B05D-006E-9349-9763-88B0022214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AAB8A8-BD64-2549-B442-2EF10F062E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Michael Small</a:t>
            </a: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E93BEB19-FC80-5640-8E96-81F4534F2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1409700"/>
            <a:ext cx="5265224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376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5702CF9-13E5-4B71-933E-B672DD5DE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1CE203A-2A71-46D3-882F-0922B41D71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William </a:t>
            </a:r>
            <a:r>
              <a:rPr lang="en-US" dirty="0" err="1"/>
              <a:t>Abraira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2368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524F9E77-3441-914F-B19C-B1DA55F27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 Table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3CDBCC-308A-1349-9B89-7CE74947B8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66DFB8-C835-A342-8FB7-21D1BF2093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William </a:t>
            </a:r>
            <a:r>
              <a:rPr lang="en-US" dirty="0" err="1"/>
              <a:t>Abraira</a:t>
            </a:r>
            <a:endParaRPr lang="en-US" dirty="0"/>
          </a:p>
        </p:txBody>
      </p:sp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223F082-9943-4443-8D2B-A20F176C4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270" y="1365348"/>
            <a:ext cx="8449459" cy="460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98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524F9E77-3441-914F-B19C-B1DA55F27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 Table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3CDBCC-308A-1349-9B89-7CE74947B8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66DFB8-C835-A342-8FB7-21D1BF2093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William </a:t>
            </a:r>
            <a:r>
              <a:rPr lang="en-US" dirty="0" err="1"/>
              <a:t>Abraira</a:t>
            </a:r>
            <a:endParaRPr lang="en-US" dirty="0"/>
          </a:p>
        </p:txBody>
      </p:sp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223F082-9943-4443-8D2B-A20F176C4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270" y="1365348"/>
            <a:ext cx="8449459" cy="460268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B7C1393-E4F2-F145-9EDA-9351136A2A1E}"/>
              </a:ext>
            </a:extLst>
          </p:cNvPr>
          <p:cNvSpPr/>
          <p:nvPr/>
        </p:nvSpPr>
        <p:spPr>
          <a:xfrm>
            <a:off x="1981200" y="1365348"/>
            <a:ext cx="2895600" cy="4602688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76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615D06B-AA30-2F4E-9568-07F33643A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Objectives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861C8E2-38A8-7C42-826F-1A83AB30F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201"/>
            <a:ext cx="10303859" cy="39738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571500"/>
            <a:r>
              <a:rPr lang="en-US" dirty="0"/>
              <a:t>Create a general empirical model for low speed collisions at or below 7mph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This will be done using live crash tests</a:t>
            </a:r>
          </a:p>
          <a:p>
            <a:pPr marL="571500" indent="-571500"/>
            <a:r>
              <a:rPr lang="en-US" dirty="0"/>
              <a:t>Determine a relationship between occupant and vehicle responses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Will be used to validate expert witness claims in court</a:t>
            </a:r>
          </a:p>
          <a:p>
            <a:pPr marL="571500" indent="-571500"/>
            <a:r>
              <a:rPr lang="en-US" dirty="0"/>
              <a:t>Further the current knowledge on low speed collisions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55BD74-83C4-6947-A067-2E5DC09BF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0A11E6-6AA0-F042-892C-8C698DC008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Michael Small</a:t>
            </a:r>
          </a:p>
        </p:txBody>
      </p:sp>
    </p:spTree>
    <p:extLst>
      <p:ext uri="{BB962C8B-B14F-4D97-AF65-F5344CB8AC3E}">
        <p14:creationId xmlns:p14="http://schemas.microsoft.com/office/powerpoint/2010/main" val="27739956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524F9E77-3441-914F-B19C-B1DA55F27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 Table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3CDBCC-308A-1349-9B89-7CE74947B8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66DFB8-C835-A342-8FB7-21D1BF2093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William </a:t>
            </a:r>
            <a:r>
              <a:rPr lang="en-US" dirty="0" err="1"/>
              <a:t>Abraira</a:t>
            </a:r>
            <a:endParaRPr lang="en-US" dirty="0"/>
          </a:p>
        </p:txBody>
      </p:sp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223F082-9943-4443-8D2B-A20F176C4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270" y="1365348"/>
            <a:ext cx="8449459" cy="460268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B7C1393-E4F2-F145-9EDA-9351136A2A1E}"/>
              </a:ext>
            </a:extLst>
          </p:cNvPr>
          <p:cNvSpPr/>
          <p:nvPr/>
        </p:nvSpPr>
        <p:spPr>
          <a:xfrm flipH="1">
            <a:off x="4876800" y="1365348"/>
            <a:ext cx="5334000" cy="4602688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143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5A980-7877-F442-9107-FB9F7A834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Generation and Selection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B0965-6343-2443-B9DE-321BCE82BD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William </a:t>
            </a:r>
            <a:r>
              <a:rPr lang="en-US" dirty="0" err="1"/>
              <a:t>Abraira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6404FF-FC13-3C47-A356-E355BB17D5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682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178269-2051-AF4E-B651-1D5435421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Generation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8BC649-1CD6-344B-8B7B-29A3B24D0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We were tasked to develop a way to visually track the occupant </a:t>
            </a:r>
          </a:p>
          <a:p>
            <a:r>
              <a:rPr lang="en-US" dirty="0"/>
              <a:t>Potential ideas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Roof mounted gimbal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Dashboard mount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Headwear mount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7CC34-D7BE-C544-92ED-9AF3418E5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2914745-6F64-4340-AB96-8DD181BDF4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William </a:t>
            </a:r>
            <a:r>
              <a:rPr lang="en-US" dirty="0" err="1"/>
              <a:t>Abraira</a:t>
            </a:r>
            <a:endParaRPr lang="en-US" dirty="0"/>
          </a:p>
        </p:txBody>
      </p:sp>
      <p:pic>
        <p:nvPicPr>
          <p:cNvPr id="8" name="picture">
            <a:extLst>
              <a:ext uri="{FF2B5EF4-FFF2-40B4-BE49-F238E27FC236}">
                <a16:creationId xmlns:a16="http://schemas.microsoft.com/office/drawing/2014/main" id="{05D9D424-8266-8E4A-BDED-57DD5D1E8B3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399" y="2948671"/>
            <a:ext cx="2192867" cy="2712728"/>
          </a:xfrm>
          <a:prstGeom prst="rect">
            <a:avLst/>
          </a:prstGeom>
        </p:spPr>
      </p:pic>
      <p:pic>
        <p:nvPicPr>
          <p:cNvPr id="9" name="picture">
            <a:extLst>
              <a:ext uri="{FF2B5EF4-FFF2-40B4-BE49-F238E27FC236}">
                <a16:creationId xmlns:a16="http://schemas.microsoft.com/office/drawing/2014/main" id="{52A6E107-6BB5-9F4D-888E-9A2FCD09262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5" b="20000"/>
          <a:stretch>
            <a:fillRect/>
          </a:stretch>
        </p:blipFill>
        <p:spPr>
          <a:xfrm>
            <a:off x="5410200" y="2948671"/>
            <a:ext cx="3581400" cy="271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326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4C945-3661-CD43-9A62-F75EA1140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BEBB0-C2E8-2149-A8AF-539537E1C6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477000" cy="4270375"/>
          </a:xfrm>
        </p:spPr>
        <p:txBody>
          <a:bodyPr/>
          <a:lstStyle/>
          <a:p>
            <a:r>
              <a:rPr lang="en-US" dirty="0"/>
              <a:t>Final selection was the roof mounted gimbal</a:t>
            </a:r>
          </a:p>
          <a:p>
            <a:pPr lvl="1"/>
            <a:r>
              <a:rPr lang="en-US" dirty="0"/>
              <a:t>Stable if mounted to the car</a:t>
            </a:r>
          </a:p>
          <a:p>
            <a:pPr lvl="1"/>
            <a:r>
              <a:rPr lang="en-US" dirty="0"/>
              <a:t>Did not interfere with testing</a:t>
            </a:r>
          </a:p>
          <a:p>
            <a:pPr lvl="1"/>
            <a:r>
              <a:rPr lang="en-US" dirty="0"/>
              <a:t>Provided clear recording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62785-6DE0-2B4C-9D5C-FC279A691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DCEA23-35DD-7940-9CA9-F3AA93BAD6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William </a:t>
            </a:r>
            <a:r>
              <a:rPr lang="en-US" dirty="0" err="1"/>
              <a:t>Abraira</a:t>
            </a:r>
            <a:endParaRPr lang="en-US" dirty="0"/>
          </a:p>
        </p:txBody>
      </p:sp>
      <p:pic>
        <p:nvPicPr>
          <p:cNvPr id="7" name="picture">
            <a:extLst>
              <a:ext uri="{FF2B5EF4-FFF2-40B4-BE49-F238E27FC236}">
                <a16:creationId xmlns:a16="http://schemas.microsoft.com/office/drawing/2014/main" id="{734EDCA8-013A-F34D-91D2-D966E5BB794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233054"/>
            <a:ext cx="3311622" cy="385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847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856C2-C75F-2841-A1EE-72DEA97EE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Report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16439C-2780-5545-9BFF-B24AAC3990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William </a:t>
            </a:r>
            <a:r>
              <a:rPr lang="en-US" dirty="0" err="1"/>
              <a:t>Abraira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C657C-051E-5941-AE5E-9556C6CBB6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967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B37A3-211D-3F4F-B6D5-377D2FDA9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8B907-5975-3540-90D0-2B2437EB4E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716491" cy="4270375"/>
          </a:xfrm>
        </p:spPr>
        <p:txBody>
          <a:bodyPr>
            <a:normAutofit/>
          </a:bodyPr>
          <a:lstStyle/>
          <a:p>
            <a:r>
              <a:rPr lang="en-US" sz="2400" dirty="0"/>
              <a:t>Total budget was never set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We are told to plan for $1000</a:t>
            </a:r>
          </a:p>
          <a:p>
            <a:r>
              <a:rPr lang="en-US" sz="2400" dirty="0"/>
              <a:t>Total purchases were $825.85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$755.70 online purchases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$70.15 reimbursement total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Bumpers</a:t>
            </a:r>
          </a:p>
          <a:p>
            <a:r>
              <a:rPr lang="en-US" sz="2400" dirty="0"/>
              <a:t>Each part of the budget was given a weight factor to show importance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7063B4-389E-854F-BF1A-34BFFFAE8E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William </a:t>
            </a:r>
            <a:r>
              <a:rPr lang="en-US" dirty="0" err="1"/>
              <a:t>Abraira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5198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A6063-796B-B945-A0D8-BD3F244D5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7CB94A-F010-2846-A99F-EE187071F8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Michael Small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1950C-7D4F-D54A-8E74-AF093551C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814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44B7F-AED5-3847-8937-D10762EB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15734-B459-8A48-BEFA-ADFD04933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Four major components:</a:t>
            </a:r>
          </a:p>
          <a:p>
            <a:pPr lvl="1">
              <a:buFont typeface="Wingdings" pitchFamily="2" charset="2"/>
              <a:buChar char="Ø"/>
            </a:pPr>
            <a:r>
              <a:rPr lang="en-US" sz="3200" dirty="0"/>
              <a:t>Mounting the gimbal</a:t>
            </a:r>
          </a:p>
          <a:p>
            <a:pPr lvl="1">
              <a:buFont typeface="Wingdings" pitchFamily="2" charset="2"/>
              <a:buChar char="Ø"/>
            </a:pPr>
            <a:r>
              <a:rPr lang="en-US" sz="3200" dirty="0"/>
              <a:t>Solder wires and mount the Arduino </a:t>
            </a:r>
          </a:p>
          <a:p>
            <a:pPr lvl="1">
              <a:buFont typeface="Wingdings" pitchFamily="2" charset="2"/>
              <a:buChar char="Ø"/>
            </a:pPr>
            <a:r>
              <a:rPr lang="en-US" sz="3200" dirty="0"/>
              <a:t>Develop a method to obtain the data from the testing</a:t>
            </a:r>
          </a:p>
          <a:p>
            <a:pPr lvl="1">
              <a:buFont typeface="Wingdings" pitchFamily="2" charset="2"/>
              <a:buChar char="Ø"/>
            </a:pPr>
            <a:r>
              <a:rPr lang="en-US" sz="3200" dirty="0"/>
              <a:t>Develop a clear testing rig for easy repeatability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8FC884-7FCA-2D49-8930-0BCF90043D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F51B8-4343-4B40-962A-429DB66B99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Michael Small</a:t>
            </a:r>
          </a:p>
        </p:txBody>
      </p:sp>
    </p:spTree>
    <p:extLst>
      <p:ext uri="{BB962C8B-B14F-4D97-AF65-F5344CB8AC3E}">
        <p14:creationId xmlns:p14="http://schemas.microsoft.com/office/powerpoint/2010/main" val="15266725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96681-0A5D-E444-B27B-C3BB2E4FC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Mounting the Gimbal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9FB72-6B54-BD40-8542-4E80DDED13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 order to have the tracking camera, the gimbal must be mounted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Will be positioned upside down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Must drill into the the roof to mount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45FA33-B46E-3942-A31D-EC0BEB7747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1A878D-6419-CC4D-A44A-9F056199C1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Michael Small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CF432-E34E-2B48-851B-A92EDC473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2" y="1294120"/>
            <a:ext cx="4782127" cy="357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46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14F1F-6458-2C41-8832-BE4E35B15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Arduino Wiring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9694515-7A08-A143-B185-833160D18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37909" cy="4270374"/>
          </a:xfrm>
        </p:spPr>
        <p:txBody>
          <a:bodyPr/>
          <a:lstStyle/>
          <a:p>
            <a:r>
              <a:rPr lang="en-US" dirty="0"/>
              <a:t>The wiring needs to be updated to decrease room for error</a:t>
            </a:r>
          </a:p>
          <a:p>
            <a:r>
              <a:rPr lang="en-US" dirty="0"/>
              <a:t>Previous wiring was mounted and glued to a cardboard box</a:t>
            </a:r>
          </a:p>
          <a:p>
            <a:pPr lvl="1"/>
            <a:r>
              <a:rPr lang="en-US" dirty="0"/>
              <a:t>A custom mount will be used to ensure accuracy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3079E-F340-824C-B4E1-84FF55809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B0F2F2-297B-B64D-8F8B-E6BADE3594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Michael Small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32EE44-76DE-0946-B6E3-5A47BB0D3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932" y="1690688"/>
            <a:ext cx="4196868" cy="314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40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5702CF9-13E5-4B71-933E-B672DD5DE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Background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1CE203A-2A71-46D3-882F-0922B41D71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Michael Small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87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7E82BD0-F57E-D64C-8DAF-27614A8E8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Acquiring and Processing Data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43C2647-EE0C-CD4C-97C4-B4EB6039D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need to become knowledge in MADYMO</a:t>
            </a:r>
          </a:p>
          <a:p>
            <a:r>
              <a:rPr lang="en-US" dirty="0"/>
              <a:t>Biggest roadblock in the foreseeable future</a:t>
            </a:r>
          </a:p>
          <a:p>
            <a:pPr lvl="1"/>
            <a:r>
              <a:rPr lang="en-US" dirty="0"/>
              <a:t>No convenient access to the program</a:t>
            </a:r>
          </a:p>
          <a:p>
            <a:pPr lvl="1"/>
            <a:r>
              <a:rPr lang="en-US" dirty="0"/>
              <a:t>Moderately difficult learning curve</a:t>
            </a:r>
          </a:p>
          <a:p>
            <a:pPr lvl="1"/>
            <a:r>
              <a:rPr lang="en-US" dirty="0"/>
              <a:t>Limited online tutorial videos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CC5244-2909-0D4B-947A-606A5A133D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E1175D-D597-4240-9302-EB189AD9B2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Michael Small</a:t>
            </a:r>
          </a:p>
        </p:txBody>
      </p:sp>
    </p:spTree>
    <p:extLst>
      <p:ext uri="{BB962C8B-B14F-4D97-AF65-F5344CB8AC3E}">
        <p14:creationId xmlns:p14="http://schemas.microsoft.com/office/powerpoint/2010/main" val="11671550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FF51DDB-F924-2043-88D4-828AF1305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 a Clear Testing Rig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0CCFD84-BEC9-FD4E-87E1-3DE0D39A3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to define starting/stopping positions of the cars</a:t>
            </a:r>
          </a:p>
          <a:p>
            <a:pPr lvl="1"/>
            <a:r>
              <a:rPr lang="en-US" dirty="0"/>
              <a:t>Will be marked with bright traffic cones</a:t>
            </a:r>
          </a:p>
          <a:p>
            <a:pPr lvl="1"/>
            <a:r>
              <a:rPr lang="en-US" dirty="0"/>
              <a:t>Chalk and additional tape can be used as guidance</a:t>
            </a:r>
          </a:p>
          <a:p>
            <a:r>
              <a:rPr lang="en-US" dirty="0"/>
              <a:t>Must regulate the car speed</a:t>
            </a:r>
          </a:p>
          <a:p>
            <a:pPr lvl="1"/>
            <a:r>
              <a:rPr lang="en-US" dirty="0"/>
              <a:t>Must be going less than 7 mph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CA9D2-19A9-9F4D-9BB4-D28E60AD13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82C01C8-930E-AB4B-90F1-9741DB01DD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Michael Small</a:t>
            </a:r>
          </a:p>
        </p:txBody>
      </p:sp>
    </p:spTree>
    <p:extLst>
      <p:ext uri="{BB962C8B-B14F-4D97-AF65-F5344CB8AC3E}">
        <p14:creationId xmlns:p14="http://schemas.microsoft.com/office/powerpoint/2010/main" val="7177768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Four Most Important Points from this Lecture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dirty="0"/>
              <a:t>We were tasked with designing and improving low speed crash test data knowledge by Cummings Scientific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dirty="0"/>
              <a:t>The testing variables are going to be the same (speed, car model, occupant number, </a:t>
            </a:r>
            <a:r>
              <a:rPr lang="en-US" dirty="0" err="1"/>
              <a:t>etc</a:t>
            </a:r>
            <a:r>
              <a:rPr lang="en-US" dirty="0"/>
              <a:t>) except the bumper will be changed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dirty="0"/>
              <a:t>We are going to use a camera to collect more data and the mounting of said camera was chosen to be a roof mounted gimbal </a:t>
            </a: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dirty="0"/>
              <a:t>The test results will create a simulation of a low speed rear impact crash and our data will be used to help validate/oppose claims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Calibri Light" panose="020F0302020204030204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0E6B0B-E4A9-4F40-96AB-5E84AA256E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0BE664-FF94-4C19-9099-AB7381780884}"/>
              </a:ext>
            </a:extLst>
          </p:cNvPr>
          <p:cNvSpPr txBox="1"/>
          <p:nvPr/>
        </p:nvSpPr>
        <p:spPr>
          <a:xfrm>
            <a:off x="10586766" y="6061163"/>
            <a:ext cx="138025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>
                <a:latin typeface="Helvetica Neue"/>
              </a:rPr>
              <a:t>William </a:t>
            </a:r>
            <a:r>
              <a:rPr lang="en-US" sz="1400" err="1">
                <a:latin typeface="Helvetica Neue"/>
              </a:rPr>
              <a:t>Abraira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19183526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sz="2000"/>
              <a:t>http://cummingssci.com/associates-bb.php</a:t>
            </a:r>
          </a:p>
          <a:p>
            <a:pPr>
              <a:buNone/>
            </a:pPr>
            <a:r>
              <a:rPr lang="en-US" sz="2000"/>
              <a:t>https://www.sciencedirect.com/science/article/pii/S0001457515000354</a:t>
            </a:r>
          </a:p>
          <a:p>
            <a:pPr>
              <a:buNone/>
            </a:pPr>
            <a:r>
              <a:rPr lang="en-US" sz="2000"/>
              <a:t>https://www.iihs.org/iihs/sr/statusreport/article/39/9/1</a:t>
            </a:r>
          </a:p>
          <a:p>
            <a:pPr>
              <a:buNone/>
            </a:pPr>
            <a:r>
              <a:rPr lang="en-US" sz="2000"/>
              <a:t>https://www.researchgate.net/figure/Global-kinematic-response-of-the-model-during-a-7g-rear-impact-Muscle-activation-not_fig5_51089862</a:t>
            </a:r>
            <a:endParaRPr lang="en-US"/>
          </a:p>
          <a:p>
            <a:pPr>
              <a:buNone/>
            </a:pPr>
            <a:r>
              <a:rPr lang="en-US" sz="2000"/>
              <a:t>https://ww2.eng.famu.fsu.edu/me/senior_design/2018/team02/sponsor.html</a:t>
            </a:r>
            <a:endParaRPr lang="en-US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16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31A74F-A6ED-1B49-A224-2878705A6C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5C690-65E4-45E6-80F3-EBE9EEDC1DEB}"/>
              </a:ext>
            </a:extLst>
          </p:cNvPr>
          <p:cNvSpPr txBox="1"/>
          <p:nvPr/>
        </p:nvSpPr>
        <p:spPr>
          <a:xfrm>
            <a:off x="10611573" y="6062616"/>
            <a:ext cx="138025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>
                <a:latin typeface="Helvetica Neue"/>
              </a:rPr>
              <a:t>William </a:t>
            </a:r>
            <a:r>
              <a:rPr lang="en-US" sz="1400" err="1">
                <a:latin typeface="Helvetica Neue"/>
              </a:rPr>
              <a:t>Abraira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16735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2661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 </a:t>
            </a:r>
            <a:r>
              <a:rPr lang="en-US" err="1"/>
              <a:t>Sildes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Supporting Slides to the content above.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445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A25F6-2CEC-A54D-B436-1E6E0644D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Sponsor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B0420-0604-A54B-BA86-BF6A8EE70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70870" cy="428942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itchFamily="2" charset="2"/>
              <a:buChar char="•"/>
            </a:pPr>
            <a:r>
              <a:rPr lang="en-US" sz="3200"/>
              <a:t>Cummings Scientific, LLC.</a:t>
            </a:r>
            <a:endParaRPr lang="en-US"/>
          </a:p>
          <a:p>
            <a:pPr lvl="1"/>
            <a:r>
              <a:rPr lang="en-US" sz="2800"/>
              <a:t>Forensic Engineering Consulting Firm</a:t>
            </a:r>
          </a:p>
          <a:p>
            <a:pPr lvl="2"/>
            <a:r>
              <a:rPr lang="en-US"/>
              <a:t>Specializing in accident reconstruction analysis, biomechanics, and biomedical engineering</a:t>
            </a:r>
          </a:p>
          <a:p>
            <a:pPr lvl="1"/>
            <a:r>
              <a:rPr lang="en-US" sz="2800"/>
              <a:t>Nation-wide leader in expert witness consulting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B229AE-97ED-EA4B-93FA-046AC130DD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Joseph </a:t>
            </a:r>
            <a:r>
              <a:rPr lang="en-US" err="1"/>
              <a:t>Godio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9F9136-CE46-704C-8CF4-04B00CEDD2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CDD326E-B648-4102-AA0A-4DF0AFAC3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910" y="4989161"/>
            <a:ext cx="4498974" cy="892634"/>
          </a:xfrm>
          <a:prstGeom prst="rect">
            <a:avLst/>
          </a:prstGeom>
        </p:spPr>
      </p:pic>
      <p:pic>
        <p:nvPicPr>
          <p:cNvPr id="8" name="Picture 7" descr="A person in a suit and tie&#10;&#10;Description generated with very high confidence">
            <a:extLst>
              <a:ext uri="{FF2B5EF4-FFF2-40B4-BE49-F238E27FC236}">
                <a16:creationId xmlns:a16="http://schemas.microsoft.com/office/drawing/2014/main" id="{14689A51-81F8-490A-A329-1F91CBB0A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986" y="727404"/>
            <a:ext cx="4451129" cy="33186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CFB3BA-95B4-4CAA-881A-47E2C34E2B14}"/>
              </a:ext>
            </a:extLst>
          </p:cNvPr>
          <p:cNvSpPr txBox="1"/>
          <p:nvPr/>
        </p:nvSpPr>
        <p:spPr>
          <a:xfrm>
            <a:off x="6836436" y="4045606"/>
            <a:ext cx="431733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/>
              <a:t>Representative:</a:t>
            </a:r>
            <a:r>
              <a:rPr lang="en-US" sz="2000">
                <a:cs typeface="Calibri"/>
              </a:rPr>
              <a:t> Beau Biller</a:t>
            </a:r>
            <a:endParaRPr lang="en-US">
              <a:cs typeface="Calibri"/>
            </a:endParaRPr>
          </a:p>
          <a:p>
            <a:pPr algn="ctr"/>
            <a:r>
              <a:rPr lang="en-US" sz="2000">
                <a:cs typeface="Calibri"/>
              </a:rPr>
              <a:t>Forensic Scientist/Engineering Manager</a:t>
            </a:r>
          </a:p>
        </p:txBody>
      </p:sp>
    </p:spTree>
    <p:extLst>
      <p:ext uri="{BB962C8B-B14F-4D97-AF65-F5344CB8AC3E}">
        <p14:creationId xmlns:p14="http://schemas.microsoft.com/office/powerpoint/2010/main" val="22254400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8BB2B-12D3-4F59-B49F-889A287A8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19CF3-0E26-4DD5-8AAD-87C580DCA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>
                <a:latin typeface="Helvetica Neue"/>
              </a:rPr>
              <a:t>Data will be from a result of live crash tests</a:t>
            </a:r>
          </a:p>
          <a:p>
            <a:pPr marL="457200" indent="-457200"/>
            <a:r>
              <a:rPr lang="en-US">
                <a:latin typeface="Helvetica Neue"/>
              </a:rPr>
              <a:t>Bumper mount will be used to set parameters for collisions</a:t>
            </a:r>
          </a:p>
          <a:p>
            <a:pPr lvl="2">
              <a:buFont typeface="Wingdings" panose="020B0604020202020204" pitchFamily="34" charset="0"/>
              <a:buChar char="Ø"/>
            </a:pPr>
            <a:r>
              <a:rPr lang="en-US" sz="2400">
                <a:latin typeface="Helvetica Neue"/>
              </a:rPr>
              <a:t>  Can improve mount if needed</a:t>
            </a:r>
          </a:p>
          <a:p>
            <a:pPr marL="457200" indent="-457200"/>
            <a:r>
              <a:rPr lang="en-US">
                <a:latin typeface="Helvetica Neue"/>
              </a:rPr>
              <a:t>Analysis of data will be performed using modeling software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0951F2-262E-4845-A294-17D18B04B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227E45-2648-4A21-B94E-4F9099DB77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Michael Small</a:t>
            </a:r>
          </a:p>
        </p:txBody>
      </p:sp>
      <p:pic>
        <p:nvPicPr>
          <p:cNvPr id="6" name="Picture 6" descr="A car parked in a parking lot&#10;&#10;Description generated with very high confidence">
            <a:extLst>
              <a:ext uri="{FF2B5EF4-FFF2-40B4-BE49-F238E27FC236}">
                <a16:creationId xmlns:a16="http://schemas.microsoft.com/office/drawing/2014/main" id="{B833024D-C17E-4925-99DA-7FAFA2F408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289" r="2245" b="12376"/>
          <a:stretch/>
        </p:blipFill>
        <p:spPr>
          <a:xfrm>
            <a:off x="3403850" y="3858582"/>
            <a:ext cx="5375566" cy="211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582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8BB2B-12D3-4F59-B49F-889A287A8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19CF3-0E26-4DD5-8AAD-87C580DCA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>
                <a:latin typeface="Helvetica Neue"/>
              </a:rPr>
              <a:t>Data will be from a result of live crash tests</a:t>
            </a:r>
          </a:p>
          <a:p>
            <a:pPr marL="457200" indent="-457200"/>
            <a:r>
              <a:rPr lang="en-US">
                <a:latin typeface="Helvetica Neue"/>
              </a:rPr>
              <a:t>Bumper mount will be used to set parameters for collisions</a:t>
            </a:r>
          </a:p>
          <a:p>
            <a:pPr lvl="1">
              <a:buFont typeface="Wingdings" panose="020B0604020202020204" pitchFamily="34" charset="0"/>
              <a:buChar char="Ø"/>
            </a:pPr>
            <a:r>
              <a:rPr lang="en-US">
                <a:latin typeface="Helvetica Neue"/>
              </a:rPr>
              <a:t>  Can improve mount if needed</a:t>
            </a:r>
          </a:p>
          <a:p>
            <a:pPr marL="457200" indent="-457200"/>
            <a:r>
              <a:rPr lang="en-US">
                <a:latin typeface="Helvetica Neue"/>
              </a:rPr>
              <a:t>Analysis of data will be performed using modeling software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0951F2-262E-4845-A294-17D18B04B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227E45-2648-4A21-B94E-4F9099DB77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Michael Small</a:t>
            </a:r>
          </a:p>
        </p:txBody>
      </p:sp>
      <p:pic>
        <p:nvPicPr>
          <p:cNvPr id="6" name="Picture 6" descr="A car parked in a parking lot&#10;&#10;Description generated with very high confidence">
            <a:extLst>
              <a:ext uri="{FF2B5EF4-FFF2-40B4-BE49-F238E27FC236}">
                <a16:creationId xmlns:a16="http://schemas.microsoft.com/office/drawing/2014/main" id="{B833024D-C17E-4925-99DA-7FAFA2F408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289" r="2245" b="12376"/>
          <a:stretch/>
        </p:blipFill>
        <p:spPr>
          <a:xfrm>
            <a:off x="3403850" y="3858582"/>
            <a:ext cx="5375566" cy="2110656"/>
          </a:xfrm>
          <a:prstGeom prst="rect">
            <a:avLst/>
          </a:prstGeom>
        </p:spPr>
      </p:pic>
      <p:pic>
        <p:nvPicPr>
          <p:cNvPr id="8" name="Picture 6" descr="A car parked in a parking lot&#10;&#10;Description generated with very high confidence">
            <a:extLst>
              <a:ext uri="{FF2B5EF4-FFF2-40B4-BE49-F238E27FC236}">
                <a16:creationId xmlns:a16="http://schemas.microsoft.com/office/drawing/2014/main" id="{CCB49769-645A-4E43-9FBA-59AED0BD65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6000" t="42521" r="6701" b="22266"/>
          <a:stretch/>
        </p:blipFill>
        <p:spPr>
          <a:xfrm>
            <a:off x="3733800" y="4114800"/>
            <a:ext cx="4800600" cy="144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500815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615D06B-AA30-2F4E-9568-07F33643A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 About Injury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861C8E2-38A8-7C42-826F-1A83AB30F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01250" cy="428942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itchFamily="2" charset="2"/>
              <a:buChar char="•"/>
            </a:pPr>
            <a:r>
              <a:rPr lang="en-US">
                <a:latin typeface="Helvetica Neue"/>
              </a:rPr>
              <a:t>Low speed collisions account for more long-term injury than any other crash mode</a:t>
            </a:r>
          </a:p>
          <a:p>
            <a:pPr lvl="1">
              <a:buFont typeface="Wingdings" panose="020B0604020202020204" pitchFamily="34" charset="0"/>
              <a:buChar char="Ø"/>
            </a:pPr>
            <a:r>
              <a:rPr lang="en-US">
                <a:latin typeface="Helvetica Neue"/>
              </a:rPr>
              <a:t>Annual cost of whiplash type injuries is north of a billion dollars</a:t>
            </a:r>
          </a:p>
          <a:p>
            <a:pPr>
              <a:buFont typeface="Arial" pitchFamily="2" charset="2"/>
              <a:buChar char="•"/>
            </a:pPr>
            <a:r>
              <a:rPr lang="en-US">
                <a:latin typeface="Helvetica Neue"/>
              </a:rPr>
              <a:t>Determining the speed of the cars in these cases is necessary to determine claims</a:t>
            </a:r>
          </a:p>
          <a:p>
            <a:pPr lvl="1">
              <a:buFont typeface="Wingdings" panose="020B0604020202020204" pitchFamily="34" charset="0"/>
              <a:buChar char="Ø"/>
            </a:pPr>
            <a:r>
              <a:rPr lang="en-US">
                <a:latin typeface="Helvetica Neue"/>
              </a:rPr>
              <a:t>Our research will help establish a basis for low-speed related cases</a:t>
            </a:r>
          </a:p>
          <a:p>
            <a:pPr lvl="1"/>
            <a:endParaRPr lang="en-US" sz="32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55BD74-83C4-6947-A067-2E5DC09BF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0A11E6-6AA0-F042-892C-8C698DC008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Robert Montuoro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112B35A-3AFA-48DC-8EE6-50D75B694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378323"/>
            <a:ext cx="2545417" cy="1966913"/>
          </a:xfrm>
          <a:prstGeom prst="rect">
            <a:avLst/>
          </a:prstGeom>
        </p:spPr>
      </p:pic>
      <p:pic>
        <p:nvPicPr>
          <p:cNvPr id="4" name="Picture 5" descr="A yellow sign&#10;&#10;Description generated with very high confidence">
            <a:extLst>
              <a:ext uri="{FF2B5EF4-FFF2-40B4-BE49-F238E27FC236}">
                <a16:creationId xmlns:a16="http://schemas.microsoft.com/office/drawing/2014/main" id="{9D231851-BC76-4FE2-8827-B04FC8A29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012" y="4393389"/>
            <a:ext cx="1856597" cy="185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59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 About Cars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205F9E-13A6-4187-B0CB-FE9CEC300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70374"/>
          </a:xfrm>
        </p:spPr>
        <p:txBody>
          <a:bodyPr>
            <a:normAutofit fontScale="92500"/>
          </a:bodyPr>
          <a:lstStyle/>
          <a:p>
            <a:pPr marL="571500" indent="-571500">
              <a:buFont typeface="Arial"/>
              <a:buChar char="•"/>
            </a:pPr>
            <a:r>
              <a:rPr lang="en-US" sz="3600" dirty="0">
                <a:cs typeface="Calibri"/>
              </a:rPr>
              <a:t>Most known information on crashes are high speed</a:t>
            </a:r>
          </a:p>
          <a:p>
            <a:pPr marL="1887855" lvl="1" indent="-571500">
              <a:buFont typeface="Wingdings" pitchFamily="2" charset="2"/>
              <a:buChar char="Ø"/>
            </a:pPr>
            <a:r>
              <a:rPr lang="en-US" sz="3600" dirty="0">
                <a:cs typeface="Calibri"/>
              </a:rPr>
              <a:t>+40 mph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cs typeface="Calibri"/>
              </a:rPr>
              <a:t>Under </a:t>
            </a:r>
            <a:r>
              <a:rPr lang="en-US" sz="3600" b="1" dirty="0">
                <a:cs typeface="Calibri"/>
              </a:rPr>
              <a:t>7 mph,</a:t>
            </a:r>
            <a:r>
              <a:rPr lang="en-US" sz="3600" dirty="0">
                <a:cs typeface="Calibri"/>
              </a:rPr>
              <a:t> American bumpers are designed not to break</a:t>
            </a:r>
            <a:r>
              <a:rPr lang="en-US" sz="3600" b="1" dirty="0">
                <a:cs typeface="Calibri"/>
              </a:rPr>
              <a:t>, transferring more force through the vehicle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cs typeface="Calibri"/>
              </a:rPr>
              <a:t>These impacts can cause “whiplash”</a:t>
            </a:r>
          </a:p>
          <a:p>
            <a:pPr marL="1887855" lvl="1" indent="-571500">
              <a:buFont typeface="Wingdings" pitchFamily="2" charset="2"/>
              <a:buChar char="Ø"/>
            </a:pPr>
            <a:r>
              <a:rPr lang="en-US" sz="3600" dirty="0">
                <a:cs typeface="Calibri"/>
              </a:rPr>
              <a:t>1 billion dollars in insurance claims a year</a:t>
            </a:r>
          </a:p>
          <a:p>
            <a:pPr marL="571500" indent="-571500">
              <a:buFont typeface="Arial"/>
              <a:buChar char="•"/>
            </a:pPr>
            <a:endParaRPr lang="en-US" sz="3600" b="1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8B83D7-B830-4D4E-8F53-CF29A9D245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Michael Small</a:t>
            </a:r>
          </a:p>
        </p:txBody>
      </p:sp>
    </p:spTree>
    <p:extLst>
      <p:ext uri="{BB962C8B-B14F-4D97-AF65-F5344CB8AC3E}">
        <p14:creationId xmlns:p14="http://schemas.microsoft.com/office/powerpoint/2010/main" val="38061436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6A14AB2-81B5-5846-9CD5-F333CFE68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 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0B7FCC-A8D8-3743-B7F2-5B5E36427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Project is primarily experimental, with no physical deliverable, thus we plan to validate using targets more than metrics</a:t>
            </a:r>
          </a:p>
          <a:p>
            <a:r>
              <a:rPr lang="en-US"/>
              <a:t>Metrics are ways to validate a function</a:t>
            </a:r>
          </a:p>
          <a:p>
            <a:r>
              <a:rPr lang="en-US"/>
              <a:t>Targets are specific values used to design around</a:t>
            </a:r>
          </a:p>
          <a:p>
            <a:r>
              <a:rPr lang="en-US"/>
              <a:t>Many of our decisions were made based on the previous team's testing and results, and what this phase of the project requires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3C8A3C-FF15-0847-8D77-2DE20AD580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97BF313-4E89-2C4C-9EAA-FC0289CC34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Joseph </a:t>
            </a:r>
            <a:r>
              <a:rPr lang="en-US" err="1"/>
              <a:t>Godio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228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C1BB005-25AB-8D42-83F5-B46713E09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Selection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15E434-8DF9-EF4D-98FE-47D2C5A60B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William </a:t>
            </a:r>
            <a:r>
              <a:rPr lang="en-US" err="1"/>
              <a:t>Abraira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71B2E4-3195-DF47-8872-0332921A9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0461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267A3-9711-6649-9B36-FE27168D9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of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A8593-689B-2F47-9D22-E7B133548D1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We made a House of Quality to compare the engineering characteristics to the customer requirements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780FC-407C-1448-9FAF-5DBE06A16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4FA217-722F-4C4A-9A24-AAB497CB94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William </a:t>
            </a:r>
            <a:r>
              <a:rPr lang="en-US" err="1"/>
              <a:t>Abraira</a:t>
            </a:r>
            <a:endParaRPr lang="en-US"/>
          </a:p>
        </p:txBody>
      </p:sp>
      <p:pic>
        <p:nvPicPr>
          <p:cNvPr id="7" name="picture" descr="A screenshot of a cell phone&#10;&#10;Description automatically generated">
            <a:extLst>
              <a:ext uri="{FF2B5EF4-FFF2-40B4-BE49-F238E27FC236}">
                <a16:creationId xmlns:a16="http://schemas.microsoft.com/office/drawing/2014/main" id="{443392E6-A5CE-3244-8015-EABED5B4DD6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925" y="327025"/>
            <a:ext cx="5734050" cy="564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663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267A3-9711-6649-9B36-FE27168D9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of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A8593-689B-2F47-9D22-E7B133548D1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We made a House of Quality to compare the engineering characteristics to the customer requirements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780FC-407C-1448-9FAF-5DBE06A16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4FA217-722F-4C4A-9A24-AAB497CB94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William </a:t>
            </a:r>
            <a:r>
              <a:rPr lang="en-US" err="1"/>
              <a:t>Abraira</a:t>
            </a:r>
            <a:endParaRPr lang="en-US"/>
          </a:p>
        </p:txBody>
      </p:sp>
      <p:pic>
        <p:nvPicPr>
          <p:cNvPr id="7" name="picture" descr="A screenshot of a cell phone&#10;&#10;Description automatically generated">
            <a:extLst>
              <a:ext uri="{FF2B5EF4-FFF2-40B4-BE49-F238E27FC236}">
                <a16:creationId xmlns:a16="http://schemas.microsoft.com/office/drawing/2014/main" id="{443392E6-A5CE-3244-8015-EABED5B4DD6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925" y="327025"/>
            <a:ext cx="5734050" cy="56467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0E59B6D-A7E4-E544-A5F6-4CB4AA96C5F3}"/>
              </a:ext>
            </a:extLst>
          </p:cNvPr>
          <p:cNvSpPr/>
          <p:nvPr/>
        </p:nvSpPr>
        <p:spPr>
          <a:xfrm>
            <a:off x="5876925" y="1143000"/>
            <a:ext cx="2047875" cy="3886200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707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267A3-9711-6649-9B36-FE27168D9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of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A8593-689B-2F47-9D22-E7B133548D1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We made a House of Quality to compare the engineering characteristics to the customer requirements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780FC-407C-1448-9FAF-5DBE06A16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4FA217-722F-4C4A-9A24-AAB497CB94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William </a:t>
            </a:r>
            <a:r>
              <a:rPr lang="en-US" err="1"/>
              <a:t>Abraira</a:t>
            </a:r>
            <a:endParaRPr lang="en-US"/>
          </a:p>
        </p:txBody>
      </p:sp>
      <p:pic>
        <p:nvPicPr>
          <p:cNvPr id="7" name="picture" descr="A screenshot of a cell phone&#10;&#10;Description automatically generated">
            <a:extLst>
              <a:ext uri="{FF2B5EF4-FFF2-40B4-BE49-F238E27FC236}">
                <a16:creationId xmlns:a16="http://schemas.microsoft.com/office/drawing/2014/main" id="{443392E6-A5CE-3244-8015-EABED5B4DD6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925" y="327025"/>
            <a:ext cx="5734050" cy="56467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E4EE69-B530-BC44-B84A-30534DE9A6A1}"/>
              </a:ext>
            </a:extLst>
          </p:cNvPr>
          <p:cNvSpPr/>
          <p:nvPr/>
        </p:nvSpPr>
        <p:spPr>
          <a:xfrm>
            <a:off x="8162924" y="339725"/>
            <a:ext cx="3343275" cy="2708275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054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267A3-9711-6649-9B36-FE27168D9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of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A8593-689B-2F47-9D22-E7B133548D1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We made a House of Quality to compare the engineering characteristics to the customer requirements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780FC-407C-1448-9FAF-5DBE06A16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4FA217-722F-4C4A-9A24-AAB497CB94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William </a:t>
            </a:r>
            <a:r>
              <a:rPr lang="en-US" err="1"/>
              <a:t>Abraira</a:t>
            </a:r>
            <a:endParaRPr lang="en-US"/>
          </a:p>
        </p:txBody>
      </p:sp>
      <p:pic>
        <p:nvPicPr>
          <p:cNvPr id="7" name="picture" descr="A screenshot of a cell phone&#10;&#10;Description automatically generated">
            <a:extLst>
              <a:ext uri="{FF2B5EF4-FFF2-40B4-BE49-F238E27FC236}">
                <a16:creationId xmlns:a16="http://schemas.microsoft.com/office/drawing/2014/main" id="{443392E6-A5CE-3244-8015-EABED5B4DD6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925" y="327025"/>
            <a:ext cx="5734050" cy="56467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E4EE69-B530-BC44-B84A-30534DE9A6A1}"/>
              </a:ext>
            </a:extLst>
          </p:cNvPr>
          <p:cNvSpPr/>
          <p:nvPr/>
        </p:nvSpPr>
        <p:spPr>
          <a:xfrm>
            <a:off x="6324600" y="5029200"/>
            <a:ext cx="5181600" cy="285749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916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267A3-9711-6649-9B36-FE27168D9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of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A8593-689B-2F47-9D22-E7B133548D1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We made a House of Quality to compare the engineering characteristics to the customer requirements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780FC-407C-1448-9FAF-5DBE06A16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4FA217-722F-4C4A-9A24-AAB497CB94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William </a:t>
            </a:r>
            <a:r>
              <a:rPr lang="en-US" err="1"/>
              <a:t>Abraira</a:t>
            </a:r>
            <a:endParaRPr lang="en-US"/>
          </a:p>
        </p:txBody>
      </p:sp>
      <p:pic>
        <p:nvPicPr>
          <p:cNvPr id="7" name="picture" descr="A screenshot of a cell phone&#10;&#10;Description automatically generated">
            <a:extLst>
              <a:ext uri="{FF2B5EF4-FFF2-40B4-BE49-F238E27FC236}">
                <a16:creationId xmlns:a16="http://schemas.microsoft.com/office/drawing/2014/main" id="{443392E6-A5CE-3244-8015-EABED5B4DD6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925" y="327025"/>
            <a:ext cx="5734050" cy="56467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E4EE69-B530-BC44-B84A-30534DE9A6A1}"/>
              </a:ext>
            </a:extLst>
          </p:cNvPr>
          <p:cNvSpPr/>
          <p:nvPr/>
        </p:nvSpPr>
        <p:spPr>
          <a:xfrm>
            <a:off x="6324600" y="5562600"/>
            <a:ext cx="5181600" cy="304800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655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2D030C2-8A70-7C45-99EB-3C0F3B710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Initial Pugh Chart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5BF619E-701F-3D48-8D28-0C6081B3A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Compared to datum</a:t>
            </a:r>
          </a:p>
          <a:p>
            <a:pPr lvl="1"/>
            <a:r>
              <a:rPr lang="en-US"/>
              <a:t>+ for better than – for weaker than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780FC-407C-1448-9FAF-5DBE06A16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4FA217-722F-4C4A-9A24-AAB497CB94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William </a:t>
            </a:r>
            <a:r>
              <a:rPr lang="en-US" err="1"/>
              <a:t>Abraira</a:t>
            </a:r>
            <a:endParaRPr lang="en-US"/>
          </a:p>
        </p:txBody>
      </p:sp>
      <p:pic>
        <p:nvPicPr>
          <p:cNvPr id="9" name="picture" descr="A picture containing furniture&#10;&#10;Description automatically generated">
            <a:extLst>
              <a:ext uri="{FF2B5EF4-FFF2-40B4-BE49-F238E27FC236}">
                <a16:creationId xmlns:a16="http://schemas.microsoft.com/office/drawing/2014/main" id="{C1D19971-9AD8-9D4A-AEC2-D869C106E2F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3117274"/>
            <a:ext cx="9239250" cy="259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462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2D030C2-8A70-7C45-99EB-3C0F3B710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Secondary Pugh Chart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5BF619E-701F-3D48-8D28-0C6081B3A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 secondary test was run with the roof mounted gimbal as the datum and the sensor attached to the dash/suction cup camera as the other concepts</a:t>
            </a:r>
          </a:p>
          <a:p>
            <a:pPr lvl="1"/>
            <a:r>
              <a:rPr lang="en-US"/>
              <a:t>These were the top three concepts from last Pugh Chart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780FC-407C-1448-9FAF-5DBE06A16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4FA217-722F-4C4A-9A24-AAB497CB94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William </a:t>
            </a:r>
            <a:r>
              <a:rPr lang="en-US" err="1"/>
              <a:t>Abraira</a:t>
            </a:r>
            <a:endParaRPr lang="en-US"/>
          </a:p>
        </p:txBody>
      </p:sp>
      <p:pic>
        <p:nvPicPr>
          <p:cNvPr id="10" name="picture" descr="A screenshot of a cell phone&#10;&#10;Description automatically generated">
            <a:extLst>
              <a:ext uri="{FF2B5EF4-FFF2-40B4-BE49-F238E27FC236}">
                <a16:creationId xmlns:a16="http://schemas.microsoft.com/office/drawing/2014/main" id="{C0B3BEA1-45AC-A542-89CD-0C680566759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593097"/>
            <a:ext cx="7742989" cy="235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843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267A3-9711-6649-9B36-FE27168D9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Analytical Hierarchy Process (AHP)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A8593-689B-2F47-9D22-E7B133548D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118805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/>
              <a:t>Analytical decision-making method that works alongside logic</a:t>
            </a:r>
          </a:p>
          <a:p>
            <a:r>
              <a:rPr lang="en-US" sz="2400"/>
              <a:t>A series of pairwise comparisons resulted in the weights and the ratings of our top 3 selection criteria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780FC-407C-1448-9FAF-5DBE06A16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4FA217-722F-4C4A-9A24-AAB497CB94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William </a:t>
            </a:r>
            <a:r>
              <a:rPr lang="en-US" err="1"/>
              <a:t>Abraira</a:t>
            </a:r>
            <a:endParaRPr lang="en-US"/>
          </a:p>
        </p:txBody>
      </p:sp>
      <p:pic>
        <p:nvPicPr>
          <p:cNvPr id="4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D5F69DA-F02F-42D0-A5E4-94CDEB2CA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914" y="3144387"/>
            <a:ext cx="7562333" cy="289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169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Crash Test High Speed vs. Low Speed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8B83D7-B830-4D4E-8F53-CF29A9D245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Michael Small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7920AF-527E-7E49-87A5-5C6E71D1B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1692627"/>
            <a:ext cx="5276088" cy="35089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7173B8-8404-734D-A9EC-6FC56924C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556" y="1688390"/>
            <a:ext cx="5276088" cy="351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688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267A3-9711-6649-9B36-FE27168D9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Analytical Hierarchy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A8593-689B-2F47-9D22-E7B133548D1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Fixed to dashboard won</a:t>
            </a:r>
          </a:p>
          <a:p>
            <a:r>
              <a:rPr lang="en-US"/>
              <a:t>But we are hesitant to believe because there will be excess vibrational affects</a:t>
            </a:r>
          </a:p>
          <a:p>
            <a:r>
              <a:rPr lang="en-US"/>
              <a:t>Our sponsor recommended the gimbal would be the easiest and best for future testing circumstances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780FC-407C-1448-9FAF-5DBE06A16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4FA217-722F-4C4A-9A24-AAB497CB94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William </a:t>
            </a:r>
            <a:r>
              <a:rPr lang="en-US" err="1"/>
              <a:t>Abraira</a:t>
            </a:r>
            <a:endParaRPr lang="en-US"/>
          </a:p>
        </p:txBody>
      </p:sp>
      <p:pic>
        <p:nvPicPr>
          <p:cNvPr id="7" name="picture">
            <a:extLst>
              <a:ext uri="{FF2B5EF4-FFF2-40B4-BE49-F238E27FC236}">
                <a16:creationId xmlns:a16="http://schemas.microsoft.com/office/drawing/2014/main" id="{39AB4015-4A2D-1749-A867-04E7472CF96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316956"/>
            <a:ext cx="4114800" cy="222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574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2414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B37A3-211D-3F4F-B6D5-377D2FDA9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Report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1AA21C-123B-C840-A414-E8FF20C866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William </a:t>
            </a:r>
            <a:r>
              <a:rPr lang="en-US" dirty="0" err="1"/>
              <a:t>Abraira</a:t>
            </a:r>
            <a:endParaRPr lang="en-US" dirty="0"/>
          </a:p>
        </p:txBody>
      </p:sp>
      <p:pic>
        <p:nvPicPr>
          <p:cNvPr id="9" name="Picture 8" descr="A close up of a building&#13;&#10;&#13;&#10;Description automatically generated">
            <a:extLst>
              <a:ext uri="{FF2B5EF4-FFF2-40B4-BE49-F238E27FC236}">
                <a16:creationId xmlns:a16="http://schemas.microsoft.com/office/drawing/2014/main" id="{A20BD542-2A7D-4643-A066-DB218D2B06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3" t="1921" r="772" b="2528"/>
          <a:stretch/>
        </p:blipFill>
        <p:spPr>
          <a:xfrm>
            <a:off x="614039" y="1924034"/>
            <a:ext cx="10963922" cy="333800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B0127A2-3B4A-8B48-A724-EE1E8D893DAC}"/>
              </a:ext>
            </a:extLst>
          </p:cNvPr>
          <p:cNvSpPr/>
          <p:nvPr/>
        </p:nvSpPr>
        <p:spPr>
          <a:xfrm>
            <a:off x="4531953" y="4992491"/>
            <a:ext cx="7257276" cy="363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814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B37A3-211D-3F4F-B6D5-377D2FDA9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Report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1AA21C-123B-C840-A414-E8FF20C866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William </a:t>
            </a:r>
            <a:r>
              <a:rPr lang="en-US" dirty="0" err="1"/>
              <a:t>Abraira</a:t>
            </a:r>
            <a:endParaRPr lang="en-US" dirty="0"/>
          </a:p>
        </p:txBody>
      </p:sp>
      <p:pic>
        <p:nvPicPr>
          <p:cNvPr id="9" name="Picture 8" descr="A close up of a building&#13;&#10;&#13;&#10;Description automatically generated">
            <a:extLst>
              <a:ext uri="{FF2B5EF4-FFF2-40B4-BE49-F238E27FC236}">
                <a16:creationId xmlns:a16="http://schemas.microsoft.com/office/drawing/2014/main" id="{A20BD542-2A7D-4643-A066-DB218D2B06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3" t="1921" r="772" b="2528"/>
          <a:stretch/>
        </p:blipFill>
        <p:spPr>
          <a:xfrm>
            <a:off x="614039" y="1924034"/>
            <a:ext cx="10963922" cy="333800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B0127A2-3B4A-8B48-A724-EE1E8D893DAC}"/>
              </a:ext>
            </a:extLst>
          </p:cNvPr>
          <p:cNvSpPr/>
          <p:nvPr/>
        </p:nvSpPr>
        <p:spPr>
          <a:xfrm>
            <a:off x="4531953" y="4992491"/>
            <a:ext cx="7257276" cy="363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E128F-38FE-3F46-B393-7BCD9016D621}"/>
              </a:ext>
            </a:extLst>
          </p:cNvPr>
          <p:cNvSpPr/>
          <p:nvPr/>
        </p:nvSpPr>
        <p:spPr>
          <a:xfrm flipH="1">
            <a:off x="9476508" y="1924034"/>
            <a:ext cx="1537855" cy="3068457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9575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B37A3-211D-3F4F-B6D5-377D2FDA9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Report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1AA21C-123B-C840-A414-E8FF20C866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William </a:t>
            </a:r>
            <a:r>
              <a:rPr lang="en-US" dirty="0" err="1"/>
              <a:t>Abraira</a:t>
            </a:r>
            <a:endParaRPr lang="en-US" dirty="0"/>
          </a:p>
        </p:txBody>
      </p:sp>
      <p:pic>
        <p:nvPicPr>
          <p:cNvPr id="9" name="Picture 8" descr="A close up of a building&#13;&#10;&#13;&#10;Description automatically generated">
            <a:extLst>
              <a:ext uri="{FF2B5EF4-FFF2-40B4-BE49-F238E27FC236}">
                <a16:creationId xmlns:a16="http://schemas.microsoft.com/office/drawing/2014/main" id="{A20BD542-2A7D-4643-A066-DB218D2B06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3" t="1921" r="772" b="2528"/>
          <a:stretch/>
        </p:blipFill>
        <p:spPr>
          <a:xfrm>
            <a:off x="614039" y="1924034"/>
            <a:ext cx="10963922" cy="333800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B0127A2-3B4A-8B48-A724-EE1E8D893DAC}"/>
              </a:ext>
            </a:extLst>
          </p:cNvPr>
          <p:cNvSpPr/>
          <p:nvPr/>
        </p:nvSpPr>
        <p:spPr>
          <a:xfrm>
            <a:off x="4531953" y="4992491"/>
            <a:ext cx="7257276" cy="363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484612-B264-6948-95FA-2857382D197E}"/>
              </a:ext>
            </a:extLst>
          </p:cNvPr>
          <p:cNvSpPr/>
          <p:nvPr/>
        </p:nvSpPr>
        <p:spPr>
          <a:xfrm flipH="1">
            <a:off x="1234571" y="4972281"/>
            <a:ext cx="3297382" cy="289758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427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 Shapes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6669" y="2606943"/>
            <a:ext cx="1676400" cy="457200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ysClr val="windowText" lastClr="000000"/>
                </a:solidFill>
              </a:rPr>
              <a:t>Summary Box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02984" y="3657600"/>
            <a:ext cx="9144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602984" y="4438651"/>
            <a:ext cx="762000" cy="6858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02984" y="4114800"/>
            <a:ext cx="914400" cy="0"/>
          </a:xfrm>
          <a:prstGeom prst="straightConnector1">
            <a:avLst/>
          </a:prstGeom>
          <a:ln w="3810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02984" y="1670586"/>
            <a:ext cx="685800" cy="685800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02984" y="5323672"/>
            <a:ext cx="685800" cy="685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257800" y="5258151"/>
            <a:ext cx="685800" cy="685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257800" y="2606943"/>
            <a:ext cx="1229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Text box 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839200" y="2606943"/>
            <a:ext cx="1920206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/>
              <a:t>Outlined</a:t>
            </a:r>
            <a:r>
              <a:rPr lang="en-US"/>
              <a:t> Text Box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602984" y="3276600"/>
            <a:ext cx="914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257800" y="3610829"/>
            <a:ext cx="9144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5257800" y="4391880"/>
            <a:ext cx="762000" cy="685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257800" y="4068029"/>
            <a:ext cx="914400" cy="0"/>
          </a:xfrm>
          <a:prstGeom prst="straightConnector1">
            <a:avLst/>
          </a:prstGeom>
          <a:ln w="38100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5257800" y="3229829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8839200" y="5279738"/>
            <a:ext cx="685800" cy="6858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8839200" y="3632416"/>
            <a:ext cx="914400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8839200" y="4413467"/>
            <a:ext cx="762000" cy="6858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8839200" y="4089616"/>
            <a:ext cx="914400" cy="0"/>
          </a:xfrm>
          <a:prstGeom prst="straightConnector1">
            <a:avLst/>
          </a:prstGeom>
          <a:ln w="38100">
            <a:solidFill>
              <a:srgbClr val="FFFF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8839200" y="3251416"/>
            <a:ext cx="9144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3165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Approved Logos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785" y="1625838"/>
            <a:ext cx="2770430" cy="27541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671671"/>
            <a:ext cx="9448800" cy="122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907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Color Palette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6198" y="1825625"/>
            <a:ext cx="8019603" cy="435133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513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APA Tables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487987"/>
              </p:ext>
            </p:extLst>
          </p:nvPr>
        </p:nvGraphicFramePr>
        <p:xfrm>
          <a:off x="816429" y="1447800"/>
          <a:ext cx="10515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68</a:t>
            </a:fld>
            <a:endParaRPr lang="en-US"/>
          </a:p>
        </p:txBody>
      </p:sp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0204012"/>
              </p:ext>
            </p:extLst>
          </p:nvPr>
        </p:nvGraphicFramePr>
        <p:xfrm>
          <a:off x="852055" y="3755294"/>
          <a:ext cx="10515600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8132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74940">
                  <a:extLst>
                    <a:ext uri="{9D8B030D-6E8A-4147-A177-3AD203B41FA5}">
                      <a16:colId xmlns:a16="http://schemas.microsoft.com/office/drawing/2014/main" val="3163210236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99833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187961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0558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Crash Test High Speed vs. Low Speed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8B83D7-B830-4D4E-8F53-CF29A9D245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Michael Small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7920AF-527E-7E49-87A5-5C6E71D1B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1690688"/>
            <a:ext cx="5276088" cy="35127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7173B8-8404-734D-A9EC-6FC56924C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004" y="1690689"/>
            <a:ext cx="5269191" cy="351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50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Crash Test High Speed vs. Low Speed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8B83D7-B830-4D4E-8F53-CF29A9D245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Michael Small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7920AF-527E-7E49-87A5-5C6E71D1B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1692627"/>
            <a:ext cx="5276088" cy="35089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7173B8-8404-734D-A9EC-6FC56924C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556" y="1690689"/>
            <a:ext cx="5276088" cy="351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09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615D06B-AA30-2F4E-9568-07F33643A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 About Whiplash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55BD74-83C4-6947-A067-2E5DC09BF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0A11E6-6AA0-F042-892C-8C698DC008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Michael Small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867A056-415A-9F4A-B69F-D4F3AADD9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9637"/>
          <a:stretch/>
        </p:blipFill>
        <p:spPr>
          <a:xfrm>
            <a:off x="1077351" y="1504151"/>
            <a:ext cx="2031609" cy="3849697"/>
          </a:xfrm>
        </p:spPr>
      </p:pic>
      <p:pic>
        <p:nvPicPr>
          <p:cNvPr id="15" name="Picture 14" descr="A screenshot of a video game&#10;&#10;Description automatically generated">
            <a:extLst>
              <a:ext uri="{FF2B5EF4-FFF2-40B4-BE49-F238E27FC236}">
                <a16:creationId xmlns:a16="http://schemas.microsoft.com/office/drawing/2014/main" id="{A5337D52-3582-4347-8CD9-3F53F32433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75" r="69960"/>
          <a:stretch/>
        </p:blipFill>
        <p:spPr>
          <a:xfrm>
            <a:off x="1949157" y="4911383"/>
            <a:ext cx="1159803" cy="1433853"/>
          </a:xfrm>
          <a:prstGeom prst="rect">
            <a:avLst/>
          </a:prstGeom>
        </p:spPr>
      </p:pic>
      <p:pic>
        <p:nvPicPr>
          <p:cNvPr id="16" name="Picture 15" descr="A screenshot of a video game&#10;&#10;Description automatically generated">
            <a:extLst>
              <a:ext uri="{FF2B5EF4-FFF2-40B4-BE49-F238E27FC236}">
                <a16:creationId xmlns:a16="http://schemas.microsoft.com/office/drawing/2014/main" id="{0DAC0E2F-44FE-274B-B9B2-118603A1A7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82" t="31489" r="2581" b="2486"/>
          <a:stretch/>
        </p:blipFill>
        <p:spPr>
          <a:xfrm flipH="1">
            <a:off x="5884202" y="4866892"/>
            <a:ext cx="1438030" cy="143385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3145D0-2ACC-7847-AC74-5E79A636C7D2}"/>
              </a:ext>
            </a:extLst>
          </p:cNvPr>
          <p:cNvCxnSpPr/>
          <p:nvPr/>
        </p:nvCxnSpPr>
        <p:spPr>
          <a:xfrm>
            <a:off x="1205419" y="5550569"/>
            <a:ext cx="86627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631021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College of Engineering 2">
      <a:dk1>
        <a:sysClr val="windowText" lastClr="000000"/>
      </a:dk1>
      <a:lt1>
        <a:sysClr val="window" lastClr="FFFFFF"/>
      </a:lt1>
      <a:dk2>
        <a:srgbClr val="404040"/>
      </a:dk2>
      <a:lt2>
        <a:srgbClr val="BFBFBF"/>
      </a:lt2>
      <a:accent1>
        <a:srgbClr val="236192"/>
      </a:accent1>
      <a:accent2>
        <a:srgbClr val="00CFB4"/>
      </a:accent2>
      <a:accent3>
        <a:srgbClr val="A4D233"/>
      </a:accent3>
      <a:accent4>
        <a:srgbClr val="00BBDC"/>
      </a:accent4>
      <a:accent5>
        <a:srgbClr val="EE2737"/>
      </a:accent5>
      <a:accent6>
        <a:srgbClr val="B7B09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ML 4551-2 2019 Widescreen" id="{57337EE4-1F6B-47F8-8911-99CEED736B6B}" vid="{401E33EA-4933-4577-812F-45AAD1C2C0BB}"/>
    </a:ext>
  </a:extLst>
</a:theme>
</file>

<file path=ppt/theme/theme2.xml><?xml version="1.0" encoding="utf-8"?>
<a:theme xmlns:a="http://schemas.openxmlformats.org/drawingml/2006/main" name="Content Slides">
  <a:themeElements>
    <a:clrScheme name="College of Engineering">
      <a:dk1>
        <a:sysClr val="windowText" lastClr="000000"/>
      </a:dk1>
      <a:lt1>
        <a:sysClr val="window" lastClr="FFFFFF"/>
      </a:lt1>
      <a:dk2>
        <a:srgbClr val="404040"/>
      </a:dk2>
      <a:lt2>
        <a:srgbClr val="BFBFBF"/>
      </a:lt2>
      <a:accent1>
        <a:srgbClr val="236192"/>
      </a:accent1>
      <a:accent2>
        <a:srgbClr val="A4D233"/>
      </a:accent2>
      <a:accent3>
        <a:srgbClr val="00CFB4"/>
      </a:accent3>
      <a:accent4>
        <a:srgbClr val="00BBDC"/>
      </a:accent4>
      <a:accent5>
        <a:srgbClr val="EE2737"/>
      </a:accent5>
      <a:accent6>
        <a:srgbClr val="B7B09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ML 4551-2 2019 Widescreen" id="{57337EE4-1F6B-47F8-8911-99CEED736B6B}" vid="{A817B2FE-AA00-4BCE-9E22-FE0D78AEEBC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99</TotalTime>
  <Words>1462</Words>
  <Application>Microsoft Macintosh PowerPoint</Application>
  <PresentationFormat>Widescreen</PresentationFormat>
  <Paragraphs>374</Paragraphs>
  <Slides>68</Slides>
  <Notes>7</Notes>
  <HiddenSlides>24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77" baseType="lpstr">
      <vt:lpstr>Arial</vt:lpstr>
      <vt:lpstr>Calibri</vt:lpstr>
      <vt:lpstr>Calibri Light</vt:lpstr>
      <vt:lpstr>Courier New</vt:lpstr>
      <vt:lpstr>Helvetica Neue</vt:lpstr>
      <vt:lpstr>Helvetica Neue Condensed</vt:lpstr>
      <vt:lpstr>Wingdings</vt:lpstr>
      <vt:lpstr>Title Slides</vt:lpstr>
      <vt:lpstr>Content Slides</vt:lpstr>
      <vt:lpstr>The Examination of Occupant and Vehicle Responses to Low Speed Rear-End Crashes Team 504</vt:lpstr>
      <vt:lpstr>Team Introductions</vt:lpstr>
      <vt:lpstr>Objectives</vt:lpstr>
      <vt:lpstr>Project Background</vt:lpstr>
      <vt:lpstr>Background About Cars</vt:lpstr>
      <vt:lpstr>Crash Test High Speed vs. Low Speed</vt:lpstr>
      <vt:lpstr>Crash Test High Speed vs. Low Speed</vt:lpstr>
      <vt:lpstr>Crash Test High Speed vs. Low Speed</vt:lpstr>
      <vt:lpstr>Background About Whiplash</vt:lpstr>
      <vt:lpstr>Background About Whiplash</vt:lpstr>
      <vt:lpstr>Background About Whiplash</vt:lpstr>
      <vt:lpstr>Project Scope</vt:lpstr>
      <vt:lpstr>Project Scope</vt:lpstr>
      <vt:lpstr>Experimental Setup</vt:lpstr>
      <vt:lpstr>Experimental Setup</vt:lpstr>
      <vt:lpstr>Customer Needs</vt:lpstr>
      <vt:lpstr>Customer Needs</vt:lpstr>
      <vt:lpstr>Customer Needs</vt:lpstr>
      <vt:lpstr>Functional Decomposition</vt:lpstr>
      <vt:lpstr>Functional Decomposition</vt:lpstr>
      <vt:lpstr>Functional Decomposition</vt:lpstr>
      <vt:lpstr>Functional Decomposition</vt:lpstr>
      <vt:lpstr>Develop An Empirical Model</vt:lpstr>
      <vt:lpstr>Functional Decomposition</vt:lpstr>
      <vt:lpstr>Functional Decomposition</vt:lpstr>
      <vt:lpstr>Analyze Occupant Response</vt:lpstr>
      <vt:lpstr>Targets</vt:lpstr>
      <vt:lpstr>Target Table</vt:lpstr>
      <vt:lpstr>Target Table </vt:lpstr>
      <vt:lpstr>Target Table</vt:lpstr>
      <vt:lpstr>Concept Generation and Selection</vt:lpstr>
      <vt:lpstr>Concept Generation</vt:lpstr>
      <vt:lpstr>Concept Selection</vt:lpstr>
      <vt:lpstr>Budget Report</vt:lpstr>
      <vt:lpstr>Budget Report</vt:lpstr>
      <vt:lpstr>Future Work</vt:lpstr>
      <vt:lpstr>Future Work</vt:lpstr>
      <vt:lpstr>Mounting the Gimbal</vt:lpstr>
      <vt:lpstr>Arduino Wiring</vt:lpstr>
      <vt:lpstr>Acquiring and Processing Data</vt:lpstr>
      <vt:lpstr>Develop a Clear Testing Rig</vt:lpstr>
      <vt:lpstr>Four Most Important Points from this Lecture</vt:lpstr>
      <vt:lpstr>References</vt:lpstr>
      <vt:lpstr>Questions</vt:lpstr>
      <vt:lpstr>Backup Sildes</vt:lpstr>
      <vt:lpstr>Sponsor</vt:lpstr>
      <vt:lpstr>Project Summary</vt:lpstr>
      <vt:lpstr>Project Summary</vt:lpstr>
      <vt:lpstr>Background About Injury</vt:lpstr>
      <vt:lpstr>Target Summary</vt:lpstr>
      <vt:lpstr>Concept Selection</vt:lpstr>
      <vt:lpstr>House of Quality</vt:lpstr>
      <vt:lpstr>House of Quality</vt:lpstr>
      <vt:lpstr>House of Quality</vt:lpstr>
      <vt:lpstr>House of Quality</vt:lpstr>
      <vt:lpstr>House of Quality</vt:lpstr>
      <vt:lpstr>Initial Pugh Chart</vt:lpstr>
      <vt:lpstr>Secondary Pugh Chart</vt:lpstr>
      <vt:lpstr>Analytical Hierarchy Process (AHP)</vt:lpstr>
      <vt:lpstr>Analytical Hierarchy Process</vt:lpstr>
      <vt:lpstr>PowerPoint Presentation</vt:lpstr>
      <vt:lpstr>Budget Report</vt:lpstr>
      <vt:lpstr>Budget Report</vt:lpstr>
      <vt:lpstr>Budget Report</vt:lpstr>
      <vt:lpstr>Standard Shapes</vt:lpstr>
      <vt:lpstr>Approved Logos</vt:lpstr>
      <vt:lpstr>Color Palette</vt:lpstr>
      <vt:lpstr>APA Tables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Examination of Occupant and Vehicle Responses to Low Speed Rear-End Crashes Team 504</dc:title>
  <dc:creator>Michael Small</dc:creator>
  <cp:lastModifiedBy>Michael Small</cp:lastModifiedBy>
  <cp:revision>4</cp:revision>
  <dcterms:created xsi:type="dcterms:W3CDTF">2019-01-15T19:27:48Z</dcterms:created>
  <dcterms:modified xsi:type="dcterms:W3CDTF">2019-01-24T20:50:29Z</dcterms:modified>
</cp:coreProperties>
</file>