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256" r:id="rId5"/>
    <p:sldId id="257" r:id="rId6"/>
    <p:sldId id="258" r:id="rId7"/>
    <p:sldId id="259" r:id="rId8"/>
    <p:sldId id="260" r:id="rId9"/>
    <p:sldId id="294" r:id="rId10"/>
    <p:sldId id="295" r:id="rId11"/>
    <p:sldId id="296" r:id="rId12"/>
    <p:sldId id="297" r:id="rId13"/>
    <p:sldId id="298" r:id="rId14"/>
    <p:sldId id="300" r:id="rId15"/>
    <p:sldId id="299" r:id="rId16"/>
    <p:sldId id="301" r:id="rId17"/>
    <p:sldId id="302" r:id="rId18"/>
    <p:sldId id="303" r:id="rId19"/>
    <p:sldId id="304" r:id="rId20"/>
    <p:sldId id="305" r:id="rId21"/>
    <p:sldId id="290" r:id="rId22"/>
    <p:sldId id="306" r:id="rId23"/>
    <p:sldId id="308" r:id="rId24"/>
    <p:sldId id="309" r:id="rId25"/>
    <p:sldId id="311" r:id="rId26"/>
    <p:sldId id="312" r:id="rId27"/>
    <p:sldId id="313" r:id="rId28"/>
    <p:sldId id="314" r:id="rId29"/>
    <p:sldId id="354" r:id="rId30"/>
    <p:sldId id="355" r:id="rId31"/>
    <p:sldId id="317" r:id="rId32"/>
    <p:sldId id="318" r:id="rId33"/>
    <p:sldId id="336" r:id="rId34"/>
    <p:sldId id="274" r:id="rId35"/>
    <p:sldId id="343" r:id="rId36"/>
    <p:sldId id="351" r:id="rId37"/>
    <p:sldId id="275" r:id="rId38"/>
    <p:sldId id="262" r:id="rId39"/>
    <p:sldId id="349" r:id="rId40"/>
    <p:sldId id="340" r:id="rId41"/>
    <p:sldId id="324" r:id="rId42"/>
    <p:sldId id="337" r:id="rId43"/>
    <p:sldId id="338" r:id="rId44"/>
    <p:sldId id="339" r:id="rId45"/>
    <p:sldId id="347" r:id="rId46"/>
    <p:sldId id="348" r:id="rId47"/>
    <p:sldId id="346" r:id="rId48"/>
    <p:sldId id="267" r:id="rId49"/>
    <p:sldId id="286" r:id="rId50"/>
    <p:sldId id="280" r:id="rId51"/>
    <p:sldId id="281" r:id="rId52"/>
    <p:sldId id="282" r:id="rId53"/>
    <p:sldId id="283" r:id="rId54"/>
    <p:sldId id="284" r:id="rId55"/>
    <p:sldId id="285" r:id="rId56"/>
    <p:sldId id="268" r:id="rId57"/>
    <p:sldId id="278" r:id="rId58"/>
    <p:sldId id="279" r:id="rId59"/>
    <p:sldId id="269" r:id="rId60"/>
    <p:sldId id="270" r:id="rId61"/>
    <p:sldId id="271" r:id="rId62"/>
    <p:sldId id="27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59"/>
          </p14:sldIdLst>
        </p14:section>
        <p14:section name="Problem Set up" id="{88294E19-6904-47AA-B184-F0E27FC1FB4C}">
          <p14:sldIdLst>
            <p14:sldId id="260"/>
            <p14:sldId id="294"/>
            <p14:sldId id="295"/>
            <p14:sldId id="296"/>
            <p14:sldId id="297"/>
            <p14:sldId id="298"/>
            <p14:sldId id="300"/>
            <p14:sldId id="299"/>
            <p14:sldId id="301"/>
            <p14:sldId id="302"/>
          </p14:sldIdLst>
        </p14:section>
        <p14:section name="Customer Needs" id="{9DEC6AA8-46F3-D942-96F1-7DC9FE444D7D}">
          <p14:sldIdLst>
            <p14:sldId id="303"/>
            <p14:sldId id="304"/>
            <p14:sldId id="305"/>
          </p14:sldIdLst>
        </p14:section>
        <p14:section name="Functional Decomposition" id="{33ECE327-A7E4-374E-BFD2-642B19D0F563}">
          <p14:sldIdLst>
            <p14:sldId id="290"/>
            <p14:sldId id="306"/>
            <p14:sldId id="308"/>
            <p14:sldId id="309"/>
            <p14:sldId id="311"/>
            <p14:sldId id="312"/>
          </p14:sldIdLst>
        </p14:section>
        <p14:section name="Targets" id="{01564A95-A856-FC47-8E12-240C96C7FA5A}">
          <p14:sldIdLst>
            <p14:sldId id="313"/>
            <p14:sldId id="314"/>
            <p14:sldId id="354"/>
            <p14:sldId id="355"/>
          </p14:sldIdLst>
        </p14:section>
        <p14:section name="Concept Generation and Selection" id="{91490A38-1F4F-8D42-839F-36EB233FB2D3}">
          <p14:sldIdLst>
            <p14:sldId id="317"/>
            <p14:sldId id="318"/>
            <p14:sldId id="336"/>
          </p14:sldIdLst>
        </p14:section>
        <p14:section name="Build Phase" id="{FF596EF2-128C-4E64-A61A-F3E9BB20605F}">
          <p14:sldIdLst>
            <p14:sldId id="274"/>
            <p14:sldId id="343"/>
            <p14:sldId id="351"/>
          </p14:sldIdLst>
        </p14:section>
        <p14:section name="Testing and Validation" id="{8E8EEF18-DF67-4650-A7B8-5C58F429AA84}">
          <p14:sldIdLst>
            <p14:sldId id="275"/>
            <p14:sldId id="262"/>
            <p14:sldId id="349"/>
          </p14:sldIdLst>
        </p14:section>
        <p14:section name="Future Work" id="{A7BEC58C-F7F8-4BD6-84CB-16BE2DA38256}">
          <p14:sldIdLst>
            <p14:sldId id="340"/>
            <p14:sldId id="324"/>
            <p14:sldId id="337"/>
            <p14:sldId id="338"/>
            <p14:sldId id="339"/>
          </p14:sldIdLst>
        </p14:section>
        <p14:section name="Summary" id="{4C300BF7-36E4-4088-9A61-FD5AD972028E}">
          <p14:sldIdLst>
            <p14:sldId id="347"/>
            <p14:sldId id="348"/>
            <p14:sldId id="346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6"/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  <p14:sldId id="284"/>
            <p14:sldId id="285"/>
          </p14:sldIdLst>
        </p14:section>
        <p14:section name="Detailed Math" id="{8359201E-DCC9-4570-8795-589005A4ED44}">
          <p14:sldIdLst>
            <p14:sldId id="268"/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Abraira" initials="WA" lastIdx="1" clrIdx="0">
    <p:extLst>
      <p:ext uri="{19B8F6BF-5375-455C-9EA6-DF929625EA0E}">
        <p15:presenceInfo xmlns:p15="http://schemas.microsoft.com/office/powerpoint/2012/main" userId="S::wra15@my.fsu.edu::81fad48a-c276-4aaf-a16a-e6fb4becc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8C1E40-AF44-BE43-A263-1E889A615C4C}" v="21" dt="2019-02-19T03:20:02.436"/>
    <p1510:client id="{64DFC7AE-E992-D860-BE38-15479AC71D15}" v="285" dt="2019-02-18T23:29:07.440"/>
    <p1510:client id="{8D52ECB9-BDDC-1544-AFF4-6B6CAC841E3D}" v="3" dt="2019-02-18T13:27:39.857"/>
    <p1510:client id="{F3BEA5D9-E39B-4D02-8993-9B266F345448}" v="138" dt="2019-02-18T19:37:11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4690"/>
  </p:normalViewPr>
  <p:slideViewPr>
    <p:cSldViewPr snapToGrid="0">
      <p:cViewPr varScale="1">
        <p:scale>
          <a:sx n="91" d="100"/>
          <a:sy n="91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this</a:t>
            </a:r>
            <a:r>
              <a:rPr lang="en-US" baseline="0"/>
              <a:t> slide will advance on default after 2 seconds. If you would like to change this then go to the transition tab and under timing change the advance slide settings.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1792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75926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35514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135986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37284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21943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482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1671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77418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916242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17009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74337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9904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54757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9612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254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r, sitting, indoor, table&#10;&#10;Description automatically generated">
            <a:extLst>
              <a:ext uri="{FF2B5EF4-FFF2-40B4-BE49-F238E27FC236}">
                <a16:creationId xmlns:a16="http://schemas.microsoft.com/office/drawing/2014/main" id="{3C6CFAAA-0FD6-8048-8FE5-463A37565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>
            <a:alphaModFix amt="5000"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>
          <a:xfrm>
            <a:off x="0" y="-1"/>
            <a:ext cx="12192000" cy="58885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701" r:id="rId36"/>
    <p:sldLayoutId id="2147483702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Examination of Occupant and Vehicle Responses to Low Speed Rear-End Crashes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Team 504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D4AA-DD38-CB45-B73C-DFECC28F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Speed vs. Low Speed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BD2A9-1140-D84F-9255-8FD675231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2792C-FBB7-CF4D-B08B-AF3CF8E5CE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989F-3CE7-DE4E-A1FC-EB405433F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2627"/>
            <a:ext cx="5276088" cy="350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1EDDB-7C43-D34A-A093-448DC6554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56" y="1690689"/>
            <a:ext cx="5276088" cy="3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2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068F-AC53-154E-B86A-8277F9D3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33E20-8E1E-5F4A-9DE5-801EAB529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007DA-D66A-A74B-B2EA-8210A288A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and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A55B-A1FF-3640-AB8D-730596D07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9509" cy="4016620"/>
          </a:xfrm>
        </p:spPr>
        <p:txBody>
          <a:bodyPr/>
          <a:lstStyle/>
          <a:p>
            <a:r>
              <a:rPr lang="en-US" dirty="0"/>
              <a:t>Live crash testing is done using accelerometers monitoring movement of occupant and vehicle</a:t>
            </a:r>
          </a:p>
          <a:p>
            <a:r>
              <a:rPr lang="en-US" dirty="0"/>
              <a:t>Results will be analyzed using Mathematical Dynamic Modeling (MADYMO)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Modeling software that will interpret accelerometer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0EAEC-9434-A74F-BE85-9EB5E4A51BB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064AF604-6DB0-E44B-AEA2-F91D49621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5"/>
          <a:stretch/>
        </p:blipFill>
        <p:spPr>
          <a:xfrm>
            <a:off x="7884784" y="1690688"/>
            <a:ext cx="4173104" cy="26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2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B5E3-4140-1C42-90DB-FB0D48AB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3AE9-41B0-4C4A-BBAC-401039CEA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Interchangeable bumper mount used for easily repeatable testing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Designed to connect the stock bumper to the stationary car</a:t>
            </a:r>
          </a:p>
          <a:p>
            <a:r>
              <a:rPr lang="en-US" dirty="0"/>
              <a:t>Consistent testing parameters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Centered collision location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Travel path mapped by cones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Data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F6970-AD69-2744-8B55-6E906612C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E79215-959A-EA4E-8A98-066AA9509BB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6" name="Content Placeholder 10" descr="A truck that is sitting on top of a car&#10;&#10;Description automatically generated">
            <a:extLst>
              <a:ext uri="{FF2B5EF4-FFF2-40B4-BE49-F238E27FC236}">
                <a16:creationId xmlns:a16="http://schemas.microsoft.com/office/drawing/2014/main" id="{E89443FA-48B1-0D41-8E1B-63AB44267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62" y="3347705"/>
            <a:ext cx="4279838" cy="24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82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DDE0-2957-F146-A528-60D1E609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057EB-8EA4-9343-BE68-21F3A701C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Stationary car fixed with bumper mount will be hit from behind by another car traveling at </a:t>
            </a:r>
            <a:r>
              <a:rPr lang="en-US" b="1" dirty="0"/>
              <a:t>≤ 7mph</a:t>
            </a:r>
          </a:p>
          <a:p>
            <a:r>
              <a:rPr lang="en-US" dirty="0">
                <a:cs typeface="Calibri"/>
              </a:rPr>
              <a:t>Accelerometers will be placed on the front car and front car occupant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Cummings representative Beau Biller will be the driver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Occupant and car responses will be analyzed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cs typeface="Calibri"/>
              </a:rPr>
              <a:t>Repeated trials for an abundance of data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0E92F-4B84-2C4D-94AE-FB9BD707C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7A96E8-295F-D84C-8CD8-4B89B43933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2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F62-076C-DA4E-ACE6-82B17912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3A7A-FAAC-F04F-8B4F-3848F4854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45EE5-5394-2846-936A-4F4C66D6F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65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Easy assembly of test site and equipment</a:t>
            </a:r>
          </a:p>
          <a:p>
            <a:r>
              <a:rPr lang="en-US"/>
              <a:t>Able to determine force generated on the occupant based on speed of impact</a:t>
            </a:r>
          </a:p>
          <a:p>
            <a:r>
              <a:rPr lang="en-US"/>
              <a:t>Test sensors that are simple to use but are accurate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We are using Arduino connected accelerometers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0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8018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Helvetica Neue"/>
              </a:rPr>
              <a:t>Durable and robust testing rig</a:t>
            </a:r>
          </a:p>
          <a:p>
            <a:r>
              <a:rPr lang="en-US">
                <a:latin typeface="Helvetica Neue"/>
              </a:rPr>
              <a:t>Combine results to create a simulation of crashes</a:t>
            </a:r>
          </a:p>
          <a:p>
            <a:r>
              <a:rPr lang="en-US">
                <a:latin typeface="Helvetica Neue"/>
              </a:rPr>
              <a:t>Compare current methods with our test results</a:t>
            </a:r>
          </a:p>
          <a:p>
            <a:r>
              <a:rPr lang="en-US">
                <a:latin typeface="Helvetica Neue"/>
              </a:rPr>
              <a:t>Increase in number of live crash tests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C0159-55D2-6341-913E-B4E7CB15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06" y="1690688"/>
            <a:ext cx="4696094" cy="28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D633-25FB-4C4B-9F32-A8064903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A2FF-0C44-F246-8D6C-76D1548CA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61F5B-1641-B844-9A9A-B5524E5FC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4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9C2A3-57D5-B148-8B8A-2A125FC8920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42" y="1028526"/>
            <a:ext cx="8821269" cy="51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Content Placeholder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CD1BEBA-6D0F-AC40-A56C-5206433BA49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7" y="1392128"/>
            <a:ext cx="2228643" cy="2971530"/>
          </a:xfrm>
        </p:spPr>
      </p:pic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A891BC5-7260-7948-84E3-C2B6379DE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3" y="1402068"/>
            <a:ext cx="1971892" cy="2971531"/>
          </a:xfrm>
          <a:prstGeom prst="rect">
            <a:avLst/>
          </a:prstGeom>
        </p:spPr>
      </p:pic>
      <p:pic>
        <p:nvPicPr>
          <p:cNvPr id="14" name="Picture 1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ECAB7E8-BC5C-2F40-B859-52F7EEDA5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87" y="1402069"/>
            <a:ext cx="1981021" cy="2971531"/>
          </a:xfrm>
          <a:prstGeom prst="rect">
            <a:avLst/>
          </a:prstGeom>
        </p:spPr>
      </p:pic>
      <p:pic>
        <p:nvPicPr>
          <p:cNvPr id="17" name="Picture 1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07A8E0F-29D7-E440-8923-088E4A877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43" y="1402067"/>
            <a:ext cx="2048864" cy="2971531"/>
          </a:xfrm>
          <a:prstGeom prst="rect">
            <a:avLst/>
          </a:prstGeom>
        </p:spPr>
      </p:pic>
      <p:pic>
        <p:nvPicPr>
          <p:cNvPr id="20" name="Picture 1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DE6125B-F853-1545-B3E2-A70AA3C199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10342"/>
          <a:stretch/>
        </p:blipFill>
        <p:spPr>
          <a:xfrm>
            <a:off x="9828208" y="1371869"/>
            <a:ext cx="1871852" cy="29715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606D0FF-A982-4044-BFC8-DD286515E190}"/>
              </a:ext>
            </a:extLst>
          </p:cNvPr>
          <p:cNvSpPr txBox="1"/>
          <p:nvPr/>
        </p:nvSpPr>
        <p:spPr>
          <a:xfrm>
            <a:off x="2958684" y="438612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Vincent Grimes</a:t>
            </a:r>
            <a:endParaRPr lang="en-US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Project Manager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DFC3AA-DCB4-D14E-B320-1E2DE67FC30A}"/>
              </a:ext>
            </a:extLst>
          </p:cNvPr>
          <p:cNvSpPr txBox="1"/>
          <p:nvPr/>
        </p:nvSpPr>
        <p:spPr>
          <a:xfrm>
            <a:off x="5155168" y="4440613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Michael Small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Analytics Engineer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B74005-9F9B-BC4D-9084-1E592CC55171}"/>
              </a:ext>
            </a:extLst>
          </p:cNvPr>
          <p:cNvSpPr txBox="1"/>
          <p:nvPr/>
        </p:nvSpPr>
        <p:spPr>
          <a:xfrm>
            <a:off x="7382393" y="4386125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Robert </a:t>
            </a:r>
            <a:r>
              <a:rPr lang="en-US" sz="2000" err="1">
                <a:cs typeface="Calibri"/>
              </a:rPr>
              <a:t>Montuoro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Design Engineer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53032-9CA2-2B4C-9D20-5DFF48376E6E}"/>
              </a:ext>
            </a:extLst>
          </p:cNvPr>
          <p:cNvSpPr txBox="1"/>
          <p:nvPr/>
        </p:nvSpPr>
        <p:spPr>
          <a:xfrm>
            <a:off x="614437" y="4440613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Joseph </a:t>
            </a:r>
            <a:r>
              <a:rPr lang="en-US" sz="2000" err="1">
                <a:cs typeface="Calibri"/>
              </a:rPr>
              <a:t>Godio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Model Manager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D19DB8-EE46-744E-9341-FB796EC09BB0}"/>
              </a:ext>
            </a:extLst>
          </p:cNvPr>
          <p:cNvSpPr txBox="1"/>
          <p:nvPr/>
        </p:nvSpPr>
        <p:spPr>
          <a:xfrm>
            <a:off x="9575269" y="4343399"/>
            <a:ext cx="21964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William </a:t>
            </a:r>
            <a:r>
              <a:rPr lang="en-US" sz="2000" err="1">
                <a:cs typeface="Calibri"/>
              </a:rPr>
              <a:t>Abraira</a:t>
            </a:r>
            <a:endParaRPr lang="en-US"/>
          </a:p>
          <a:p>
            <a:pPr algn="ctr"/>
            <a:r>
              <a:rPr lang="en-US" sz="2000">
                <a:cs typeface="Calibri"/>
              </a:rPr>
              <a:t>Fiscal Engineer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7B0E4-BCA7-384B-B386-F27F2B3622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327052" y="1027906"/>
            <a:ext cx="8821269" cy="5128745"/>
          </a:xfrm>
          <a:prstGeom prst="rect">
            <a:avLst/>
          </a:prstGeom>
        </p:spPr>
      </p:pic>
      <p:pic>
        <p:nvPicPr>
          <p:cNvPr id="11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C8F59EFC-F57B-7D4B-92F0-7BEC5FE1C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3448" r="87906" b="60209"/>
          <a:stretch/>
        </p:blipFill>
        <p:spPr>
          <a:xfrm>
            <a:off x="1327052" y="2207455"/>
            <a:ext cx="1066800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3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7DB2-AB06-384E-B91C-16C04672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 An Empirical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5BB5-E952-274E-A92B-9947E9A42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Obtain data from previous trials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Already have 7-8 trials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Want to increase the number to approximately 35-40</a:t>
            </a:r>
          </a:p>
          <a:p>
            <a:r>
              <a:rPr lang="en-US" sz="3200" dirty="0"/>
              <a:t>Process data in modeling software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MADYMO</a:t>
            </a:r>
          </a:p>
          <a:p>
            <a:r>
              <a:rPr lang="en-US" sz="3200" dirty="0"/>
              <a:t>Find trends in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9B05D-006E-9349-9763-88B002221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AB8A8-BD64-2549-B442-2EF10F062E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08DE9-A1C6-6A48-84A4-02A84C5B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33E5-A2CD-8541-A88C-4AB333A9D73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68794BA5-6502-4544-9732-9D3686AD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00" y="1159623"/>
            <a:ext cx="8821269" cy="5128745"/>
          </a:xfrm>
          <a:prstGeom prst="rect">
            <a:avLst/>
          </a:prstGeom>
        </p:spPr>
      </p:pic>
      <p:pic>
        <p:nvPicPr>
          <p:cNvPr id="11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C8F59EFC-F57B-7D4B-92F0-7BEC5FE1C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6152" t="24934" r="23115" b="60209"/>
          <a:stretch/>
        </p:blipFill>
        <p:spPr>
          <a:xfrm>
            <a:off x="6477000" y="2438400"/>
            <a:ext cx="1828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7DB2-AB06-384E-B91C-16C04672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 Occupant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D5BB5-E952-274E-A92B-9947E9A42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 passengers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Roof mounted gimbal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Accelerometers to track movement</a:t>
            </a:r>
          </a:p>
          <a:p>
            <a:r>
              <a:rPr lang="en-US" dirty="0"/>
              <a:t>Track car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Allow the car to coast for a repeatable speed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Accelerometers on the car will analyze its change in speed</a:t>
            </a:r>
          </a:p>
          <a:p>
            <a:r>
              <a:rPr lang="en-US" dirty="0"/>
              <a:t>Obtain Measurements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Accelerometers, MADYMO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9B05D-006E-9349-9763-88B002221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AB8A8-BD64-2549-B442-2EF10F062E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13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702CF9-13E5-4B71-933E-B672DD5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E203A-2A71-46D3-882F-0922B41D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E4A2C-3F55-8348-AE23-4FC422F599C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104003" cy="44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E4A2C-3F55-8348-AE23-4FC422F599C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104003" cy="4414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2984FD-D684-524C-93E8-12A7E4E73AC8}"/>
              </a:ext>
            </a:extLst>
          </p:cNvPr>
          <p:cNvSpPr/>
          <p:nvPr/>
        </p:nvSpPr>
        <p:spPr>
          <a:xfrm flipH="1">
            <a:off x="1871270" y="1414209"/>
            <a:ext cx="2894694" cy="4414507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43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24F9E77-3441-914F-B19C-B1DA55F2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Table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CDBCC-308A-1349-9B89-7CE74947B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E4A2C-3F55-8348-AE23-4FC422F599C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3F082-9943-4443-8D2B-A20F176C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70" y="1365348"/>
            <a:ext cx="8104003" cy="44145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39C132-001F-BE45-A721-C7833B34BB9E}"/>
              </a:ext>
            </a:extLst>
          </p:cNvPr>
          <p:cNvSpPr/>
          <p:nvPr/>
        </p:nvSpPr>
        <p:spPr>
          <a:xfrm flipH="1">
            <a:off x="4641273" y="1365348"/>
            <a:ext cx="5334000" cy="4414507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33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5A980-7877-F442-9107-FB9F7A83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 and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0965-6343-2443-B9DE-321BCE82B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404FF-FC13-3C47-A356-E355BB17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51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178269-2051-AF4E-B651-1D5435421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BC649-1CD6-344B-8B7B-29A3B24D0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were tasked to develop a way to visually track the occupant </a:t>
            </a:r>
          </a:p>
          <a:p>
            <a:r>
              <a:rPr lang="en-US"/>
              <a:t>Potential ideas 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Roof mounted gimbal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Dashboard mount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Headwear mount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CC34-D7BE-C544-92ED-9AF3418E5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914745-6F64-4340-AB96-8DD181BDF4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05D9D424-8266-8E4A-BDED-57DD5D1E8B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99" y="2948671"/>
            <a:ext cx="1979766" cy="2622322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52A6E107-6BB5-9F4D-888E-9A2FCD0926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20000"/>
          <a:stretch>
            <a:fillRect/>
          </a:stretch>
        </p:blipFill>
        <p:spPr>
          <a:xfrm>
            <a:off x="4994563" y="2948671"/>
            <a:ext cx="3581400" cy="27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5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Content Placeholder 1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7F0376A-2DCA-B040-89D3-AF9555EB310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01" y="1364675"/>
            <a:ext cx="2495782" cy="33693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763879" y="4733987"/>
            <a:ext cx="3930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Cummings Scientific Representative</a:t>
            </a:r>
          </a:p>
          <a:p>
            <a:r>
              <a:rPr lang="en-US"/>
              <a:t>Mr. Beau Biller</a:t>
            </a:r>
          </a:p>
          <a:p>
            <a:r>
              <a:rPr lang="en-US" i="1"/>
              <a:t>Forensic Scientist/Engineering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8658096" y="4793290"/>
            <a:ext cx="2798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u="sng"/>
              <a:t>Academic Advisor</a:t>
            </a:r>
          </a:p>
          <a:p>
            <a:pPr algn="r"/>
            <a:r>
              <a:rPr lang="en-US"/>
              <a:t>Shayne </a:t>
            </a:r>
            <a:r>
              <a:rPr lang="en-US" err="1"/>
              <a:t>McConomy</a:t>
            </a:r>
            <a:r>
              <a:rPr lang="en-US"/>
              <a:t>, Ph.D.</a:t>
            </a:r>
          </a:p>
          <a:p>
            <a:pPr algn="r"/>
            <a:r>
              <a:rPr lang="en-US" i="1"/>
              <a:t>Teaching Faculty/Professor</a:t>
            </a:r>
          </a:p>
        </p:txBody>
      </p:sp>
      <p:pic>
        <p:nvPicPr>
          <p:cNvPr id="13" name="Picture 12" descr="A person in a suit and tie&#10;&#10;Description generated with very high confidence">
            <a:extLst>
              <a:ext uri="{FF2B5EF4-FFF2-40B4-BE49-F238E27FC236}">
                <a16:creationId xmlns:a16="http://schemas.microsoft.com/office/drawing/2014/main" id="{41EE1DFC-CD2D-B449-969C-E77B5E9DB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5" r="15207"/>
          <a:stretch/>
        </p:blipFill>
        <p:spPr>
          <a:xfrm>
            <a:off x="793358" y="1417348"/>
            <a:ext cx="3316221" cy="331663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ED702F3-6C54-AA47-8896-A11D39F3E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926" y="2685732"/>
            <a:ext cx="3930628" cy="7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945-3661-CD43-9A62-F75EA114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BEBB0-C2E8-2149-A8AF-539537E1C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3582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Final selection was the roof mounted gimbal</a:t>
            </a:r>
          </a:p>
          <a:p>
            <a:pPr lvl="1"/>
            <a:r>
              <a:rPr lang="en-US"/>
              <a:t>Stable if mounted to the car</a:t>
            </a:r>
          </a:p>
          <a:p>
            <a:pPr lvl="1"/>
            <a:r>
              <a:rPr lang="en-US"/>
              <a:t>Did not interfere with testing</a:t>
            </a:r>
          </a:p>
          <a:p>
            <a:pPr lvl="1"/>
            <a:r>
              <a:rPr lang="en-US">
                <a:latin typeface="Arial"/>
                <a:cs typeface="Arial"/>
              </a:rPr>
              <a:t>Provide clear recording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Our sponsor requested a roof mounted gimbal as it is easy to use and has limited room for error  </a:t>
            </a:r>
            <a:endParaRPr lang="en-US"/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62785-6DE0-2B4C-9D5C-FC279A691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CEA23-35DD-7940-9CA9-F3AA93BAD65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Vincent Grimes</a:t>
            </a:r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734EDCA8-013A-F34D-91D2-D966E5BB79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37" y="1184827"/>
            <a:ext cx="3311622" cy="38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0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B907-5975-3540-90D0-2B2437EB4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16491" cy="4270375"/>
          </a:xfrm>
        </p:spPr>
        <p:txBody>
          <a:bodyPr>
            <a:normAutofit/>
          </a:bodyPr>
          <a:lstStyle/>
          <a:p>
            <a:r>
              <a:rPr lang="en-US" sz="2400" dirty="0"/>
              <a:t>Total budget was never set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We are told to plan for $1000</a:t>
            </a:r>
          </a:p>
          <a:p>
            <a:r>
              <a:rPr lang="en-US" sz="2400" dirty="0"/>
              <a:t>Total purchases were $825.85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$755.70 online purchases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$70.15 reimbursement total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Bumpers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BD62E-E2E4-0347-AF59-783CE672A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41410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256943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37A3-211D-3F4F-B6D5-377D2FD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B907-5975-3540-90D0-2B2437EB4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16491" cy="4270375"/>
          </a:xfrm>
        </p:spPr>
        <p:txBody>
          <a:bodyPr>
            <a:normAutofit/>
          </a:bodyPr>
          <a:lstStyle/>
          <a:p>
            <a:r>
              <a:rPr lang="en-US" sz="2400"/>
              <a:t>Should we put anything here?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BD62E-E2E4-0347-AF59-783CE672A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25023"/>
            <a:ext cx="3200400" cy="228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1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88B2-CE8F-3542-A69C-65B30C04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BD8DA-F6F6-2D4B-B50C-C137F757C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Our plans to produce repeatable tests and reliable results:</a:t>
            </a:r>
            <a:endParaRPr lang="en-US"/>
          </a:p>
          <a:p>
            <a:endParaRPr lang="en-US"/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Consistent start zone and crash zone for the testing vehicles</a:t>
            </a:r>
            <a:endParaRPr lang="en-US"/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Arial"/>
                <a:cs typeface="Arial"/>
              </a:rPr>
              <a:t> Distance of 20 ft between each vehicle</a:t>
            </a:r>
            <a:endParaRPr lang="en-US"/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Arial"/>
                <a:cs typeface="Arial"/>
              </a:rPr>
              <a:t> Create guidelines for a consistent track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Speed of the vehicle is ≤ 7 mph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Driver and equipment monitored after each test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92355-CE32-444C-8C3F-A22AACCA45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4205265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88B2-CE8F-3542-A69C-65B30C04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Testing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BD8DA-F6F6-2D4B-B50C-C137F757C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Plan to simulate all live-crash testing in one weekend. Although, potential testing problems exist:</a:t>
            </a:r>
            <a:endParaRPr lang="en-US" err="1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Installation of the gimbal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Wiring set-up for the Arduino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Damages to equipment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Data acquisition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Arial"/>
                <a:cs typeface="Arial"/>
              </a:rPr>
              <a:t> Accurate readings from accelerometers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en-US">
                <a:latin typeface="Arial"/>
                <a:cs typeface="Arial"/>
              </a:rPr>
              <a:t> Photography from camera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cs typeface="Arial"/>
              </a:rPr>
              <a:t>Scheduling with our sponsor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92355-CE32-444C-8C3F-A22AACCA45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701933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6063-796B-B945-A0D8-BD3F244D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CB94A-F010-2846-A99F-EE187071F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1950C-7D4F-D54A-8E74-AF093551C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98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4B7F-AED5-3847-8937-D10762EB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15734-B459-8A48-BEFA-ADFD0493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Three major components: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Mounting the gimbal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Solder wires and mount the Arduino 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Develop a method to obtain the data from the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FC884-7FCA-2D49-8930-0BCF90043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F51B8-4343-4B40-962A-429DB66B9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16830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Joseph </a:t>
            </a:r>
            <a:r>
              <a:rPr lang="en-US" dirty="0" err="1">
                <a:latin typeface="Arial"/>
                <a:cs typeface="Arial"/>
              </a:rPr>
              <a:t>Godio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575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6681-0A5D-E444-B27B-C3BB2E4F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 the Gimbal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9FB72-6B54-BD40-8542-4E80DDED13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In order to have the tracking camera, the gimbal must be mounted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Will be positioned upside down </a:t>
            </a:r>
          </a:p>
          <a:p>
            <a:pPr lvl="1">
              <a:buFont typeface="Wingdings" pitchFamily="2" charset="2"/>
              <a:buChar char="Ø"/>
            </a:pPr>
            <a:r>
              <a:rPr lang="en-US"/>
              <a:t>Must drill into the the roof to mount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5FA33-B46E-3942-A31D-EC0BEB774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A878D-6419-CC4D-A44A-9F056199C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57797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CF432-E34E-2B48-851B-A92EDC47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294120"/>
            <a:ext cx="4782127" cy="35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general empirical model for low speed collisions at or below 7mph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This will be done using live crash tests</a:t>
            </a:r>
          </a:p>
          <a:p>
            <a:r>
              <a:rPr lang="en-US" dirty="0"/>
              <a:t>Determine the relationship between occupant and vehicle responses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This will be used to validate expert witness claims in court</a:t>
            </a:r>
          </a:p>
          <a:p>
            <a:r>
              <a:rPr lang="en-US" dirty="0"/>
              <a:t>Further the current knowledge of low speed collisions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431E57-3D69-5E42-B332-9E2E1EA016B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4F1F-6458-2C41-8832-BE4E35B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Arduino Wiring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694515-7A08-A143-B185-833160D18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7909" cy="4270374"/>
          </a:xfrm>
        </p:spPr>
        <p:txBody>
          <a:bodyPr/>
          <a:lstStyle/>
          <a:p>
            <a:r>
              <a:rPr lang="en-US"/>
              <a:t>The wiring needs to be updated to decrease room for error</a:t>
            </a:r>
          </a:p>
          <a:p>
            <a:r>
              <a:rPr lang="en-US"/>
              <a:t>A custom mount will be used to ensure accuracy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3079E-F340-824C-B4E1-84FF55809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B0F2F2-297B-B64D-8F8B-E6BADE359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41410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2EE44-76DE-0946-B6E3-5A47BB0D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932" y="1690688"/>
            <a:ext cx="4196868" cy="31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82BD0-F57E-D64C-8DAF-27614A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Acquiring and Processing Data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3C2647-EE0C-CD4C-97C4-B4EB6039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We need to gain more knowledge in MADYMO</a:t>
            </a:r>
          </a:p>
          <a:p>
            <a:r>
              <a:rPr lang="en-US"/>
              <a:t>Biggest roadblock in the foreseeable future</a:t>
            </a:r>
          </a:p>
          <a:p>
            <a:pPr lvl="1"/>
            <a:r>
              <a:rPr lang="en-US"/>
              <a:t>No convenient access to the program</a:t>
            </a:r>
          </a:p>
          <a:p>
            <a:pPr lvl="1"/>
            <a:r>
              <a:rPr lang="en-US"/>
              <a:t>Moderately difficult learning curve</a:t>
            </a:r>
          </a:p>
          <a:p>
            <a:pPr lvl="1"/>
            <a:r>
              <a:rPr lang="en-US"/>
              <a:t>Limited online tutorial videos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5244-2909-0D4B-947A-606A5A133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E1175D-D597-4240-9302-EB189AD9B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5616830"/>
            <a:ext cx="3200400" cy="22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</a:t>
            </a:r>
            <a:r>
              <a:rPr lang="en-US" err="1">
                <a:latin typeface="Arial"/>
                <a:cs typeface="Arial"/>
              </a:rPr>
              <a:t>Godio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483861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Four Most Important Points from this Lecture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/>
              <a:t>We were tasked with designing and improving low speed crash test data knowledge by Cummings Scientific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/>
              <a:t>The testing variables are going to be the same (speed, car model, occupant number, </a:t>
            </a:r>
            <a:r>
              <a:rPr lang="en-US" err="1"/>
              <a:t>etc</a:t>
            </a:r>
            <a:r>
              <a:rPr lang="en-US"/>
              <a:t>) except the bumper will be changed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/>
              <a:t>We are going to use a camera to collect more data and the mounting of said camera was chosen to be a roof mounted gimbal 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/>
              <a:t>The test results will create a simulation of a low speed rear impact crash and our data will be used to help validate/oppose claims</a:t>
            </a:r>
          </a:p>
          <a:p>
            <a:pPr marL="0" indent="0">
              <a:buNone/>
            </a:pPr>
            <a:endParaRPr lang="en-US"/>
          </a:p>
          <a:p>
            <a:pPr marL="514350" indent="-514350">
              <a:buFont typeface="Calibri Light" panose="020F0302020204030204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E6B0B-E4A9-4F40-96AB-5E84AA256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664-FF94-4C19-9099-AB7381780884}"/>
              </a:ext>
            </a:extLst>
          </p:cNvPr>
          <p:cNvSpPr txBox="1"/>
          <p:nvPr/>
        </p:nvSpPr>
        <p:spPr>
          <a:xfrm>
            <a:off x="10710655" y="5585937"/>
            <a:ext cx="12891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Helvetica Neue"/>
              </a:rPr>
              <a:t>Joseph </a:t>
            </a:r>
            <a:r>
              <a:rPr lang="en-US" sz="1400" err="1">
                <a:latin typeface="Helvetica Neue"/>
              </a:rPr>
              <a:t>Godio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22260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000"/>
              <a:t>http://cummingssci.com/associates-bb.php</a:t>
            </a:r>
          </a:p>
          <a:p>
            <a:pPr>
              <a:buNone/>
            </a:pPr>
            <a:r>
              <a:rPr lang="en-US" sz="2000"/>
              <a:t>https://www.sciencedirect.com/science/article/pii/S0001457515000354</a:t>
            </a:r>
          </a:p>
          <a:p>
            <a:pPr>
              <a:buNone/>
            </a:pPr>
            <a:r>
              <a:rPr lang="en-US" sz="2000"/>
              <a:t>https://www.iihs.org/iihs/sr/statusreport/article/39/9/1</a:t>
            </a:r>
          </a:p>
          <a:p>
            <a:pPr>
              <a:buNone/>
            </a:pPr>
            <a:r>
              <a:rPr lang="en-US" sz="2000"/>
              <a:t>https://www.researchgate.net/figure/Global-kinematic-response-of-the-model-during-a-7g-rear-impact-Muscle-activation-not_fig5_51089862</a:t>
            </a:r>
            <a:endParaRPr lang="en-US"/>
          </a:p>
          <a:p>
            <a:pPr>
              <a:buNone/>
            </a:pPr>
            <a:r>
              <a:rPr lang="en-US" sz="2000"/>
              <a:t>https://ww2.eng.famu.fsu.edu/me/senior_design/2018/team02/sponsor.html</a:t>
            </a:r>
            <a:endParaRPr lang="en-US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1A74F-A6ED-1B49-A224-2878705A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52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E9BB3-4007-4984-AABC-65BC6EC23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7A1062-03CB-4809-A7A5-C1B79AAB9E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4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9A21E-52A5-4D53-AA6D-2E42C59A5A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2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7624D1-4373-48C6-8A2B-C1C1CD0D15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19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740199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83222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E018-7503-7841-ADC4-FEA99C00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Cars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C054-CDAF-C940-95C2-FB701E5B5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Most known information on crashes are at high speeds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Arial"/>
                <a:cs typeface="Arial"/>
              </a:rPr>
              <a:t>Over 40 mph</a:t>
            </a:r>
          </a:p>
          <a:p>
            <a:r>
              <a:rPr lang="en-US" dirty="0">
                <a:latin typeface="Arial"/>
                <a:cs typeface="Arial"/>
              </a:rPr>
              <a:t>Under </a:t>
            </a:r>
            <a:r>
              <a:rPr lang="en-US" b="1" dirty="0">
                <a:latin typeface="Arial"/>
                <a:cs typeface="Arial"/>
              </a:rPr>
              <a:t>7mph</a:t>
            </a:r>
            <a:r>
              <a:rPr lang="en-US" dirty="0">
                <a:latin typeface="Arial"/>
                <a:cs typeface="Arial"/>
              </a:rPr>
              <a:t>, American bumpers are designed not to break, </a:t>
            </a:r>
            <a:r>
              <a:rPr lang="en-US" b="1" dirty="0">
                <a:latin typeface="Arial"/>
                <a:cs typeface="Arial"/>
              </a:rPr>
              <a:t>transferring more force through the vehicle</a:t>
            </a:r>
            <a:endParaRPr lang="en-US" dirty="0">
              <a:latin typeface="Arial"/>
              <a:cs typeface="Arial"/>
            </a:endParaRPr>
          </a:p>
          <a:p>
            <a:r>
              <a:rPr lang="en-US" dirty="0"/>
              <a:t>These impacts can cause “whiplash”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1 billion dollars in insurance claims a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ADD0B-0DA2-8345-A7A7-B2C610FC1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AD0932-6E63-8E47-9848-0DF8BA2859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7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E018-7503-7841-ADC4-FEA99C00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About Whiplash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C054-CDAF-C940-95C2-FB701E5B5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Whiplash is a neck injury caused by a rapid back-and-forth movement of the neck</a:t>
            </a:r>
          </a:p>
          <a:p>
            <a:r>
              <a:rPr lang="en-US" dirty="0"/>
              <a:t>Although the term is used frequently, whiplash is not a real physiologic injury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It can be used to describe a feeling or injury sustained, but one cannot be diagnosed with whiplash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ADD0B-0DA2-8345-A7A7-B2C610FC1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AD0932-6E63-8E47-9848-0DF8BA2859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D4AA-DD38-CB45-B73C-DFECC28F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Speed vs. Low Speed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BD2A9-1140-D84F-9255-8FD675231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2792C-FBB7-CF4D-B08B-AF3CF8E5CE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288A3-29C6-684B-9E00-EA007DFAC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2627"/>
            <a:ext cx="5276088" cy="350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C1CD6-DDCB-6843-8CEA-18A70C10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56" y="1688390"/>
            <a:ext cx="5276088" cy="35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D4AA-DD38-CB45-B73C-DFECC28F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Speed vs. Low Speed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BD2A9-1140-D84F-9255-8FD675231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2792C-FBB7-CF4D-B08B-AF3CF8E5CE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Todd Montuoro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34CCE-5416-FF40-99F7-81B45E9B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690688"/>
            <a:ext cx="5276088" cy="3512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48356-8547-D540-AB7A-AEBDE3DF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04" y="1690689"/>
            <a:ext cx="5269191" cy="35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6256231-e987-401e-8bdb-e6b916ead027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08AD569-D4FA-4F22-9F84-28286F5CF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56231-e987-401e-8bdb-e6b916ead0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2</TotalTime>
  <Words>1139</Words>
  <Application>Microsoft Macintosh PowerPoint</Application>
  <PresentationFormat>Widescreen</PresentationFormat>
  <Paragraphs>299</Paragraphs>
  <Slides>59</Slides>
  <Notes>1</Notes>
  <HiddenSlides>16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Courier New</vt:lpstr>
      <vt:lpstr>Helvetica Neue</vt:lpstr>
      <vt:lpstr>Wingdings</vt:lpstr>
      <vt:lpstr>Office Theme</vt:lpstr>
      <vt:lpstr>The Examination of Occupant and Vehicle Responses to Low Speed Rear-End Crashes</vt:lpstr>
      <vt:lpstr>Team Introductions</vt:lpstr>
      <vt:lpstr>Sponsor and Advisor</vt:lpstr>
      <vt:lpstr>Objectives</vt:lpstr>
      <vt:lpstr>Project Background</vt:lpstr>
      <vt:lpstr>Background About Cars</vt:lpstr>
      <vt:lpstr>Background About Whiplash</vt:lpstr>
      <vt:lpstr>High Speed vs. Low Speed</vt:lpstr>
      <vt:lpstr>High Speed vs. Low Speed</vt:lpstr>
      <vt:lpstr>High Speed vs. Low Speed</vt:lpstr>
      <vt:lpstr>Project Scope</vt:lpstr>
      <vt:lpstr>Testing and Modeling</vt:lpstr>
      <vt:lpstr>Experimental Setup</vt:lpstr>
      <vt:lpstr>Experimental Setup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Develop An Empirical Model</vt:lpstr>
      <vt:lpstr>Functional Decomposition</vt:lpstr>
      <vt:lpstr>Analyze Occupant Response</vt:lpstr>
      <vt:lpstr>Targets</vt:lpstr>
      <vt:lpstr>Target Table</vt:lpstr>
      <vt:lpstr>Target Table</vt:lpstr>
      <vt:lpstr>Target Table</vt:lpstr>
      <vt:lpstr>Concept Generation and Selection</vt:lpstr>
      <vt:lpstr>Concept Generation</vt:lpstr>
      <vt:lpstr>Concept Selection</vt:lpstr>
      <vt:lpstr>Manufacturing</vt:lpstr>
      <vt:lpstr>Budget Report</vt:lpstr>
      <vt:lpstr>Manufacturing Needs</vt:lpstr>
      <vt:lpstr>Testing</vt:lpstr>
      <vt:lpstr>Testing Conditions</vt:lpstr>
      <vt:lpstr>Possible Testing Problems</vt:lpstr>
      <vt:lpstr>Future Work</vt:lpstr>
      <vt:lpstr>Future Work</vt:lpstr>
      <vt:lpstr>Mounting the Gimbal</vt:lpstr>
      <vt:lpstr>Arduino Wiring</vt:lpstr>
      <vt:lpstr>Acquiring and Processing Data</vt:lpstr>
      <vt:lpstr>Four Most Important Points from this Lecture</vt:lpstr>
      <vt:lpstr>References</vt:lpstr>
      <vt:lpstr>Questions</vt:lpstr>
      <vt:lpstr>Backup Slides</vt:lpstr>
      <vt:lpstr>Lessons Learned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Michael Small</cp:lastModifiedBy>
  <cp:revision>2</cp:revision>
  <dcterms:created xsi:type="dcterms:W3CDTF">2019-02-05T17:04:43Z</dcterms:created>
  <dcterms:modified xsi:type="dcterms:W3CDTF">2019-02-19T03:21:27Z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