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822D28"/>
    <a:srgbClr val="FF898A"/>
    <a:srgbClr val="BFBFBF"/>
    <a:srgbClr val="004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7DFEA-583C-624D-9B59-67A6D830CAB7}" v="64" dt="2019-03-07T21:00:10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844"/>
    <p:restoredTop sz="94602"/>
  </p:normalViewPr>
  <p:slideViewPr>
    <p:cSldViewPr snapToGrid="0" snapToObjects="1">
      <p:cViewPr>
        <p:scale>
          <a:sx n="28" d="100"/>
          <a:sy n="28" d="100"/>
        </p:scale>
        <p:origin x="8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30E1-C2D7-804C-91A7-13C6CDF711AE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F3E94-77B4-934C-92E3-C44A288C4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0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F3E94-77B4-934C-92E3-C44A288C4F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1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443-545A-1142-A523-3F0B6627D700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93D59E5-E577-B84E-A110-C22CF189E5E6}"/>
              </a:ext>
            </a:extLst>
          </p:cNvPr>
          <p:cNvSpPr/>
          <p:nvPr/>
        </p:nvSpPr>
        <p:spPr>
          <a:xfrm>
            <a:off x="0" y="-227235"/>
            <a:ext cx="32918400" cy="32004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D57A7807-E72B-BF42-95D0-4E695FD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53" y="4181958"/>
            <a:ext cx="9663044" cy="31629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571500" marR="0" indent="-571500" eaLnBrk="0" fontAlgn="base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ea typeface="HelveticaNeueLT Std Lt" charset="0"/>
                <a:cs typeface="Calibri" panose="020F0502020204030204" pitchFamily="34" charset="0"/>
              </a:rPr>
              <a:t>Determine a relationship </a:t>
            </a:r>
            <a:r>
              <a:rPr lang="en-US" sz="3600" dirty="0">
                <a:ea typeface="HelveticaNeueLT Std Lt" charset="0"/>
                <a:cs typeface="Calibri" panose="020F0502020204030204" pitchFamily="34" charset="0"/>
              </a:rPr>
              <a:t>between the occupant and vehicle responses to low speed collisions</a:t>
            </a:r>
          </a:p>
          <a:p>
            <a:pPr marL="1888236" lvl="1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3600" dirty="0">
                <a:ea typeface="HelveticaNeueLT Std Lt" charset="0"/>
                <a:cs typeface="Calibri" panose="020F0502020204030204" pitchFamily="34" charset="0"/>
              </a:rPr>
              <a:t>Analyze the effects of ‘whiplash’</a:t>
            </a:r>
          </a:p>
          <a:p>
            <a:pPr marL="571500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ea typeface="HelveticaNeueLT Std Lt" charset="0"/>
                <a:cs typeface="Calibri" panose="020F0502020204030204" pitchFamily="34" charset="0"/>
              </a:rPr>
              <a:t>Create a model based off data</a:t>
            </a:r>
          </a:p>
          <a:p>
            <a:pPr marL="571500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3600" dirty="0">
                <a:ea typeface="HelveticaNeueLT Std Lt" charset="0"/>
                <a:cs typeface="Calibri" panose="020F0502020204030204" pitchFamily="34" charset="0"/>
              </a:rPr>
              <a:t>Further the knowledge on low speed collisions</a:t>
            </a:r>
            <a:endParaRPr lang="en-US" sz="3600" dirty="0">
              <a:effectLst/>
              <a:ea typeface="HelveticaNeueLT Std Lt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36068" y="395021"/>
            <a:ext cx="19849178" cy="249107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6600" dirty="0">
                <a:solidFill>
                  <a:srgbClr val="0D0D0D"/>
                </a:solidFill>
                <a:effectLst/>
                <a:ea typeface="HelveticaNeueLT Std Lt" charset="0"/>
              </a:rPr>
              <a:t>Team 504: The Examination of Occupant and Vehicle Responses to Low Speed Rear-End Collisions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4A2B6-3BFD-AB46-84D1-42C112F1C5FD}"/>
              </a:ext>
            </a:extLst>
          </p:cNvPr>
          <p:cNvSpPr txBox="1"/>
          <p:nvPr/>
        </p:nvSpPr>
        <p:spPr>
          <a:xfrm>
            <a:off x="738553" y="19923526"/>
            <a:ext cx="31460792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Team Members</a:t>
            </a:r>
            <a:r>
              <a:rPr lang="en-US" sz="4800" dirty="0">
                <a:solidFill>
                  <a:srgbClr val="822D28"/>
                </a:solidFill>
              </a:rPr>
              <a:t>:</a:t>
            </a:r>
            <a:r>
              <a:rPr lang="en-US" sz="4800" dirty="0"/>
              <a:t> William </a:t>
            </a:r>
            <a:r>
              <a:rPr lang="en-US" sz="4800" dirty="0" err="1"/>
              <a:t>Abraira</a:t>
            </a:r>
            <a:r>
              <a:rPr lang="en-US" sz="4800" dirty="0"/>
              <a:t>, Joseph </a:t>
            </a:r>
            <a:r>
              <a:rPr lang="en-US" sz="4800" dirty="0" err="1"/>
              <a:t>Godio</a:t>
            </a:r>
            <a:r>
              <a:rPr lang="en-US" sz="4800" dirty="0"/>
              <a:t>, Vincent Grimes, Robert </a:t>
            </a:r>
            <a:r>
              <a:rPr lang="en-US" sz="4800" dirty="0" err="1"/>
              <a:t>Montuoro</a:t>
            </a:r>
            <a:r>
              <a:rPr lang="en-US" sz="4800" dirty="0"/>
              <a:t>, and Michael Small </a:t>
            </a:r>
          </a:p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Sponsor</a:t>
            </a:r>
            <a:r>
              <a:rPr lang="en-US" sz="4800" dirty="0">
                <a:solidFill>
                  <a:srgbClr val="822D28"/>
                </a:solidFill>
              </a:rPr>
              <a:t>:</a:t>
            </a:r>
            <a:r>
              <a:rPr lang="en-US" sz="4800" dirty="0"/>
              <a:t> Beau Biller |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Faculty Assistance</a:t>
            </a:r>
            <a:r>
              <a:rPr lang="en-US" sz="4800" b="1" dirty="0">
                <a:solidFill>
                  <a:srgbClr val="822D28"/>
                </a:solidFill>
              </a:rPr>
              <a:t>:</a:t>
            </a:r>
            <a:r>
              <a:rPr lang="en-US" sz="4800" b="1" dirty="0"/>
              <a:t> </a:t>
            </a:r>
            <a:r>
              <a:rPr lang="en-US" sz="4800" dirty="0"/>
              <a:t>Jonathan Clark, Shayne </a:t>
            </a:r>
            <a:r>
              <a:rPr lang="en-US" sz="4800" dirty="0" err="1"/>
              <a:t>McConomy</a:t>
            </a:r>
            <a:r>
              <a:rPr lang="en-US" sz="4800" dirty="0"/>
              <a:t>|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Adviser</a:t>
            </a:r>
            <a:r>
              <a:rPr lang="en-US" sz="4800" b="1" dirty="0">
                <a:solidFill>
                  <a:srgbClr val="822D28"/>
                </a:solidFill>
              </a:rPr>
              <a:t>:</a:t>
            </a:r>
            <a:r>
              <a:rPr lang="en-US" sz="4800" dirty="0"/>
              <a:t> Shayne </a:t>
            </a:r>
            <a:r>
              <a:rPr lang="en-US" sz="4800" dirty="0" err="1"/>
              <a:t>McConomy</a:t>
            </a:r>
            <a:r>
              <a:rPr lang="en-US" sz="4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51914-B0F7-7E43-AE12-2CA8A9C31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635" y="712356"/>
            <a:ext cx="6234667" cy="1321217"/>
          </a:xfrm>
          <a:prstGeom prst="rect">
            <a:avLst/>
          </a:prstGeom>
          <a:solidFill>
            <a:srgbClr val="C0C0C0"/>
          </a:solidFill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194EE1-B11D-F044-8B43-304A91C5E7B3}"/>
              </a:ext>
            </a:extLst>
          </p:cNvPr>
          <p:cNvSpPr txBox="1"/>
          <p:nvPr/>
        </p:nvSpPr>
        <p:spPr>
          <a:xfrm>
            <a:off x="738553" y="3295874"/>
            <a:ext cx="9663044" cy="886084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122D782-1835-2A4F-8B9C-47EB97621B79}"/>
              </a:ext>
            </a:extLst>
          </p:cNvPr>
          <p:cNvCxnSpPr>
            <a:cxnSpLocks/>
          </p:cNvCxnSpPr>
          <p:nvPr/>
        </p:nvCxnSpPr>
        <p:spPr>
          <a:xfrm>
            <a:off x="786056" y="2931207"/>
            <a:ext cx="314132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79F6D5-65E1-844F-823A-8F947C37C6CF}"/>
              </a:ext>
            </a:extLst>
          </p:cNvPr>
          <p:cNvCxnSpPr>
            <a:cxnSpLocks/>
          </p:cNvCxnSpPr>
          <p:nvPr/>
        </p:nvCxnSpPr>
        <p:spPr>
          <a:xfrm>
            <a:off x="608766" y="19706036"/>
            <a:ext cx="314042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F640EF5-72AA-6F45-8E34-E74158B91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66" y="201184"/>
            <a:ext cx="4961309" cy="2588508"/>
          </a:xfrm>
          <a:prstGeom prst="rect">
            <a:avLst/>
          </a:prstGeom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F0A1C5F0-FE31-CD47-AE93-FC8C8948C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55" y="8853878"/>
            <a:ext cx="9673051" cy="37858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571500" marR="0" indent="-571500" eaLnBrk="0" fontAlgn="base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HelveticaNeueLT Std Lt" charset="0"/>
                <a:cs typeface="Calibri" panose="020F0502020204030204" pitchFamily="34" charset="0"/>
              </a:rPr>
              <a:t>Under </a:t>
            </a:r>
            <a:r>
              <a:rPr lang="en-US" sz="2800" b="1" dirty="0">
                <a:ea typeface="HelveticaNeueLT Std Lt" charset="0"/>
                <a:cs typeface="Calibri" panose="020F0502020204030204" pitchFamily="34" charset="0"/>
              </a:rPr>
              <a:t>7mph</a:t>
            </a:r>
            <a:r>
              <a:rPr lang="en-US" sz="2800" dirty="0">
                <a:ea typeface="HelveticaNeueLT Std Lt" charset="0"/>
                <a:cs typeface="Calibri" panose="020F0502020204030204" pitchFamily="34" charset="0"/>
              </a:rPr>
              <a:t>, the bumpers are not made to deform, so more forces are transferred through the vehicle to the occupant</a:t>
            </a:r>
          </a:p>
          <a:p>
            <a:pPr marL="1888236" lvl="1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2800" dirty="0">
                <a:ea typeface="HelveticaNeueLT Std Lt" charset="0"/>
                <a:cs typeface="Calibri" panose="020F0502020204030204" pitchFamily="34" charset="0"/>
              </a:rPr>
              <a:t>The feeling of whiplash is used most frequently in these cases</a:t>
            </a:r>
          </a:p>
          <a:p>
            <a:pPr marL="571500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2800" dirty="0">
                <a:ea typeface="HelveticaNeueLT Std Lt" charset="0"/>
                <a:cs typeface="Calibri" panose="020F0502020204030204" pitchFamily="34" charset="0"/>
              </a:rPr>
              <a:t>Whiplash is caused by a back-and-forth movement of the neck</a:t>
            </a:r>
          </a:p>
          <a:p>
            <a:pPr marL="1888236" lvl="1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2800" dirty="0">
                <a:ea typeface="HelveticaNeueLT Std Lt" charset="0"/>
                <a:cs typeface="Calibri" panose="020F0502020204030204" pitchFamily="34" charset="0"/>
              </a:rPr>
              <a:t>Used to describe a feeling than being a diagnosis</a:t>
            </a:r>
          </a:p>
          <a:p>
            <a:pPr marL="571500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2800" dirty="0">
                <a:ea typeface="HelveticaNeueLT Std Lt" charset="0"/>
                <a:cs typeface="Calibri" panose="020F0502020204030204" pitchFamily="34" charset="0"/>
              </a:rPr>
              <a:t>Our results will show, in this particular scenario, the forces felt by the occupant</a:t>
            </a:r>
          </a:p>
          <a:p>
            <a:pPr marL="571500" indent="-571500" eaLnBrk="0" fontAlgn="base" hangingPunct="0">
              <a:buFont typeface="Arial" panose="020B0604020202020204" pitchFamily="34" charset="0"/>
              <a:buChar char="•"/>
            </a:pPr>
            <a:endParaRPr lang="en-US" sz="3600" dirty="0">
              <a:effectLst/>
              <a:ea typeface="HelveticaNeueLT Std Lt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DB5D1D-3F73-4F47-9F5F-DD47965C2A68}"/>
              </a:ext>
            </a:extLst>
          </p:cNvPr>
          <p:cNvSpPr txBox="1"/>
          <p:nvPr/>
        </p:nvSpPr>
        <p:spPr>
          <a:xfrm>
            <a:off x="731462" y="7967794"/>
            <a:ext cx="9663044" cy="886084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Whiplash Background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2B5E683B-FBDB-C848-B7B2-60428E83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9679" y="4228406"/>
            <a:ext cx="20937423" cy="83412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ea typeface="HelveticaNeueLT Std Lt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5904A5-5948-6C48-94D2-AD2373338572}"/>
              </a:ext>
            </a:extLst>
          </p:cNvPr>
          <p:cNvSpPr txBox="1"/>
          <p:nvPr/>
        </p:nvSpPr>
        <p:spPr>
          <a:xfrm>
            <a:off x="11109679" y="3338291"/>
            <a:ext cx="20903385" cy="89011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Data Acquisition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C44197DF-B9E7-584C-83D7-AA080CE47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0" y="14056744"/>
            <a:ext cx="9650950" cy="52841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571500" marR="0" indent="-571500" eaLnBrk="0" fontAlgn="base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ea typeface="HelveticaNeueLT Std Lt" charset="0"/>
                <a:cs typeface="Calibri" panose="020F0502020204030204" pitchFamily="34" charset="0"/>
              </a:rPr>
              <a:t>Live low-speed crash testing</a:t>
            </a:r>
          </a:p>
          <a:p>
            <a:pPr marL="1888236" lvl="1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ea typeface="HelveticaNeueLT Std Lt" charset="0"/>
                <a:cs typeface="Calibri" panose="020F0502020204030204" pitchFamily="34" charset="0"/>
              </a:rPr>
              <a:t>Easy-setup testing rig for repeatable purposes</a:t>
            </a:r>
          </a:p>
          <a:p>
            <a:pPr marL="1888236" lvl="1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3600" dirty="0">
                <a:ea typeface="HelveticaNeueLT Std Lt" charset="0"/>
                <a:cs typeface="Calibri" panose="020F0502020204030204" pitchFamily="34" charset="0"/>
              </a:rPr>
              <a:t>30 – 40 trials (plus previous 8)</a:t>
            </a:r>
          </a:p>
          <a:p>
            <a:pPr marL="571500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3600" dirty="0">
                <a:ea typeface="HelveticaNeueLT Std Lt" charset="0"/>
                <a:cs typeface="Calibri" panose="020F0502020204030204" pitchFamily="34" charset="0"/>
              </a:rPr>
              <a:t>Collecting two types of data:</a:t>
            </a:r>
          </a:p>
          <a:p>
            <a:pPr marL="1888236" lvl="1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ea typeface="HelveticaNeueLT Std Lt" charset="0"/>
                <a:cs typeface="Calibri" panose="020F0502020204030204" pitchFamily="34" charset="0"/>
              </a:rPr>
              <a:t>Visual - </a:t>
            </a:r>
            <a:r>
              <a:rPr lang="en-US" sz="3600" dirty="0">
                <a:ea typeface="HelveticaNeueLT Std Lt" charset="0"/>
                <a:cs typeface="Calibri" panose="020F0502020204030204" pitchFamily="34" charset="0"/>
              </a:rPr>
              <a:t>video</a:t>
            </a:r>
            <a:r>
              <a:rPr lang="en-US" sz="3600" dirty="0">
                <a:effectLst/>
                <a:ea typeface="HelveticaNeueLT Std Lt" charset="0"/>
                <a:cs typeface="Calibri" panose="020F0502020204030204" pitchFamily="34" charset="0"/>
              </a:rPr>
              <a:t> tracking</a:t>
            </a:r>
          </a:p>
          <a:p>
            <a:pPr marL="3204972" lvl="2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ea typeface="HelveticaNeueLT Std Lt" charset="0"/>
                <a:cs typeface="Calibri" panose="020F0502020204030204" pitchFamily="34" charset="0"/>
              </a:rPr>
              <a:t>Roof mounted gimbal</a:t>
            </a:r>
          </a:p>
          <a:p>
            <a:pPr marL="1888236" lvl="1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3600" dirty="0">
                <a:ea typeface="HelveticaNeueLT Std Lt" charset="0"/>
                <a:cs typeface="Calibri" panose="020F0502020204030204" pitchFamily="34" charset="0"/>
              </a:rPr>
              <a:t>Analytical – motion tracking</a:t>
            </a:r>
          </a:p>
          <a:p>
            <a:pPr marL="3204972" lvl="2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3600" dirty="0">
                <a:ea typeface="HelveticaNeueLT Std Lt" charset="0"/>
                <a:cs typeface="Calibri" panose="020F0502020204030204" pitchFamily="34" charset="0"/>
              </a:rPr>
              <a:t>Car and occupant accelerometers</a:t>
            </a:r>
          </a:p>
          <a:p>
            <a:pPr marL="3204972" lvl="2" indent="-571500" eaLnBrk="0" fontAlgn="base" hangingPunct="0">
              <a:buFont typeface="Arial" panose="020B0604020202020204" pitchFamily="34" charset="0"/>
              <a:buChar char="•"/>
            </a:pPr>
            <a:endParaRPr lang="en-US" sz="4000" dirty="0">
              <a:ea typeface="HelveticaNeueLT Std Lt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C664E3-B8DB-F540-B5DA-8308C7422C75}"/>
              </a:ext>
            </a:extLst>
          </p:cNvPr>
          <p:cNvSpPr txBox="1"/>
          <p:nvPr/>
        </p:nvSpPr>
        <p:spPr>
          <a:xfrm>
            <a:off x="721455" y="13170660"/>
            <a:ext cx="9663044" cy="886084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Testing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id="{224ACE4D-9D7F-F64E-8283-A5853068B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8758" y="4545773"/>
            <a:ext cx="1600884" cy="1147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  <a:effectLst/>
                <a:ea typeface="HelveticaNeueLT Std Lt" charset="0"/>
                <a:cs typeface="Calibri" panose="020F0502020204030204" pitchFamily="34" charset="0"/>
              </a:rPr>
              <a:t>Visual</a:t>
            </a:r>
            <a:endParaRPr lang="en-US" sz="6000" b="1" u="sng" dirty="0">
              <a:solidFill>
                <a:schemeClr val="accent1">
                  <a:lumMod val="75000"/>
                </a:schemeClr>
              </a:solidFill>
              <a:effectLst/>
              <a:ea typeface="HelveticaNeueLT Std Lt" charset="0"/>
              <a:cs typeface="Calibri" panose="020F0502020204030204" pitchFamily="34" charset="0"/>
            </a:endParaRP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1B2757E5-297B-0A4C-822A-B7F08EF9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68" y="4553774"/>
            <a:ext cx="2785700" cy="1147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  <a:effectLst/>
                <a:ea typeface="HelveticaNeueLT Std Lt" charset="0"/>
                <a:cs typeface="Calibri" panose="020F0502020204030204" pitchFamily="34" charset="0"/>
              </a:rPr>
              <a:t>Analytical</a:t>
            </a:r>
            <a:endParaRPr lang="en-US" sz="6000" b="1" u="sng" dirty="0">
              <a:solidFill>
                <a:schemeClr val="accent1">
                  <a:lumMod val="75000"/>
                </a:schemeClr>
              </a:solidFill>
              <a:effectLst/>
              <a:ea typeface="HelveticaNeueLT Std Lt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A close up of a camera&#13;&#10;&#13;&#10;Description automatically generated">
            <a:extLst>
              <a:ext uri="{FF2B5EF4-FFF2-40B4-BE49-F238E27FC236}">
                <a16:creationId xmlns:a16="http://schemas.microsoft.com/office/drawing/2014/main" id="{136FCD6E-CA94-524E-BE03-E8AC6989B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1972" y="5492539"/>
            <a:ext cx="3312730" cy="3281478"/>
          </a:xfrm>
          <a:prstGeom prst="rect">
            <a:avLst/>
          </a:prstGeom>
        </p:spPr>
      </p:pic>
      <p:pic>
        <p:nvPicPr>
          <p:cNvPr id="18" name="Picture 17" descr="A close up of a camera&#13;&#10;&#13;&#10;Description automatically generated">
            <a:extLst>
              <a:ext uri="{FF2B5EF4-FFF2-40B4-BE49-F238E27FC236}">
                <a16:creationId xmlns:a16="http://schemas.microsoft.com/office/drawing/2014/main" id="{AB916801-D44D-3C45-8580-A71AE4494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7329074" y="5348319"/>
            <a:ext cx="4232297" cy="4232297"/>
          </a:xfrm>
          <a:prstGeom prst="rect">
            <a:avLst/>
          </a:prstGeom>
        </p:spPr>
      </p:pic>
      <p:pic>
        <p:nvPicPr>
          <p:cNvPr id="21" name="Picture 20" descr="A circuit board&#13;&#10;&#13;&#10;Description automatically generated">
            <a:extLst>
              <a:ext uri="{FF2B5EF4-FFF2-40B4-BE49-F238E27FC236}">
                <a16:creationId xmlns:a16="http://schemas.microsoft.com/office/drawing/2014/main" id="{85AD10A8-335A-3241-9395-F6EDB29E7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8048" y="5127762"/>
            <a:ext cx="3499796" cy="34997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D2F488-CDB3-AF41-83AC-CC191C00D6D0}"/>
              </a:ext>
            </a:extLst>
          </p:cNvPr>
          <p:cNvCxnSpPr>
            <a:cxnSpLocks/>
            <a:stCxn id="41" idx="2"/>
            <a:endCxn id="40" idx="2"/>
          </p:cNvCxnSpPr>
          <p:nvPr/>
        </p:nvCxnSpPr>
        <p:spPr>
          <a:xfrm>
            <a:off x="21561372" y="4228406"/>
            <a:ext cx="17019" cy="83412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6121A7AC-5F4D-6B40-81D2-5FA692296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58699" y="6360285"/>
            <a:ext cx="4601003" cy="984577"/>
          </a:xfrm>
          <a:prstGeom prst="rect">
            <a:avLst/>
          </a:prstGeom>
        </p:spPr>
      </p:pic>
      <p:pic>
        <p:nvPicPr>
          <p:cNvPr id="51" name="Picture 50" descr="A picture containing animal&#13;&#10;&#13;&#10;Description automatically generated">
            <a:extLst>
              <a:ext uri="{FF2B5EF4-FFF2-40B4-BE49-F238E27FC236}">
                <a16:creationId xmlns:a16="http://schemas.microsoft.com/office/drawing/2014/main" id="{66A9653B-5DB1-A04C-8172-AE2E095ADF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254"/>
          <a:stretch/>
        </p:blipFill>
        <p:spPr>
          <a:xfrm>
            <a:off x="12179935" y="9048612"/>
            <a:ext cx="5952198" cy="3246422"/>
          </a:xfrm>
          <a:prstGeom prst="rect">
            <a:avLst/>
          </a:prstGeom>
        </p:spPr>
      </p:pic>
      <p:pic>
        <p:nvPicPr>
          <p:cNvPr id="52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C7CEC81A-B035-7149-A399-FD50805AD51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145"/>
          <a:stretch/>
        </p:blipFill>
        <p:spPr>
          <a:xfrm>
            <a:off x="24609329" y="8003396"/>
            <a:ext cx="6782727" cy="4314831"/>
          </a:xfrm>
          <a:prstGeom prst="rect">
            <a:avLst/>
          </a:prstGeom>
        </p:spPr>
      </p:pic>
      <p:sp>
        <p:nvSpPr>
          <p:cNvPr id="56" name="Text Box 2">
            <a:extLst>
              <a:ext uri="{FF2B5EF4-FFF2-40B4-BE49-F238E27FC236}">
                <a16:creationId xmlns:a16="http://schemas.microsoft.com/office/drawing/2014/main" id="{D900FDCC-F992-E941-9FDA-11E33A60E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8419" y="14069125"/>
            <a:ext cx="10670923" cy="52841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571500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4200" dirty="0">
                <a:ea typeface="HelveticaNeueLT Std Lt" charset="0"/>
                <a:cs typeface="Calibri" panose="020F0502020204030204" pitchFamily="34" charset="0"/>
              </a:rPr>
              <a:t>Cars will be aligned directly in front/behind</a:t>
            </a:r>
          </a:p>
          <a:p>
            <a:pPr marL="571500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4200" dirty="0">
                <a:ea typeface="HelveticaNeueLT Std Lt" charset="0"/>
                <a:cs typeface="Calibri" panose="020F0502020204030204" pitchFamily="34" charset="0"/>
              </a:rPr>
              <a:t>Test car will be hit from behind moving at a speed of </a:t>
            </a:r>
            <a:r>
              <a:rPr lang="en-US" sz="4200" b="1" dirty="0">
                <a:ea typeface="HelveticaNeueLT Std Lt" charset="0"/>
                <a:cs typeface="Calibri" panose="020F0502020204030204" pitchFamily="34" charset="0"/>
              </a:rPr>
              <a:t>7mph</a:t>
            </a:r>
            <a:r>
              <a:rPr lang="en-US" sz="4200" dirty="0">
                <a:ea typeface="HelveticaNeueLT Std Lt" charset="0"/>
                <a:cs typeface="Calibri" panose="020F0502020204030204" pitchFamily="34" charset="0"/>
              </a:rPr>
              <a:t> (coasting speed)</a:t>
            </a:r>
          </a:p>
          <a:p>
            <a:pPr marL="571500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4200" dirty="0">
                <a:ea typeface="HelveticaNeueLT Std Lt" charset="0"/>
                <a:cs typeface="Calibri" panose="020F0502020204030204" pitchFamily="34" charset="0"/>
              </a:rPr>
              <a:t>Once struck, accelerometers read movement of person and truck</a:t>
            </a:r>
          </a:p>
          <a:p>
            <a:pPr marL="571500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4200" dirty="0">
                <a:ea typeface="HelveticaNeueLT Std Lt" charset="0"/>
                <a:cs typeface="Calibri" panose="020F0502020204030204" pitchFamily="34" charset="0"/>
              </a:rPr>
              <a:t>Numerical data is exported to readable format</a:t>
            </a:r>
          </a:p>
          <a:p>
            <a:pPr marL="571500" indent="-571500" eaLnBrk="0" fontAlgn="base" hangingPunct="0">
              <a:buFont typeface="Arial" panose="020B0604020202020204" pitchFamily="34" charset="0"/>
              <a:buChar char="•"/>
            </a:pPr>
            <a:r>
              <a:rPr lang="en-US" sz="4200" dirty="0">
                <a:ea typeface="HelveticaNeueLT Std Lt" charset="0"/>
                <a:cs typeface="Calibri" panose="020F0502020204030204" pitchFamily="34" charset="0"/>
              </a:rPr>
              <a:t>Process will be repeated for definite conclusion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F9734E-1948-4748-84E2-3D7F5F176835}"/>
              </a:ext>
            </a:extLst>
          </p:cNvPr>
          <p:cNvSpPr txBox="1"/>
          <p:nvPr/>
        </p:nvSpPr>
        <p:spPr>
          <a:xfrm>
            <a:off x="11109679" y="13183041"/>
            <a:ext cx="10670924" cy="886084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Procedure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FFC78F2D-09C0-E44D-BBBF-F8D99DC2E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3340" y="17391826"/>
            <a:ext cx="9663044" cy="19614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r>
              <a:rPr lang="en-US" sz="2400" dirty="0"/>
              <a:t>Team 504 would like to thank Cummings  Scientific and their representative, Beau  Biller, for bringing this project to fruition.   We would also like to thank Dr. </a:t>
            </a:r>
            <a:r>
              <a:rPr lang="en-US" sz="2400" dirty="0" err="1"/>
              <a:t>McConomy</a:t>
            </a:r>
            <a:r>
              <a:rPr lang="en-US" sz="2400" dirty="0"/>
              <a:t>  and Dr. Clark for their continuous  aid in  the design and analytical processes.  Finally, we would like to again thank  Dr. </a:t>
            </a:r>
            <a:r>
              <a:rPr lang="en-US" sz="2400" dirty="0" err="1"/>
              <a:t>McConomy</a:t>
            </a:r>
            <a:r>
              <a:rPr lang="en-US" sz="2400" dirty="0"/>
              <a:t> for keeping the team on track and stimulating our minds.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A92845-3C8F-7443-9060-08F11A2CCD8D}"/>
              </a:ext>
            </a:extLst>
          </p:cNvPr>
          <p:cNvSpPr txBox="1"/>
          <p:nvPr/>
        </p:nvSpPr>
        <p:spPr>
          <a:xfrm>
            <a:off x="22423340" y="16506972"/>
            <a:ext cx="9663044" cy="886084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Acknowledgements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089CC90E-E139-AC40-A0E0-5DAAE763B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5434" y="14055970"/>
            <a:ext cx="9663044" cy="20485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Interpret our data in MADYMO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Draw conclusions based on overall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Display our data/findings in an appropriate and understandable manner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31C2D7-734E-994E-A1D4-39C6DD506D18}"/>
              </a:ext>
            </a:extLst>
          </p:cNvPr>
          <p:cNvSpPr txBox="1"/>
          <p:nvPr/>
        </p:nvSpPr>
        <p:spPr>
          <a:xfrm>
            <a:off x="22429387" y="13169886"/>
            <a:ext cx="9663044" cy="886084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Future Work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5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345</Words>
  <Application>Microsoft Macintosh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Herring</dc:creator>
  <cp:lastModifiedBy>Michael Small</cp:lastModifiedBy>
  <cp:revision>1</cp:revision>
  <dcterms:created xsi:type="dcterms:W3CDTF">2017-10-10T11:56:34Z</dcterms:created>
  <dcterms:modified xsi:type="dcterms:W3CDTF">2019-03-08T01:38:31Z</dcterms:modified>
</cp:coreProperties>
</file>