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89" r:id="rId4"/>
    <p:sldMasterId id="2147483690" r:id="rId5"/>
    <p:sldMasterId id="214748369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6858000" cx="12192000"/>
  <p:notesSz cx="6858000" cy="9144000"/>
  <p:embeddedFontLst>
    <p:embeddedFont>
      <p:font typeface="Helvetica Neue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aff8490b4_2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aff8490b4_2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4aff8490b4_2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c849c2f70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c849c2f70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4c849c2f70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4aff8490b4_0_4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4aff8490b4_0_4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4aff8490b4_0_4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4aff8490b4_0_4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4aff8490b4_0_4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4aff8490b4_0_4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c8e880a6d_0_2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c8e880a6d_0_2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This test would be repeated multiple times at and above the critical temperature to insure its accuracy.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➢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(continuing on last bullet point) 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9" name="Google Shape;419;g4c8e880a6d_0_2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c8e880a6d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4c8e880a6d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4c8e880a6d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this slide will advance on default after 2 seconds. If you would like to change this then go to the transition tab and under timing change the advance slide settings.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c7b7a1e06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c7b7a1e06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4c7b7a1e06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c8c64776a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c8c64776a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4c8c64776a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30bd77350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30bd77350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430bd77350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4c8e880a6d_0_5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4c8e880a6d_0_5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4c8e880a6d_0_5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4c8c64776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4c8c64776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4c8c64776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c8e880a6d_0_4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g4c8e880a6d_0_4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g4c8e880a6d_0_4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4c8c64776a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4c8c64776a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4c8c64776a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1524000" y="2514600"/>
            <a:ext cx="9144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524000" y="4567881"/>
            <a:ext cx="9144000" cy="1147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>
  <p:cSld name="Content with Ca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2"/>
          <p:cNvSpPr txBox="1"/>
          <p:nvPr>
            <p:ph idx="1" type="body"/>
          </p:nvPr>
        </p:nvSpPr>
        <p:spPr>
          <a:xfrm>
            <a:off x="5183188" y="987425"/>
            <a:ext cx="6172200" cy="5108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2"/>
          <p:cNvSpPr txBox="1"/>
          <p:nvPr>
            <p:ph idx="2" type="body"/>
          </p:nvPr>
        </p:nvSpPr>
        <p:spPr>
          <a:xfrm>
            <a:off x="839788" y="2057399"/>
            <a:ext cx="3932237" cy="3995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2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12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>
  <p:cSld name="Picture with Ca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13"/>
          <p:cNvSpPr/>
          <p:nvPr>
            <p:ph idx="2" type="pic"/>
          </p:nvPr>
        </p:nvSpPr>
        <p:spPr>
          <a:xfrm>
            <a:off x="5183188" y="987425"/>
            <a:ext cx="6172200" cy="5108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idx="1" type="body"/>
          </p:nvPr>
        </p:nvSpPr>
        <p:spPr>
          <a:xfrm>
            <a:off x="839788" y="2057399"/>
            <a:ext cx="3932237" cy="3995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3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3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>
  <p:cSld name="Title and Vertical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" name="Google Shape;79;p14"/>
          <p:cNvSpPr txBox="1"/>
          <p:nvPr>
            <p:ph idx="1" type="body"/>
          </p:nvPr>
        </p:nvSpPr>
        <p:spPr>
          <a:xfrm rot="5400000">
            <a:off x="3960813" y="-1296988"/>
            <a:ext cx="4270374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4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1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>
  <p:cSld name="Vertical Title and 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 rot="5400000">
            <a:off x="7173913" y="1916113"/>
            <a:ext cx="5730875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4" name="Google Shape;84;p15"/>
          <p:cNvSpPr txBox="1"/>
          <p:nvPr>
            <p:ph idx="1" type="body"/>
          </p:nvPr>
        </p:nvSpPr>
        <p:spPr>
          <a:xfrm rot="5400000">
            <a:off x="1839913" y="-636587"/>
            <a:ext cx="5730875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5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One-third Slide">
  <p:cSld name="Content One-third Slid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838200" y="1825625"/>
            <a:ext cx="347472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6"/>
          <p:cNvSpPr txBox="1"/>
          <p:nvPr>
            <p:ph idx="2" type="body"/>
          </p:nvPr>
        </p:nvSpPr>
        <p:spPr>
          <a:xfrm>
            <a:off x="4404360" y="1825625"/>
            <a:ext cx="694944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6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Two-thirds Slide">
  <p:cSld name="Content Two-thirds Slid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7879080" y="1828800"/>
            <a:ext cx="347472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7"/>
          <p:cNvSpPr txBox="1"/>
          <p:nvPr>
            <p:ph idx="2" type="body"/>
          </p:nvPr>
        </p:nvSpPr>
        <p:spPr>
          <a:xfrm>
            <a:off x="838199" y="1828800"/>
            <a:ext cx="694944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7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 Heading One-third Slide">
  <p:cSld name="Sub Heading One-third Slid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839788" y="1828800"/>
            <a:ext cx="10515600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8"/>
          <p:cNvSpPr txBox="1"/>
          <p:nvPr>
            <p:ph idx="2" type="body"/>
          </p:nvPr>
        </p:nvSpPr>
        <p:spPr>
          <a:xfrm>
            <a:off x="839788" y="2518665"/>
            <a:ext cx="3474720" cy="3577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18"/>
          <p:cNvSpPr txBox="1"/>
          <p:nvPr>
            <p:ph idx="3" type="body"/>
          </p:nvPr>
        </p:nvSpPr>
        <p:spPr>
          <a:xfrm>
            <a:off x="4419600" y="2518665"/>
            <a:ext cx="6935788" cy="3577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18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 Columns Slide">
  <p:cSld name="Three Columns Slid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7879080" y="1854666"/>
            <a:ext cx="3474720" cy="42413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9"/>
          <p:cNvSpPr txBox="1"/>
          <p:nvPr>
            <p:ph idx="2" type="body"/>
          </p:nvPr>
        </p:nvSpPr>
        <p:spPr>
          <a:xfrm>
            <a:off x="838200" y="1850122"/>
            <a:ext cx="3474720" cy="4245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9"/>
          <p:cNvSpPr txBox="1"/>
          <p:nvPr>
            <p:ph idx="3" type="body"/>
          </p:nvPr>
        </p:nvSpPr>
        <p:spPr>
          <a:xfrm>
            <a:off x="4358640" y="1854666"/>
            <a:ext cx="3474720" cy="42413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19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19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Bottom Two Columns ">
  <p:cSld name="Content with Bottom Two Columns 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6205728" y="3124200"/>
            <a:ext cx="5148072" cy="2971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0"/>
          <p:cNvSpPr txBox="1"/>
          <p:nvPr>
            <p:ph idx="2" type="body"/>
          </p:nvPr>
        </p:nvSpPr>
        <p:spPr>
          <a:xfrm>
            <a:off x="838200" y="1850122"/>
            <a:ext cx="10515600" cy="1197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0"/>
          <p:cNvSpPr txBox="1"/>
          <p:nvPr>
            <p:ph idx="3" type="body"/>
          </p:nvPr>
        </p:nvSpPr>
        <p:spPr>
          <a:xfrm>
            <a:off x="838200" y="3124201"/>
            <a:ext cx="5148072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0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20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Bottom Three Columns ">
  <p:cSld name="Content with Bottom Three Columns 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7879080" y="3124200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1"/>
          <p:cNvSpPr txBox="1"/>
          <p:nvPr>
            <p:ph idx="2" type="body"/>
          </p:nvPr>
        </p:nvSpPr>
        <p:spPr>
          <a:xfrm>
            <a:off x="838200" y="1850122"/>
            <a:ext cx="10515600" cy="1197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1"/>
          <p:cNvSpPr txBox="1"/>
          <p:nvPr>
            <p:ph idx="3" type="body"/>
          </p:nvPr>
        </p:nvSpPr>
        <p:spPr>
          <a:xfrm>
            <a:off x="838200" y="3124200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21"/>
          <p:cNvSpPr txBox="1"/>
          <p:nvPr>
            <p:ph idx="4" type="body"/>
          </p:nvPr>
        </p:nvSpPr>
        <p:spPr>
          <a:xfrm>
            <a:off x="4358640" y="3124200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21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21"/>
          <p:cNvSpPr txBox="1"/>
          <p:nvPr>
            <p:ph idx="5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1850" y="179211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1850" y="467184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s with Captions">
  <p:cSld name="3 Columns with Captions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838200" y="1804140"/>
            <a:ext cx="3474720" cy="3834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2"/>
          <p:cNvSpPr txBox="1"/>
          <p:nvPr>
            <p:ph idx="2" type="body"/>
          </p:nvPr>
        </p:nvSpPr>
        <p:spPr>
          <a:xfrm>
            <a:off x="4358640" y="1804139"/>
            <a:ext cx="3474720" cy="3834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2"/>
          <p:cNvSpPr txBox="1"/>
          <p:nvPr>
            <p:ph idx="3" type="body"/>
          </p:nvPr>
        </p:nvSpPr>
        <p:spPr>
          <a:xfrm>
            <a:off x="7879080" y="1804138"/>
            <a:ext cx="3474720" cy="3834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2"/>
          <p:cNvSpPr txBox="1"/>
          <p:nvPr>
            <p:ph idx="4" type="body"/>
          </p:nvPr>
        </p:nvSpPr>
        <p:spPr>
          <a:xfrm>
            <a:off x="838200" y="5638800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2"/>
          <p:cNvSpPr txBox="1"/>
          <p:nvPr>
            <p:ph idx="5" type="body"/>
          </p:nvPr>
        </p:nvSpPr>
        <p:spPr>
          <a:xfrm>
            <a:off x="4358640" y="5638800"/>
            <a:ext cx="34747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2"/>
          <p:cNvSpPr txBox="1"/>
          <p:nvPr>
            <p:ph idx="6" type="body"/>
          </p:nvPr>
        </p:nvSpPr>
        <p:spPr>
          <a:xfrm>
            <a:off x="7875037" y="5638800"/>
            <a:ext cx="3478763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2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p22"/>
          <p:cNvSpPr txBox="1"/>
          <p:nvPr>
            <p:ph idx="7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s and 2 Rows with Captions">
  <p:cSld name="3 Columns and 2 Rows with Captions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841248" y="1777261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3"/>
          <p:cNvSpPr txBox="1"/>
          <p:nvPr>
            <p:ph idx="2" type="body"/>
          </p:nvPr>
        </p:nvSpPr>
        <p:spPr>
          <a:xfrm>
            <a:off x="4358640" y="1752600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23"/>
          <p:cNvSpPr txBox="1"/>
          <p:nvPr>
            <p:ph idx="3" type="body"/>
          </p:nvPr>
        </p:nvSpPr>
        <p:spPr>
          <a:xfrm>
            <a:off x="7882128" y="1752600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3"/>
          <p:cNvSpPr txBox="1"/>
          <p:nvPr>
            <p:ph idx="4" type="body"/>
          </p:nvPr>
        </p:nvSpPr>
        <p:spPr>
          <a:xfrm>
            <a:off x="841248" y="5663462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3"/>
          <p:cNvSpPr txBox="1"/>
          <p:nvPr>
            <p:ph idx="5" type="body"/>
          </p:nvPr>
        </p:nvSpPr>
        <p:spPr>
          <a:xfrm>
            <a:off x="4350882" y="5663462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23"/>
          <p:cNvSpPr txBox="1"/>
          <p:nvPr>
            <p:ph idx="6" type="body"/>
          </p:nvPr>
        </p:nvSpPr>
        <p:spPr>
          <a:xfrm>
            <a:off x="7882128" y="5663462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3"/>
          <p:cNvSpPr txBox="1"/>
          <p:nvPr>
            <p:ph idx="7" type="body"/>
          </p:nvPr>
        </p:nvSpPr>
        <p:spPr>
          <a:xfrm>
            <a:off x="841248" y="3422706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23"/>
          <p:cNvSpPr txBox="1"/>
          <p:nvPr>
            <p:ph idx="8" type="body"/>
          </p:nvPr>
        </p:nvSpPr>
        <p:spPr>
          <a:xfrm>
            <a:off x="4350882" y="3422706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3"/>
          <p:cNvSpPr txBox="1"/>
          <p:nvPr>
            <p:ph idx="9" type="body"/>
          </p:nvPr>
        </p:nvSpPr>
        <p:spPr>
          <a:xfrm>
            <a:off x="7882128" y="3422706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3"/>
          <p:cNvSpPr txBox="1"/>
          <p:nvPr>
            <p:ph idx="13" type="body"/>
          </p:nvPr>
        </p:nvSpPr>
        <p:spPr>
          <a:xfrm>
            <a:off x="841248" y="3985855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23"/>
          <p:cNvSpPr txBox="1"/>
          <p:nvPr>
            <p:ph idx="14" type="body"/>
          </p:nvPr>
        </p:nvSpPr>
        <p:spPr>
          <a:xfrm>
            <a:off x="4358640" y="3985854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3"/>
          <p:cNvSpPr txBox="1"/>
          <p:nvPr>
            <p:ph idx="15" type="body"/>
          </p:nvPr>
        </p:nvSpPr>
        <p:spPr>
          <a:xfrm>
            <a:off x="7882128" y="3985853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 Only">
  <p:cSld name="1_Content 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idx="1" type="body"/>
          </p:nvPr>
        </p:nvSpPr>
        <p:spPr>
          <a:xfrm>
            <a:off x="838200" y="365125"/>
            <a:ext cx="10515600" cy="573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24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p2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6" name="Google Shape;166;p26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" name="Google Shape;167;p26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838200" y="1825625"/>
            <a:ext cx="105156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27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27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5" name="Google Shape;175;p28"/>
          <p:cNvSpPr txBox="1"/>
          <p:nvPr>
            <p:ph idx="1" type="body"/>
          </p:nvPr>
        </p:nvSpPr>
        <p:spPr>
          <a:xfrm>
            <a:off x="838200" y="1825625"/>
            <a:ext cx="51816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28"/>
          <p:cNvSpPr txBox="1"/>
          <p:nvPr>
            <p:ph idx="2" type="body"/>
          </p:nvPr>
        </p:nvSpPr>
        <p:spPr>
          <a:xfrm>
            <a:off x="6172200" y="1825625"/>
            <a:ext cx="51816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28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" name="Google Shape;178;p28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ustom Layout">
  <p:cSld name="1_Custom Layou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1" name="Google Shape;181;p29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p29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>
  <p:cSld name="Comparison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839788" y="1828800"/>
            <a:ext cx="51579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30"/>
          <p:cNvSpPr txBox="1"/>
          <p:nvPr>
            <p:ph idx="2" type="body"/>
          </p:nvPr>
        </p:nvSpPr>
        <p:spPr>
          <a:xfrm>
            <a:off x="839788" y="2505075"/>
            <a:ext cx="5157900" cy="3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30"/>
          <p:cNvSpPr txBox="1"/>
          <p:nvPr>
            <p:ph idx="3" type="body"/>
          </p:nvPr>
        </p:nvSpPr>
        <p:spPr>
          <a:xfrm>
            <a:off x="6172200" y="1828800"/>
            <a:ext cx="51831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p30"/>
          <p:cNvSpPr txBox="1"/>
          <p:nvPr>
            <p:ph idx="4" type="body"/>
          </p:nvPr>
        </p:nvSpPr>
        <p:spPr>
          <a:xfrm>
            <a:off x="6172200" y="2505075"/>
            <a:ext cx="5183100" cy="3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30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30"/>
          <p:cNvSpPr txBox="1"/>
          <p:nvPr>
            <p:ph idx="5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>
  <p:cSld name="Content with Caption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6" name="Google Shape;196;p32"/>
          <p:cNvSpPr txBox="1"/>
          <p:nvPr>
            <p:ph idx="1" type="body"/>
          </p:nvPr>
        </p:nvSpPr>
        <p:spPr>
          <a:xfrm>
            <a:off x="5183188" y="987425"/>
            <a:ext cx="6172200" cy="5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2"/>
          <p:cNvSpPr txBox="1"/>
          <p:nvPr>
            <p:ph idx="2" type="body"/>
          </p:nvPr>
        </p:nvSpPr>
        <p:spPr>
          <a:xfrm>
            <a:off x="839788" y="2057399"/>
            <a:ext cx="3932100" cy="3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32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32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finition">
  <p:cSld name="Definition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2286000"/>
            <a:ext cx="10515600" cy="5303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2895600"/>
            <a:ext cx="10515600" cy="2743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>
  <p:cSld name="Picture with Caption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2" name="Google Shape;202;p33"/>
          <p:cNvSpPr/>
          <p:nvPr>
            <p:ph idx="2" type="pic"/>
          </p:nvPr>
        </p:nvSpPr>
        <p:spPr>
          <a:xfrm>
            <a:off x="5183188" y="987425"/>
            <a:ext cx="6172200" cy="5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33"/>
          <p:cNvSpPr txBox="1"/>
          <p:nvPr>
            <p:ph idx="1" type="body"/>
          </p:nvPr>
        </p:nvSpPr>
        <p:spPr>
          <a:xfrm>
            <a:off x="839788" y="2057399"/>
            <a:ext cx="3932100" cy="3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33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" name="Google Shape;205;p33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>
  <p:cSld name="Title and Vertical 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8" name="Google Shape;208;p34"/>
          <p:cNvSpPr txBox="1"/>
          <p:nvPr>
            <p:ph idx="1" type="body"/>
          </p:nvPr>
        </p:nvSpPr>
        <p:spPr>
          <a:xfrm rot="5400000">
            <a:off x="3960750" y="-1296925"/>
            <a:ext cx="42705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3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>
  <p:cSld name="Vertical Title and Tex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type="title"/>
          </p:nvPr>
        </p:nvSpPr>
        <p:spPr>
          <a:xfrm rot="5400000">
            <a:off x="7173901" y="1916125"/>
            <a:ext cx="5730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3" name="Google Shape;213;p35"/>
          <p:cNvSpPr txBox="1"/>
          <p:nvPr>
            <p:ph idx="1" type="body"/>
          </p:nvPr>
        </p:nvSpPr>
        <p:spPr>
          <a:xfrm rot="5400000">
            <a:off x="1839901" y="-636575"/>
            <a:ext cx="5730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35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" name="Google Shape;215;p35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One-third Slide">
  <p:cSld name="Content One-third Slide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8" name="Google Shape;218;p36"/>
          <p:cNvSpPr txBox="1"/>
          <p:nvPr>
            <p:ph idx="1" type="body"/>
          </p:nvPr>
        </p:nvSpPr>
        <p:spPr>
          <a:xfrm>
            <a:off x="838200" y="1825625"/>
            <a:ext cx="34746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36"/>
          <p:cNvSpPr txBox="1"/>
          <p:nvPr>
            <p:ph idx="2" type="body"/>
          </p:nvPr>
        </p:nvSpPr>
        <p:spPr>
          <a:xfrm>
            <a:off x="4404360" y="1825625"/>
            <a:ext cx="69495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36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1" name="Google Shape;221;p36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Two-thirds Slide">
  <p:cSld name="Content Two-thirds Slide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4" name="Google Shape;224;p37"/>
          <p:cNvSpPr txBox="1"/>
          <p:nvPr>
            <p:ph idx="1" type="body"/>
          </p:nvPr>
        </p:nvSpPr>
        <p:spPr>
          <a:xfrm>
            <a:off x="7879080" y="1828800"/>
            <a:ext cx="34746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p37"/>
          <p:cNvSpPr txBox="1"/>
          <p:nvPr>
            <p:ph idx="2" type="body"/>
          </p:nvPr>
        </p:nvSpPr>
        <p:spPr>
          <a:xfrm>
            <a:off x="838199" y="1828800"/>
            <a:ext cx="69495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p37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7" name="Google Shape;227;p37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 Heading One-third Slide">
  <p:cSld name="Sub Heading One-third Slide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0" name="Google Shape;230;p38"/>
          <p:cNvSpPr txBox="1"/>
          <p:nvPr>
            <p:ph idx="1" type="body"/>
          </p:nvPr>
        </p:nvSpPr>
        <p:spPr>
          <a:xfrm>
            <a:off x="839788" y="1828800"/>
            <a:ext cx="105156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p38"/>
          <p:cNvSpPr txBox="1"/>
          <p:nvPr>
            <p:ph idx="2" type="body"/>
          </p:nvPr>
        </p:nvSpPr>
        <p:spPr>
          <a:xfrm>
            <a:off x="839788" y="2518665"/>
            <a:ext cx="3474600" cy="3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38"/>
          <p:cNvSpPr txBox="1"/>
          <p:nvPr>
            <p:ph idx="3" type="body"/>
          </p:nvPr>
        </p:nvSpPr>
        <p:spPr>
          <a:xfrm>
            <a:off x="4419600" y="2518665"/>
            <a:ext cx="6935700" cy="3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38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4" name="Google Shape;234;p38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 Columns Slide">
  <p:cSld name="Three Columns Slide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7" name="Google Shape;237;p39"/>
          <p:cNvSpPr txBox="1"/>
          <p:nvPr>
            <p:ph idx="1" type="body"/>
          </p:nvPr>
        </p:nvSpPr>
        <p:spPr>
          <a:xfrm>
            <a:off x="7879080" y="1854666"/>
            <a:ext cx="3474600" cy="4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39"/>
          <p:cNvSpPr txBox="1"/>
          <p:nvPr>
            <p:ph idx="2" type="body"/>
          </p:nvPr>
        </p:nvSpPr>
        <p:spPr>
          <a:xfrm>
            <a:off x="838200" y="1850122"/>
            <a:ext cx="3474600" cy="42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39"/>
          <p:cNvSpPr txBox="1"/>
          <p:nvPr>
            <p:ph idx="3" type="body"/>
          </p:nvPr>
        </p:nvSpPr>
        <p:spPr>
          <a:xfrm>
            <a:off x="4358640" y="1854666"/>
            <a:ext cx="3474600" cy="4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39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39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Bottom Two Columns ">
  <p:cSld name="Content with Bottom Two Columns 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6205728" y="3124200"/>
            <a:ext cx="51480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Google Shape;245;p40"/>
          <p:cNvSpPr txBox="1"/>
          <p:nvPr>
            <p:ph idx="2" type="body"/>
          </p:nvPr>
        </p:nvSpPr>
        <p:spPr>
          <a:xfrm>
            <a:off x="838200" y="1850122"/>
            <a:ext cx="105156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p40"/>
          <p:cNvSpPr txBox="1"/>
          <p:nvPr>
            <p:ph idx="3" type="body"/>
          </p:nvPr>
        </p:nvSpPr>
        <p:spPr>
          <a:xfrm>
            <a:off x="838200" y="3124201"/>
            <a:ext cx="51480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7" name="Google Shape;247;p40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40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Bottom Three Columns ">
  <p:cSld name="Content with Bottom Three Columns 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1" name="Google Shape;251;p41"/>
          <p:cNvSpPr txBox="1"/>
          <p:nvPr>
            <p:ph idx="1" type="body"/>
          </p:nvPr>
        </p:nvSpPr>
        <p:spPr>
          <a:xfrm>
            <a:off x="7879080" y="3124200"/>
            <a:ext cx="34746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2" name="Google Shape;252;p41"/>
          <p:cNvSpPr txBox="1"/>
          <p:nvPr>
            <p:ph idx="2" type="body"/>
          </p:nvPr>
        </p:nvSpPr>
        <p:spPr>
          <a:xfrm>
            <a:off x="838200" y="1850122"/>
            <a:ext cx="105156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p41"/>
          <p:cNvSpPr txBox="1"/>
          <p:nvPr>
            <p:ph idx="3" type="body"/>
          </p:nvPr>
        </p:nvSpPr>
        <p:spPr>
          <a:xfrm>
            <a:off x="838200" y="3124200"/>
            <a:ext cx="34746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41"/>
          <p:cNvSpPr txBox="1"/>
          <p:nvPr>
            <p:ph idx="4" type="body"/>
          </p:nvPr>
        </p:nvSpPr>
        <p:spPr>
          <a:xfrm>
            <a:off x="4358640" y="3124200"/>
            <a:ext cx="34746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p41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6" name="Google Shape;256;p41"/>
          <p:cNvSpPr txBox="1"/>
          <p:nvPr>
            <p:ph idx="5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s with Captions">
  <p:cSld name="3 Columns with Captions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9" name="Google Shape;259;p42"/>
          <p:cNvSpPr txBox="1"/>
          <p:nvPr>
            <p:ph idx="1" type="body"/>
          </p:nvPr>
        </p:nvSpPr>
        <p:spPr>
          <a:xfrm>
            <a:off x="838200" y="1804140"/>
            <a:ext cx="3474600" cy="38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42"/>
          <p:cNvSpPr txBox="1"/>
          <p:nvPr>
            <p:ph idx="2" type="body"/>
          </p:nvPr>
        </p:nvSpPr>
        <p:spPr>
          <a:xfrm>
            <a:off x="4358640" y="1804139"/>
            <a:ext cx="3474600" cy="38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42"/>
          <p:cNvSpPr txBox="1"/>
          <p:nvPr>
            <p:ph idx="3" type="body"/>
          </p:nvPr>
        </p:nvSpPr>
        <p:spPr>
          <a:xfrm>
            <a:off x="7879080" y="1804138"/>
            <a:ext cx="3474600" cy="38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42"/>
          <p:cNvSpPr txBox="1"/>
          <p:nvPr>
            <p:ph idx="4" type="body"/>
          </p:nvPr>
        </p:nvSpPr>
        <p:spPr>
          <a:xfrm>
            <a:off x="838200" y="5638800"/>
            <a:ext cx="3473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42"/>
          <p:cNvSpPr txBox="1"/>
          <p:nvPr>
            <p:ph idx="5" type="body"/>
          </p:nvPr>
        </p:nvSpPr>
        <p:spPr>
          <a:xfrm>
            <a:off x="4358640" y="5638800"/>
            <a:ext cx="3474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42"/>
          <p:cNvSpPr txBox="1"/>
          <p:nvPr>
            <p:ph idx="6" type="body"/>
          </p:nvPr>
        </p:nvSpPr>
        <p:spPr>
          <a:xfrm>
            <a:off x="7875037" y="5638800"/>
            <a:ext cx="3478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p42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6" name="Google Shape;266;p42"/>
          <p:cNvSpPr txBox="1"/>
          <p:nvPr>
            <p:ph idx="7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s and 2 Rows with Captions">
  <p:cSld name="3 Columns and 2 Rows with Captions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9" name="Google Shape;269;p43"/>
          <p:cNvSpPr txBox="1"/>
          <p:nvPr>
            <p:ph idx="1" type="body"/>
          </p:nvPr>
        </p:nvSpPr>
        <p:spPr>
          <a:xfrm>
            <a:off x="841248" y="1777261"/>
            <a:ext cx="3474600" cy="1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43"/>
          <p:cNvSpPr txBox="1"/>
          <p:nvPr>
            <p:ph idx="2" type="body"/>
          </p:nvPr>
        </p:nvSpPr>
        <p:spPr>
          <a:xfrm>
            <a:off x="4358640" y="1752600"/>
            <a:ext cx="3474600" cy="1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1" name="Google Shape;271;p43"/>
          <p:cNvSpPr txBox="1"/>
          <p:nvPr>
            <p:ph idx="3" type="body"/>
          </p:nvPr>
        </p:nvSpPr>
        <p:spPr>
          <a:xfrm>
            <a:off x="7882128" y="1752600"/>
            <a:ext cx="3474600" cy="1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Google Shape;272;p43"/>
          <p:cNvSpPr txBox="1"/>
          <p:nvPr>
            <p:ph idx="4" type="body"/>
          </p:nvPr>
        </p:nvSpPr>
        <p:spPr>
          <a:xfrm>
            <a:off x="841248" y="5663462"/>
            <a:ext cx="3473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3" name="Google Shape;273;p43"/>
          <p:cNvSpPr txBox="1"/>
          <p:nvPr>
            <p:ph idx="5" type="body"/>
          </p:nvPr>
        </p:nvSpPr>
        <p:spPr>
          <a:xfrm>
            <a:off x="4350882" y="5663462"/>
            <a:ext cx="3490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Google Shape;274;p43"/>
          <p:cNvSpPr txBox="1"/>
          <p:nvPr>
            <p:ph idx="6" type="body"/>
          </p:nvPr>
        </p:nvSpPr>
        <p:spPr>
          <a:xfrm>
            <a:off x="7882128" y="5663462"/>
            <a:ext cx="3490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43"/>
          <p:cNvSpPr txBox="1"/>
          <p:nvPr>
            <p:ph idx="7" type="body"/>
          </p:nvPr>
        </p:nvSpPr>
        <p:spPr>
          <a:xfrm>
            <a:off x="841248" y="3422706"/>
            <a:ext cx="3473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43"/>
          <p:cNvSpPr txBox="1"/>
          <p:nvPr>
            <p:ph idx="8" type="body"/>
          </p:nvPr>
        </p:nvSpPr>
        <p:spPr>
          <a:xfrm>
            <a:off x="4350882" y="3422706"/>
            <a:ext cx="3490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43"/>
          <p:cNvSpPr txBox="1"/>
          <p:nvPr>
            <p:ph idx="9" type="body"/>
          </p:nvPr>
        </p:nvSpPr>
        <p:spPr>
          <a:xfrm>
            <a:off x="7882128" y="3422706"/>
            <a:ext cx="3490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p43"/>
          <p:cNvSpPr txBox="1"/>
          <p:nvPr>
            <p:ph idx="13" type="body"/>
          </p:nvPr>
        </p:nvSpPr>
        <p:spPr>
          <a:xfrm>
            <a:off x="841248" y="3985855"/>
            <a:ext cx="3474600" cy="1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9" name="Google Shape;279;p43"/>
          <p:cNvSpPr txBox="1"/>
          <p:nvPr>
            <p:ph idx="14" type="body"/>
          </p:nvPr>
        </p:nvSpPr>
        <p:spPr>
          <a:xfrm>
            <a:off x="4358640" y="3985854"/>
            <a:ext cx="3474600" cy="1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Google Shape;280;p43"/>
          <p:cNvSpPr txBox="1"/>
          <p:nvPr>
            <p:ph idx="15" type="body"/>
          </p:nvPr>
        </p:nvSpPr>
        <p:spPr>
          <a:xfrm>
            <a:off x="7882128" y="3985853"/>
            <a:ext cx="3474600" cy="1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43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 Only">
  <p:cSld name="1_Content Only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/>
          <p:nvPr>
            <p:ph idx="1" type="body"/>
          </p:nvPr>
        </p:nvSpPr>
        <p:spPr>
          <a:xfrm>
            <a:off x="838200" y="365125"/>
            <a:ext cx="10515600" cy="57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44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5" name="Google Shape;285;p4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838200" y="1825625"/>
            <a:ext cx="518160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6172200" y="1825625"/>
            <a:ext cx="518160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8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ustom Layout">
  <p:cSld name="1_Custom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9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>
  <p:cSld name="Comparis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839788" y="1828800"/>
            <a:ext cx="5157787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0"/>
          <p:cNvSpPr txBox="1"/>
          <p:nvPr>
            <p:ph idx="2" type="body"/>
          </p:nvPr>
        </p:nvSpPr>
        <p:spPr>
          <a:xfrm>
            <a:off x="839788" y="2505075"/>
            <a:ext cx="5157787" cy="3590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0"/>
          <p:cNvSpPr txBox="1"/>
          <p:nvPr>
            <p:ph idx="3" type="body"/>
          </p:nvPr>
        </p:nvSpPr>
        <p:spPr>
          <a:xfrm>
            <a:off x="6172200" y="1828800"/>
            <a:ext cx="5183188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0"/>
          <p:cNvSpPr txBox="1"/>
          <p:nvPr>
            <p:ph idx="4" type="body"/>
          </p:nvPr>
        </p:nvSpPr>
        <p:spPr>
          <a:xfrm>
            <a:off x="6172200" y="2505075"/>
            <a:ext cx="5183188" cy="3590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10"/>
          <p:cNvSpPr txBox="1"/>
          <p:nvPr>
            <p:ph idx="5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7.xml"/><Relationship Id="rId19" Type="http://schemas.openxmlformats.org/officeDocument/2006/relationships/slideLayout" Target="../slideLayouts/slideLayout21.xml"/><Relationship Id="rId6" Type="http://schemas.openxmlformats.org/officeDocument/2006/relationships/slideLayout" Target="../slideLayouts/slideLayout8.xml"/><Relationship Id="rId1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21" Type="http://schemas.openxmlformats.org/officeDocument/2006/relationships/theme" Target="../theme/theme4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40.xml"/><Relationship Id="rId6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MECHANICAL </a:t>
            </a: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</a:t>
            </a:r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2400" y="6424295"/>
            <a:ext cx="3258412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0;p5"/>
          <p:cNvSpPr txBox="1"/>
          <p:nvPr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MECHANICAL </a:t>
            </a: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</a:t>
            </a:r>
            <a:endParaRPr/>
          </a:p>
        </p:txBody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2400" y="6424295"/>
            <a:ext cx="3258412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>
            <a:off x="0" y="6356350"/>
            <a:ext cx="12192000" cy="50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25"/>
          <p:cNvSpPr txBox="1"/>
          <p:nvPr/>
        </p:nvSpPr>
        <p:spPr>
          <a:xfrm>
            <a:off x="9296400" y="6475210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MECHANICAL </a:t>
            </a: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838200" y="1825625"/>
            <a:ext cx="105156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62" name="Google Shape;162;p2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2400" y="6424295"/>
            <a:ext cx="3258413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5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8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jpg"/><Relationship Id="rId6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5"/>
          <p:cNvSpPr txBox="1"/>
          <p:nvPr>
            <p:ph type="ctrTitle"/>
          </p:nvPr>
        </p:nvSpPr>
        <p:spPr>
          <a:xfrm>
            <a:off x="1524000" y="2514600"/>
            <a:ext cx="9144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 </a:t>
            </a:r>
            <a:r>
              <a:rPr lang="en-US"/>
              <a:t>4</a:t>
            </a:r>
            <a:br>
              <a:rPr b="1" i="0" lang="en-US" sz="6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6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Detector Baby </a:t>
            </a:r>
            <a:endParaRPr b="1" i="0" sz="6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45"/>
          <p:cNvSpPr txBox="1"/>
          <p:nvPr>
            <p:ph idx="1" type="subTitle"/>
          </p:nvPr>
        </p:nvSpPr>
        <p:spPr>
          <a:xfrm>
            <a:off x="1524000" y="4567881"/>
            <a:ext cx="9144000" cy="1147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 511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Karli Cash, Matthew Zawiski, Shadi Bilal, David Miller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/>
              <a:t>29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-US"/>
              <a:t>Jan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-1</a:t>
            </a:r>
            <a:r>
              <a:rPr lang="en-US"/>
              <a:t>9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3" name="Google Shape;29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807988"/>
            <a:ext cx="9144000" cy="141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4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p54"/>
          <p:cNvSpPr txBox="1"/>
          <p:nvPr>
            <p:ph idx="2" type="body"/>
          </p:nvPr>
        </p:nvSpPr>
        <p:spPr>
          <a:xfrm>
            <a:off x="8991600" y="5993111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Shadi Bilal</a:t>
            </a:r>
            <a:endParaRPr/>
          </a:p>
        </p:txBody>
      </p:sp>
      <p:pic>
        <p:nvPicPr>
          <p:cNvPr id="387" name="Google Shape;38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575" y="0"/>
            <a:ext cx="8637982" cy="634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Completed Work in January</a:t>
            </a:r>
            <a:endParaRPr/>
          </a:p>
        </p:txBody>
      </p:sp>
      <p:sp>
        <p:nvSpPr>
          <p:cNvPr id="394" name="Google Shape;394;p55"/>
          <p:cNvSpPr txBox="1"/>
          <p:nvPr>
            <p:ph idx="1" type="body"/>
          </p:nvPr>
        </p:nvSpPr>
        <p:spPr>
          <a:xfrm>
            <a:off x="838200" y="1825625"/>
            <a:ext cx="10515600" cy="427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Written abstract 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Revised project charter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Initial seat belt buckle coding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Displays alert on LCD screen when seat belt is buckled (i.e. when button is pushed)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Dismiss message when standby button is pushed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Measures the temperature of the room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Displays alert on LCD screen when temperature rises above set parameter</a:t>
            </a:r>
            <a:endParaRPr/>
          </a:p>
        </p:txBody>
      </p:sp>
      <p:sp>
        <p:nvSpPr>
          <p:cNvPr id="395" name="Google Shape;395;p55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6" name="Google Shape;396;p55"/>
          <p:cNvSpPr txBox="1"/>
          <p:nvPr>
            <p:ph idx="2" type="body"/>
          </p:nvPr>
        </p:nvSpPr>
        <p:spPr>
          <a:xfrm>
            <a:off x="8991600" y="59642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Shadi Bilal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Progress</a:t>
            </a:r>
            <a:endParaRPr/>
          </a:p>
        </p:txBody>
      </p:sp>
      <p:sp>
        <p:nvSpPr>
          <p:cNvPr id="403" name="Google Shape;403;p56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4" name="Google Shape;404;p56"/>
          <p:cNvSpPr txBox="1"/>
          <p:nvPr>
            <p:ph idx="2" type="body"/>
          </p:nvPr>
        </p:nvSpPr>
        <p:spPr>
          <a:xfrm>
            <a:off x="8991600" y="59642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Karli Cash</a:t>
            </a:r>
            <a:endParaRPr/>
          </a:p>
        </p:txBody>
      </p:sp>
      <p:pic>
        <p:nvPicPr>
          <p:cNvPr id="405" name="Google Shape;40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408325"/>
            <a:ext cx="3412885" cy="47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1285" y="1789625"/>
            <a:ext cx="7293965" cy="40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Upcoming</a:t>
            </a:r>
            <a:r>
              <a:rPr lang="en-US"/>
              <a:t> Hardware </a:t>
            </a:r>
            <a:r>
              <a:rPr lang="en-US"/>
              <a:t>Components</a:t>
            </a:r>
            <a:endParaRPr/>
          </a:p>
        </p:txBody>
      </p:sp>
      <p:sp>
        <p:nvSpPr>
          <p:cNvPr id="413" name="Google Shape;413;p57"/>
          <p:cNvSpPr txBox="1"/>
          <p:nvPr>
            <p:ph idx="1" type="body"/>
          </p:nvPr>
        </p:nvSpPr>
        <p:spPr>
          <a:xfrm>
            <a:off x="838200" y="1825625"/>
            <a:ext cx="10515600" cy="427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➢"/>
            </a:pPr>
            <a:r>
              <a:rPr lang="en-US" sz="2000"/>
              <a:t>Magnetic Reed Switch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Magnetically activated switch located in buckle used to detect presence of a child and activate code.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➢"/>
            </a:pPr>
            <a:r>
              <a:rPr lang="en-US" sz="2000"/>
              <a:t>Accelerometer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Used as a fail safe when initially entering car to detect movement of the vehicle and prevent alarming when initially placing child in hot car.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➢"/>
            </a:pPr>
            <a:r>
              <a:rPr lang="en-US" sz="2000"/>
              <a:t>Wifi or Bluetooth Signal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After alarm is ignored for a certain period, a signal will be wirelessly transmitted to activate blue and red LED’s, simulating a contact with the authorities.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➢"/>
            </a:pPr>
            <a:r>
              <a:rPr lang="en-US" sz="2000"/>
              <a:t>Speakers, Buzzers and Vibration Sensors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Placed within the key fob to alert the parents when necessary.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➢"/>
            </a:pPr>
            <a:r>
              <a:rPr lang="en-US" sz="2000"/>
              <a:t>Transmitter and Receiver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Hardware to connect the key fob and buckle and transmit information, such as temperature, movement and presence of child.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7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5" name="Google Shape;415;p57"/>
          <p:cNvSpPr txBox="1"/>
          <p:nvPr>
            <p:ph idx="2" type="body"/>
          </p:nvPr>
        </p:nvSpPr>
        <p:spPr>
          <a:xfrm>
            <a:off x="8991600" y="58880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Karli Cash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Testing </a:t>
            </a:r>
            <a:r>
              <a:rPr lang="en-US"/>
              <a:t>Parameters</a:t>
            </a:r>
            <a:r>
              <a:rPr lang="en-US"/>
              <a:t> </a:t>
            </a:r>
            <a:endParaRPr/>
          </a:p>
        </p:txBody>
      </p:sp>
      <p:sp>
        <p:nvSpPr>
          <p:cNvPr id="422" name="Google Shape;422;p58"/>
          <p:cNvSpPr txBox="1"/>
          <p:nvPr>
            <p:ph idx="1" type="body"/>
          </p:nvPr>
        </p:nvSpPr>
        <p:spPr>
          <a:xfrm>
            <a:off x="838200" y="1673225"/>
            <a:ext cx="10515600" cy="427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/>
              <a:t>The accuracy of temperature detection will be tested using a standard thermometer and comparing readings. </a:t>
            </a:r>
            <a:endParaRPr sz="2400"/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/>
              <a:t>Response range will be tested by measuring the distance the two devices can operate until feedback is no longer received.</a:t>
            </a:r>
            <a:endParaRPr sz="2400"/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/>
              <a:t>To insure devices can operate properly in high temperatures it will be placed in an environment simulating that of a hot car. </a:t>
            </a:r>
            <a:endParaRPr sz="2400"/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/>
              <a:t>Test to ensure device can detect when a passenger is in the car seat.</a:t>
            </a:r>
            <a:endParaRPr sz="2400"/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/>
              <a:t>Test to make sure the key fob is able to snooze/dismiss alerts from afar.</a:t>
            </a:r>
            <a:endParaRPr sz="2400"/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/>
              <a:t>Test to make sure all devices can operate wirelessly. </a:t>
            </a:r>
            <a:endParaRPr sz="2400"/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58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4" name="Google Shape;424;p58"/>
          <p:cNvSpPr txBox="1"/>
          <p:nvPr>
            <p:ph idx="2" type="body"/>
          </p:nvPr>
        </p:nvSpPr>
        <p:spPr>
          <a:xfrm>
            <a:off x="8991600" y="59437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Shadi Bilal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Future Work</a:t>
            </a:r>
            <a:endParaRPr/>
          </a:p>
        </p:txBody>
      </p:sp>
      <p:sp>
        <p:nvSpPr>
          <p:cNvPr id="431" name="Google Shape;431;p59"/>
          <p:cNvSpPr txBox="1"/>
          <p:nvPr>
            <p:ph idx="1" type="body"/>
          </p:nvPr>
        </p:nvSpPr>
        <p:spPr>
          <a:xfrm>
            <a:off x="838200" y="1825625"/>
            <a:ext cx="10515600" cy="427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Have 3D printed parts done at the Innovation hub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Have initial coding completed and ready for initial tests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Refine CAD as needed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Develop web page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Order materials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Assemble hardware in devices</a:t>
            </a:r>
            <a:endParaRPr/>
          </a:p>
        </p:txBody>
      </p:sp>
      <p:sp>
        <p:nvSpPr>
          <p:cNvPr id="432" name="Google Shape;432;p59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3" name="Google Shape;433;p59"/>
          <p:cNvSpPr txBox="1"/>
          <p:nvPr>
            <p:ph idx="2" type="body"/>
          </p:nvPr>
        </p:nvSpPr>
        <p:spPr>
          <a:xfrm>
            <a:off x="8991600" y="59613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Shadi Bilal</a:t>
            </a:r>
            <a:endParaRPr/>
          </a:p>
        </p:txBody>
      </p:sp>
      <p:pic>
        <p:nvPicPr>
          <p:cNvPr id="434" name="Google Shape;43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2975" y="3118325"/>
            <a:ext cx="4738226" cy="27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References</a:t>
            </a:r>
            <a:endParaRPr/>
          </a:p>
        </p:txBody>
      </p:sp>
      <p:sp>
        <p:nvSpPr>
          <p:cNvPr id="441" name="Google Shape;441;p60"/>
          <p:cNvSpPr txBox="1"/>
          <p:nvPr>
            <p:ph idx="1" type="body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67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➢"/>
            </a:pP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Willingham AJ. (2018) More than 36 kids die in hot cars every year and July is usually the deadliest month. </a:t>
            </a:r>
            <a:r>
              <a:rPr b="0" i="1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CNN</a:t>
            </a:r>
            <a:r>
              <a:rPr b="0" i="0" lang="en-US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Retrived from https://www.cnn.com/2018/07/03/health/hot-car-deaths-child-charts-graphs-trnd/index.html.</a:t>
            </a:r>
            <a:endParaRPr sz="1600"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2" name="Google Shape;442;p60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1"/>
          <p:cNvSpPr txBox="1"/>
          <p:nvPr>
            <p:ph type="title"/>
          </p:nvPr>
        </p:nvSpPr>
        <p:spPr>
          <a:xfrm>
            <a:off x="838200" y="25504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Questions?</a:t>
            </a:r>
            <a:endParaRPr/>
          </a:p>
        </p:txBody>
      </p:sp>
      <p:sp>
        <p:nvSpPr>
          <p:cNvPr id="448" name="Google Shape;448;p61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 Introductions</a:t>
            </a:r>
            <a:endParaRPr/>
          </a:p>
        </p:txBody>
      </p:sp>
      <p:sp>
        <p:nvSpPr>
          <p:cNvPr id="299" name="Google Shape;299;p46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Google Shape;300;p46"/>
          <p:cNvSpPr txBox="1"/>
          <p:nvPr/>
        </p:nvSpPr>
        <p:spPr>
          <a:xfrm>
            <a:off x="6644650" y="4501675"/>
            <a:ext cx="2166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Matthew</a:t>
            </a: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Zawiski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 Engineer</a:t>
            </a: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1" name="Google Shape;301;p46"/>
          <p:cNvSpPr txBox="1"/>
          <p:nvPr/>
        </p:nvSpPr>
        <p:spPr>
          <a:xfrm>
            <a:off x="3758603" y="4492185"/>
            <a:ext cx="2449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Shadi Bilal 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Engineer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2" name="Google Shape;302;p46"/>
          <p:cNvSpPr txBox="1"/>
          <p:nvPr/>
        </p:nvSpPr>
        <p:spPr>
          <a:xfrm>
            <a:off x="9147100" y="4505325"/>
            <a:ext cx="2166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David Miller 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 Engineer/ </a:t>
            </a: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Financial</a:t>
            </a: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Manager, Webmaster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46"/>
          <p:cNvSpPr txBox="1"/>
          <p:nvPr/>
        </p:nvSpPr>
        <p:spPr>
          <a:xfrm>
            <a:off x="958253" y="4501675"/>
            <a:ext cx="2476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Karli Cash 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 </a:t>
            </a: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Manager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4" name="Google Shape;304;p46"/>
          <p:cNvPicPr preferRelativeResize="0"/>
          <p:nvPr/>
        </p:nvPicPr>
        <p:blipFill rotWithShape="1">
          <a:blip r:embed="rId3">
            <a:alphaModFix/>
          </a:blip>
          <a:srcRect b="10362" l="24558" r="24085" t="0"/>
          <a:stretch/>
        </p:blipFill>
        <p:spPr>
          <a:xfrm>
            <a:off x="1112900" y="1599650"/>
            <a:ext cx="2321851" cy="2665578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5" name="Google Shape;305;p46"/>
          <p:cNvPicPr preferRelativeResize="0"/>
          <p:nvPr/>
        </p:nvPicPr>
        <p:blipFill rotWithShape="1">
          <a:blip r:embed="rId4">
            <a:alphaModFix/>
          </a:blip>
          <a:srcRect b="0" l="22176" r="19754" t="0"/>
          <a:stretch/>
        </p:blipFill>
        <p:spPr>
          <a:xfrm>
            <a:off x="6489400" y="1563550"/>
            <a:ext cx="2353301" cy="270167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6" name="Google Shape;306;p46"/>
          <p:cNvPicPr preferRelativeResize="0"/>
          <p:nvPr/>
        </p:nvPicPr>
        <p:blipFill rotWithShape="1">
          <a:blip r:embed="rId5">
            <a:alphaModFix/>
          </a:blip>
          <a:srcRect b="16651" l="0" r="0" t="5793"/>
          <a:stretch/>
        </p:blipFill>
        <p:spPr>
          <a:xfrm>
            <a:off x="9069475" y="1563550"/>
            <a:ext cx="2321851" cy="270167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7" name="Google Shape;30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7175" y="1538353"/>
            <a:ext cx="2449803" cy="278817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Project Brief</a:t>
            </a:r>
            <a:endParaRPr/>
          </a:p>
        </p:txBody>
      </p:sp>
      <p:sp>
        <p:nvSpPr>
          <p:cNvPr id="314" name="Google Shape;314;p47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5" name="Google Shape;315;p47"/>
          <p:cNvSpPr txBox="1"/>
          <p:nvPr>
            <p:ph idx="1" type="body"/>
          </p:nvPr>
        </p:nvSpPr>
        <p:spPr>
          <a:xfrm>
            <a:off x="8991600" y="5876502"/>
            <a:ext cx="3200400" cy="45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Karli Cash</a:t>
            </a:r>
            <a:endParaRPr/>
          </a:p>
        </p:txBody>
      </p:sp>
      <p:sp>
        <p:nvSpPr>
          <p:cNvPr id="316" name="Google Shape;316;p47"/>
          <p:cNvSpPr txBox="1"/>
          <p:nvPr/>
        </p:nvSpPr>
        <p:spPr>
          <a:xfrm>
            <a:off x="943550" y="1484350"/>
            <a:ext cx="9769200" cy="3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infant fatalities rates due to being left behind in cars. 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According to the Safety Organization of Kids and Cars, an average of 37 kids die each year in hot cars (Willingham, 2018).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sponsor Lisa Allen has recruited our team to create a device to prevent the death of infants left behind in cars.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</a:t>
            </a: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device will alert parents/caregivers when a child remains in a car and also measure the temperature in the surrounding environment.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317" name="Google Shape;3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2025" y="3309975"/>
            <a:ext cx="1718300" cy="25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8850" y="1990775"/>
            <a:ext cx="1633150" cy="290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 Expectations </a:t>
            </a:r>
            <a:endParaRPr/>
          </a:p>
        </p:txBody>
      </p:sp>
      <p:sp>
        <p:nvSpPr>
          <p:cNvPr id="325" name="Google Shape;325;p48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6" name="Google Shape;326;p48"/>
          <p:cNvSpPr txBox="1"/>
          <p:nvPr>
            <p:ph idx="1" type="body"/>
          </p:nvPr>
        </p:nvSpPr>
        <p:spPr>
          <a:xfrm>
            <a:off x="838200" y="1690825"/>
            <a:ext cx="10515600" cy="427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➢"/>
            </a:pPr>
            <a:r>
              <a:rPr lang="en-US"/>
              <a:t>Design a functional device that will </a:t>
            </a:r>
            <a:r>
              <a:rPr lang="en-US"/>
              <a:t>accurately</a:t>
            </a:r>
            <a:r>
              <a:rPr lang="en-US"/>
              <a:t> detect an infant left behind in a vehicle and effectively alert user.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➢"/>
            </a:pPr>
            <a:r>
              <a:rPr lang="en-US"/>
              <a:t>Design a device with minimal error outcome.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➢"/>
            </a:pPr>
            <a:r>
              <a:rPr lang="en-US"/>
              <a:t>Construct a durable device that has the ability to operate in critical temperature conditions.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➢"/>
            </a:pPr>
            <a:r>
              <a:rPr lang="en-US"/>
              <a:t>Design a device that will effectively </a:t>
            </a:r>
            <a:r>
              <a:rPr lang="en-US"/>
              <a:t>lower yearly infant fatality rates.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➢"/>
            </a:pPr>
            <a:r>
              <a:rPr lang="en-US"/>
              <a:t>Design a marketable device that will be sold to parents/legal guardians.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8"/>
          <p:cNvSpPr txBox="1"/>
          <p:nvPr>
            <p:ph idx="2" type="body"/>
          </p:nvPr>
        </p:nvSpPr>
        <p:spPr>
          <a:xfrm>
            <a:off x="8991600" y="59642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Karli Cash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System Breakdown</a:t>
            </a:r>
            <a:endParaRPr/>
          </a:p>
        </p:txBody>
      </p:sp>
      <p:sp>
        <p:nvSpPr>
          <p:cNvPr id="334" name="Google Shape;334;p49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5" name="Google Shape;335;p49"/>
          <p:cNvSpPr txBox="1"/>
          <p:nvPr>
            <p:ph idx="2" type="body"/>
          </p:nvPr>
        </p:nvSpPr>
        <p:spPr>
          <a:xfrm>
            <a:off x="8991600" y="60961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Karli Cash</a:t>
            </a:r>
            <a:endParaRPr/>
          </a:p>
        </p:txBody>
      </p:sp>
      <p:sp>
        <p:nvSpPr>
          <p:cNvPr id="336" name="Google Shape;336;p49"/>
          <p:cNvSpPr txBox="1"/>
          <p:nvPr/>
        </p:nvSpPr>
        <p:spPr>
          <a:xfrm>
            <a:off x="632875" y="1690825"/>
            <a:ext cx="9193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Alert parents when child remains in stationary vehicle.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 inside car temperature and inform parent when temperature becomes unsuitable.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 rate of change of interior temperature. 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Alert emergency personnel if no action is taken in a certain time period.</a:t>
            </a:r>
            <a:endParaRPr/>
          </a:p>
        </p:txBody>
      </p:sp>
      <p:pic>
        <p:nvPicPr>
          <p:cNvPr id="337" name="Google Shape;33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7825" y="4275987"/>
            <a:ext cx="2743200" cy="1820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0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4" name="Google Shape;344;p50"/>
          <p:cNvSpPr txBox="1"/>
          <p:nvPr>
            <p:ph idx="2" type="body"/>
          </p:nvPr>
        </p:nvSpPr>
        <p:spPr>
          <a:xfrm>
            <a:off x="8991600" y="59642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Karli Cash</a:t>
            </a:r>
            <a:endParaRPr/>
          </a:p>
        </p:txBody>
      </p:sp>
      <p:pic>
        <p:nvPicPr>
          <p:cNvPr id="345" name="Google Shape;34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00" y="465400"/>
            <a:ext cx="11952602" cy="50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Customer Needs</a:t>
            </a:r>
            <a:endParaRPr/>
          </a:p>
        </p:txBody>
      </p:sp>
      <p:sp>
        <p:nvSpPr>
          <p:cNvPr id="352" name="Google Shape;352;p51"/>
          <p:cNvSpPr txBox="1"/>
          <p:nvPr>
            <p:ph idx="1" type="body"/>
          </p:nvPr>
        </p:nvSpPr>
        <p:spPr>
          <a:xfrm>
            <a:off x="838200" y="1417500"/>
            <a:ext cx="10515600" cy="427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➢"/>
            </a:pPr>
            <a:r>
              <a:rPr lang="en-US"/>
              <a:t>Innovative Logistics wants to market a device that will decrease fatalities resulting from children being left behind in cars. 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➢"/>
            </a:pPr>
            <a:r>
              <a:rPr lang="en-US"/>
              <a:t>Uses two components: 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One located in the car evaluating the environment. 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Another carried by the user to alert of passenger detection and life-threatening conditions.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➢"/>
            </a:pPr>
            <a:r>
              <a:rPr lang="en-US"/>
              <a:t>Alert 911 emergency </a:t>
            </a:r>
            <a:r>
              <a:rPr lang="en-US"/>
              <a:t>personnel</a:t>
            </a:r>
            <a:r>
              <a:rPr lang="en-US"/>
              <a:t> providing GPS location and conditions in the vehicle if child is neglected.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➢"/>
            </a:pPr>
            <a:r>
              <a:rPr lang="en-US">
                <a:highlight>
                  <a:schemeClr val="lt1"/>
                </a:highlight>
              </a:rPr>
              <a:t>Design around the provided budget ($500-2500)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353" name="Google Shape;353;p51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4" name="Google Shape;354;p51"/>
          <p:cNvSpPr txBox="1"/>
          <p:nvPr>
            <p:ph idx="2" type="body"/>
          </p:nvPr>
        </p:nvSpPr>
        <p:spPr>
          <a:xfrm>
            <a:off x="8991600" y="5964301"/>
            <a:ext cx="3200400" cy="36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Shadi Bilal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Final Design Specifications</a:t>
            </a:r>
            <a:endParaRPr/>
          </a:p>
        </p:txBody>
      </p:sp>
      <p:sp>
        <p:nvSpPr>
          <p:cNvPr id="361" name="Google Shape;361;p52"/>
          <p:cNvSpPr txBox="1"/>
          <p:nvPr>
            <p:ph idx="1" type="body"/>
          </p:nvPr>
        </p:nvSpPr>
        <p:spPr>
          <a:xfrm>
            <a:off x="838200" y="1804140"/>
            <a:ext cx="3474600" cy="38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-US" sz="1800"/>
              <a:t>The final design is a combination of:</a:t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- A baby monitor attached to the car seat buckles </a:t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- A positive/ negative temperature coefficient thermistor </a:t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- Rate of temperature increase</a:t>
            </a:r>
            <a:endParaRPr sz="1800"/>
          </a:p>
          <a:p>
            <a:pPr indent="368300" lvl="0" marL="88900" marR="8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/>
              <a:t>- A key fob</a:t>
            </a:r>
            <a:endParaRPr sz="1800"/>
          </a:p>
          <a:p>
            <a:pPr indent="-1651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" name="Google Shape;362;p52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3" name="Google Shape;363;p52"/>
          <p:cNvSpPr txBox="1"/>
          <p:nvPr>
            <p:ph idx="2" type="body"/>
          </p:nvPr>
        </p:nvSpPr>
        <p:spPr>
          <a:xfrm>
            <a:off x="4358650" y="1804150"/>
            <a:ext cx="3474600" cy="3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-US" sz="1800"/>
              <a:t>Device should be compatible with all car seats.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➢"/>
            </a:pPr>
            <a:r>
              <a:rPr lang="en-US" sz="1800"/>
              <a:t>Detect if baby is in car seat.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➢"/>
            </a:pPr>
            <a:r>
              <a:rPr lang="en-US" sz="1800"/>
              <a:t>Display temperature ranges 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➢"/>
            </a:pPr>
            <a:r>
              <a:rPr lang="en-US" sz="1800"/>
              <a:t>Alert users and emergency personnel.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-US" sz="1800"/>
              <a:t>Device should not be in power or measuring temperatures when passenger is not present.</a:t>
            </a:r>
            <a:endParaRPr sz="1800"/>
          </a:p>
        </p:txBody>
      </p:sp>
      <p:sp>
        <p:nvSpPr>
          <p:cNvPr id="364" name="Google Shape;364;p52"/>
          <p:cNvSpPr txBox="1"/>
          <p:nvPr>
            <p:ph idx="7" type="body"/>
          </p:nvPr>
        </p:nvSpPr>
        <p:spPr>
          <a:xfrm>
            <a:off x="8991600" y="59642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Shadi Bilal</a:t>
            </a:r>
            <a:endParaRPr/>
          </a:p>
        </p:txBody>
      </p:sp>
      <p:pic>
        <p:nvPicPr>
          <p:cNvPr id="365" name="Google Shape;36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3175" y="1609013"/>
            <a:ext cx="2897335" cy="20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60950" y="3824975"/>
            <a:ext cx="2577609" cy="20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2"/>
          <p:cNvSpPr txBox="1"/>
          <p:nvPr/>
        </p:nvSpPr>
        <p:spPr>
          <a:xfrm>
            <a:off x="7833238" y="1234950"/>
            <a:ext cx="40314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Preliminary Buckle Design 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3"/>
          <p:cNvSpPr txBox="1"/>
          <p:nvPr>
            <p:ph type="title"/>
          </p:nvPr>
        </p:nvSpPr>
        <p:spPr>
          <a:xfrm>
            <a:off x="838200" y="4396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Chosen Prototype Design</a:t>
            </a:r>
            <a:endParaRPr/>
          </a:p>
        </p:txBody>
      </p:sp>
      <p:sp>
        <p:nvSpPr>
          <p:cNvPr id="374" name="Google Shape;374;p53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5" name="Google Shape;375;p53"/>
          <p:cNvSpPr txBox="1"/>
          <p:nvPr>
            <p:ph idx="2" type="body"/>
          </p:nvPr>
        </p:nvSpPr>
        <p:spPr>
          <a:xfrm>
            <a:off x="8991600" y="59642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Shadi Bilal</a:t>
            </a:r>
            <a:endParaRPr/>
          </a:p>
        </p:txBody>
      </p:sp>
      <p:pic>
        <p:nvPicPr>
          <p:cNvPr id="376" name="Google Shape;376;p53"/>
          <p:cNvPicPr preferRelativeResize="0"/>
          <p:nvPr/>
        </p:nvPicPr>
        <p:blipFill rotWithShape="1">
          <a:blip r:embed="rId3">
            <a:alphaModFix/>
          </a:blip>
          <a:srcRect b="0" l="12599" r="13892" t="0"/>
          <a:stretch/>
        </p:blipFill>
        <p:spPr>
          <a:xfrm>
            <a:off x="1303550" y="2055600"/>
            <a:ext cx="3887252" cy="4087476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3"/>
          <p:cNvSpPr txBox="1"/>
          <p:nvPr/>
        </p:nvSpPr>
        <p:spPr>
          <a:xfrm>
            <a:off x="863450" y="1664800"/>
            <a:ext cx="455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Fob Prototype</a:t>
            </a:r>
            <a:endParaRPr/>
          </a:p>
        </p:txBody>
      </p:sp>
      <p:sp>
        <p:nvSpPr>
          <p:cNvPr id="378" name="Google Shape;378;p53"/>
          <p:cNvSpPr txBox="1"/>
          <p:nvPr/>
        </p:nvSpPr>
        <p:spPr>
          <a:xfrm>
            <a:off x="6877800" y="1671400"/>
            <a:ext cx="40314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Seat Belt Buckle Prototype </a:t>
            </a:r>
            <a:endParaRPr/>
          </a:p>
        </p:txBody>
      </p:sp>
      <p:pic>
        <p:nvPicPr>
          <p:cNvPr id="379" name="Google Shape;379;p53"/>
          <p:cNvPicPr preferRelativeResize="0"/>
          <p:nvPr/>
        </p:nvPicPr>
        <p:blipFill rotWithShape="1">
          <a:blip r:embed="rId4">
            <a:alphaModFix/>
          </a:blip>
          <a:srcRect b="0" l="0" r="8147" t="0"/>
          <a:stretch/>
        </p:blipFill>
        <p:spPr>
          <a:xfrm>
            <a:off x="6626850" y="2055600"/>
            <a:ext cx="4553400" cy="383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 Slides">
  <a:themeElements>
    <a:clrScheme name="College of Engineering">
      <a:dk1>
        <a:srgbClr val="000000"/>
      </a:dk1>
      <a:lt1>
        <a:srgbClr val="FFFFFF"/>
      </a:lt1>
      <a:dk2>
        <a:srgbClr val="404040"/>
      </a:dk2>
      <a:lt2>
        <a:srgbClr val="BFBFBF"/>
      </a:lt2>
      <a:accent1>
        <a:srgbClr val="236192"/>
      </a:accent1>
      <a:accent2>
        <a:srgbClr val="A4D233"/>
      </a:accent2>
      <a:accent3>
        <a:srgbClr val="00CFB4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itle Slides">
  <a:themeElements>
    <a:clrScheme name="College of Engineering 2">
      <a:dk1>
        <a:srgbClr val="000000"/>
      </a:dk1>
      <a:lt1>
        <a:srgbClr val="FFFFFF"/>
      </a:lt1>
      <a:dk2>
        <a:srgbClr val="404040"/>
      </a:dk2>
      <a:lt2>
        <a:srgbClr val="BFBFBF"/>
      </a:lt2>
      <a:accent1>
        <a:srgbClr val="236192"/>
      </a:accent1>
      <a:accent2>
        <a:srgbClr val="00CFB4"/>
      </a:accent2>
      <a:accent3>
        <a:srgbClr val="A4D233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ntent Slides">
  <a:themeElements>
    <a:clrScheme name="College of Engineering">
      <a:dk1>
        <a:srgbClr val="000000"/>
      </a:dk1>
      <a:lt1>
        <a:srgbClr val="FFFFFF"/>
      </a:lt1>
      <a:dk2>
        <a:srgbClr val="404040"/>
      </a:dk2>
      <a:lt2>
        <a:srgbClr val="BFBFBF"/>
      </a:lt2>
      <a:accent1>
        <a:srgbClr val="236192"/>
      </a:accent1>
      <a:accent2>
        <a:srgbClr val="A4D233"/>
      </a:accent2>
      <a:accent3>
        <a:srgbClr val="00CFB4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