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2918400" cy="219456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BFBFBF"/>
    <a:srgbClr val="004B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5" d="100"/>
          <a:sy n="25" d="100"/>
        </p:scale>
        <p:origin x="123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p>
        </p:txBody>
      </p:sp>
      <p:sp>
        <p:nvSpPr>
          <p:cNvPr id="4" name="Date Placeholder 3"/>
          <p:cNvSpPr>
            <a:spLocks noGrp="1"/>
          </p:cNvSpPr>
          <p:nvPr>
            <p:ph type="dt" sz="half" idx="10"/>
          </p:nvPr>
        </p:nvSpPr>
        <p:spPr/>
        <p:txBody>
          <a:bodyPr/>
          <a:lstStyle/>
          <a:p>
            <a:fld id="{E0059443-545A-1142-A523-3F0B6627D700}"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059443-545A-1142-A523-3F0B6627D700}"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059443-545A-1142-A523-3F0B6627D700}"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059443-545A-1142-A523-3F0B6627D700}"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059443-545A-1142-A523-3F0B6627D700}"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059443-545A-1142-A523-3F0B6627D700}" type="datetimeFigureOut">
              <a:rPr lang="en-US" smtClean="0"/>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059443-545A-1142-A523-3F0B6627D700}" type="datetimeFigureOut">
              <a:rPr lang="en-US" smtClean="0"/>
              <a:t>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059443-545A-1142-A523-3F0B6627D700}" type="datetimeFigureOut">
              <a:rPr lang="en-US" smtClean="0"/>
              <a:t>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59443-545A-1142-A523-3F0B6627D700}" type="datetimeFigureOut">
              <a:rPr lang="en-US" smtClean="0"/>
              <a:t>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E0059443-545A-1142-A523-3F0B6627D700}" type="datetimeFigureOut">
              <a:rPr lang="en-US" smtClean="0"/>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Drag picture to placeholder or click icon to add</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E0059443-545A-1142-A523-3F0B6627D700}" type="datetimeFigureOut">
              <a:rPr lang="en-US" smtClean="0"/>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E0059443-545A-1142-A523-3F0B6627D700}" type="datetimeFigureOut">
              <a:rPr lang="en-US" smtClean="0"/>
              <a:t>2/7/2019</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A376CC0D-2FB1-C147-B69F-5034E797EAB7}" type="slidenum">
              <a:rPr lang="en-US" smtClean="0"/>
              <a:t>‹#›</a:t>
            </a:fld>
            <a:endParaRPr lang="en-US"/>
          </a:p>
        </p:txBody>
      </p:sp>
    </p:spTree>
    <p:extLst>
      <p:ext uri="{BB962C8B-B14F-4D97-AF65-F5344CB8AC3E}">
        <p14:creationId xmlns:p14="http://schemas.microsoft.com/office/powerpoint/2010/main" val="456720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tiff"/><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314458-491B-46E1-9A38-30AAF439992E}"/>
              </a:ext>
            </a:extLst>
          </p:cNvPr>
          <p:cNvPicPr>
            <a:picLocks noChangeAspect="1"/>
          </p:cNvPicPr>
          <p:nvPr/>
        </p:nvPicPr>
        <p:blipFill>
          <a:blip r:embed="rId2"/>
          <a:stretch>
            <a:fillRect/>
          </a:stretch>
        </p:blipFill>
        <p:spPr>
          <a:xfrm>
            <a:off x="10034156" y="5553169"/>
            <a:ext cx="12684763" cy="6161450"/>
          </a:xfrm>
          <a:prstGeom prst="rect">
            <a:avLst/>
          </a:prstGeom>
        </p:spPr>
      </p:pic>
      <p:sp>
        <p:nvSpPr>
          <p:cNvPr id="43" name="TextBox 42">
            <a:extLst>
              <a:ext uri="{FF2B5EF4-FFF2-40B4-BE49-F238E27FC236}">
                <a16:creationId xmlns:a16="http://schemas.microsoft.com/office/drawing/2014/main" id="{C76ECE89-0545-AC49-AA4F-AE5C3E0A5D9D}"/>
              </a:ext>
            </a:extLst>
          </p:cNvPr>
          <p:cNvSpPr txBox="1">
            <a:spLocks noChangeAspect="1"/>
          </p:cNvSpPr>
          <p:nvPr/>
        </p:nvSpPr>
        <p:spPr>
          <a:xfrm>
            <a:off x="8985849" y="5171298"/>
            <a:ext cx="15544800" cy="8458200"/>
          </a:xfrm>
          <a:prstGeom prst="rect">
            <a:avLst/>
          </a:prstGeom>
          <a:noFill/>
          <a:ln w="12700">
            <a:solidFill>
              <a:schemeClr val="tx1"/>
            </a:solidFill>
          </a:ln>
        </p:spPr>
        <p:txBody>
          <a:bodyPr wrap="square" tIns="0" bIns="0" rtlCol="0">
            <a:spAutoFit/>
          </a:bodyPr>
          <a:lstStyle/>
          <a:p>
            <a:pPr algn="ctr"/>
            <a:r>
              <a:rPr lang="en-US" sz="4000" b="1" u="sng">
                <a:latin typeface="Garamond" panose="02020404030301010803" pitchFamily="18" charset="0"/>
              </a:rPr>
              <a:t>Design</a:t>
            </a:r>
          </a:p>
          <a:p>
            <a:endParaRPr lang="en-US" sz="2500" b="1" u="sng">
              <a:latin typeface="Garamond" panose="02020404030301010803" pitchFamily="18" charset="0"/>
            </a:endParaRPr>
          </a:p>
          <a:p>
            <a:endParaRPr lang="en-US" sz="4000" b="1" u="sng">
              <a:latin typeface="Garamond" panose="02020404030301010803" pitchFamily="18" charset="0"/>
            </a:endParaRPr>
          </a:p>
          <a:p>
            <a:endParaRPr lang="en-US" sz="4000" b="1" u="sng">
              <a:latin typeface="Garamond" panose="02020404030301010803" pitchFamily="18" charset="0"/>
            </a:endParaRPr>
          </a:p>
          <a:p>
            <a:endParaRPr lang="en-US" sz="4000" b="1" u="sng">
              <a:latin typeface="Garamond" panose="02020404030301010803" pitchFamily="18" charset="0"/>
            </a:endParaRPr>
          </a:p>
          <a:p>
            <a:endParaRPr lang="en-US" sz="4000" b="1" u="sng">
              <a:latin typeface="Garamond" panose="02020404030301010803" pitchFamily="18" charset="0"/>
            </a:endParaRPr>
          </a:p>
          <a:p>
            <a:endParaRPr lang="en-US" sz="4000" b="1" u="sng">
              <a:latin typeface="Garamond" panose="02020404030301010803" pitchFamily="18" charset="0"/>
            </a:endParaRPr>
          </a:p>
          <a:p>
            <a:endParaRPr lang="en-US" sz="4000" b="1" u="sng">
              <a:latin typeface="Garamond" panose="02020404030301010803" pitchFamily="18" charset="0"/>
            </a:endParaRPr>
          </a:p>
          <a:p>
            <a:endParaRPr lang="en-US" sz="4000" b="1" u="sng">
              <a:latin typeface="Garamond" panose="02020404030301010803" pitchFamily="18" charset="0"/>
            </a:endParaRPr>
          </a:p>
          <a:p>
            <a:endParaRPr lang="en-US" sz="4000" b="1" u="sng">
              <a:latin typeface="Garamond" panose="02020404030301010803" pitchFamily="18" charset="0"/>
            </a:endParaRPr>
          </a:p>
          <a:p>
            <a:endParaRPr lang="en-US" sz="4000" b="1" u="sng">
              <a:latin typeface="Garamond" panose="02020404030301010803" pitchFamily="18" charset="0"/>
            </a:endParaRPr>
          </a:p>
          <a:p>
            <a:endParaRPr lang="en-US" sz="4000" b="1" u="sng">
              <a:latin typeface="Garamond" panose="02020404030301010803" pitchFamily="18" charset="0"/>
            </a:endParaRPr>
          </a:p>
          <a:p>
            <a:endParaRPr lang="en-US" sz="4000" b="1" u="sng">
              <a:latin typeface="Garamond" panose="02020404030301010803" pitchFamily="18" charset="0"/>
            </a:endParaRPr>
          </a:p>
        </p:txBody>
      </p:sp>
      <p:sp>
        <p:nvSpPr>
          <p:cNvPr id="5" name="Rectangle 4"/>
          <p:cNvSpPr/>
          <p:nvPr/>
        </p:nvSpPr>
        <p:spPr>
          <a:xfrm>
            <a:off x="0" y="0"/>
            <a:ext cx="32918400" cy="3200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0000"/>
              </a:solidFill>
              <a:highlight>
                <a:srgbClr val="0000FF"/>
              </a:highlight>
            </a:endParaRPr>
          </a:p>
        </p:txBody>
      </p:sp>
      <p:sp>
        <p:nvSpPr>
          <p:cNvPr id="7" name="Text Box 2"/>
          <p:cNvSpPr txBox="1">
            <a:spLocks noChangeArrowheads="1"/>
          </p:cNvSpPr>
          <p:nvPr/>
        </p:nvSpPr>
        <p:spPr bwMode="auto">
          <a:xfrm>
            <a:off x="4955626" y="475975"/>
            <a:ext cx="22188014" cy="1432381"/>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pPr>
            <a:r>
              <a:rPr lang="en-US" sz="7200">
                <a:solidFill>
                  <a:srgbClr val="0D0D0D"/>
                </a:solidFill>
                <a:effectLst/>
                <a:latin typeface="Arial" charset="0"/>
                <a:ea typeface="HelveticaNeueLT Std Lt" charset="0"/>
              </a:rPr>
              <a:t>Simulated Assembl</a:t>
            </a:r>
            <a:r>
              <a:rPr lang="en-US" sz="7200">
                <a:solidFill>
                  <a:srgbClr val="0D0D0D"/>
                </a:solidFill>
                <a:latin typeface="Arial" charset="0"/>
                <a:ea typeface="HelveticaNeueLT Std Lt" charset="0"/>
              </a:rPr>
              <a:t>y Line and Processing Workstation</a:t>
            </a:r>
            <a:endParaRPr lang="en-US" sz="7200">
              <a:solidFill>
                <a:srgbClr val="0D0D0D"/>
              </a:solidFill>
              <a:effectLst/>
              <a:latin typeface="Arial" charset="0"/>
              <a:ea typeface="HelveticaNeueLT Std Lt" charset="0"/>
            </a:endParaRPr>
          </a:p>
        </p:txBody>
      </p:sp>
      <p:sp>
        <p:nvSpPr>
          <p:cNvPr id="9" name="Rectangle 8"/>
          <p:cNvSpPr/>
          <p:nvPr/>
        </p:nvSpPr>
        <p:spPr>
          <a:xfrm>
            <a:off x="5216304" y="20947242"/>
            <a:ext cx="24643773" cy="837217"/>
          </a:xfrm>
          <a:prstGeom prst="rect">
            <a:avLst/>
          </a:prstGeom>
        </p:spPr>
        <p:txBody>
          <a:bodyPr wrap="square">
            <a:spAutoFit/>
          </a:bodyPr>
          <a:lstStyle/>
          <a:p>
            <a:pPr>
              <a:lnSpc>
                <a:spcPct val="150000"/>
              </a:lnSpc>
              <a:spcAft>
                <a:spcPts val="600"/>
              </a:spcAft>
            </a:pPr>
            <a:r>
              <a:rPr lang="en-US" sz="3600">
                <a:solidFill>
                  <a:srgbClr val="0D0D0D"/>
                </a:solidFill>
                <a:latin typeface="Arial Black" charset="0"/>
                <a:ea typeface="HelveticaNeueLT Std Lt" charset="0"/>
                <a:cs typeface="Arial" charset="0"/>
              </a:rPr>
              <a:t>Team 520: David DiMaggio, Cheyenne Laurel, Boluwatife Olabiran, Nataajah Taylor, JoEll Williams</a:t>
            </a:r>
            <a:endParaRPr lang="en-US" sz="3600">
              <a:solidFill>
                <a:srgbClr val="0D0D0D"/>
              </a:solidFill>
              <a:effectLst/>
              <a:latin typeface="Arial Black" charset="0"/>
              <a:ea typeface="HelveticaNeueLT Std Lt" charset="0"/>
              <a:cs typeface="Arial" charset="0"/>
            </a:endParaRPr>
          </a:p>
        </p:txBody>
      </p:sp>
      <p:sp>
        <p:nvSpPr>
          <p:cNvPr id="13" name="Text Box 2"/>
          <p:cNvSpPr txBox="1">
            <a:spLocks noChangeArrowheads="1"/>
          </p:cNvSpPr>
          <p:nvPr/>
        </p:nvSpPr>
        <p:spPr bwMode="auto">
          <a:xfrm>
            <a:off x="24829502" y="3549534"/>
            <a:ext cx="7350345" cy="4009894"/>
          </a:xfrm>
          <a:prstGeom prst="rect">
            <a:avLst/>
          </a:prstGeom>
          <a:noFill/>
          <a:ln w="12700">
            <a:solidFill>
              <a:schemeClr val="tx1"/>
            </a:solidFill>
            <a:miter lim="800000"/>
            <a:headEnd/>
            <a:tailEnd/>
          </a:ln>
        </p:spPr>
        <p:txBody>
          <a:bodyPr rot="0" vert="horz" wrap="square" lIns="91440" tIns="0" rIns="91440" bIns="0" anchor="t" anchorCtr="0">
            <a:noAutofit/>
          </a:bodyPr>
          <a:lstStyle/>
          <a:p>
            <a:pPr marL="0" marR="0" algn="ctr" eaLnBrk="0" fontAlgn="base" hangingPunct="0">
              <a:spcBef>
                <a:spcPts val="0"/>
              </a:spcBef>
              <a:spcAft>
                <a:spcPts val="0"/>
              </a:spcAft>
            </a:pPr>
            <a:r>
              <a:rPr lang="en-US" sz="4000" b="1" u="sng">
                <a:solidFill>
                  <a:srgbClr val="000000"/>
                </a:solidFill>
                <a:latin typeface="Adobe Garamond Pro" charset="0"/>
                <a:ea typeface="MS PGothic" charset="-128"/>
                <a:cs typeface="Times New Roman" charset="0"/>
              </a:rPr>
              <a:t>Moving Forward</a:t>
            </a:r>
          </a:p>
          <a:p>
            <a:pPr marL="342900" marR="0" indent="-342900" eaLnBrk="0" fontAlgn="base" hangingPunct="0">
              <a:spcBef>
                <a:spcPts val="0"/>
              </a:spcBef>
              <a:spcAft>
                <a:spcPts val="0"/>
              </a:spcAft>
              <a:buFont typeface="Arial" panose="020B0604020202020204" pitchFamily="34" charset="0"/>
              <a:buChar char="•"/>
            </a:pPr>
            <a:r>
              <a:rPr lang="en-US" sz="2500">
                <a:solidFill>
                  <a:schemeClr val="tx1">
                    <a:lumMod val="95000"/>
                    <a:lumOff val="5000"/>
                  </a:schemeClr>
                </a:solidFill>
                <a:latin typeface="Garamond" panose="02020404030301010803" pitchFamily="18" charset="0"/>
                <a:ea typeface="HelveticaNeueLT Std Lt" charset="0"/>
                <a:cs typeface="Times New Roman" charset="0"/>
              </a:rPr>
              <a:t>Creation of supports to hold up the sensors, motor, PLC, and collection bins</a:t>
            </a:r>
          </a:p>
          <a:p>
            <a:pPr marL="342900" marR="0" indent="-342900" eaLnBrk="0" fontAlgn="base" hangingPunct="0">
              <a:spcBef>
                <a:spcPts val="0"/>
              </a:spcBef>
              <a:spcAft>
                <a:spcPts val="0"/>
              </a:spcAft>
              <a:buFont typeface="Arial" panose="020B0604020202020204" pitchFamily="34" charset="0"/>
              <a:buChar char="•"/>
            </a:pPr>
            <a:r>
              <a:rPr lang="en-US" sz="2500">
                <a:solidFill>
                  <a:schemeClr val="tx1">
                    <a:lumMod val="95000"/>
                    <a:lumOff val="5000"/>
                  </a:schemeClr>
                </a:solidFill>
                <a:effectLst/>
                <a:latin typeface="Garamond" panose="02020404030301010803" pitchFamily="18" charset="0"/>
                <a:ea typeface="HelveticaNeueLT Std Lt" charset="0"/>
                <a:cs typeface="Times New Roman" charset="0"/>
              </a:rPr>
              <a:t>Determine the number of collection bins to be used</a:t>
            </a:r>
          </a:p>
          <a:p>
            <a:pPr marL="342900" marR="0" indent="-342900" eaLnBrk="0" fontAlgn="base" hangingPunct="0">
              <a:spcBef>
                <a:spcPts val="0"/>
              </a:spcBef>
              <a:spcAft>
                <a:spcPts val="0"/>
              </a:spcAft>
              <a:buFont typeface="Arial" panose="020B0604020202020204" pitchFamily="34" charset="0"/>
              <a:buChar char="•"/>
            </a:pPr>
            <a:r>
              <a:rPr lang="en-US" sz="2500">
                <a:solidFill>
                  <a:schemeClr val="tx1">
                    <a:lumMod val="95000"/>
                    <a:lumOff val="5000"/>
                  </a:schemeClr>
                </a:solidFill>
                <a:latin typeface="Garamond" panose="02020404030301010803" pitchFamily="18" charset="0"/>
                <a:ea typeface="HelveticaNeueLT Std Lt" charset="0"/>
                <a:cs typeface="Times New Roman" charset="0"/>
              </a:rPr>
              <a:t>Determine what type of motor to go with and the specifications needed</a:t>
            </a:r>
          </a:p>
          <a:p>
            <a:pPr marL="342900" marR="0" indent="-342900" eaLnBrk="0" fontAlgn="base" hangingPunct="0">
              <a:spcBef>
                <a:spcPts val="0"/>
              </a:spcBef>
              <a:spcAft>
                <a:spcPts val="0"/>
              </a:spcAft>
              <a:buFont typeface="Arial" panose="020B0604020202020204" pitchFamily="34" charset="0"/>
              <a:buChar char="•"/>
            </a:pPr>
            <a:r>
              <a:rPr lang="en-US" sz="2500">
                <a:solidFill>
                  <a:schemeClr val="tx1">
                    <a:lumMod val="95000"/>
                    <a:lumOff val="5000"/>
                  </a:schemeClr>
                </a:solidFill>
                <a:latin typeface="Garamond" panose="02020404030301010803" pitchFamily="18" charset="0"/>
                <a:ea typeface="HelveticaNeueLT Std Lt" charset="0"/>
                <a:cs typeface="Times New Roman" charset="0"/>
              </a:rPr>
              <a:t>Program the PLC to control the sensors and the motor.</a:t>
            </a:r>
          </a:p>
          <a:p>
            <a:pPr marL="342900" marR="0" indent="-342900" eaLnBrk="0" fontAlgn="base" hangingPunct="0">
              <a:spcBef>
                <a:spcPts val="0"/>
              </a:spcBef>
              <a:spcAft>
                <a:spcPts val="0"/>
              </a:spcAft>
              <a:buFont typeface="Arial" panose="020B0604020202020204" pitchFamily="34" charset="0"/>
              <a:buChar char="•"/>
            </a:pPr>
            <a:r>
              <a:rPr lang="en-US" sz="2500">
                <a:solidFill>
                  <a:schemeClr val="tx1">
                    <a:lumMod val="95000"/>
                    <a:lumOff val="5000"/>
                  </a:schemeClr>
                </a:solidFill>
                <a:latin typeface="Garamond" panose="02020404030301010803" pitchFamily="18" charset="0"/>
                <a:ea typeface="HelveticaNeueLT Std Lt" charset="0"/>
                <a:cs typeface="Times New Roman" charset="0"/>
              </a:rPr>
              <a:t>Physical construction of all components</a:t>
            </a:r>
          </a:p>
          <a:p>
            <a:pPr marR="0" eaLnBrk="0" fontAlgn="base" hangingPunct="0">
              <a:spcBef>
                <a:spcPts val="0"/>
              </a:spcBef>
              <a:spcAft>
                <a:spcPts val="0"/>
              </a:spcAft>
            </a:pPr>
            <a:endParaRPr lang="en-US" sz="2500">
              <a:solidFill>
                <a:schemeClr val="tx1">
                  <a:lumMod val="95000"/>
                  <a:lumOff val="5000"/>
                </a:schemeClr>
              </a:solidFill>
              <a:latin typeface="Garamond" panose="02020404030301010803" pitchFamily="18" charset="0"/>
              <a:ea typeface="HelveticaNeueLT Std Lt" charset="0"/>
              <a:cs typeface="Times New Roman" charset="0"/>
            </a:endParaRPr>
          </a:p>
          <a:p>
            <a:pPr marL="342900" marR="0" indent="-342900" eaLnBrk="0" fontAlgn="base" hangingPunct="0">
              <a:spcBef>
                <a:spcPts val="0"/>
              </a:spcBef>
              <a:spcAft>
                <a:spcPts val="0"/>
              </a:spcAft>
              <a:buFont typeface="Arial" panose="020B0604020202020204" pitchFamily="34" charset="0"/>
              <a:buChar char="•"/>
            </a:pPr>
            <a:endParaRPr lang="en-US" sz="2500">
              <a:solidFill>
                <a:schemeClr val="tx1">
                  <a:lumMod val="95000"/>
                  <a:lumOff val="5000"/>
                </a:schemeClr>
              </a:solidFill>
              <a:effectLst/>
              <a:latin typeface="Garamond" panose="02020404030301010803" pitchFamily="18" charset="0"/>
              <a:ea typeface="HelveticaNeueLT Std Lt" charset="0"/>
              <a:cs typeface="Times New Roman" charset="0"/>
            </a:endParaRPr>
          </a:p>
        </p:txBody>
      </p:sp>
      <p:sp>
        <p:nvSpPr>
          <p:cNvPr id="19" name="Text Box 2"/>
          <p:cNvSpPr txBox="1">
            <a:spLocks noChangeArrowheads="1"/>
          </p:cNvSpPr>
          <p:nvPr/>
        </p:nvSpPr>
        <p:spPr bwMode="auto">
          <a:xfrm>
            <a:off x="552894" y="3549533"/>
            <a:ext cx="7483274" cy="3050414"/>
          </a:xfrm>
          <a:prstGeom prst="rect">
            <a:avLst/>
          </a:prstGeom>
          <a:noFill/>
          <a:ln w="12700">
            <a:solidFill>
              <a:schemeClr val="tx1"/>
            </a:solidFill>
            <a:miter lim="800000"/>
            <a:headEnd/>
            <a:tailEnd/>
          </a:ln>
        </p:spPr>
        <p:txBody>
          <a:bodyPr rot="0" vert="horz" wrap="square" lIns="182880" tIns="0" rIns="0" bIns="0" anchor="t" anchorCtr="0">
            <a:noAutofit/>
          </a:bodyPr>
          <a:lstStyle/>
          <a:p>
            <a:pPr marL="0" marR="0" algn="ctr">
              <a:spcBef>
                <a:spcPts val="0"/>
              </a:spcBef>
              <a:spcAft>
                <a:spcPts val="400"/>
              </a:spcAft>
            </a:pPr>
            <a:r>
              <a:rPr lang="en-US" sz="4000" b="1" u="sng">
                <a:solidFill>
                  <a:srgbClr val="000000"/>
                </a:solidFill>
                <a:latin typeface="Garamond" panose="02020404030301010803" pitchFamily="18" charset="0"/>
                <a:ea typeface="HelveticaNeueLT Std Lt" charset="0"/>
                <a:cs typeface="Times New Roman" charset="0"/>
              </a:rPr>
              <a:t>Motivation</a:t>
            </a:r>
            <a:endParaRPr lang="en-US" sz="2100">
              <a:effectLst/>
              <a:latin typeface="Garamond" panose="02020404030301010803" pitchFamily="18" charset="0"/>
              <a:ea typeface="HelveticaNeueLT Std Lt" charset="0"/>
              <a:cs typeface="Arial" panose="020B0604020202020204" pitchFamily="34" charset="0"/>
            </a:endParaRPr>
          </a:p>
          <a:p>
            <a:pPr marL="0" marR="0">
              <a:spcBef>
                <a:spcPts val="0"/>
              </a:spcBef>
              <a:spcAft>
                <a:spcPts val="400"/>
              </a:spcAft>
            </a:pPr>
            <a:r>
              <a:rPr lang="en-US" sz="2500">
                <a:effectLst/>
                <a:latin typeface="Garamond" panose="02020404030301010803" pitchFamily="18" charset="0"/>
                <a:ea typeface="HelveticaNeueLT Std Lt" charset="0"/>
                <a:cs typeface="Arial" panose="020B0604020202020204" pitchFamily="34" charset="0"/>
              </a:rPr>
              <a:t>Tallahassee Community College is in need of a manufacturing machine that will be used for teaching their Advanced Manufacturin</a:t>
            </a:r>
            <a:r>
              <a:rPr lang="en-US" sz="2500">
                <a:latin typeface="Garamond" panose="02020404030301010803" pitchFamily="18" charset="0"/>
                <a:ea typeface="HelveticaNeueLT Std Lt" charset="0"/>
                <a:cs typeface="Arial" panose="020B0604020202020204" pitchFamily="34" charset="0"/>
              </a:rPr>
              <a:t>g students the integration of mechanical and electrical components in a factory style setting. </a:t>
            </a:r>
            <a:endParaRPr lang="en-US" sz="2500">
              <a:effectLst/>
              <a:latin typeface="Garamond" panose="02020404030301010803" pitchFamily="18" charset="0"/>
              <a:ea typeface="HelveticaNeueLT Std Lt" charset="0"/>
              <a:cs typeface="Arial" panose="020B0604020202020204" pitchFamily="34"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653" y="96534"/>
            <a:ext cx="3321342" cy="3162862"/>
          </a:xfrm>
          <a:prstGeom prst="rect">
            <a:avLst/>
          </a:prstGeom>
        </p:spPr>
      </p:pic>
      <p:pic>
        <p:nvPicPr>
          <p:cNvPr id="10" name="Picture 9">
            <a:extLst>
              <a:ext uri="{FF2B5EF4-FFF2-40B4-BE49-F238E27FC236}">
                <a16:creationId xmlns:a16="http://schemas.microsoft.com/office/drawing/2014/main" id="{EC4A6E8D-0218-8542-AF87-D5E9BE50A86A}"/>
              </a:ext>
            </a:extLst>
          </p:cNvPr>
          <p:cNvPicPr>
            <a:picLocks noChangeAspect="1"/>
          </p:cNvPicPr>
          <p:nvPr/>
        </p:nvPicPr>
        <p:blipFill rotWithShape="1">
          <a:blip r:embed="rId4"/>
          <a:srcRect t="6892" r="65799"/>
          <a:stretch/>
        </p:blipFill>
        <p:spPr>
          <a:xfrm>
            <a:off x="29809440" y="328815"/>
            <a:ext cx="2706624" cy="2698301"/>
          </a:xfrm>
          <a:prstGeom prst="rect">
            <a:avLst/>
          </a:prstGeom>
        </p:spPr>
      </p:pic>
      <p:sp>
        <p:nvSpPr>
          <p:cNvPr id="11" name="TextBox 10">
            <a:extLst>
              <a:ext uri="{FF2B5EF4-FFF2-40B4-BE49-F238E27FC236}">
                <a16:creationId xmlns:a16="http://schemas.microsoft.com/office/drawing/2014/main" id="{8B384C7D-6A97-5942-B550-F6D3688B8D48}"/>
              </a:ext>
            </a:extLst>
          </p:cNvPr>
          <p:cNvSpPr txBox="1"/>
          <p:nvPr/>
        </p:nvSpPr>
        <p:spPr>
          <a:xfrm>
            <a:off x="552894" y="7126328"/>
            <a:ext cx="7483274" cy="4883388"/>
          </a:xfrm>
          <a:prstGeom prst="rect">
            <a:avLst/>
          </a:prstGeom>
          <a:noFill/>
          <a:ln w="12700">
            <a:solidFill>
              <a:schemeClr val="tx1"/>
            </a:solidFill>
          </a:ln>
        </p:spPr>
        <p:txBody>
          <a:bodyPr wrap="square" lIns="182880" tIns="0" rIns="91440" bIns="365760" rtlCol="0">
            <a:spAutoFit/>
          </a:bodyPr>
          <a:lstStyle/>
          <a:p>
            <a:pPr algn="ctr">
              <a:spcAft>
                <a:spcPts val="400"/>
              </a:spcAft>
            </a:pPr>
            <a:r>
              <a:rPr lang="en-US" sz="4000" b="1" u="sng">
                <a:solidFill>
                  <a:srgbClr val="000000"/>
                </a:solidFill>
                <a:latin typeface="Garamond" panose="02020404030301010803" pitchFamily="18" charset="0"/>
                <a:ea typeface="HelveticaNeueLT Std Lt" charset="0"/>
                <a:cs typeface="Times New Roman" charset="0"/>
              </a:rPr>
              <a:t>Project Scope</a:t>
            </a:r>
            <a:endParaRPr lang="en-US" sz="4000">
              <a:latin typeface="Garamond" panose="02020404030301010803" pitchFamily="18" charset="0"/>
              <a:ea typeface="HelveticaNeueLT Std Lt" charset="0"/>
              <a:cs typeface="Arial" panose="020B0604020202020204" pitchFamily="34" charset="0"/>
            </a:endParaRPr>
          </a:p>
          <a:p>
            <a:pPr>
              <a:spcAft>
                <a:spcPts val="400"/>
              </a:spcAft>
            </a:pPr>
            <a:r>
              <a:rPr lang="en-US" sz="2500">
                <a:latin typeface="Garamond" panose="02020404030301010803" pitchFamily="18" charset="0"/>
              </a:rPr>
              <a:t>Team 520’s project will consist of building a manufacturing machine that will be able to detect materials, then sort them accordingly into their proper bins from the processing line. During the construction of the machine, the group is also expected to understand the deconstruction of the machine as a way of understanding manufacturing flexibility. </a:t>
            </a:r>
            <a:r>
              <a:rPr lang="en-US" sz="2500">
                <a:latin typeface="Garamond" panose="02020404030301010803" pitchFamily="18" charset="0"/>
                <a:ea typeface="HelveticaNeueLT Std Lt" charset="0"/>
                <a:cs typeface="Arial" panose="020B0604020202020204" pitchFamily="34" charset="0"/>
              </a:rPr>
              <a:t>It must consist of modular integration capable of being altered to represent real problems that occur in manufacturing machines, and then proceed to solve the system’s issues. </a:t>
            </a:r>
            <a:endParaRPr lang="en-US" sz="2500"/>
          </a:p>
        </p:txBody>
      </p:sp>
      <p:sp>
        <p:nvSpPr>
          <p:cNvPr id="24" name="Rectangle 23">
            <a:extLst>
              <a:ext uri="{FF2B5EF4-FFF2-40B4-BE49-F238E27FC236}">
                <a16:creationId xmlns:a16="http://schemas.microsoft.com/office/drawing/2014/main" id="{AEE15C4D-6392-7341-BD03-867A673C4884}"/>
              </a:ext>
            </a:extLst>
          </p:cNvPr>
          <p:cNvSpPr/>
          <p:nvPr/>
        </p:nvSpPr>
        <p:spPr>
          <a:xfrm>
            <a:off x="7219088" y="2167983"/>
            <a:ext cx="20638206" cy="837217"/>
          </a:xfrm>
          <a:prstGeom prst="rect">
            <a:avLst/>
          </a:prstGeom>
        </p:spPr>
        <p:txBody>
          <a:bodyPr wrap="square">
            <a:spAutoFit/>
          </a:bodyPr>
          <a:lstStyle/>
          <a:p>
            <a:pPr>
              <a:lnSpc>
                <a:spcPct val="150000"/>
              </a:lnSpc>
              <a:spcAft>
                <a:spcPts val="600"/>
              </a:spcAft>
            </a:pPr>
            <a:r>
              <a:rPr lang="en-US" sz="3600">
                <a:solidFill>
                  <a:srgbClr val="0D0D0D"/>
                </a:solidFill>
                <a:effectLst/>
                <a:latin typeface="Arial Black" charset="0"/>
                <a:ea typeface="HelveticaNeueLT Std Lt" charset="0"/>
                <a:cs typeface="Arial" charset="0"/>
              </a:rPr>
              <a:t>Advisor: Dr. Dorr Campbell		</a:t>
            </a:r>
            <a:r>
              <a:rPr lang="en-US" sz="3600">
                <a:solidFill>
                  <a:srgbClr val="0D0D0D"/>
                </a:solidFill>
                <a:latin typeface="Arial Black" charset="0"/>
                <a:ea typeface="HelveticaNeueLT Std Lt" charset="0"/>
                <a:cs typeface="Arial" charset="0"/>
              </a:rPr>
              <a:t>         Instructor: Dr. Shayne McConomy</a:t>
            </a:r>
            <a:endParaRPr lang="en-US" sz="3600">
              <a:solidFill>
                <a:srgbClr val="0D0D0D"/>
              </a:solidFill>
              <a:effectLst/>
              <a:latin typeface="Arial Black" charset="0"/>
              <a:ea typeface="HelveticaNeueLT Std Lt" charset="0"/>
              <a:cs typeface="Arial" charset="0"/>
            </a:endParaRPr>
          </a:p>
        </p:txBody>
      </p:sp>
      <p:pic>
        <p:nvPicPr>
          <p:cNvPr id="27" name="Picture 26">
            <a:extLst>
              <a:ext uri="{FF2B5EF4-FFF2-40B4-BE49-F238E27FC236}">
                <a16:creationId xmlns:a16="http://schemas.microsoft.com/office/drawing/2014/main" id="{0032D544-AEB0-4B49-9A69-7407D41A8179}"/>
              </a:ext>
            </a:extLst>
          </p:cNvPr>
          <p:cNvPicPr>
            <a:picLocks noChangeAspect="1"/>
          </p:cNvPicPr>
          <p:nvPr/>
        </p:nvPicPr>
        <p:blipFill>
          <a:blip r:embed="rId5"/>
          <a:stretch>
            <a:fillRect/>
          </a:stretch>
        </p:blipFill>
        <p:spPr>
          <a:xfrm>
            <a:off x="17570450" y="12865777"/>
            <a:ext cx="3815987" cy="3339423"/>
          </a:xfrm>
          <a:prstGeom prst="rect">
            <a:avLst/>
          </a:prstGeom>
        </p:spPr>
      </p:pic>
      <p:sp>
        <p:nvSpPr>
          <p:cNvPr id="31" name="TextBox 30">
            <a:extLst>
              <a:ext uri="{FF2B5EF4-FFF2-40B4-BE49-F238E27FC236}">
                <a16:creationId xmlns:a16="http://schemas.microsoft.com/office/drawing/2014/main" id="{177D9033-9404-404C-811E-1FBBA9FE4F33}"/>
              </a:ext>
            </a:extLst>
          </p:cNvPr>
          <p:cNvSpPr txBox="1">
            <a:spLocks/>
          </p:cNvSpPr>
          <p:nvPr/>
        </p:nvSpPr>
        <p:spPr>
          <a:xfrm>
            <a:off x="508580" y="12303777"/>
            <a:ext cx="31602256" cy="8412480"/>
          </a:xfrm>
          <a:prstGeom prst="rect">
            <a:avLst/>
          </a:prstGeom>
          <a:noFill/>
          <a:ln w="12700">
            <a:solidFill>
              <a:schemeClr val="tx1"/>
            </a:solidFill>
          </a:ln>
        </p:spPr>
        <p:txBody>
          <a:bodyPr wrap="square" lIns="182880" tIns="0" rIns="0" bIns="0" numCol="2" rtlCol="0">
            <a:spAutoFit/>
          </a:bodyPr>
          <a:lstStyle/>
          <a:p>
            <a:pPr>
              <a:spcAft>
                <a:spcPts val="400"/>
              </a:spcAft>
            </a:pPr>
            <a:r>
              <a:rPr lang="en-US" sz="4000">
                <a:solidFill>
                  <a:srgbClr val="000000"/>
                </a:solidFill>
                <a:latin typeface="Garamond" panose="02020404030301010803" pitchFamily="18" charset="0"/>
                <a:ea typeface="HelveticaNeueLT Std Lt" charset="0"/>
                <a:cs typeface="Times New Roman" charset="0"/>
              </a:rPr>
              <a:t>	           </a:t>
            </a:r>
            <a:r>
              <a:rPr lang="en-US" sz="4000" b="1" u="sng">
                <a:solidFill>
                  <a:srgbClr val="000000"/>
                </a:solidFill>
                <a:latin typeface="Garamond" panose="02020404030301010803" pitchFamily="18" charset="0"/>
                <a:ea typeface="HelveticaNeueLT Std Lt" charset="0"/>
                <a:cs typeface="Times New Roman" charset="0"/>
              </a:rPr>
              <a:t>Manufacturing Technology </a:t>
            </a:r>
            <a:endParaRPr lang="en-US" sz="2300">
              <a:solidFill>
                <a:srgbClr val="000000"/>
              </a:solidFill>
              <a:latin typeface="Garamond" panose="02020404030301010803" pitchFamily="18" charset="0"/>
              <a:ea typeface="HelveticaNeueLT Std Lt" charset="0"/>
              <a:cs typeface="Times New Roman" charset="0"/>
            </a:endParaRPr>
          </a:p>
          <a:p>
            <a:pPr marL="342900" indent="-342900">
              <a:spcAft>
                <a:spcPts val="400"/>
              </a:spcAft>
              <a:buFont typeface="Arial" panose="020B0604020202020204" pitchFamily="34" charset="0"/>
              <a:buChar char="•"/>
            </a:pPr>
            <a:r>
              <a:rPr lang="en-US" sz="2500" b="1">
                <a:solidFill>
                  <a:srgbClr val="000000"/>
                </a:solidFill>
                <a:latin typeface="Garamond" panose="02020404030301010803" pitchFamily="18" charset="0"/>
                <a:ea typeface="HelveticaNeueLT Std Lt" charset="0"/>
                <a:cs typeface="Times New Roman" charset="0"/>
              </a:rPr>
              <a:t>Programming Logic Controller (PLC)</a:t>
            </a:r>
          </a:p>
          <a:p>
            <a:pPr marL="1659636" lvl="1" indent="-342900">
              <a:spcAft>
                <a:spcPts val="400"/>
              </a:spcAft>
              <a:buFont typeface="Arial" panose="020B0604020202020204" pitchFamily="34" charset="0"/>
              <a:buChar char="•"/>
            </a:pPr>
            <a:r>
              <a:rPr lang="en-US" sz="2500">
                <a:solidFill>
                  <a:srgbClr val="000000"/>
                </a:solidFill>
                <a:latin typeface="Garamond" panose="02020404030301010803" pitchFamily="18" charset="0"/>
                <a:ea typeface="HelveticaNeueLT Std Lt" charset="0"/>
                <a:cs typeface="Times New Roman" charset="0"/>
              </a:rPr>
              <a:t>An industrial digital computer idealized for manufacturing processes and assembly lines</a:t>
            </a:r>
          </a:p>
          <a:p>
            <a:pPr marL="1659636" lvl="1" indent="-342900">
              <a:spcAft>
                <a:spcPts val="400"/>
              </a:spcAft>
              <a:buFont typeface="Arial" panose="020B0604020202020204" pitchFamily="34" charset="0"/>
              <a:buChar char="•"/>
            </a:pPr>
            <a:r>
              <a:rPr lang="en-US" sz="2500">
                <a:solidFill>
                  <a:srgbClr val="000000"/>
                </a:solidFill>
                <a:latin typeface="Garamond" panose="02020404030301010803" pitchFamily="18" charset="0"/>
                <a:ea typeface="HelveticaNeueLT Std Lt" charset="0"/>
                <a:cs typeface="Times New Roman" charset="0"/>
              </a:rPr>
              <a:t>Uses Ladder Logic programming</a:t>
            </a:r>
          </a:p>
          <a:p>
            <a:pPr marL="2976372" lvl="2" indent="-342900">
              <a:spcAft>
                <a:spcPts val="400"/>
              </a:spcAft>
              <a:buFont typeface="Arial" panose="020B0604020202020204" pitchFamily="34" charset="0"/>
              <a:buChar char="•"/>
            </a:pPr>
            <a:r>
              <a:rPr lang="en-US" sz="2500">
                <a:latin typeface="Garamond" panose="02020404030301010803" pitchFamily="18" charset="0"/>
              </a:rPr>
              <a:t>Ladder logic was originally a written method to document the design and construction of relay racks as used in manufacturing and process control. Each device in the relay rack would be represented by a symbol on the ladder diagram with connections between those devices shown.</a:t>
            </a:r>
            <a:endParaRPr lang="en-US" sz="2500">
              <a:solidFill>
                <a:srgbClr val="000000"/>
              </a:solidFill>
              <a:latin typeface="Garamond" panose="02020404030301010803" pitchFamily="18" charset="0"/>
              <a:ea typeface="HelveticaNeueLT Std Lt" charset="0"/>
              <a:cs typeface="Times New Roman" charset="0"/>
            </a:endParaRPr>
          </a:p>
          <a:p>
            <a:pPr marL="342900" indent="-342900">
              <a:spcAft>
                <a:spcPts val="400"/>
              </a:spcAft>
              <a:buFont typeface="Arial" panose="020B0604020202020204" pitchFamily="34" charset="0"/>
              <a:buChar char="•"/>
            </a:pPr>
            <a:r>
              <a:rPr lang="en-US" sz="2500" b="1">
                <a:solidFill>
                  <a:srgbClr val="000000"/>
                </a:solidFill>
                <a:latin typeface="Garamond" panose="02020404030301010803" pitchFamily="18" charset="0"/>
                <a:ea typeface="HelveticaNeueLT Std Lt" charset="0"/>
                <a:cs typeface="Times New Roman" charset="0"/>
              </a:rPr>
              <a:t>Inductive Proximity Sensor</a:t>
            </a:r>
          </a:p>
          <a:p>
            <a:pPr marL="1659636" lvl="1" indent="-342900">
              <a:spcAft>
                <a:spcPts val="400"/>
              </a:spcAft>
              <a:buFont typeface="Arial" panose="020B0604020202020204" pitchFamily="34" charset="0"/>
              <a:buChar char="•"/>
            </a:pPr>
            <a:r>
              <a:rPr lang="en-US" sz="2500">
                <a:solidFill>
                  <a:srgbClr val="000000"/>
                </a:solidFill>
                <a:latin typeface="Garamond" panose="02020404030301010803" pitchFamily="18" charset="0"/>
                <a:ea typeface="HelveticaNeueLT Std Lt" charset="0"/>
                <a:cs typeface="Times New Roman" charset="0"/>
              </a:rPr>
              <a:t>Uses magnetic field to detect if an object is metal </a:t>
            </a:r>
          </a:p>
          <a:p>
            <a:pPr marL="1659636" lvl="1" indent="-342900">
              <a:spcAft>
                <a:spcPts val="400"/>
              </a:spcAft>
              <a:buFont typeface="Arial" panose="020B0604020202020204" pitchFamily="34" charset="0"/>
              <a:buChar char="•"/>
            </a:pPr>
            <a:r>
              <a:rPr lang="en-US" sz="2500">
                <a:solidFill>
                  <a:srgbClr val="000000"/>
                </a:solidFill>
                <a:latin typeface="Garamond" panose="02020404030301010803" pitchFamily="18" charset="0"/>
                <a:ea typeface="HelveticaNeueLT Std Lt" charset="0"/>
                <a:cs typeface="Times New Roman" charset="0"/>
              </a:rPr>
              <a:t>Very small sensing distance (~ 8 mm)</a:t>
            </a:r>
          </a:p>
          <a:p>
            <a:pPr marL="342900" indent="-342900">
              <a:spcAft>
                <a:spcPts val="400"/>
              </a:spcAft>
              <a:buFont typeface="Arial" panose="020B0604020202020204" pitchFamily="34" charset="0"/>
              <a:buChar char="•"/>
            </a:pPr>
            <a:r>
              <a:rPr lang="en-US" sz="2500" b="1">
                <a:solidFill>
                  <a:srgbClr val="000000"/>
                </a:solidFill>
                <a:latin typeface="Garamond" panose="02020404030301010803" pitchFamily="18" charset="0"/>
                <a:ea typeface="HelveticaNeueLT Std Lt" charset="0"/>
                <a:cs typeface="Times New Roman" charset="0"/>
              </a:rPr>
              <a:t>Capacitive Proximity Sensor</a:t>
            </a:r>
          </a:p>
          <a:p>
            <a:pPr marL="1659636" lvl="1" indent="-342900">
              <a:spcAft>
                <a:spcPts val="400"/>
              </a:spcAft>
              <a:buFont typeface="Arial" panose="020B0604020202020204" pitchFamily="34" charset="0"/>
              <a:buChar char="•"/>
            </a:pPr>
            <a:r>
              <a:rPr lang="en-US" sz="2500">
                <a:solidFill>
                  <a:srgbClr val="000000"/>
                </a:solidFill>
                <a:latin typeface="Garamond" panose="02020404030301010803" pitchFamily="18" charset="0"/>
                <a:ea typeface="HelveticaNeueLT Std Lt" charset="0"/>
                <a:cs typeface="Times New Roman" charset="0"/>
              </a:rPr>
              <a:t>Detects capacitance to differentiate between material</a:t>
            </a:r>
          </a:p>
          <a:p>
            <a:pPr marL="1659636" lvl="1" indent="-342900">
              <a:spcAft>
                <a:spcPts val="400"/>
              </a:spcAft>
              <a:buFont typeface="Arial" panose="020B0604020202020204" pitchFamily="34" charset="0"/>
              <a:buChar char="•"/>
            </a:pPr>
            <a:r>
              <a:rPr lang="en-US" sz="2500">
                <a:solidFill>
                  <a:srgbClr val="000000"/>
                </a:solidFill>
                <a:latin typeface="Garamond" panose="02020404030301010803" pitchFamily="18" charset="0"/>
                <a:ea typeface="HelveticaNeueLT Std Lt" charset="0"/>
                <a:cs typeface="Times New Roman" charset="0"/>
              </a:rPr>
              <a:t>Very small sensing distance (~ 8 mm)</a:t>
            </a:r>
          </a:p>
          <a:p>
            <a:pPr marL="342900" indent="-342900">
              <a:spcAft>
                <a:spcPts val="400"/>
              </a:spcAft>
              <a:buFont typeface="Arial" panose="020B0604020202020204" pitchFamily="34" charset="0"/>
              <a:buChar char="•"/>
            </a:pPr>
            <a:r>
              <a:rPr lang="en-US" sz="2500" b="1">
                <a:solidFill>
                  <a:srgbClr val="000000"/>
                </a:solidFill>
                <a:latin typeface="Garamond" panose="02020404030301010803" pitchFamily="18" charset="0"/>
                <a:ea typeface="HelveticaNeueLT Std Lt" charset="0"/>
                <a:cs typeface="Times New Roman" charset="0"/>
              </a:rPr>
              <a:t>Photoelectric Sensor</a:t>
            </a:r>
          </a:p>
          <a:p>
            <a:pPr marL="1659636" lvl="1" indent="-342900">
              <a:spcAft>
                <a:spcPts val="400"/>
              </a:spcAft>
              <a:buFont typeface="Arial" panose="020B0604020202020204" pitchFamily="34" charset="0"/>
              <a:buChar char="•"/>
            </a:pPr>
            <a:r>
              <a:rPr lang="en-US" sz="2500">
                <a:solidFill>
                  <a:srgbClr val="000000"/>
                </a:solidFill>
                <a:latin typeface="Garamond" panose="02020404030301010803" pitchFamily="18" charset="0"/>
                <a:ea typeface="HelveticaNeueLT Std Lt" charset="0"/>
                <a:cs typeface="Times New Roman" charset="0"/>
              </a:rPr>
              <a:t>Sensor head contains transmitter and receiver, while reflector is used on other side of the conveyor belt</a:t>
            </a:r>
          </a:p>
          <a:p>
            <a:pPr marL="1659636" lvl="1" indent="-342900">
              <a:spcAft>
                <a:spcPts val="400"/>
              </a:spcAft>
              <a:buFont typeface="Arial" panose="020B0604020202020204" pitchFamily="34" charset="0"/>
              <a:buChar char="•"/>
            </a:pPr>
            <a:r>
              <a:rPr lang="en-US" sz="2500">
                <a:solidFill>
                  <a:srgbClr val="000000"/>
                </a:solidFill>
                <a:latin typeface="Garamond" panose="02020404030301010803" pitchFamily="18" charset="0"/>
                <a:ea typeface="HelveticaNeueLT Std Lt" charset="0"/>
                <a:cs typeface="Times New Roman" charset="0"/>
              </a:rPr>
              <a:t>Used to measure distance</a:t>
            </a:r>
          </a:p>
          <a:p>
            <a:pPr marL="342900" indent="-342900">
              <a:spcAft>
                <a:spcPts val="400"/>
              </a:spcAft>
              <a:buFont typeface="Arial" panose="020B0604020202020204" pitchFamily="34" charset="0"/>
              <a:buChar char="•"/>
            </a:pPr>
            <a:r>
              <a:rPr lang="en-US" sz="2500" b="1">
                <a:solidFill>
                  <a:srgbClr val="000000"/>
                </a:solidFill>
                <a:latin typeface="Garamond" panose="02020404030301010803" pitchFamily="18" charset="0"/>
                <a:ea typeface="HelveticaNeueLT Std Lt" charset="0"/>
                <a:cs typeface="Times New Roman" charset="0"/>
              </a:rPr>
              <a:t>Stepper Motor</a:t>
            </a:r>
          </a:p>
          <a:p>
            <a:pPr marL="1659636" lvl="1" indent="-342900">
              <a:spcAft>
                <a:spcPts val="400"/>
              </a:spcAft>
              <a:buFont typeface="Arial" panose="020B0604020202020204" pitchFamily="34" charset="0"/>
              <a:buChar char="•"/>
            </a:pPr>
            <a:r>
              <a:rPr lang="en-US" sz="2500">
                <a:solidFill>
                  <a:srgbClr val="000000"/>
                </a:solidFill>
                <a:latin typeface="Garamond" panose="02020404030301010803" pitchFamily="18" charset="0"/>
                <a:ea typeface="HelveticaNeueLT Std Lt" charset="0"/>
                <a:cs typeface="Times New Roman" charset="0"/>
              </a:rPr>
              <a:t>DC motor that moves in discrete steps, allowing precise positioning and speed control</a:t>
            </a:r>
          </a:p>
          <a:p>
            <a:pPr marL="1659636" lvl="1" indent="-342900">
              <a:spcAft>
                <a:spcPts val="400"/>
              </a:spcAft>
              <a:buFont typeface="Arial" panose="020B0604020202020204" pitchFamily="34" charset="0"/>
              <a:buChar char="•"/>
            </a:pPr>
            <a:r>
              <a:rPr lang="en-US" sz="2500">
                <a:solidFill>
                  <a:srgbClr val="000000"/>
                </a:solidFill>
                <a:latin typeface="Garamond" panose="02020404030301010803" pitchFamily="18" charset="0"/>
                <a:ea typeface="HelveticaNeueLT Std Lt" charset="0"/>
                <a:cs typeface="Times New Roman" charset="0"/>
              </a:rPr>
              <a:t>Will be used to control the mechanical arm that does the physical sorting</a:t>
            </a:r>
          </a:p>
          <a:p>
            <a:pPr lvl="1">
              <a:spcAft>
                <a:spcPts val="400"/>
              </a:spcAft>
            </a:pPr>
            <a:endParaRPr lang="en-US" sz="2500">
              <a:solidFill>
                <a:srgbClr val="000000"/>
              </a:solidFill>
              <a:latin typeface="Garamond" panose="02020404030301010803" pitchFamily="18" charset="0"/>
              <a:ea typeface="HelveticaNeueLT Std Lt" charset="0"/>
              <a:cs typeface="Times New Roman" charset="0"/>
            </a:endParaRPr>
          </a:p>
          <a:p>
            <a:pPr lvl="1">
              <a:spcAft>
                <a:spcPts val="400"/>
              </a:spcAft>
            </a:pPr>
            <a:r>
              <a:rPr lang="en-US" sz="2500">
                <a:solidFill>
                  <a:srgbClr val="000000"/>
                </a:solidFill>
                <a:latin typeface="Garamond" panose="02020404030301010803" pitchFamily="18" charset="0"/>
                <a:ea typeface="HelveticaNeueLT Std Lt" charset="0"/>
                <a:cs typeface="Times New Roman" charset="0"/>
              </a:rPr>
              <a:t>  </a:t>
            </a:r>
          </a:p>
        </p:txBody>
      </p:sp>
      <p:sp>
        <p:nvSpPr>
          <p:cNvPr id="28" name="TextBox 27">
            <a:extLst>
              <a:ext uri="{FF2B5EF4-FFF2-40B4-BE49-F238E27FC236}">
                <a16:creationId xmlns:a16="http://schemas.microsoft.com/office/drawing/2014/main" id="{B68D053E-26D9-D949-A10B-D4BED4B13260}"/>
              </a:ext>
            </a:extLst>
          </p:cNvPr>
          <p:cNvSpPr txBox="1"/>
          <p:nvPr/>
        </p:nvSpPr>
        <p:spPr>
          <a:xfrm>
            <a:off x="17954624" y="16486823"/>
            <a:ext cx="3047637" cy="400110"/>
          </a:xfrm>
          <a:prstGeom prst="rect">
            <a:avLst/>
          </a:prstGeom>
          <a:noFill/>
        </p:spPr>
        <p:txBody>
          <a:bodyPr wrap="square" rtlCol="0">
            <a:spAutoFit/>
          </a:bodyPr>
          <a:lstStyle/>
          <a:p>
            <a:pPr algn="ctr"/>
            <a:r>
              <a:rPr lang="en-US" sz="2000" i="1">
                <a:latin typeface="Garamond" panose="02020404030301010803" pitchFamily="18" charset="0"/>
              </a:rPr>
              <a:t>Figure 1: CompactLogix PLC</a:t>
            </a:r>
          </a:p>
        </p:txBody>
      </p:sp>
      <p:pic>
        <p:nvPicPr>
          <p:cNvPr id="29" name="Picture 2" descr="https://static.grainger.com/rp/s/is/image/Grainger/3XC03_AS01?$zmmain$">
            <a:extLst>
              <a:ext uri="{FF2B5EF4-FFF2-40B4-BE49-F238E27FC236}">
                <a16:creationId xmlns:a16="http://schemas.microsoft.com/office/drawing/2014/main" id="{1EC2DD79-69E9-0F45-AF1F-3A549BB24B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01011" y="12917603"/>
            <a:ext cx="3311800" cy="33118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A8C25BC5-1F41-914A-B645-AEE1ECE980A4}"/>
              </a:ext>
            </a:extLst>
          </p:cNvPr>
          <p:cNvSpPr txBox="1"/>
          <p:nvPr/>
        </p:nvSpPr>
        <p:spPr>
          <a:xfrm>
            <a:off x="28513286" y="16513249"/>
            <a:ext cx="2860284" cy="707886"/>
          </a:xfrm>
          <a:prstGeom prst="rect">
            <a:avLst/>
          </a:prstGeom>
          <a:noFill/>
        </p:spPr>
        <p:txBody>
          <a:bodyPr wrap="square" rtlCol="0">
            <a:spAutoFit/>
          </a:bodyPr>
          <a:lstStyle/>
          <a:p>
            <a:pPr algn="ctr"/>
            <a:r>
              <a:rPr lang="en-US" sz="2000" i="1">
                <a:latin typeface="Garamond" panose="02020404030301010803" pitchFamily="18" charset="0"/>
              </a:rPr>
              <a:t>Figure 3 Capacitive Proximity Sensor</a:t>
            </a:r>
          </a:p>
        </p:txBody>
      </p:sp>
      <p:sp>
        <p:nvSpPr>
          <p:cNvPr id="33" name="TextBox 32">
            <a:extLst>
              <a:ext uri="{FF2B5EF4-FFF2-40B4-BE49-F238E27FC236}">
                <a16:creationId xmlns:a16="http://schemas.microsoft.com/office/drawing/2014/main" id="{F97BF8B8-57BA-E444-A914-38FBA212729A}"/>
              </a:ext>
            </a:extLst>
          </p:cNvPr>
          <p:cNvSpPr txBox="1"/>
          <p:nvPr/>
        </p:nvSpPr>
        <p:spPr>
          <a:xfrm>
            <a:off x="23572064" y="16527641"/>
            <a:ext cx="2824728" cy="707886"/>
          </a:xfrm>
          <a:prstGeom prst="rect">
            <a:avLst/>
          </a:prstGeom>
          <a:noFill/>
        </p:spPr>
        <p:txBody>
          <a:bodyPr wrap="square" rtlCol="0">
            <a:spAutoFit/>
          </a:bodyPr>
          <a:lstStyle/>
          <a:p>
            <a:pPr algn="ctr"/>
            <a:r>
              <a:rPr lang="en-US" sz="2000" i="1">
                <a:latin typeface="Garamond" panose="02020404030301010803" pitchFamily="18" charset="0"/>
              </a:rPr>
              <a:t>Figure 2: Inductive Proximity Sensor</a:t>
            </a:r>
          </a:p>
        </p:txBody>
      </p:sp>
      <p:pic>
        <p:nvPicPr>
          <p:cNvPr id="34" name="Picture 8" descr="https://static.grainger.com/rp/s/is/image/Grainger/40HT75_AS01?$zmmain$">
            <a:extLst>
              <a:ext uri="{FF2B5EF4-FFF2-40B4-BE49-F238E27FC236}">
                <a16:creationId xmlns:a16="http://schemas.microsoft.com/office/drawing/2014/main" id="{F7BA46E2-B11E-2C45-B78C-5E2ACAAEAD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93675" y="12892438"/>
            <a:ext cx="3271581" cy="331276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https://static.grainger.com/rp/s/is/image/Grainger/4AE96_AS01?$zmmain$">
            <a:extLst>
              <a:ext uri="{FF2B5EF4-FFF2-40B4-BE49-F238E27FC236}">
                <a16:creationId xmlns:a16="http://schemas.microsoft.com/office/drawing/2014/main" id="{71FBF439-2580-A547-A055-DD0A8182BDA6}"/>
              </a:ext>
            </a:extLst>
          </p:cNvPr>
          <p:cNvPicPr>
            <a:picLocks noChangeAspect="1"/>
          </p:cNvPicPr>
          <p:nvPr/>
        </p:nvPicPr>
        <p:blipFill rotWithShape="1">
          <a:blip r:embed="rId8">
            <a:extLst>
              <a:ext uri="{28A0092B-C50C-407E-A947-70E740481C1C}">
                <a14:useLocalDpi xmlns:a14="http://schemas.microsoft.com/office/drawing/2010/main" val="0"/>
              </a:ext>
            </a:extLst>
          </a:blip>
          <a:srcRect l="18923" t="26044" r="22080" b="26770"/>
          <a:stretch/>
        </p:blipFill>
        <p:spPr bwMode="auto">
          <a:xfrm>
            <a:off x="17493539" y="17168555"/>
            <a:ext cx="3892897" cy="3113723"/>
          </a:xfrm>
          <a:prstGeom prst="rect">
            <a:avLst/>
          </a:prstGeom>
          <a:noFill/>
          <a:ln>
            <a:noFill/>
          </a:ln>
          <a:extLst>
            <a:ext uri="{53640926-AAD7-44D8-BBD7-CCE9431645EC}">
              <a14:shadowObscured xmlns:a14="http://schemas.microsoft.com/office/drawing/2010/main"/>
            </a:ext>
          </a:extLst>
        </p:spPr>
      </p:pic>
      <p:sp>
        <p:nvSpPr>
          <p:cNvPr id="36" name="TextBox 35">
            <a:extLst>
              <a:ext uri="{FF2B5EF4-FFF2-40B4-BE49-F238E27FC236}">
                <a16:creationId xmlns:a16="http://schemas.microsoft.com/office/drawing/2014/main" id="{183A43D2-6471-4B43-BBB8-A8411D2BDE9C}"/>
              </a:ext>
            </a:extLst>
          </p:cNvPr>
          <p:cNvSpPr txBox="1"/>
          <p:nvPr/>
        </p:nvSpPr>
        <p:spPr>
          <a:xfrm>
            <a:off x="18069080" y="20308497"/>
            <a:ext cx="2818724" cy="400110"/>
          </a:xfrm>
          <a:prstGeom prst="rect">
            <a:avLst/>
          </a:prstGeom>
          <a:noFill/>
        </p:spPr>
        <p:txBody>
          <a:bodyPr wrap="square" rtlCol="0">
            <a:spAutoFit/>
          </a:bodyPr>
          <a:lstStyle/>
          <a:p>
            <a:r>
              <a:rPr lang="en-US" sz="2000" i="1">
                <a:latin typeface="Garamond" panose="02020404030301010803" pitchFamily="18" charset="0"/>
              </a:rPr>
              <a:t>Figure 4: Photoelectric Sensor</a:t>
            </a:r>
          </a:p>
        </p:txBody>
      </p:sp>
      <p:pic>
        <p:nvPicPr>
          <p:cNvPr id="37" name="Picture 36">
            <a:extLst>
              <a:ext uri="{FF2B5EF4-FFF2-40B4-BE49-F238E27FC236}">
                <a16:creationId xmlns:a16="http://schemas.microsoft.com/office/drawing/2014/main" id="{9356323E-3DB3-1044-91DB-1D2F7C705229}"/>
              </a:ext>
            </a:extLst>
          </p:cNvPr>
          <p:cNvPicPr>
            <a:picLocks noChangeAspect="1"/>
          </p:cNvPicPr>
          <p:nvPr/>
        </p:nvPicPr>
        <p:blipFill>
          <a:blip r:embed="rId9"/>
          <a:stretch>
            <a:fillRect/>
          </a:stretch>
        </p:blipFill>
        <p:spPr>
          <a:xfrm>
            <a:off x="23293674" y="17168555"/>
            <a:ext cx="3271581" cy="2912640"/>
          </a:xfrm>
          <a:prstGeom prst="rect">
            <a:avLst/>
          </a:prstGeom>
        </p:spPr>
      </p:pic>
      <p:sp>
        <p:nvSpPr>
          <p:cNvPr id="38" name="TextBox 37">
            <a:extLst>
              <a:ext uri="{FF2B5EF4-FFF2-40B4-BE49-F238E27FC236}">
                <a16:creationId xmlns:a16="http://schemas.microsoft.com/office/drawing/2014/main" id="{0A8D8855-E8BC-D84F-8053-E34BA2623B31}"/>
              </a:ext>
            </a:extLst>
          </p:cNvPr>
          <p:cNvSpPr txBox="1"/>
          <p:nvPr/>
        </p:nvSpPr>
        <p:spPr>
          <a:xfrm>
            <a:off x="23774701" y="20301986"/>
            <a:ext cx="2309525" cy="403529"/>
          </a:xfrm>
          <a:prstGeom prst="rect">
            <a:avLst/>
          </a:prstGeom>
          <a:noFill/>
        </p:spPr>
        <p:txBody>
          <a:bodyPr wrap="square" rtlCol="0">
            <a:spAutoFit/>
          </a:bodyPr>
          <a:lstStyle/>
          <a:p>
            <a:r>
              <a:rPr lang="en-US" sz="2000" i="1">
                <a:latin typeface="Garamond" panose="02020404030301010803" pitchFamily="18" charset="0"/>
              </a:rPr>
              <a:t>Figure 5: Stepper Motor</a:t>
            </a:r>
          </a:p>
        </p:txBody>
      </p:sp>
      <p:pic>
        <p:nvPicPr>
          <p:cNvPr id="40" name="Picture 39">
            <a:extLst>
              <a:ext uri="{FF2B5EF4-FFF2-40B4-BE49-F238E27FC236}">
                <a16:creationId xmlns:a16="http://schemas.microsoft.com/office/drawing/2014/main" id="{906E3F61-E98D-F049-8C50-D62778F88E45}"/>
              </a:ext>
            </a:extLst>
          </p:cNvPr>
          <p:cNvPicPr>
            <a:picLocks noChangeAspect="1"/>
          </p:cNvPicPr>
          <p:nvPr/>
        </p:nvPicPr>
        <p:blipFill>
          <a:blip r:embed="rId10"/>
          <a:stretch>
            <a:fillRect/>
          </a:stretch>
        </p:blipFill>
        <p:spPr>
          <a:xfrm>
            <a:off x="28301011" y="17235527"/>
            <a:ext cx="3452122" cy="2845668"/>
          </a:xfrm>
          <a:prstGeom prst="rect">
            <a:avLst/>
          </a:prstGeom>
        </p:spPr>
      </p:pic>
      <p:sp>
        <p:nvSpPr>
          <p:cNvPr id="41" name="TextBox 40">
            <a:extLst>
              <a:ext uri="{FF2B5EF4-FFF2-40B4-BE49-F238E27FC236}">
                <a16:creationId xmlns:a16="http://schemas.microsoft.com/office/drawing/2014/main" id="{126171E5-4983-5E4D-9412-A8677757BB0F}"/>
              </a:ext>
            </a:extLst>
          </p:cNvPr>
          <p:cNvSpPr txBox="1"/>
          <p:nvPr/>
        </p:nvSpPr>
        <p:spPr>
          <a:xfrm>
            <a:off x="28370024" y="20282278"/>
            <a:ext cx="3311800" cy="400110"/>
          </a:xfrm>
          <a:prstGeom prst="rect">
            <a:avLst/>
          </a:prstGeom>
          <a:noFill/>
        </p:spPr>
        <p:txBody>
          <a:bodyPr wrap="square" rtlCol="0">
            <a:spAutoFit/>
          </a:bodyPr>
          <a:lstStyle/>
          <a:p>
            <a:r>
              <a:rPr lang="en-US" sz="2000" i="1">
                <a:latin typeface="Garamond" panose="02020404030301010803" pitchFamily="18" charset="0"/>
              </a:rPr>
              <a:t>Figure 6: Example of Ladder Logic</a:t>
            </a:r>
          </a:p>
        </p:txBody>
      </p:sp>
      <p:cxnSp>
        <p:nvCxnSpPr>
          <p:cNvPr id="46" name="Straight Arrow Connector 45">
            <a:extLst>
              <a:ext uri="{FF2B5EF4-FFF2-40B4-BE49-F238E27FC236}">
                <a16:creationId xmlns:a16="http://schemas.microsoft.com/office/drawing/2014/main" id="{D1AA67DE-6BE0-5C41-8379-C2CE3401E6F3}"/>
              </a:ext>
            </a:extLst>
          </p:cNvPr>
          <p:cNvCxnSpPr>
            <a:cxnSpLocks/>
            <a:stCxn id="52" idx="2"/>
          </p:cNvCxnSpPr>
          <p:nvPr/>
        </p:nvCxnSpPr>
        <p:spPr>
          <a:xfrm>
            <a:off x="10034157" y="6052881"/>
            <a:ext cx="1149658" cy="6825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415207A-E2A2-EF4C-B9FF-F52B11ED9BA6}"/>
              </a:ext>
            </a:extLst>
          </p:cNvPr>
          <p:cNvCxnSpPr>
            <a:cxnSpLocks/>
            <a:stCxn id="56" idx="2"/>
          </p:cNvCxnSpPr>
          <p:nvPr/>
        </p:nvCxnSpPr>
        <p:spPr>
          <a:xfrm flipH="1">
            <a:off x="11894987" y="5842953"/>
            <a:ext cx="353278" cy="8683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4A391A6-B8D3-BA44-9509-F71B6697E15B}"/>
              </a:ext>
            </a:extLst>
          </p:cNvPr>
          <p:cNvCxnSpPr>
            <a:cxnSpLocks/>
          </p:cNvCxnSpPr>
          <p:nvPr/>
        </p:nvCxnSpPr>
        <p:spPr>
          <a:xfrm flipH="1" flipV="1">
            <a:off x="13024340" y="9408127"/>
            <a:ext cx="539260" cy="8143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E3E77B8-832F-314D-BD87-72DFD52DC0B5}"/>
              </a:ext>
            </a:extLst>
          </p:cNvPr>
          <p:cNvCxnSpPr>
            <a:cxnSpLocks/>
            <a:stCxn id="60" idx="2"/>
          </p:cNvCxnSpPr>
          <p:nvPr/>
        </p:nvCxnSpPr>
        <p:spPr>
          <a:xfrm flipH="1">
            <a:off x="14536614" y="5837698"/>
            <a:ext cx="922242" cy="9484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BC1DD41-F021-014B-BA60-1ACF45A09F7B}"/>
              </a:ext>
            </a:extLst>
          </p:cNvPr>
          <p:cNvSpPr txBox="1"/>
          <p:nvPr/>
        </p:nvSpPr>
        <p:spPr>
          <a:xfrm>
            <a:off x="9058419" y="5652771"/>
            <a:ext cx="1951475" cy="400110"/>
          </a:xfrm>
          <a:prstGeom prst="rect">
            <a:avLst/>
          </a:prstGeom>
          <a:noFill/>
          <a:ln>
            <a:solidFill>
              <a:schemeClr val="tx1"/>
            </a:solidFill>
          </a:ln>
        </p:spPr>
        <p:txBody>
          <a:bodyPr wrap="square" rtlCol="0">
            <a:spAutoFit/>
          </a:bodyPr>
          <a:lstStyle/>
          <a:p>
            <a:r>
              <a:rPr lang="en-US" sz="2000">
                <a:latin typeface="Garamond" panose="02020404030301010803" pitchFamily="18" charset="0"/>
              </a:rPr>
              <a:t>Capacitive Sensor</a:t>
            </a:r>
          </a:p>
        </p:txBody>
      </p:sp>
      <p:sp>
        <p:nvSpPr>
          <p:cNvPr id="56" name="TextBox 55">
            <a:extLst>
              <a:ext uri="{FF2B5EF4-FFF2-40B4-BE49-F238E27FC236}">
                <a16:creationId xmlns:a16="http://schemas.microsoft.com/office/drawing/2014/main" id="{8A3AB237-2522-6D44-8A1A-86B2E55F221C}"/>
              </a:ext>
            </a:extLst>
          </p:cNvPr>
          <p:cNvSpPr txBox="1"/>
          <p:nvPr/>
        </p:nvSpPr>
        <p:spPr>
          <a:xfrm>
            <a:off x="11319791" y="5442843"/>
            <a:ext cx="1856948" cy="400110"/>
          </a:xfrm>
          <a:prstGeom prst="rect">
            <a:avLst/>
          </a:prstGeom>
          <a:noFill/>
          <a:ln>
            <a:solidFill>
              <a:schemeClr val="tx1"/>
            </a:solidFill>
          </a:ln>
        </p:spPr>
        <p:txBody>
          <a:bodyPr wrap="square" rtlCol="0">
            <a:spAutoFit/>
          </a:bodyPr>
          <a:lstStyle/>
          <a:p>
            <a:r>
              <a:rPr lang="en-US" sz="2000">
                <a:latin typeface="Garamond" panose="02020404030301010803" pitchFamily="18" charset="0"/>
              </a:rPr>
              <a:t>Inductive Sensor</a:t>
            </a:r>
          </a:p>
        </p:txBody>
      </p:sp>
      <p:sp>
        <p:nvSpPr>
          <p:cNvPr id="58" name="TextBox 57">
            <a:extLst>
              <a:ext uri="{FF2B5EF4-FFF2-40B4-BE49-F238E27FC236}">
                <a16:creationId xmlns:a16="http://schemas.microsoft.com/office/drawing/2014/main" id="{5886BF6D-2597-2042-AB16-D4F799D68357}"/>
              </a:ext>
            </a:extLst>
          </p:cNvPr>
          <p:cNvSpPr txBox="1"/>
          <p:nvPr/>
        </p:nvSpPr>
        <p:spPr>
          <a:xfrm>
            <a:off x="12456185" y="10222523"/>
            <a:ext cx="2291446" cy="400110"/>
          </a:xfrm>
          <a:prstGeom prst="rect">
            <a:avLst/>
          </a:prstGeom>
          <a:noFill/>
          <a:ln>
            <a:solidFill>
              <a:schemeClr val="tx1"/>
            </a:solidFill>
          </a:ln>
        </p:spPr>
        <p:txBody>
          <a:bodyPr wrap="square" rtlCol="0">
            <a:spAutoFit/>
          </a:bodyPr>
          <a:lstStyle/>
          <a:p>
            <a:r>
              <a:rPr lang="en-US" sz="2000">
                <a:latin typeface="Garamond" panose="02020404030301010803" pitchFamily="18" charset="0"/>
              </a:rPr>
              <a:t>Photoelectric Sensor</a:t>
            </a:r>
          </a:p>
        </p:txBody>
      </p:sp>
      <p:sp>
        <p:nvSpPr>
          <p:cNvPr id="60" name="TextBox 59">
            <a:extLst>
              <a:ext uri="{FF2B5EF4-FFF2-40B4-BE49-F238E27FC236}">
                <a16:creationId xmlns:a16="http://schemas.microsoft.com/office/drawing/2014/main" id="{3687BE00-405A-8F4E-A11C-86A1B24D609A}"/>
              </a:ext>
            </a:extLst>
          </p:cNvPr>
          <p:cNvSpPr txBox="1"/>
          <p:nvPr/>
        </p:nvSpPr>
        <p:spPr>
          <a:xfrm>
            <a:off x="14201337" y="5129812"/>
            <a:ext cx="2515038" cy="707886"/>
          </a:xfrm>
          <a:prstGeom prst="rect">
            <a:avLst/>
          </a:prstGeom>
          <a:noFill/>
          <a:ln>
            <a:solidFill>
              <a:schemeClr val="tx1"/>
            </a:solidFill>
          </a:ln>
        </p:spPr>
        <p:txBody>
          <a:bodyPr wrap="square" rtlCol="0">
            <a:spAutoFit/>
          </a:bodyPr>
          <a:lstStyle/>
          <a:p>
            <a:r>
              <a:rPr lang="en-US" sz="2000">
                <a:latin typeface="Garamond" panose="02020404030301010803" pitchFamily="18" charset="0"/>
              </a:rPr>
              <a:t>Diverter Arm attached to Stepper Motor</a:t>
            </a:r>
          </a:p>
        </p:txBody>
      </p:sp>
      <p:cxnSp>
        <p:nvCxnSpPr>
          <p:cNvPr id="67" name="Straight Arrow Connector 66">
            <a:extLst>
              <a:ext uri="{FF2B5EF4-FFF2-40B4-BE49-F238E27FC236}">
                <a16:creationId xmlns:a16="http://schemas.microsoft.com/office/drawing/2014/main" id="{3E95C2AA-4800-3344-BDF5-3BEF760F9438}"/>
              </a:ext>
            </a:extLst>
          </p:cNvPr>
          <p:cNvCxnSpPr>
            <a:cxnSpLocks/>
            <a:stCxn id="70" idx="2"/>
          </p:cNvCxnSpPr>
          <p:nvPr/>
        </p:nvCxnSpPr>
        <p:spPr>
          <a:xfrm flipH="1">
            <a:off x="18724395" y="10383630"/>
            <a:ext cx="2396740" cy="7685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04629B12-6357-9041-BA3D-E76C23717B5F}"/>
              </a:ext>
            </a:extLst>
          </p:cNvPr>
          <p:cNvSpPr txBox="1"/>
          <p:nvPr/>
        </p:nvSpPr>
        <p:spPr>
          <a:xfrm>
            <a:off x="19908425" y="8752414"/>
            <a:ext cx="2425420" cy="1631216"/>
          </a:xfrm>
          <a:prstGeom prst="rect">
            <a:avLst/>
          </a:prstGeom>
          <a:noFill/>
          <a:ln>
            <a:solidFill>
              <a:schemeClr val="tx1"/>
            </a:solidFill>
          </a:ln>
        </p:spPr>
        <p:txBody>
          <a:bodyPr wrap="square" rtlCol="0">
            <a:spAutoFit/>
          </a:bodyPr>
          <a:lstStyle/>
          <a:p>
            <a:r>
              <a:rPr lang="en-US" sz="2000">
                <a:latin typeface="Garamond" panose="02020404030301010803" pitchFamily="18" charset="0"/>
              </a:rPr>
              <a:t>Metal and Plastic materials are diverted onto separate belts, where they are sorted by size</a:t>
            </a:r>
          </a:p>
        </p:txBody>
      </p:sp>
      <p:cxnSp>
        <p:nvCxnSpPr>
          <p:cNvPr id="73" name="Straight Arrow Connector 72">
            <a:extLst>
              <a:ext uri="{FF2B5EF4-FFF2-40B4-BE49-F238E27FC236}">
                <a16:creationId xmlns:a16="http://schemas.microsoft.com/office/drawing/2014/main" id="{BB3DEFF9-D391-E644-B7CD-1CE1CAC2D8A3}"/>
              </a:ext>
            </a:extLst>
          </p:cNvPr>
          <p:cNvCxnSpPr>
            <a:cxnSpLocks/>
            <a:stCxn id="70" idx="0"/>
          </p:cNvCxnSpPr>
          <p:nvPr/>
        </p:nvCxnSpPr>
        <p:spPr>
          <a:xfrm flipH="1" flipV="1">
            <a:off x="21002261" y="7435212"/>
            <a:ext cx="118874" cy="13172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 Box 2">
            <a:extLst>
              <a:ext uri="{FF2B5EF4-FFF2-40B4-BE49-F238E27FC236}">
                <a16:creationId xmlns:a16="http://schemas.microsoft.com/office/drawing/2014/main" id="{8E6391C6-78F8-2E44-BA04-35C2D34EECE0}"/>
              </a:ext>
            </a:extLst>
          </p:cNvPr>
          <p:cNvSpPr txBox="1">
            <a:spLocks noChangeArrowheads="1"/>
          </p:cNvSpPr>
          <p:nvPr/>
        </p:nvSpPr>
        <p:spPr bwMode="auto">
          <a:xfrm>
            <a:off x="24808908" y="7996948"/>
            <a:ext cx="7350345" cy="4009894"/>
          </a:xfrm>
          <a:prstGeom prst="rect">
            <a:avLst/>
          </a:prstGeom>
          <a:noFill/>
          <a:ln w="12700">
            <a:solidFill>
              <a:schemeClr val="tx1"/>
            </a:solidFill>
            <a:miter lim="800000"/>
            <a:headEnd/>
            <a:tailEnd/>
          </a:ln>
        </p:spPr>
        <p:txBody>
          <a:bodyPr rot="0" vert="horz" wrap="square" lIns="91440" tIns="0" rIns="91440" bIns="0" anchor="t" anchorCtr="0">
            <a:noAutofit/>
          </a:bodyPr>
          <a:lstStyle/>
          <a:p>
            <a:pPr marL="0" marR="0" algn="ctr" eaLnBrk="0" fontAlgn="base" hangingPunct="0">
              <a:spcBef>
                <a:spcPts val="0"/>
              </a:spcBef>
              <a:spcAft>
                <a:spcPts val="0"/>
              </a:spcAft>
            </a:pPr>
            <a:r>
              <a:rPr lang="en-US" sz="4000" b="1" u="sng">
                <a:solidFill>
                  <a:srgbClr val="000000"/>
                </a:solidFill>
                <a:latin typeface="Adobe Garamond Pro" charset="0"/>
                <a:ea typeface="MS PGothic" charset="-128"/>
                <a:cs typeface="Times New Roman" charset="0"/>
              </a:rPr>
              <a:t>Acknowledgements</a:t>
            </a:r>
          </a:p>
          <a:p>
            <a:pPr marL="342900" marR="0" indent="-342900" eaLnBrk="0" fontAlgn="base" hangingPunct="0">
              <a:spcBef>
                <a:spcPts val="0"/>
              </a:spcBef>
              <a:spcAft>
                <a:spcPts val="0"/>
              </a:spcAft>
              <a:buFont typeface="Arial" panose="020B0604020202020204" pitchFamily="34" charset="0"/>
              <a:buChar char="•"/>
            </a:pPr>
            <a:r>
              <a:rPr lang="en-US" sz="2500">
                <a:solidFill>
                  <a:schemeClr val="tx1">
                    <a:lumMod val="95000"/>
                    <a:lumOff val="5000"/>
                  </a:schemeClr>
                </a:solidFill>
                <a:latin typeface="Garamond" panose="02020404030301010803" pitchFamily="18" charset="0"/>
                <a:ea typeface="HelveticaNeueLT Std Lt" charset="0"/>
                <a:cs typeface="Times New Roman" charset="0"/>
              </a:rPr>
              <a:t>Team 520 would like to show special thanks to Bobette Stubblefield and Dylan Sutton, our TCC representatives as well as TCC Advanced Manufacturing and Training Center for their generous contribution of all supplies. </a:t>
            </a:r>
          </a:p>
          <a:p>
            <a:pPr marL="342900" marR="0" indent="-342900" eaLnBrk="0" fontAlgn="base" hangingPunct="0">
              <a:spcBef>
                <a:spcPts val="0"/>
              </a:spcBef>
              <a:spcAft>
                <a:spcPts val="0"/>
              </a:spcAft>
              <a:buFont typeface="Arial" panose="020B0604020202020204" pitchFamily="34" charset="0"/>
              <a:buChar char="•"/>
            </a:pPr>
            <a:r>
              <a:rPr lang="en-US" sz="2500">
                <a:solidFill>
                  <a:schemeClr val="tx1">
                    <a:lumMod val="95000"/>
                    <a:lumOff val="5000"/>
                  </a:schemeClr>
                </a:solidFill>
                <a:latin typeface="Garamond" panose="02020404030301010803" pitchFamily="18" charset="0"/>
                <a:ea typeface="HelveticaNeueLT Std Lt" charset="0"/>
                <a:cs typeface="Times New Roman" charset="0"/>
              </a:rPr>
              <a:t>The group would also like to thank the technical support of Dr. Dorr Campbell and Dr. Jerris Hooker towards the advancement of our project. </a:t>
            </a:r>
          </a:p>
          <a:p>
            <a:pPr marL="342900" marR="0" indent="-342900" eaLnBrk="0" fontAlgn="base" hangingPunct="0">
              <a:spcBef>
                <a:spcPts val="0"/>
              </a:spcBef>
              <a:spcAft>
                <a:spcPts val="0"/>
              </a:spcAft>
              <a:buFont typeface="Arial" panose="020B0604020202020204" pitchFamily="34" charset="0"/>
              <a:buChar char="•"/>
            </a:pPr>
            <a:endParaRPr lang="en-US" sz="2500">
              <a:solidFill>
                <a:schemeClr val="tx1">
                  <a:lumMod val="95000"/>
                  <a:lumOff val="5000"/>
                </a:schemeClr>
              </a:solidFill>
              <a:latin typeface="Garamond" panose="02020404030301010803" pitchFamily="18" charset="0"/>
              <a:ea typeface="HelveticaNeueLT Std Lt" charset="0"/>
              <a:cs typeface="Times New Roman" charset="0"/>
            </a:endParaRPr>
          </a:p>
          <a:p>
            <a:pPr marL="342900" marR="0" indent="-342900" eaLnBrk="0" fontAlgn="base" hangingPunct="0">
              <a:spcBef>
                <a:spcPts val="0"/>
              </a:spcBef>
              <a:spcAft>
                <a:spcPts val="0"/>
              </a:spcAft>
              <a:buFont typeface="Arial" panose="020B0604020202020204" pitchFamily="34" charset="0"/>
              <a:buChar char="•"/>
            </a:pPr>
            <a:endParaRPr lang="en-US" sz="2500">
              <a:solidFill>
                <a:schemeClr val="tx1">
                  <a:lumMod val="95000"/>
                  <a:lumOff val="5000"/>
                </a:schemeClr>
              </a:solidFill>
              <a:latin typeface="Garamond" panose="02020404030301010803" pitchFamily="18" charset="0"/>
              <a:ea typeface="HelveticaNeueLT Std Lt" charset="0"/>
              <a:cs typeface="Times New Roman" charset="0"/>
            </a:endParaRPr>
          </a:p>
          <a:p>
            <a:pPr marL="342900" marR="0" indent="-342900" eaLnBrk="0" fontAlgn="base" hangingPunct="0">
              <a:spcBef>
                <a:spcPts val="0"/>
              </a:spcBef>
              <a:spcAft>
                <a:spcPts val="0"/>
              </a:spcAft>
              <a:buFont typeface="Arial" panose="020B0604020202020204" pitchFamily="34" charset="0"/>
              <a:buChar char="•"/>
            </a:pPr>
            <a:endParaRPr lang="en-US" sz="2500">
              <a:solidFill>
                <a:schemeClr val="tx1">
                  <a:lumMod val="95000"/>
                  <a:lumOff val="5000"/>
                </a:schemeClr>
              </a:solidFill>
              <a:effectLst/>
              <a:latin typeface="Garamond" panose="02020404030301010803" pitchFamily="18" charset="0"/>
              <a:ea typeface="HelveticaNeueLT Std Lt" charset="0"/>
              <a:cs typeface="Times New Roman" charset="0"/>
            </a:endParaRPr>
          </a:p>
        </p:txBody>
      </p:sp>
    </p:spTree>
    <p:extLst>
      <p:ext uri="{BB962C8B-B14F-4D97-AF65-F5344CB8AC3E}">
        <p14:creationId xmlns:p14="http://schemas.microsoft.com/office/powerpoint/2010/main" val="5418530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332</Words>
  <Application>Microsoft Office PowerPoint</Application>
  <PresentationFormat>Custom</PresentationFormat>
  <Paragraphs>58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Garamond Pro</vt:lpstr>
      <vt:lpstr>Arial</vt:lpstr>
      <vt:lpstr>Arial Black</vt:lpstr>
      <vt:lpstr>Calibri</vt:lpstr>
      <vt:lpstr>Calibri Light</vt:lpstr>
      <vt:lpstr>Garamond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Herring</dc:creator>
  <cp:lastModifiedBy>David DiMaggio</cp:lastModifiedBy>
  <cp:revision>1</cp:revision>
  <dcterms:created xsi:type="dcterms:W3CDTF">2017-10-10T11:56:34Z</dcterms:created>
  <dcterms:modified xsi:type="dcterms:W3CDTF">2019-02-07T19:37:17Z</dcterms:modified>
</cp:coreProperties>
</file>