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597C0A9-2E40-4C03-A8DE-94F2D80FF96E}">
  <a:tblStyle styleId="{0597C0A9-2E40-4C03-A8DE-94F2D80FF96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Think we should trash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cd65e0f7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we should trash</a:t>
            </a:r>
            <a:endParaRPr/>
          </a:p>
        </p:txBody>
      </p:sp>
      <p:sp>
        <p:nvSpPr>
          <p:cNvPr id="272" name="Google Shape;272;g4cd65e0f7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cd70ef925_3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4cd70ef925_3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cd70ef925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4cd70ef925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cd65e0f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4cd65e0f7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cd70ef925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cd70ef925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4cd70ef925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cd65e0f77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cd65e0f7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4cd65e0f77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cd70ef925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cd70ef925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4cd70ef925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838199" y="1122363"/>
            <a:ext cx="10515599" cy="2260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838200" y="36020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2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One-third Slide">
  <p:cSld name="Content One-third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838200" y="1825625"/>
            <a:ext cx="3474720" cy="409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4404360" y="1825625"/>
            <a:ext cx="6949440" cy="409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Two-thirds Slide">
  <p:cSld name="Content Two-thirds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879080" y="1828800"/>
            <a:ext cx="3474720" cy="409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838199" y="1828800"/>
            <a:ext cx="6949440" cy="409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 Heading One-third Slide">
  <p:cSld name="Sub Heading One-third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9788" y="1675886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839788" y="2337360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3" type="body"/>
          </p:nvPr>
        </p:nvSpPr>
        <p:spPr>
          <a:xfrm>
            <a:off x="4419600" y="2337360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5"/>
          <p:cNvSpPr txBox="1"/>
          <p:nvPr>
            <p:ph idx="4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Slide">
  <p:cSld name="Three Columns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879080" y="1854666"/>
            <a:ext cx="3474720" cy="40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838200" y="1850122"/>
            <a:ext cx="3474720" cy="406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3" type="body"/>
          </p:nvPr>
        </p:nvSpPr>
        <p:spPr>
          <a:xfrm>
            <a:off x="4358640" y="1854666"/>
            <a:ext cx="3474720" cy="40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Bottom Two Columns ">
  <p:cSld name="Content with Bottom Two Columns 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205728" y="295866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838200" y="1725735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3" type="body"/>
          </p:nvPr>
        </p:nvSpPr>
        <p:spPr>
          <a:xfrm>
            <a:off x="838200" y="2958660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7"/>
          <p:cNvSpPr txBox="1"/>
          <p:nvPr>
            <p:ph idx="4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Bottom Three Columns ">
  <p:cSld name="Content with Bottom Three Columns 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879080" y="2942891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38200" y="1850122"/>
            <a:ext cx="10515600" cy="1092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3" type="body"/>
          </p:nvPr>
        </p:nvSpPr>
        <p:spPr>
          <a:xfrm>
            <a:off x="838200" y="2942891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4" type="body"/>
          </p:nvPr>
        </p:nvSpPr>
        <p:spPr>
          <a:xfrm>
            <a:off x="4358640" y="2942891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8"/>
          <p:cNvSpPr txBox="1"/>
          <p:nvPr>
            <p:ph idx="5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 with Captions">
  <p:cSld name="3 Columns with Captio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838200" y="1804140"/>
            <a:ext cx="3474720" cy="3653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4358640" y="1804139"/>
            <a:ext cx="3474720" cy="365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7879080" y="1804138"/>
            <a:ext cx="3474720" cy="3653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4" type="body"/>
          </p:nvPr>
        </p:nvSpPr>
        <p:spPr>
          <a:xfrm>
            <a:off x="838200" y="5457498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9"/>
          <p:cNvSpPr txBox="1"/>
          <p:nvPr>
            <p:ph idx="5" type="body"/>
          </p:nvPr>
        </p:nvSpPr>
        <p:spPr>
          <a:xfrm>
            <a:off x="4358640" y="5475891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19"/>
          <p:cNvSpPr txBox="1"/>
          <p:nvPr>
            <p:ph idx="6" type="body"/>
          </p:nvPr>
        </p:nvSpPr>
        <p:spPr>
          <a:xfrm>
            <a:off x="7875037" y="5475891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p19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9"/>
          <p:cNvSpPr txBox="1"/>
          <p:nvPr>
            <p:ph idx="7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 and 2 Rows with Captions">
  <p:cSld name="3 Columns and 2 Rows with Caption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841248" y="1777261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2" type="body"/>
          </p:nvPr>
        </p:nvSpPr>
        <p:spPr>
          <a:xfrm>
            <a:off x="4358640" y="1752600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3" type="body"/>
          </p:nvPr>
        </p:nvSpPr>
        <p:spPr>
          <a:xfrm>
            <a:off x="7882128" y="1752600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4" type="body"/>
          </p:nvPr>
        </p:nvSpPr>
        <p:spPr>
          <a:xfrm>
            <a:off x="841248" y="5545217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20"/>
          <p:cNvSpPr txBox="1"/>
          <p:nvPr>
            <p:ph idx="5" type="body"/>
          </p:nvPr>
        </p:nvSpPr>
        <p:spPr>
          <a:xfrm>
            <a:off x="4350882" y="5545217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0"/>
          <p:cNvSpPr txBox="1"/>
          <p:nvPr>
            <p:ph idx="6" type="body"/>
          </p:nvPr>
        </p:nvSpPr>
        <p:spPr>
          <a:xfrm>
            <a:off x="7882128" y="5545217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20"/>
          <p:cNvSpPr txBox="1"/>
          <p:nvPr>
            <p:ph idx="7" type="body"/>
          </p:nvPr>
        </p:nvSpPr>
        <p:spPr>
          <a:xfrm>
            <a:off x="841248" y="3367525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20"/>
          <p:cNvSpPr txBox="1"/>
          <p:nvPr>
            <p:ph idx="8" type="body"/>
          </p:nvPr>
        </p:nvSpPr>
        <p:spPr>
          <a:xfrm>
            <a:off x="4350882" y="3367525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20"/>
          <p:cNvSpPr txBox="1"/>
          <p:nvPr>
            <p:ph idx="9" type="body"/>
          </p:nvPr>
        </p:nvSpPr>
        <p:spPr>
          <a:xfrm>
            <a:off x="7882128" y="3367525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20"/>
          <p:cNvSpPr txBox="1"/>
          <p:nvPr>
            <p:ph idx="13" type="body"/>
          </p:nvPr>
        </p:nvSpPr>
        <p:spPr>
          <a:xfrm>
            <a:off x="841248" y="3930674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4" type="body"/>
          </p:nvPr>
        </p:nvSpPr>
        <p:spPr>
          <a:xfrm>
            <a:off x="4358640" y="3930673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15" type="body"/>
          </p:nvPr>
        </p:nvSpPr>
        <p:spPr>
          <a:xfrm>
            <a:off x="7882128" y="3930672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0"/>
          <p:cNvSpPr txBox="1"/>
          <p:nvPr>
            <p:ph idx="16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 rot="5400000">
            <a:off x="4087690" y="-1423865"/>
            <a:ext cx="401662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1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2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Only">
  <p:cSld name="1_Content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8200" y="365125"/>
            <a:ext cx="10515600" cy="5562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10363200" y="5615375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inition">
  <p:cSld name="Defini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1850" y="1923391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831850" y="2532991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5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B7B09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04139" y="6114321"/>
            <a:ext cx="2149661" cy="49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1" type="ftr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Mechanical Engineering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protocase.com/design/protocase-designer.php" TargetMode="External"/><Relationship Id="rId4" Type="http://schemas.openxmlformats.org/officeDocument/2006/relationships/hyperlink" Target="http://www.npd-solutions.com/cfd.html" TargetMode="External"/><Relationship Id="rId5" Type="http://schemas.openxmlformats.org/officeDocument/2006/relationships/hyperlink" Target="https://geeks3d.com/furmark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4.jpg"/><Relationship Id="rId6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ctrTitle"/>
          </p:nvPr>
        </p:nvSpPr>
        <p:spPr>
          <a:xfrm>
            <a:off x="838199" y="1122363"/>
            <a:ext cx="10515599" cy="2260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Mini – iTX Computer Case</a:t>
            </a:r>
            <a:endParaRPr/>
          </a:p>
        </p:txBody>
      </p:sp>
      <p:sp>
        <p:nvSpPr>
          <p:cNvPr id="175" name="Google Shape;175;p23"/>
          <p:cNvSpPr txBox="1"/>
          <p:nvPr>
            <p:ph idx="1" type="subTitle"/>
          </p:nvPr>
        </p:nvSpPr>
        <p:spPr>
          <a:xfrm>
            <a:off x="838200" y="36020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Senior Design Team 527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Presenters: Fabrizio Alvarado &amp; Paul Hromadka</a:t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Concept Generation</a:t>
            </a:r>
            <a:endParaRPr/>
          </a:p>
        </p:txBody>
      </p:sp>
      <p:sp>
        <p:nvSpPr>
          <p:cNvPr id="266" name="Google Shape;266;p32"/>
          <p:cNvSpPr txBox="1"/>
          <p:nvPr>
            <p:ph idx="1" type="body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Internal Wall Cooling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Adaptable Gel Pouch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Central Cooling Block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Vortex Generating Fin Geometry</a:t>
            </a:r>
            <a:endParaRPr/>
          </a:p>
        </p:txBody>
      </p:sp>
      <p:sp>
        <p:nvSpPr>
          <p:cNvPr id="267" name="Google Shape;267;p32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2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747" y="1664900"/>
            <a:ext cx="2646150" cy="35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Concept Generation</a:t>
            </a:r>
            <a:endParaRPr/>
          </a:p>
        </p:txBody>
      </p:sp>
      <p:sp>
        <p:nvSpPr>
          <p:cNvPr id="275" name="Google Shape;275;p33"/>
          <p:cNvSpPr txBox="1"/>
          <p:nvPr>
            <p:ph idx="1" type="body"/>
          </p:nvPr>
        </p:nvSpPr>
        <p:spPr>
          <a:xfrm>
            <a:off x="1065100" y="1771600"/>
            <a:ext cx="4558200" cy="26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Immersive Cooling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Refrigeration Cycle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Phase-Change Cooling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Evaporative Cooling</a:t>
            </a:r>
            <a:endParaRPr/>
          </a:p>
        </p:txBody>
      </p:sp>
      <p:sp>
        <p:nvSpPr>
          <p:cNvPr id="276" name="Google Shape;276;p33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3"/>
          <p:cNvSpPr txBox="1"/>
          <p:nvPr>
            <p:ph idx="2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475" y="2051475"/>
            <a:ext cx="4191501" cy="23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Concept Selection</a:t>
            </a:r>
            <a:endParaRPr/>
          </a:p>
        </p:txBody>
      </p:sp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423475" y="1684450"/>
            <a:ext cx="35409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Methods Used: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HOQ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Pugh Matrix 1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Pugh Matrix 2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AHP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Final Selection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4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450" y="1684459"/>
            <a:ext cx="8242450" cy="364418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/>
          <p:nvPr/>
        </p:nvSpPr>
        <p:spPr>
          <a:xfrm>
            <a:off x="8414500" y="5150575"/>
            <a:ext cx="594300" cy="178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10170575" y="5150575"/>
            <a:ext cx="594300" cy="178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7228850" y="5150575"/>
            <a:ext cx="594300" cy="178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/>
          <p:nvPr/>
        </p:nvSpPr>
        <p:spPr>
          <a:xfrm>
            <a:off x="6522800" y="5150575"/>
            <a:ext cx="704100" cy="178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Concept Selection Revamp</a:t>
            </a:r>
            <a:endParaRPr/>
          </a:p>
        </p:txBody>
      </p:sp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536675" y="2020800"/>
            <a:ext cx="6745800" cy="28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Due to an increased volume of the concept cases, a new target was determined</a:t>
            </a:r>
            <a:endParaRPr sz="2200"/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Including liquid cooling increased volume requirements more than </a:t>
            </a:r>
            <a:r>
              <a:rPr lang="en-US" sz="2200"/>
              <a:t>expected</a:t>
            </a:r>
            <a:endParaRPr sz="2200"/>
          </a:p>
          <a:p>
            <a:pPr indent="-2540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To minimize wasted space channels and </a:t>
            </a:r>
            <a:r>
              <a:rPr lang="en-US" sz="2200"/>
              <a:t>reservoir</a:t>
            </a:r>
            <a:r>
              <a:rPr lang="en-US" sz="2200"/>
              <a:t> integrated into case walls</a:t>
            </a:r>
            <a:endParaRPr sz="2200"/>
          </a:p>
        </p:txBody>
      </p:sp>
      <p:sp>
        <p:nvSpPr>
          <p:cNvPr id="298" name="Google Shape;298;p35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35"/>
          <p:cNvSpPr txBox="1"/>
          <p:nvPr>
            <p:ph idx="2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pic>
        <p:nvPicPr>
          <p:cNvPr id="300" name="Google Shape;300;p35"/>
          <p:cNvPicPr preferRelativeResize="0"/>
          <p:nvPr/>
        </p:nvPicPr>
        <p:blipFill rotWithShape="1">
          <a:blip r:embed="rId3">
            <a:alphaModFix/>
          </a:blip>
          <a:srcRect b="0" l="12541" r="68923" t="15504"/>
          <a:stretch/>
        </p:blipFill>
        <p:spPr>
          <a:xfrm>
            <a:off x="7810725" y="1411950"/>
            <a:ext cx="1237075" cy="34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/>
          <p:nvPr>
            <p:ph idx="2" type="body"/>
          </p:nvPr>
        </p:nvSpPr>
        <p:spPr>
          <a:xfrm>
            <a:off x="6962413" y="5018050"/>
            <a:ext cx="2933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Original Microchanneling Design</a:t>
            </a:r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5200" y="1982275"/>
            <a:ext cx="17430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/>
          <p:nvPr>
            <p:ph idx="2" type="body"/>
          </p:nvPr>
        </p:nvSpPr>
        <p:spPr>
          <a:xfrm>
            <a:off x="9975200" y="5018050"/>
            <a:ext cx="17907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Conceptual</a:t>
            </a:r>
            <a:r>
              <a:rPr lang="en-US"/>
              <a:t> Design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Embodiment</a:t>
            </a:r>
            <a:endParaRPr/>
          </a:p>
        </p:txBody>
      </p:sp>
      <p:sp>
        <p:nvSpPr>
          <p:cNvPr id="309" name="Google Shape;309;p36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Paul Hromadka</a:t>
            </a:r>
            <a:endParaRPr/>
          </a:p>
        </p:txBody>
      </p:sp>
      <p:sp>
        <p:nvSpPr>
          <p:cNvPr id="310" name="Google Shape;310;p36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37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id="317" name="Google Shape;3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00" y="1923619"/>
            <a:ext cx="7037950" cy="37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7727" y="1843088"/>
            <a:ext cx="2611873" cy="2470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37"/>
          <p:cNvCxnSpPr/>
          <p:nvPr/>
        </p:nvCxnSpPr>
        <p:spPr>
          <a:xfrm rot="10800000">
            <a:off x="1446886" y="2488458"/>
            <a:ext cx="897300" cy="358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37"/>
          <p:cNvSpPr txBox="1"/>
          <p:nvPr/>
        </p:nvSpPr>
        <p:spPr>
          <a:xfrm>
            <a:off x="1171002" y="2112725"/>
            <a:ext cx="10221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Radiator</a:t>
            </a:r>
            <a:endParaRPr/>
          </a:p>
        </p:txBody>
      </p:sp>
      <p:cxnSp>
        <p:nvCxnSpPr>
          <p:cNvPr id="321" name="Google Shape;321;p37"/>
          <p:cNvCxnSpPr/>
          <p:nvPr/>
        </p:nvCxnSpPr>
        <p:spPr>
          <a:xfrm rot="10800000">
            <a:off x="9617300" y="2296850"/>
            <a:ext cx="1320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7"/>
          <p:cNvCxnSpPr/>
          <p:nvPr/>
        </p:nvCxnSpPr>
        <p:spPr>
          <a:xfrm>
            <a:off x="9683275" y="2308800"/>
            <a:ext cx="21300" cy="169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7"/>
          <p:cNvCxnSpPr/>
          <p:nvPr/>
        </p:nvCxnSpPr>
        <p:spPr>
          <a:xfrm rot="10800000">
            <a:off x="9645625" y="4004450"/>
            <a:ext cx="113100" cy="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7"/>
          <p:cNvCxnSpPr/>
          <p:nvPr/>
        </p:nvCxnSpPr>
        <p:spPr>
          <a:xfrm flipH="1">
            <a:off x="9775325" y="4075175"/>
            <a:ext cx="11700" cy="11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7"/>
          <p:cNvCxnSpPr/>
          <p:nvPr/>
        </p:nvCxnSpPr>
        <p:spPr>
          <a:xfrm>
            <a:off x="9787025" y="4131775"/>
            <a:ext cx="745200" cy="1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7"/>
          <p:cNvCxnSpPr/>
          <p:nvPr/>
        </p:nvCxnSpPr>
        <p:spPr>
          <a:xfrm flipH="1" rot="5400000">
            <a:off x="2128862" y="4984037"/>
            <a:ext cx="532500" cy="225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7"/>
          <p:cNvCxnSpPr/>
          <p:nvPr/>
        </p:nvCxnSpPr>
        <p:spPr>
          <a:xfrm flipH="1" rot="10800000">
            <a:off x="10532275" y="4183775"/>
            <a:ext cx="9300" cy="12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7"/>
          <p:cNvCxnSpPr/>
          <p:nvPr/>
        </p:nvCxnSpPr>
        <p:spPr>
          <a:xfrm>
            <a:off x="10581688" y="4209131"/>
            <a:ext cx="120300" cy="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7"/>
          <p:cNvCxnSpPr/>
          <p:nvPr/>
        </p:nvCxnSpPr>
        <p:spPr>
          <a:xfrm flipH="1" rot="10800000">
            <a:off x="10628950" y="3933550"/>
            <a:ext cx="1103700" cy="3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7"/>
          <p:cNvSpPr txBox="1"/>
          <p:nvPr/>
        </p:nvSpPr>
        <p:spPr>
          <a:xfrm>
            <a:off x="2508049" y="5181000"/>
            <a:ext cx="14406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Motherboard</a:t>
            </a:r>
            <a:endParaRPr/>
          </a:p>
        </p:txBody>
      </p:sp>
      <p:cxnSp>
        <p:nvCxnSpPr>
          <p:cNvPr id="331" name="Google Shape;331;p37"/>
          <p:cNvCxnSpPr/>
          <p:nvPr/>
        </p:nvCxnSpPr>
        <p:spPr>
          <a:xfrm>
            <a:off x="11671325" y="3919525"/>
            <a:ext cx="1320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7"/>
          <p:cNvCxnSpPr/>
          <p:nvPr/>
        </p:nvCxnSpPr>
        <p:spPr>
          <a:xfrm rot="-5400000">
            <a:off x="4908030" y="5037953"/>
            <a:ext cx="484800" cy="477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37"/>
          <p:cNvSpPr txBox="1"/>
          <p:nvPr/>
        </p:nvSpPr>
        <p:spPr>
          <a:xfrm>
            <a:off x="4393548" y="5363225"/>
            <a:ext cx="8064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GPU</a:t>
            </a:r>
            <a:endParaRPr/>
          </a:p>
        </p:txBody>
      </p:sp>
      <p:sp>
        <p:nvSpPr>
          <p:cNvPr id="334" name="Google Shape;334;p37"/>
          <p:cNvSpPr txBox="1"/>
          <p:nvPr/>
        </p:nvSpPr>
        <p:spPr>
          <a:xfrm>
            <a:off x="8980625" y="2705025"/>
            <a:ext cx="806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276mm</a:t>
            </a:r>
            <a:endParaRPr sz="1200"/>
          </a:p>
        </p:txBody>
      </p:sp>
      <p:cxnSp>
        <p:nvCxnSpPr>
          <p:cNvPr id="335" name="Google Shape;335;p37"/>
          <p:cNvCxnSpPr/>
          <p:nvPr/>
        </p:nvCxnSpPr>
        <p:spPr>
          <a:xfrm rot="-5400000">
            <a:off x="2961591" y="3193305"/>
            <a:ext cx="1294200" cy="465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7"/>
          <p:cNvSpPr txBox="1"/>
          <p:nvPr/>
        </p:nvSpPr>
        <p:spPr>
          <a:xfrm>
            <a:off x="9685750" y="4209125"/>
            <a:ext cx="806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140</a:t>
            </a:r>
            <a:r>
              <a:rPr lang="en-US" sz="1200"/>
              <a:t>mm</a:t>
            </a:r>
            <a:endParaRPr sz="1200"/>
          </a:p>
        </p:txBody>
      </p:sp>
      <p:sp>
        <p:nvSpPr>
          <p:cNvPr id="337" name="Google Shape;337;p37"/>
          <p:cNvSpPr txBox="1"/>
          <p:nvPr/>
        </p:nvSpPr>
        <p:spPr>
          <a:xfrm>
            <a:off x="3265353" y="2254228"/>
            <a:ext cx="6867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CPU</a:t>
            </a:r>
            <a:endParaRPr/>
          </a:p>
        </p:txBody>
      </p:sp>
      <p:sp>
        <p:nvSpPr>
          <p:cNvPr id="338" name="Google Shape;338;p37"/>
          <p:cNvSpPr txBox="1"/>
          <p:nvPr/>
        </p:nvSpPr>
        <p:spPr>
          <a:xfrm>
            <a:off x="11043925" y="4183775"/>
            <a:ext cx="806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25</a:t>
            </a:r>
            <a:r>
              <a:rPr lang="en-US" sz="1200"/>
              <a:t>6</a:t>
            </a:r>
            <a:r>
              <a:rPr lang="en-US" sz="1200"/>
              <a:t>mm</a:t>
            </a:r>
            <a:endParaRPr sz="1200"/>
          </a:p>
        </p:txBody>
      </p:sp>
      <p:cxnSp>
        <p:nvCxnSpPr>
          <p:cNvPr id="339" name="Google Shape;339;p37"/>
          <p:cNvCxnSpPr/>
          <p:nvPr/>
        </p:nvCxnSpPr>
        <p:spPr>
          <a:xfrm rot="-5400000">
            <a:off x="6083731" y="1687197"/>
            <a:ext cx="484800" cy="477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37"/>
          <p:cNvSpPr txBox="1"/>
          <p:nvPr/>
        </p:nvSpPr>
        <p:spPr>
          <a:xfrm>
            <a:off x="6434021" y="1384050"/>
            <a:ext cx="1716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2x 120mm Fans</a:t>
            </a:r>
            <a:endParaRPr/>
          </a:p>
        </p:txBody>
      </p:sp>
      <p:cxnSp>
        <p:nvCxnSpPr>
          <p:cNvPr id="341" name="Google Shape;341;p37"/>
          <p:cNvCxnSpPr/>
          <p:nvPr/>
        </p:nvCxnSpPr>
        <p:spPr>
          <a:xfrm flipH="1" rot="5400000">
            <a:off x="6938552" y="3078707"/>
            <a:ext cx="529500" cy="354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7"/>
          <p:cNvSpPr txBox="1"/>
          <p:nvPr/>
        </p:nvSpPr>
        <p:spPr>
          <a:xfrm>
            <a:off x="6558978" y="2702000"/>
            <a:ext cx="1716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2x DDR4 4g RAM</a:t>
            </a:r>
            <a:endParaRPr/>
          </a:p>
        </p:txBody>
      </p:sp>
      <p:cxnSp>
        <p:nvCxnSpPr>
          <p:cNvPr id="343" name="Google Shape;343;p37"/>
          <p:cNvCxnSpPr/>
          <p:nvPr/>
        </p:nvCxnSpPr>
        <p:spPr>
          <a:xfrm flipH="1" rot="5400000">
            <a:off x="5960832" y="4711468"/>
            <a:ext cx="944400" cy="249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7"/>
          <p:cNvSpPr txBox="1"/>
          <p:nvPr/>
        </p:nvSpPr>
        <p:spPr>
          <a:xfrm>
            <a:off x="6564880" y="5227825"/>
            <a:ext cx="16608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600W SFX PSU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Thermal Design</a:t>
            </a:r>
            <a:endParaRPr/>
          </a:p>
        </p:txBody>
      </p:sp>
      <p:sp>
        <p:nvSpPr>
          <p:cNvPr id="350" name="Google Shape;350;p38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38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id="352" name="Google Shape;3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25" y="1929428"/>
            <a:ext cx="5715125" cy="29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 txBox="1"/>
          <p:nvPr/>
        </p:nvSpPr>
        <p:spPr>
          <a:xfrm>
            <a:off x="6372475" y="869900"/>
            <a:ext cx="4602300" cy="4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/>
              <a:t>Thermal Design Assumptions and Conditions</a:t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Laminar flow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Max flow rate of ~9 liters/minute (selected pump)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0.0065 meter pipe diameter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Flow inside cooling blocks is generalized as pipe flow, with contact surface area equal to the surface area of the GPU and CPU respectively.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Ambient temperature of 300K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Steady state water temperature of 290K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Thermal Design</a:t>
            </a:r>
            <a:endParaRPr/>
          </a:p>
        </p:txBody>
      </p:sp>
      <p:sp>
        <p:nvSpPr>
          <p:cNvPr id="359" name="Google Shape;359;p39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39"/>
          <p:cNvSpPr txBox="1"/>
          <p:nvPr>
            <p:ph idx="2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25" y="1929428"/>
            <a:ext cx="5715125" cy="29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/>
          <p:nvPr/>
        </p:nvSpPr>
        <p:spPr>
          <a:xfrm>
            <a:off x="6372475" y="869900"/>
            <a:ext cx="4602300" cy="49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/>
              <a:t>Water Temperature  and Heat Added at Various Stages</a:t>
            </a:r>
            <a:r>
              <a:rPr lang="en-US" sz="1600" u="sng"/>
              <a:t>*</a:t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290 K, Q = 8 W from pipe flow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296 K, Q = 350 W from GPU TDP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292 K, Q = 100 W from CPU TDP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295 K, Q = 6 W from pipe flow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291 K, Q ~ -470 W from radiator cooling power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*We acknowledge these values as slightly unreasonable, and their accuracy will have no doubt changed after consulting with Dr. Ordonez prior to this Design Review having been submitted.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63" name="Google Shape;363;p39"/>
          <p:cNvSpPr txBox="1"/>
          <p:nvPr/>
        </p:nvSpPr>
        <p:spPr>
          <a:xfrm>
            <a:off x="1355425" y="3975200"/>
            <a:ext cx="313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1</a:t>
            </a:r>
            <a:endParaRPr b="1"/>
          </a:p>
        </p:txBody>
      </p:sp>
      <p:sp>
        <p:nvSpPr>
          <p:cNvPr id="364" name="Google Shape;364;p39"/>
          <p:cNvSpPr txBox="1"/>
          <p:nvPr/>
        </p:nvSpPr>
        <p:spPr>
          <a:xfrm>
            <a:off x="1668925" y="2499750"/>
            <a:ext cx="313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3</a:t>
            </a:r>
            <a:endParaRPr b="1"/>
          </a:p>
        </p:txBody>
      </p:sp>
      <p:sp>
        <p:nvSpPr>
          <p:cNvPr id="365" name="Google Shape;365;p39"/>
          <p:cNvSpPr txBox="1"/>
          <p:nvPr/>
        </p:nvSpPr>
        <p:spPr>
          <a:xfrm>
            <a:off x="436300" y="2499750"/>
            <a:ext cx="313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2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6" name="Google Shape;366;p39"/>
          <p:cNvSpPr txBox="1"/>
          <p:nvPr/>
        </p:nvSpPr>
        <p:spPr>
          <a:xfrm>
            <a:off x="4483650" y="3714225"/>
            <a:ext cx="313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5</a:t>
            </a:r>
            <a:endParaRPr b="1"/>
          </a:p>
        </p:txBody>
      </p:sp>
      <p:sp>
        <p:nvSpPr>
          <p:cNvPr id="367" name="Google Shape;367;p39"/>
          <p:cNvSpPr txBox="1"/>
          <p:nvPr/>
        </p:nvSpPr>
        <p:spPr>
          <a:xfrm>
            <a:off x="4483650" y="2410050"/>
            <a:ext cx="313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4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Manufacturing</a:t>
            </a:r>
            <a:endParaRPr/>
          </a:p>
        </p:txBody>
      </p:sp>
      <p:sp>
        <p:nvSpPr>
          <p:cNvPr id="373" name="Google Shape;373;p40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Paul Hromadka</a:t>
            </a:r>
            <a:endParaRPr/>
          </a:p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Protocase</a:t>
            </a:r>
            <a:endParaRPr/>
          </a:p>
        </p:txBody>
      </p:sp>
      <p:sp>
        <p:nvSpPr>
          <p:cNvPr id="380" name="Google Shape;380;p41"/>
          <p:cNvSpPr txBox="1"/>
          <p:nvPr>
            <p:ph idx="1" type="body"/>
          </p:nvPr>
        </p:nvSpPr>
        <p:spPr>
          <a:xfrm>
            <a:off x="838200" y="1825625"/>
            <a:ext cx="59373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Design based on CAD Model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Generated using Protocase Designer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Expected 2-3 day turn around on case manufacturing</a:t>
            </a:r>
            <a:endParaRPr/>
          </a:p>
        </p:txBody>
      </p:sp>
      <p:sp>
        <p:nvSpPr>
          <p:cNvPr id="381" name="Google Shape;381;p41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41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descr="https://www.protocase.com/img/protocase-brand.png" id="383" name="Google Shape;38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413" y="2056088"/>
            <a:ext cx="2209265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300" y="3747050"/>
            <a:ext cx="36195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Team Introductions</a:t>
            </a:r>
            <a:endParaRPr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grpSp>
        <p:nvGrpSpPr>
          <p:cNvPr id="184" name="Google Shape;184;p24"/>
          <p:cNvGrpSpPr/>
          <p:nvPr/>
        </p:nvGrpSpPr>
        <p:grpSpPr>
          <a:xfrm>
            <a:off x="459693" y="4001436"/>
            <a:ext cx="11272614" cy="923330"/>
            <a:chOff x="459693" y="4001436"/>
            <a:chExt cx="11272614" cy="923330"/>
          </a:xfrm>
        </p:grpSpPr>
        <p:sp>
          <p:nvSpPr>
            <p:cNvPr id="185" name="Google Shape;185;p24"/>
            <p:cNvSpPr txBox="1"/>
            <p:nvPr/>
          </p:nvSpPr>
          <p:spPr>
            <a:xfrm>
              <a:off x="459693" y="4001436"/>
              <a:ext cx="25828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Fabrizio Alvarado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Modeling Engineer</a:t>
              </a:r>
              <a:endParaRPr/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3655429" y="4001436"/>
              <a:ext cx="209544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Paul Hromadka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Project Manager &amp;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Systems Engineer</a:t>
              </a:r>
              <a:endParaRPr/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6808529" y="4001436"/>
              <a:ext cx="18774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Patrick Huffman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Thermal Design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Engineer</a:t>
              </a:r>
              <a:endParaRPr/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9743621" y="4001436"/>
              <a:ext cx="198868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William Pineda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Web Developer &amp;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Design Engineer</a:t>
              </a:r>
              <a:endParaRPr/>
            </a:p>
          </p:txBody>
        </p:sp>
      </p:grp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425" y="1995488"/>
            <a:ext cx="2329488" cy="20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575" y="1995488"/>
            <a:ext cx="2329488" cy="20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2800" y="1995488"/>
            <a:ext cx="2329488" cy="20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25" y="1995488"/>
            <a:ext cx="2329488" cy="200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Testing</a:t>
            </a:r>
            <a:endParaRPr/>
          </a:p>
        </p:txBody>
      </p:sp>
      <p:sp>
        <p:nvSpPr>
          <p:cNvPr id="390" name="Google Shape;390;p42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Paul Hromadka</a:t>
            </a:r>
            <a:endParaRPr/>
          </a:p>
        </p:txBody>
      </p:sp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Furmark</a:t>
            </a:r>
            <a:endParaRPr/>
          </a:p>
        </p:txBody>
      </p:sp>
      <p:sp>
        <p:nvSpPr>
          <p:cNvPr id="397" name="Google Shape;397;p43"/>
          <p:cNvSpPr txBox="1"/>
          <p:nvPr>
            <p:ph idx="1" type="body"/>
          </p:nvPr>
        </p:nvSpPr>
        <p:spPr>
          <a:xfrm>
            <a:off x="838200" y="1825625"/>
            <a:ext cx="5181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GPU Stress Test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OpenGL benchmark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variable test conditions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monitoring capability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Designed to overheat the GPU using very intensive fur rendering algorithms</a:t>
            </a:r>
            <a:endParaRPr/>
          </a:p>
        </p:txBody>
      </p:sp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43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id="400" name="Google Shape;400;p43"/>
          <p:cNvPicPr preferRelativeResize="0"/>
          <p:nvPr/>
        </p:nvPicPr>
        <p:blipFill rotWithShape="1">
          <a:blip r:embed="rId3">
            <a:alphaModFix/>
          </a:blip>
          <a:srcRect b="0" l="0" r="0" t="41204"/>
          <a:stretch/>
        </p:blipFill>
        <p:spPr>
          <a:xfrm>
            <a:off x="6518725" y="941925"/>
            <a:ext cx="5070600" cy="403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Comsol Multiphysics</a:t>
            </a:r>
            <a:endParaRPr/>
          </a:p>
        </p:txBody>
      </p:sp>
      <p:sp>
        <p:nvSpPr>
          <p:cNvPr id="406" name="Google Shape;406;p44"/>
          <p:cNvSpPr txBox="1"/>
          <p:nvPr>
            <p:ph idx="1" type="body"/>
          </p:nvPr>
        </p:nvSpPr>
        <p:spPr>
          <a:xfrm>
            <a:off x="838200" y="1825625"/>
            <a:ext cx="59373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Finite Element Software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Computational Fluid Dynamics (CFD) capabilities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Capable of solving heat transfer in fluids and solids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detailed CAD model as base for thermal model</a:t>
            </a:r>
            <a:endParaRPr/>
          </a:p>
        </p:txBody>
      </p: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4"/>
          <p:cNvSpPr txBox="1"/>
          <p:nvPr>
            <p:ph idx="3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id="409" name="Google Shape;4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200" y="8074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4900" y="2382075"/>
            <a:ext cx="3751588" cy="32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Project Management</a:t>
            </a:r>
            <a:endParaRPr/>
          </a:p>
        </p:txBody>
      </p:sp>
      <p:sp>
        <p:nvSpPr>
          <p:cNvPr id="416" name="Google Shape;416;p45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Paul Hromadka</a:t>
            </a:r>
            <a:endParaRPr/>
          </a:p>
        </p:txBody>
      </p:sp>
      <p:sp>
        <p:nvSpPr>
          <p:cNvPr id="417" name="Google Shape;417;p45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Looking Forward</a:t>
            </a:r>
            <a:endParaRPr/>
          </a:p>
        </p:txBody>
      </p:sp>
      <p:sp>
        <p:nvSpPr>
          <p:cNvPr id="424" name="Google Shape;424;p46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46"/>
          <p:cNvSpPr txBox="1"/>
          <p:nvPr>
            <p:ph idx="2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Paul Hromadka</a:t>
            </a:r>
            <a:endParaRPr/>
          </a:p>
        </p:txBody>
      </p:sp>
      <p:pic>
        <p:nvPicPr>
          <p:cNvPr id="426" name="Google Shape;4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1887198" cy="20868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46"/>
          <p:cNvCxnSpPr/>
          <p:nvPr/>
        </p:nvCxnSpPr>
        <p:spPr>
          <a:xfrm flipH="1" rot="10800000">
            <a:off x="152400" y="1847125"/>
            <a:ext cx="11896800" cy="12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46"/>
          <p:cNvCxnSpPr/>
          <p:nvPr/>
        </p:nvCxnSpPr>
        <p:spPr>
          <a:xfrm flipH="1" rot="10800000">
            <a:off x="152400" y="2136400"/>
            <a:ext cx="11884200" cy="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3 Most Important Points</a:t>
            </a:r>
            <a:endParaRPr/>
          </a:p>
        </p:txBody>
      </p:sp>
      <p:sp>
        <p:nvSpPr>
          <p:cNvPr id="434" name="Google Shape;434;p47"/>
          <p:cNvSpPr txBox="1"/>
          <p:nvPr>
            <p:ph idx="1" type="body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Thermodynamics goals must be achieved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Protocase will be used for manufacturing (2-3 day turnaround and consultation with their engineers)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Moving into Testing and Validation then onto Prototype Construction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35" name="Google Shape;435;p47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47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442" name="Google Shape;442;p48"/>
          <p:cNvSpPr txBox="1"/>
          <p:nvPr>
            <p:ph idx="1" type="body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Understand radiator sizing and capabilities before setting target volume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Expect </a:t>
            </a:r>
            <a:r>
              <a:rPr lang="en-US"/>
              <a:t>delays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Pipe channeling or an internal reservoir within the case walls would lead to further increase in volume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 is best to have all CAD done in one program, rather than convert files between users/programs</a:t>
            </a:r>
            <a:endParaRPr/>
          </a:p>
        </p:txBody>
      </p:sp>
      <p:sp>
        <p:nvSpPr>
          <p:cNvPr id="443" name="Google Shape;443;p48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48"/>
          <p:cNvSpPr txBox="1"/>
          <p:nvPr>
            <p:ph idx="2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450" name="Google Shape;450;p49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p49"/>
          <p:cNvSpPr txBox="1"/>
          <p:nvPr>
            <p:ph idx="1" type="body"/>
          </p:nvPr>
        </p:nvSpPr>
        <p:spPr>
          <a:xfrm>
            <a:off x="838200" y="1825625"/>
            <a:ext cx="10515600" cy="401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https://www.protocase.com/design/protocase-designer.php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http://www.npd-solutions.com/cfd.html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https://geeks3d.com/furmark/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457" name="Google Shape;457;p50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50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Paul Hromadka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Backup Slides</a:t>
            </a:r>
            <a:endParaRPr/>
          </a:p>
        </p:txBody>
      </p:sp>
      <p:sp>
        <p:nvSpPr>
          <p:cNvPr id="464" name="Google Shape;464;p51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65" name="Google Shape;465;p51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Sponsor and Advisor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25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grpSp>
        <p:nvGrpSpPr>
          <p:cNvPr id="200" name="Google Shape;200;p25"/>
          <p:cNvGrpSpPr/>
          <p:nvPr/>
        </p:nvGrpSpPr>
        <p:grpSpPr>
          <a:xfrm>
            <a:off x="958874" y="1599793"/>
            <a:ext cx="9499600" cy="3823724"/>
            <a:chOff x="905866" y="2143125"/>
            <a:chExt cx="9499600" cy="3823724"/>
          </a:xfrm>
        </p:grpSpPr>
        <p:sp>
          <p:nvSpPr>
            <p:cNvPr id="201" name="Google Shape;201;p25"/>
            <p:cNvSpPr txBox="1"/>
            <p:nvPr/>
          </p:nvSpPr>
          <p:spPr>
            <a:xfrm>
              <a:off x="905866" y="5043519"/>
              <a:ext cx="27154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Engineering Mentor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Juan Ordonez, Ph.D.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Professor of Thermal Fluids</a:t>
              </a:r>
              <a:endParaRPr/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7781093" y="5043519"/>
              <a:ext cx="262437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Advisor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Michael Devine, Ph.D.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Entrepreneur in Residence</a:t>
              </a:r>
              <a:endParaRPr/>
            </a:p>
          </p:txBody>
        </p:sp>
        <p:pic>
          <p:nvPicPr>
            <p:cNvPr descr="Juan" id="203" name="Google Shape;20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8102" y="2143125"/>
              <a:ext cx="2571750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hael D. Devine, Ph.D." id="204" name="Google Shape;20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36705" y="2143125"/>
              <a:ext cx="1905000" cy="25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5"/>
            <p:cNvSpPr txBox="1"/>
            <p:nvPr/>
          </p:nvSpPr>
          <p:spPr>
            <a:xfrm>
              <a:off x="4400149" y="4997139"/>
              <a:ext cx="2472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 Proposer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Yourri Dessereault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Graduate Student, HPMI</a:t>
              </a:r>
              <a:endParaRPr/>
            </a:p>
          </p:txBody>
        </p:sp>
        <p:pic>
          <p:nvPicPr>
            <p:cNvPr descr="https://lh6.googleusercontent.com/N48Q1jWxEK7UcTOWyhbwKJQds12K97s0S3dVFndjD5T_R3-zmzwXMVI4haQ7_6ascXcJEGHPWKROWzTFolK5Y0-ksRK-59W7SoJGrLQq8dNaQ_iJyZAQLkTz2xwDrlc-5UUVtJPNNzs" id="206" name="Google Shape;20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54513" y="2143125"/>
              <a:ext cx="1763486" cy="25717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Functional Decomp Backup</a:t>
            </a:r>
            <a:endParaRPr/>
          </a:p>
        </p:txBody>
      </p:sp>
      <p:sp>
        <p:nvSpPr>
          <p:cNvPr id="471" name="Google Shape;471;p52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2" name="Google Shape;472;p52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3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Concept Selection Backup</a:t>
            </a:r>
            <a:endParaRPr/>
          </a:p>
        </p:txBody>
      </p:sp>
      <p:sp>
        <p:nvSpPr>
          <p:cNvPr id="478" name="Google Shape;478;p53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9" name="Google Shape;479;p53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Detailed Math Backup</a:t>
            </a:r>
            <a:endParaRPr/>
          </a:p>
        </p:txBody>
      </p:sp>
      <p:sp>
        <p:nvSpPr>
          <p:cNvPr id="485" name="Google Shape;485;p54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86" name="Google Shape;486;p54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Standard Shapes</a:t>
            </a:r>
            <a:endParaRPr/>
          </a:p>
        </p:txBody>
      </p:sp>
      <p:sp>
        <p:nvSpPr>
          <p:cNvPr id="492" name="Google Shape;492;p55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3" name="Google Shape;493;p55"/>
          <p:cNvGrpSpPr/>
          <p:nvPr/>
        </p:nvGrpSpPr>
        <p:grpSpPr>
          <a:xfrm>
            <a:off x="602984" y="1449866"/>
            <a:ext cx="10156422" cy="4338886"/>
            <a:chOff x="602984" y="1670586"/>
            <a:chExt cx="10156422" cy="4338886"/>
          </a:xfrm>
        </p:grpSpPr>
        <p:sp>
          <p:nvSpPr>
            <p:cNvPr id="494" name="Google Shape;494;p55"/>
            <p:cNvSpPr/>
            <p:nvPr/>
          </p:nvSpPr>
          <p:spPr>
            <a:xfrm>
              <a:off x="606669" y="2606943"/>
              <a:ext cx="1676400" cy="457200"/>
            </a:xfrm>
            <a:prstGeom prst="rect">
              <a:avLst/>
            </a:prstGeom>
            <a:solidFill>
              <a:srgbClr val="FFFF00">
                <a:alpha val="24705"/>
              </a:srgb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Summary Box</a:t>
              </a:r>
              <a:endParaRPr/>
            </a:p>
          </p:txBody>
        </p:sp>
        <p:cxnSp>
          <p:nvCxnSpPr>
            <p:cNvPr id="495" name="Google Shape;495;p55"/>
            <p:cNvCxnSpPr/>
            <p:nvPr/>
          </p:nvCxnSpPr>
          <p:spPr>
            <a:xfrm>
              <a:off x="602984" y="3657600"/>
              <a:ext cx="914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496" name="Google Shape;496;p55"/>
            <p:cNvSpPr/>
            <p:nvPr/>
          </p:nvSpPr>
          <p:spPr>
            <a:xfrm>
              <a:off x="602984" y="4438651"/>
              <a:ext cx="762000" cy="6858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7" name="Google Shape;497;p55"/>
            <p:cNvCxnSpPr/>
            <p:nvPr/>
          </p:nvCxnSpPr>
          <p:spPr>
            <a:xfrm>
              <a:off x="602984" y="4114800"/>
              <a:ext cx="914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sp>
          <p:nvSpPr>
            <p:cNvPr id="498" name="Google Shape;498;p55"/>
            <p:cNvSpPr/>
            <p:nvPr/>
          </p:nvSpPr>
          <p:spPr>
            <a:xfrm>
              <a:off x="602984" y="1670586"/>
              <a:ext cx="685800" cy="685800"/>
            </a:xfrm>
            <a:prstGeom prst="rect">
              <a:avLst/>
            </a:prstGeom>
            <a:solidFill>
              <a:srgbClr val="FFFF00">
                <a:alpha val="2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5"/>
            <p:cNvSpPr/>
            <p:nvPr/>
          </p:nvSpPr>
          <p:spPr>
            <a:xfrm>
              <a:off x="602984" y="5323672"/>
              <a:ext cx="685800" cy="685800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5"/>
            <p:cNvSpPr/>
            <p:nvPr/>
          </p:nvSpPr>
          <p:spPr>
            <a:xfrm>
              <a:off x="5257800" y="5258151"/>
              <a:ext cx="685800" cy="6858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5"/>
            <p:cNvSpPr txBox="1"/>
            <p:nvPr/>
          </p:nvSpPr>
          <p:spPr>
            <a:xfrm>
              <a:off x="5257800" y="2606943"/>
              <a:ext cx="12293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Text box 1</a:t>
              </a:r>
              <a:endParaRPr/>
            </a:p>
          </p:txBody>
        </p:sp>
        <p:sp>
          <p:nvSpPr>
            <p:cNvPr id="502" name="Google Shape;502;p55"/>
            <p:cNvSpPr txBox="1"/>
            <p:nvPr/>
          </p:nvSpPr>
          <p:spPr>
            <a:xfrm>
              <a:off x="8839200" y="2606943"/>
              <a:ext cx="1920206" cy="4001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Outlined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Text Box</a:t>
              </a:r>
              <a:endParaRPr/>
            </a:p>
          </p:txBody>
        </p:sp>
        <p:cxnSp>
          <p:nvCxnSpPr>
            <p:cNvPr id="503" name="Google Shape;503;p55"/>
            <p:cNvCxnSpPr/>
            <p:nvPr/>
          </p:nvCxnSpPr>
          <p:spPr>
            <a:xfrm>
              <a:off x="602984" y="3276600"/>
              <a:ext cx="91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4" name="Google Shape;504;p55"/>
            <p:cNvCxnSpPr/>
            <p:nvPr/>
          </p:nvCxnSpPr>
          <p:spPr>
            <a:xfrm>
              <a:off x="5257800" y="3610829"/>
              <a:ext cx="9144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505" name="Google Shape;505;p55"/>
            <p:cNvSpPr/>
            <p:nvPr/>
          </p:nvSpPr>
          <p:spPr>
            <a:xfrm>
              <a:off x="5257800" y="4391880"/>
              <a:ext cx="762000" cy="6858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6" name="Google Shape;506;p55"/>
            <p:cNvCxnSpPr/>
            <p:nvPr/>
          </p:nvCxnSpPr>
          <p:spPr>
            <a:xfrm>
              <a:off x="5257800" y="4068029"/>
              <a:ext cx="9144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cxnSp>
          <p:nvCxnSpPr>
            <p:cNvPr id="507" name="Google Shape;507;p55"/>
            <p:cNvCxnSpPr/>
            <p:nvPr/>
          </p:nvCxnSpPr>
          <p:spPr>
            <a:xfrm>
              <a:off x="5257800" y="3229829"/>
              <a:ext cx="9144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8" name="Google Shape;508;p55"/>
            <p:cNvSpPr/>
            <p:nvPr/>
          </p:nvSpPr>
          <p:spPr>
            <a:xfrm>
              <a:off x="8839200" y="5279738"/>
              <a:ext cx="685800" cy="685800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9" name="Google Shape;509;p55"/>
            <p:cNvCxnSpPr/>
            <p:nvPr/>
          </p:nvCxnSpPr>
          <p:spPr>
            <a:xfrm>
              <a:off x="8839200" y="3632416"/>
              <a:ext cx="914400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510" name="Google Shape;510;p55"/>
            <p:cNvSpPr/>
            <p:nvPr/>
          </p:nvSpPr>
          <p:spPr>
            <a:xfrm>
              <a:off x="8839200" y="4413467"/>
              <a:ext cx="762000" cy="685800"/>
            </a:xfrm>
            <a:prstGeom prst="ellipse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1" name="Google Shape;511;p55"/>
            <p:cNvCxnSpPr/>
            <p:nvPr/>
          </p:nvCxnSpPr>
          <p:spPr>
            <a:xfrm>
              <a:off x="8839200" y="4089616"/>
              <a:ext cx="914400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cxnSp>
          <p:nvCxnSpPr>
            <p:cNvPr id="512" name="Google Shape;512;p55"/>
            <p:cNvCxnSpPr/>
            <p:nvPr/>
          </p:nvCxnSpPr>
          <p:spPr>
            <a:xfrm>
              <a:off x="8839200" y="3251416"/>
              <a:ext cx="914400" cy="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Approved Logos</a:t>
            </a:r>
            <a:endParaRPr/>
          </a:p>
        </p:txBody>
      </p:sp>
      <p:sp>
        <p:nvSpPr>
          <p:cNvPr id="518" name="Google Shape;518;p56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9" name="Google Shape;519;p56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20" name="Google Shape;52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89" y="1513727"/>
            <a:ext cx="2636515" cy="295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533" y="3529950"/>
            <a:ext cx="4936265" cy="7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2638" y="1725622"/>
            <a:ext cx="2912061" cy="274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0661" y="1621520"/>
            <a:ext cx="4909101" cy="113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Color Palette</a:t>
            </a:r>
            <a:endParaRPr/>
          </a:p>
        </p:txBody>
      </p:sp>
      <p:sp>
        <p:nvSpPr>
          <p:cNvPr id="529" name="Google Shape;529;p57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" name="Google Shape;530;p57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31" name="Google Shape;5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119" y="1825625"/>
            <a:ext cx="7290682" cy="395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APA Tables</a:t>
            </a:r>
            <a:endParaRPr/>
          </a:p>
        </p:txBody>
      </p:sp>
      <p:sp>
        <p:nvSpPr>
          <p:cNvPr id="537" name="Google Shape;537;p58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58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539" name="Google Shape;539;p58"/>
          <p:cNvGraphicFramePr/>
          <p:nvPr/>
        </p:nvGraphicFramePr>
        <p:xfrm>
          <a:off x="802574" y="13245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{0597C0A9-2E40-4C03-A8DE-94F2D80FF96E}</a:tableStyleId>
              </a:tblPr>
              <a:tblGrid>
                <a:gridCol w="2103125"/>
                <a:gridCol w="2103125"/>
                <a:gridCol w="2103125"/>
                <a:gridCol w="2103125"/>
                <a:gridCol w="21031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Category 1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2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3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4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5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 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 4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40" name="Google Shape;540;p58"/>
          <p:cNvGraphicFramePr/>
          <p:nvPr/>
        </p:nvGraphicFramePr>
        <p:xfrm>
          <a:off x="838200" y="36320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{0597C0A9-2E40-4C03-A8DE-94F2D80FF96E}</a:tableStyleId>
              </a:tblPr>
              <a:tblGrid>
                <a:gridCol w="2048125"/>
                <a:gridCol w="2048125"/>
                <a:gridCol w="2048125"/>
                <a:gridCol w="274950"/>
                <a:gridCol w="2048125"/>
                <a:gridCol w="2048125"/>
              </a:tblGrid>
              <a:tr h="21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2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3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1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Category 1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subcategory 1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subcategory 2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subcategory 1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subcategory 2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 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87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Item 4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Terminology</a:t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838200" y="1825625"/>
            <a:ext cx="10515600" cy="401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Graphics Processing Unit (GPU)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Computer Processing Unit (CPU)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Small Form Factor (SFX)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8~12 liters internal volume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Mini-ITX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</a:t>
            </a:r>
            <a:r>
              <a:rPr lang="en-US"/>
              <a:t> specific set of dimensions governing a computer motherboard. Mini-ITX motherboards are 17cm </a:t>
            </a:r>
            <a:r>
              <a:rPr i="1" lang="en-US"/>
              <a:t>x </a:t>
            </a:r>
            <a:r>
              <a:rPr lang="en-US"/>
              <a:t>17cm.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Reference GPU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General size GPU, measuring 267mm </a:t>
            </a:r>
            <a:r>
              <a:rPr i="1" lang="en-US"/>
              <a:t>x </a:t>
            </a:r>
            <a:r>
              <a:rPr lang="en-US"/>
              <a:t>111mm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 txBox="1"/>
          <p:nvPr>
            <p:ph idx="4294967295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Fabrizio Alvarado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To cool full size, user provided, high end components in a small form factor. </a:t>
            </a:r>
            <a:endParaRPr/>
          </a:p>
        </p:txBody>
      </p:sp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title"/>
          </p:nvPr>
        </p:nvSpPr>
        <p:spPr>
          <a:xfrm>
            <a:off x="831850" y="6898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6000"/>
              <a:buFont typeface="Arial"/>
              <a:buNone/>
            </a:pPr>
            <a:r>
              <a:rPr lang="en-US"/>
              <a:t>Project Background</a:t>
            </a:r>
            <a:endParaRPr/>
          </a:p>
        </p:txBody>
      </p:sp>
      <p:sp>
        <p:nvSpPr>
          <p:cNvPr id="228" name="Google Shape;228;p28"/>
          <p:cNvSpPr txBox="1"/>
          <p:nvPr>
            <p:ph idx="1" type="body"/>
          </p:nvPr>
        </p:nvSpPr>
        <p:spPr>
          <a:xfrm>
            <a:off x="831850" y="377177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Fabrizio Alvarado</a:t>
            </a:r>
            <a:endParaRPr/>
          </a:p>
        </p:txBody>
      </p:sp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Customer Needs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748925" y="1536113"/>
            <a:ext cx="10515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600" u="sng"/>
              <a:t>Cooling Needs:</a:t>
            </a:r>
            <a:endParaRPr sz="2600"/>
          </a:p>
          <a:p>
            <a:pPr indent="-1905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Keeps CPU under an operating temperature of 50 °C</a:t>
            </a:r>
            <a:endParaRPr sz="2600"/>
          </a:p>
          <a:p>
            <a:pPr indent="-1905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Keeps GPU under an operating temperature of 70 °C</a:t>
            </a:r>
            <a:endParaRPr sz="26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600" u="sng"/>
              <a:t>General Needs:</a:t>
            </a:r>
            <a:endParaRPr sz="2600"/>
          </a:p>
          <a:p>
            <a:pPr indent="-1905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Capable of fitting reference sized GPU</a:t>
            </a:r>
            <a:endParaRPr sz="2600"/>
          </a:p>
          <a:p>
            <a:pPr indent="-1905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Is self contained, while maintaining a competitive internal volume for SFX market</a:t>
            </a:r>
            <a:endParaRPr sz="2600"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9"/>
          <p:cNvSpPr txBox="1"/>
          <p:nvPr>
            <p:ph idx="3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 Adjustment </a:t>
            </a:r>
            <a:endParaRPr/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838200" y="1825625"/>
            <a:ext cx="10515600" cy="357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Due to geometric constraints from implemented components, the targets volumetric goal needed to be adjusted. 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The original goal was 7.5L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The current volume has increased by nearly 34.7% giving a final result of 10.1L </a:t>
            </a:r>
            <a:endParaRPr sz="2600"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11353800" y="6205048"/>
            <a:ext cx="7041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30"/>
          <p:cNvSpPr txBox="1"/>
          <p:nvPr>
            <p:ph idx="3" type="body"/>
          </p:nvPr>
        </p:nvSpPr>
        <p:spPr>
          <a:xfrm>
            <a:off x="10363200" y="5611399"/>
            <a:ext cx="1828800" cy="31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Fabrizio Alvarado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09C"/>
              </a:buClr>
              <a:buSzPts val="4400"/>
              <a:buFont typeface="Arial"/>
              <a:buNone/>
            </a:pPr>
            <a:r>
              <a:rPr lang="en-US"/>
              <a:t>Functional Decomposition</a:t>
            </a:r>
            <a:endParaRPr/>
          </a:p>
        </p:txBody>
      </p:sp>
      <p:sp>
        <p:nvSpPr>
          <p:cNvPr id="252" name="Google Shape;252;p31"/>
          <p:cNvSpPr txBox="1"/>
          <p:nvPr>
            <p:ph idx="12" type="sldNum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31"/>
          <p:cNvSpPr txBox="1"/>
          <p:nvPr>
            <p:ph idx="1" type="body"/>
          </p:nvPr>
        </p:nvSpPr>
        <p:spPr>
          <a:xfrm>
            <a:off x="10363200" y="5611399"/>
            <a:ext cx="18288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Fabrizio Alvarado</a:t>
            </a:r>
            <a:endParaRPr/>
          </a:p>
        </p:txBody>
      </p:sp>
      <p:grpSp>
        <p:nvGrpSpPr>
          <p:cNvPr id="254" name="Google Shape;254;p31"/>
          <p:cNvGrpSpPr/>
          <p:nvPr/>
        </p:nvGrpSpPr>
        <p:grpSpPr>
          <a:xfrm>
            <a:off x="424070" y="3829879"/>
            <a:ext cx="10929730" cy="887899"/>
            <a:chOff x="424070" y="3829879"/>
            <a:chExt cx="10929730" cy="887899"/>
          </a:xfrm>
        </p:grpSpPr>
        <p:sp>
          <p:nvSpPr>
            <p:cNvPr id="255" name="Google Shape;255;p31"/>
            <p:cNvSpPr/>
            <p:nvPr/>
          </p:nvSpPr>
          <p:spPr>
            <a:xfrm>
              <a:off x="424070" y="3829879"/>
              <a:ext cx="8627165" cy="86139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7898296" y="4146387"/>
              <a:ext cx="3455504" cy="57139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b="58622" l="0" r="0" t="0"/>
          <a:stretch/>
        </p:blipFill>
        <p:spPr>
          <a:xfrm>
            <a:off x="1471612" y="1458153"/>
            <a:ext cx="9248775" cy="27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/>
          <p:nvPr/>
        </p:nvSpPr>
        <p:spPr>
          <a:xfrm>
            <a:off x="1534602" y="3188473"/>
            <a:ext cx="1208598" cy="46912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2959210" y="3189804"/>
            <a:ext cx="1208598" cy="46912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6019136" y="3188473"/>
            <a:ext cx="1319917" cy="46912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